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81" r:id="rId2"/>
    <p:sldId id="286" r:id="rId3"/>
    <p:sldId id="282" r:id="rId4"/>
    <p:sldId id="290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287" r:id="rId17"/>
    <p:sldId id="292" r:id="rId18"/>
    <p:sldId id="308" r:id="rId19"/>
    <p:sldId id="309" r:id="rId20"/>
    <p:sldId id="310" r:id="rId21"/>
    <p:sldId id="311" r:id="rId22"/>
    <p:sldId id="312" r:id="rId23"/>
    <p:sldId id="293" r:id="rId24"/>
    <p:sldId id="313" r:id="rId25"/>
    <p:sldId id="314" r:id="rId26"/>
    <p:sldId id="315" r:id="rId27"/>
    <p:sldId id="316" r:id="rId28"/>
    <p:sldId id="288" r:id="rId29"/>
    <p:sldId id="294" r:id="rId30"/>
    <p:sldId id="295" r:id="rId31"/>
    <p:sldId id="317" r:id="rId32"/>
    <p:sldId id="318" r:id="rId33"/>
    <p:sldId id="319" r:id="rId34"/>
    <p:sldId id="320" r:id="rId35"/>
    <p:sldId id="321" r:id="rId36"/>
    <p:sldId id="289" r:id="rId37"/>
    <p:sldId id="283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296" r:id="rId49"/>
    <p:sldId id="284" r:id="rId50"/>
    <p:sldId id="332" r:id="rId51"/>
    <p:sldId id="333" r:id="rId52"/>
    <p:sldId id="334" r:id="rId53"/>
    <p:sldId id="335" r:id="rId54"/>
    <p:sldId id="336" r:id="rId55"/>
    <p:sldId id="337" r:id="rId56"/>
    <p:sldId id="338" r:id="rId57"/>
    <p:sldId id="339" r:id="rId58"/>
    <p:sldId id="341" r:id="rId59"/>
    <p:sldId id="342" r:id="rId60"/>
    <p:sldId id="343" r:id="rId61"/>
    <p:sldId id="344" r:id="rId62"/>
    <p:sldId id="340" r:id="rId6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73" autoAdjust="0"/>
    <p:restoredTop sz="80414"/>
  </p:normalViewPr>
  <p:slideViewPr>
    <p:cSldViewPr snapToGrid="0" snapToObjects="1">
      <p:cViewPr>
        <p:scale>
          <a:sx n="85" d="100"/>
          <a:sy n="85" d="100"/>
        </p:scale>
        <p:origin x="13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slide" Target="slides/slide62.xml"/><Relationship Id="rId64" Type="http://schemas.openxmlformats.org/officeDocument/2006/relationships/notesMaster" Target="notesMasters/notesMaster1.xml"/><Relationship Id="rId65" Type="http://schemas.openxmlformats.org/officeDocument/2006/relationships/handoutMaster" Target="handoutMasters/handoutMaster1.xml"/><Relationship Id="rId66" Type="http://schemas.openxmlformats.org/officeDocument/2006/relationships/commentAuthors" Target="commentAuthors.xml"/><Relationship Id="rId67" Type="http://schemas.openxmlformats.org/officeDocument/2006/relationships/presProps" Target="presProps.xml"/><Relationship Id="rId68" Type="http://schemas.openxmlformats.org/officeDocument/2006/relationships/viewProps" Target="viewProps.xml"/><Relationship Id="rId69" Type="http://schemas.openxmlformats.org/officeDocument/2006/relationships/theme" Target="theme/theme1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70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5/27/17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5/27/17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8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6.png"/><Relationship Id="rId5" Type="http://schemas.openxmlformats.org/officeDocument/2006/relationships/oleObject" Target="../embeddings/oleObject7.bin"/><Relationship Id="rId6" Type="http://schemas.openxmlformats.org/officeDocument/2006/relationships/image" Target="../media/image1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5" Type="http://schemas.openxmlformats.org/officeDocument/2006/relationships/image" Target="../media/image21.wmf"/><Relationship Id="rId6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w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4" Type="http://schemas.openxmlformats.org/officeDocument/2006/relationships/image" Target="../media/image24.wmf"/><Relationship Id="rId5" Type="http://schemas.openxmlformats.org/officeDocument/2006/relationships/image" Target="../media/image28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25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2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7933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smtClean="0">
                <a:solidFill>
                  <a:srgbClr val="000000"/>
                </a:solidFill>
              </a:rPr>
              <a:t>Meng</a:t>
            </a:r>
            <a:r>
              <a:rPr lang="zh-CN" altLang="en-US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Jiang</a:t>
            </a:r>
          </a:p>
          <a:p>
            <a:pPr algn="l"/>
            <a:r>
              <a:rPr lang="en-US" altLang="zh-CN" smtClean="0"/>
              <a:t>CS412 Summer 2017:</a:t>
            </a:r>
          </a:p>
          <a:p>
            <a:pPr algn="l"/>
            <a:r>
              <a:rPr lang="en-US" altLang="zh-CN" smtClean="0"/>
              <a:t>Introduction to Data Mining</a:t>
            </a:r>
            <a:endParaRPr lang="en-US" altLang="zh-CN" dirty="0" smtClean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56514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/>
              <a:t>Chapter </a:t>
            </a:r>
            <a:r>
              <a:rPr lang="en-US" altLang="zh-CN" dirty="0" smtClean="0"/>
              <a:t>7.</a:t>
            </a:r>
            <a:r>
              <a:rPr lang="en-US" altLang="zh-CN" dirty="0"/>
              <a:t> </a:t>
            </a:r>
            <a:r>
              <a:rPr lang="en-US" altLang="zh-CN" dirty="0" smtClean="0"/>
              <a:t>Advanced Frequent Pattern Mining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Mining Extraordinary Phenomena in Quantitative Association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spcBef>
                <a:spcPts val="500"/>
              </a:spcBef>
            </a:pPr>
            <a:r>
              <a:rPr lang="en-US" altLang="en-US" sz="2400" dirty="0"/>
              <a:t>Mining extraordinary (i.e., interesting) phenomena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Ex.:  Gender = female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Wage: mean=$7/</a:t>
            </a:r>
            <a:r>
              <a:rPr lang="en-US" altLang="en-US" sz="2400" dirty="0" err="1">
                <a:solidFill>
                  <a:srgbClr val="FF0000"/>
                </a:solidFill>
              </a:rPr>
              <a:t>hr</a:t>
            </a:r>
            <a:r>
              <a:rPr lang="en-US" altLang="en-US" sz="2400" dirty="0">
                <a:solidFill>
                  <a:srgbClr val="FF0000"/>
                </a:solidFill>
              </a:rPr>
              <a:t> (overall mean = $9)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/>
              <a:t>LHS: a subset of the population 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/>
              <a:t>RHS: an extraordinary behavior of this subset</a:t>
            </a:r>
          </a:p>
          <a:p>
            <a:pPr>
              <a:spcBef>
                <a:spcPts val="500"/>
              </a:spcBef>
            </a:pPr>
            <a:r>
              <a:rPr lang="en-US" altLang="en-US" sz="2400" dirty="0"/>
              <a:t>The rule is accepted only if a statistical test (e.g., Z-test) confirms the inference with high confidence</a:t>
            </a:r>
          </a:p>
          <a:p>
            <a:pPr>
              <a:spcBef>
                <a:spcPts val="500"/>
              </a:spcBef>
            </a:pPr>
            <a:r>
              <a:rPr lang="en-US" altLang="en-US" sz="2400" dirty="0" err="1"/>
              <a:t>Subrule</a:t>
            </a:r>
            <a:r>
              <a:rPr lang="en-US" altLang="en-US" sz="2400" dirty="0"/>
              <a:t>: Highlights the extraordinary behavior of a subset of the population of the super rule 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Ex.: (Gender = female) ^ (South = yes)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mean wage = $6.3/</a:t>
            </a:r>
            <a:r>
              <a:rPr lang="en-US" altLang="en-US" sz="2400" dirty="0" err="1">
                <a:solidFill>
                  <a:srgbClr val="FF0000"/>
                </a:solidFill>
              </a:rPr>
              <a:t>hr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>
              <a:spcBef>
                <a:spcPts val="500"/>
              </a:spcBef>
            </a:pPr>
            <a:r>
              <a:rPr lang="en-US" altLang="en-US" sz="2400" dirty="0"/>
              <a:t>Rule condition can be categorical or numerical (quantitative rules)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Ex.: Education </a:t>
            </a:r>
            <a:r>
              <a:rPr lang="en-US" altLang="en-US" sz="2400" dirty="0">
                <a:solidFill>
                  <a:srgbClr val="FF0000"/>
                </a:solidFill>
                <a:cs typeface="Tahoma" pitchFamily="34" charset="0"/>
              </a:rPr>
              <a:t>in</a:t>
            </a:r>
            <a:r>
              <a:rPr lang="en-US" altLang="en-US" sz="2400" dirty="0">
                <a:solidFill>
                  <a:srgbClr val="FF0000"/>
                </a:solidFill>
              </a:rPr>
              <a:t> [14-18] (</a:t>
            </a:r>
            <a:r>
              <a:rPr lang="en-US" altLang="en-US" sz="2400" dirty="0" err="1">
                <a:solidFill>
                  <a:srgbClr val="FF0000"/>
                </a:solidFill>
              </a:rPr>
              <a:t>yrs</a:t>
            </a:r>
            <a:r>
              <a:rPr lang="en-US" altLang="en-US" sz="2400" dirty="0">
                <a:solidFill>
                  <a:srgbClr val="FF0000"/>
                </a:solidFill>
              </a:rPr>
              <a:t>)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mean wage = $11.64/</a:t>
            </a:r>
            <a:r>
              <a:rPr lang="en-US" altLang="en-US" sz="2400" dirty="0" err="1">
                <a:solidFill>
                  <a:srgbClr val="FF0000"/>
                </a:solidFill>
              </a:rPr>
              <a:t>hr</a:t>
            </a:r>
            <a:r>
              <a:rPr lang="en-US" altLang="en-US" sz="2400" dirty="0">
                <a:solidFill>
                  <a:srgbClr val="FF0000"/>
                </a:solidFill>
              </a:rPr>
              <a:t>  </a:t>
            </a:r>
          </a:p>
          <a:p>
            <a:pPr marL="461963" lvl="1" indent="-461963">
              <a:spcBef>
                <a:spcPts val="500"/>
              </a:spcBef>
              <a:buClr>
                <a:srgbClr val="0000CC"/>
              </a:buClr>
            </a:pPr>
            <a:r>
              <a:rPr lang="en-US" altLang="en-US" sz="2400" dirty="0"/>
              <a:t>Efficient methods have been developed for mining such extraordinary rules </a:t>
            </a:r>
            <a:r>
              <a:rPr lang="en-US" altLang="en-US" sz="2400" kern="0" dirty="0"/>
              <a:t>(e.g., </a:t>
            </a:r>
            <a:r>
              <a:rPr lang="en-US" altLang="en-US" sz="2400" kern="0" dirty="0" err="1"/>
              <a:t>Aumann</a:t>
            </a:r>
            <a:r>
              <a:rPr lang="en-US" altLang="en-US" sz="2400" kern="0" dirty="0"/>
              <a:t> and Lindell@KDD’99</a:t>
            </a:r>
            <a:r>
              <a:rPr lang="en-US" altLang="en-US" sz="2400" kern="0" dirty="0" smtClean="0"/>
              <a:t>)</a:t>
            </a:r>
            <a:endParaRPr lang="en-US" altLang="en-US" sz="2400" kern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1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Rare Patterns vs. Negative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Rare patterns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Very low support but interesting (e.g., buying Rolex watches)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How to mine them? Setting individualized, group-based min-support thresholds for different groups of items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Negative patterns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Negatively correlated: Unlikely to happen together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Ex.:  Since it is unlikely that the same customer buys both a </a:t>
            </a:r>
            <a:r>
              <a:rPr lang="en-US" altLang="en-US" sz="2400" dirty="0">
                <a:solidFill>
                  <a:srgbClr val="FF0000"/>
                </a:solidFill>
              </a:rPr>
              <a:t>Ford Expedition</a:t>
            </a:r>
            <a:r>
              <a:rPr lang="en-US" altLang="en-US" sz="2400" dirty="0"/>
              <a:t> (an SUV car) and a </a:t>
            </a:r>
            <a:r>
              <a:rPr lang="en-US" altLang="en-US" sz="2400" dirty="0">
                <a:solidFill>
                  <a:srgbClr val="FF0000"/>
                </a:solidFill>
              </a:rPr>
              <a:t>Ford Fusion </a:t>
            </a:r>
            <a:r>
              <a:rPr lang="en-US" altLang="en-US" sz="2400" dirty="0"/>
              <a:t>(a hybrid car), buying a </a:t>
            </a:r>
            <a:r>
              <a:rPr lang="en-US" altLang="en-US" sz="2400" dirty="0">
                <a:solidFill>
                  <a:srgbClr val="FF0000"/>
                </a:solidFill>
              </a:rPr>
              <a:t>Ford Expedition </a:t>
            </a:r>
            <a:r>
              <a:rPr lang="en-US" altLang="en-US" sz="2400" dirty="0"/>
              <a:t>and buying a </a:t>
            </a:r>
            <a:r>
              <a:rPr lang="en-US" altLang="en-US" sz="2400" dirty="0">
                <a:solidFill>
                  <a:srgbClr val="FF0000"/>
                </a:solidFill>
              </a:rPr>
              <a:t>Ford Fusion </a:t>
            </a:r>
            <a:r>
              <a:rPr lang="en-US" altLang="en-US" sz="2400" dirty="0"/>
              <a:t>are likely negatively correlated patterns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How to define negative patterns?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2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Defining Negative Correlated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r>
              <a:rPr lang="en-US" altLang="en-US" sz="2400" dirty="0"/>
              <a:t>A support-based definition </a:t>
            </a:r>
          </a:p>
          <a:p>
            <a:pPr lvl="1"/>
            <a:r>
              <a:rPr lang="en-US" altLang="en-US" sz="2400" dirty="0"/>
              <a:t>If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are both frequent but rarely occur together, i.e.,  </a:t>
            </a:r>
            <a:r>
              <a:rPr lang="en-US" altLang="en-US" sz="2400" dirty="0">
                <a:solidFill>
                  <a:srgbClr val="FF0000"/>
                </a:solidFill>
              </a:rPr>
              <a:t>sup(A U B) &lt;&lt; sup (A) </a:t>
            </a:r>
            <a:r>
              <a:rPr lang="en-US" altLang="en-US" sz="24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400" dirty="0">
                <a:solidFill>
                  <a:srgbClr val="FF0000"/>
                </a:solidFill>
              </a:rPr>
              <a:t> sup(B)</a:t>
            </a:r>
          </a:p>
          <a:p>
            <a:pPr lvl="1"/>
            <a:r>
              <a:rPr lang="en-US" altLang="en-US" sz="2400" dirty="0"/>
              <a:t>Then A and B are negatively correlated</a:t>
            </a:r>
          </a:p>
          <a:p>
            <a:r>
              <a:rPr lang="en-US" altLang="en-US" sz="2400" dirty="0"/>
              <a:t>Is this a good definition for large transaction datasets? </a:t>
            </a:r>
          </a:p>
          <a:p>
            <a:r>
              <a:rPr lang="en-US" altLang="en-US" sz="2400" dirty="0"/>
              <a:t>Ex.:   Suppose a store sold two needle packages A and B 100 times each, but only one transaction contained both A and B</a:t>
            </a:r>
          </a:p>
          <a:p>
            <a:pPr lvl="1"/>
            <a:r>
              <a:rPr lang="en-US" altLang="en-US" sz="2400" dirty="0"/>
              <a:t>When there are in total 200 transactions, we have </a:t>
            </a:r>
          </a:p>
          <a:p>
            <a:pPr lvl="2"/>
            <a:r>
              <a:rPr lang="en-US" altLang="en-US" sz="2200" dirty="0">
                <a:solidFill>
                  <a:srgbClr val="FF0000"/>
                </a:solidFill>
              </a:rPr>
              <a:t>s(A U B) = 0.005,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 = 0.25, s(A U B) &lt;&lt;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</a:t>
            </a:r>
          </a:p>
          <a:p>
            <a:pPr lvl="1"/>
            <a:r>
              <a:rPr lang="en-US" altLang="en-US" sz="2400" dirty="0"/>
              <a:t>But when there are 10</a:t>
            </a:r>
            <a:r>
              <a:rPr lang="en-US" altLang="en-US" sz="2400" baseline="30000" dirty="0"/>
              <a:t>5</a:t>
            </a:r>
            <a:r>
              <a:rPr lang="en-US" altLang="en-US" sz="2400" dirty="0"/>
              <a:t> transactions, we have</a:t>
            </a:r>
          </a:p>
          <a:p>
            <a:pPr lvl="2"/>
            <a:r>
              <a:rPr lang="en-US" altLang="en-US" sz="2200" dirty="0">
                <a:solidFill>
                  <a:srgbClr val="FF0000"/>
                </a:solidFill>
              </a:rPr>
              <a:t>s(A U B) = 1/10</a:t>
            </a:r>
            <a:r>
              <a:rPr lang="en-US" altLang="en-US" sz="2200" baseline="30000" dirty="0">
                <a:solidFill>
                  <a:srgbClr val="FF0000"/>
                </a:solidFill>
              </a:rPr>
              <a:t>5</a:t>
            </a:r>
            <a:r>
              <a:rPr lang="en-US" altLang="en-US" sz="2200" dirty="0">
                <a:solidFill>
                  <a:srgbClr val="FF0000"/>
                </a:solidFill>
              </a:rPr>
              <a:t>,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 = 1/10</a:t>
            </a:r>
            <a:r>
              <a:rPr lang="en-US" altLang="en-US" sz="2200" baseline="30000" dirty="0">
                <a:solidFill>
                  <a:srgbClr val="FF0000"/>
                </a:solidFill>
              </a:rPr>
              <a:t>3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baseline="30000" dirty="0">
                <a:solidFill>
                  <a:srgbClr val="FF0000"/>
                </a:solidFill>
              </a:rPr>
              <a:t> </a:t>
            </a:r>
            <a:r>
              <a:rPr lang="en-US" altLang="en-US" sz="2200" dirty="0">
                <a:solidFill>
                  <a:srgbClr val="FF0000"/>
                </a:solidFill>
              </a:rPr>
              <a:t>1/10</a:t>
            </a:r>
            <a:r>
              <a:rPr lang="en-US" altLang="en-US" sz="2200" baseline="30000" dirty="0">
                <a:solidFill>
                  <a:srgbClr val="FF0000"/>
                </a:solidFill>
              </a:rPr>
              <a:t>3</a:t>
            </a:r>
            <a:r>
              <a:rPr lang="en-US" altLang="en-US" sz="2200" dirty="0">
                <a:solidFill>
                  <a:srgbClr val="FF0000"/>
                </a:solidFill>
              </a:rPr>
              <a:t>, s(A U B) &gt;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</a:t>
            </a:r>
          </a:p>
          <a:p>
            <a:pPr lvl="1"/>
            <a:r>
              <a:rPr lang="en-US" altLang="en-US" sz="2400" dirty="0"/>
              <a:t>What is the problem</a:t>
            </a:r>
            <a:r>
              <a:rPr lang="en-US" altLang="en-US" sz="2400" dirty="0" smtClean="0"/>
              <a:t>? </a:t>
            </a:r>
            <a:r>
              <a:rPr lang="en-US" altLang="en-US" sz="2400" dirty="0" smtClean="0">
                <a:cs typeface="Tahoma" pitchFamily="34" charset="0"/>
              </a:rPr>
              <a:t>— </a:t>
            </a:r>
            <a:r>
              <a:rPr lang="en-US" altLang="en-US" sz="2400" dirty="0" smtClean="0"/>
              <a:t>Null </a:t>
            </a:r>
            <a:r>
              <a:rPr lang="en-US" altLang="en-US" sz="2400" dirty="0"/>
              <a:t>transactions: The support-based definition is not null-invariant</a:t>
            </a:r>
            <a:r>
              <a:rPr lang="en-US" altLang="en-US" sz="2400" dirty="0" smtClean="0"/>
              <a:t>!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66363" y="2474061"/>
            <a:ext cx="2248950" cy="646331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defTabSz="457189"/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Does 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this remind you the definition of </a:t>
            </a:r>
            <a:r>
              <a:rPr lang="en-US" altLang="en-US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lift</a:t>
            </a:r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?</a:t>
            </a:r>
            <a:endParaRPr lang="en-US" altLang="en-US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0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Defining Negative </a:t>
            </a:r>
            <a:r>
              <a:rPr lang="en-US" altLang="en-US" dirty="0" smtClean="0"/>
              <a:t>Correlation: Need </a:t>
            </a:r>
            <a:r>
              <a:rPr lang="en-US" altLang="en-US" dirty="0"/>
              <a:t>Null-Invariance in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A good definition on negative correlation should take care of the null-invariance problem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Whether two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are negatively correlated should not be influenced by the number of null-transactions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A </a:t>
            </a:r>
            <a:r>
              <a:rPr lang="en-US" altLang="en-US" sz="2400" dirty="0" err="1"/>
              <a:t>Kulczynski</a:t>
            </a:r>
            <a:r>
              <a:rPr lang="en-US" altLang="en-US" sz="2400" dirty="0"/>
              <a:t> measure-based definition 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If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are frequent but (P(A|B) + P(B|A))/2 &lt; </a:t>
            </a:r>
            <a:r>
              <a:rPr lang="ru-RU" altLang="en-US" sz="2400" dirty="0" err="1">
                <a:cs typeface="Tahoma" pitchFamily="34" charset="0"/>
              </a:rPr>
              <a:t>є</a:t>
            </a:r>
            <a:r>
              <a:rPr lang="en-US" altLang="en-US" sz="2400" dirty="0"/>
              <a:t>, where </a:t>
            </a:r>
            <a:r>
              <a:rPr lang="ru-RU" altLang="en-US" sz="2400" dirty="0" err="1">
                <a:cs typeface="Tahoma" pitchFamily="34" charset="0"/>
              </a:rPr>
              <a:t>є</a:t>
            </a:r>
            <a:r>
              <a:rPr lang="en-US" altLang="en-US" sz="2400" dirty="0"/>
              <a:t> is a negative pattern threshold, then A and B are negatively correlated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For the same needle package problem: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No matter there are in total 200 or 10</a:t>
            </a:r>
            <a:r>
              <a:rPr lang="en-US" altLang="en-US" sz="2400" baseline="30000" dirty="0"/>
              <a:t>5</a:t>
            </a:r>
            <a:r>
              <a:rPr lang="en-US" altLang="en-US" sz="2400" dirty="0"/>
              <a:t> transactions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If </a:t>
            </a:r>
            <a:r>
              <a:rPr lang="ru-RU" altLang="en-US" sz="2400" dirty="0" err="1">
                <a:cs typeface="Tahoma" pitchFamily="34" charset="0"/>
              </a:rPr>
              <a:t>є</a:t>
            </a:r>
            <a:r>
              <a:rPr lang="en-US" altLang="en-US" sz="2400" dirty="0"/>
              <a:t> = 0.01, we have </a:t>
            </a:r>
            <a:r>
              <a:rPr lang="en-US" altLang="en-US" sz="2400" dirty="0">
                <a:solidFill>
                  <a:srgbClr val="FF0000"/>
                </a:solidFill>
              </a:rPr>
              <a:t>(P(A|B) + P(B|A))/2 = (0.01 + 0.01)/2 &lt; </a:t>
            </a:r>
            <a:r>
              <a:rPr lang="ru-RU" altLang="en-US" sz="2400" dirty="0" err="1" smtClean="0">
                <a:solidFill>
                  <a:srgbClr val="FF0000"/>
                </a:solidFill>
                <a:cs typeface="Tahoma" pitchFamily="34" charset="0"/>
              </a:rPr>
              <a:t>є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3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Mining Compressed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72100" cy="5121275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300"/>
              </a:spcAft>
            </a:pPr>
            <a:r>
              <a:rPr lang="en-US" altLang="en-US" dirty="0"/>
              <a:t>Why mining compressed patterns?</a:t>
            </a:r>
          </a:p>
          <a:p>
            <a:pPr lvl="1">
              <a:spcAft>
                <a:spcPts val="300"/>
              </a:spcAft>
            </a:pPr>
            <a:r>
              <a:rPr lang="en-US" altLang="zh-CN" dirty="0">
                <a:ea typeface="SimSun" pitchFamily="2" charset="-122"/>
              </a:rPr>
              <a:t>Too many scattered patterns but not so meaningful</a:t>
            </a:r>
          </a:p>
          <a:p>
            <a:pPr>
              <a:spcAft>
                <a:spcPts val="300"/>
              </a:spcAft>
            </a:pPr>
            <a:r>
              <a:rPr lang="en-US" altLang="zh-CN" dirty="0">
                <a:ea typeface="SimSun" pitchFamily="2" charset="-122"/>
              </a:rPr>
              <a:t>Pattern distance measure</a:t>
            </a:r>
          </a:p>
          <a:p>
            <a:pPr marL="200025" lvl="1" indent="0">
              <a:spcAft>
                <a:spcPts val="300"/>
              </a:spcAft>
              <a:buNone/>
            </a:pPr>
            <a:endParaRPr lang="en-US" altLang="zh-CN" dirty="0">
              <a:ea typeface="SimSun" pitchFamily="2" charset="-122"/>
            </a:endParaRPr>
          </a:p>
          <a:p>
            <a:pPr>
              <a:spcAft>
                <a:spcPts val="300"/>
              </a:spcAft>
            </a:pPr>
            <a:r>
              <a:rPr lang="el-GR" altLang="zh-CN" dirty="0">
                <a:cs typeface="Arial" pitchFamily="34" charset="0"/>
              </a:rPr>
              <a:t>δ</a:t>
            </a:r>
            <a:r>
              <a:rPr lang="en-US" altLang="zh-CN" dirty="0">
                <a:ea typeface="SimSun" pitchFamily="2" charset="-122"/>
                <a:cs typeface="Arial" pitchFamily="34" charset="0"/>
              </a:rPr>
              <a:t>-clustering: For each pattern P, find all patterns which can be expressed by P and whose distance to P is within </a:t>
            </a:r>
            <a:r>
              <a:rPr lang="el-GR" altLang="zh-CN" dirty="0">
                <a:cs typeface="Arial" pitchFamily="34" charset="0"/>
              </a:rPr>
              <a:t>δ</a:t>
            </a:r>
            <a:r>
              <a:rPr lang="en-US" altLang="zh-CN" dirty="0">
                <a:ea typeface="SimSun" pitchFamily="2" charset="-122"/>
              </a:rPr>
              <a:t> (</a:t>
            </a:r>
            <a:r>
              <a:rPr lang="el-GR" altLang="zh-CN" dirty="0">
                <a:cs typeface="Arial" pitchFamily="34" charset="0"/>
              </a:rPr>
              <a:t>δ</a:t>
            </a:r>
            <a:r>
              <a:rPr lang="en-US" altLang="zh-CN" dirty="0">
                <a:ea typeface="SimSun" pitchFamily="2" charset="-122"/>
              </a:rPr>
              <a:t>-cover)</a:t>
            </a:r>
          </a:p>
          <a:p>
            <a:pPr>
              <a:spcAft>
                <a:spcPts val="300"/>
              </a:spcAft>
            </a:pPr>
            <a:r>
              <a:rPr lang="en-US" altLang="zh-CN" dirty="0">
                <a:ea typeface="SimSun" pitchFamily="2" charset="-122"/>
              </a:rPr>
              <a:t>All patterns in the cluster can be represented by P</a:t>
            </a:r>
          </a:p>
          <a:p>
            <a:pPr>
              <a:spcAft>
                <a:spcPts val="300"/>
              </a:spcAft>
            </a:pPr>
            <a:r>
              <a:rPr lang="en-US" altLang="zh-CN" dirty="0">
                <a:ea typeface="SimSun" pitchFamily="2" charset="-122"/>
              </a:rPr>
              <a:t>Method for efficient, direct mining of c</a:t>
            </a:r>
            <a:r>
              <a:rPr lang="en-US" altLang="en-US" dirty="0"/>
              <a:t>ompressed frequent patterns (e.g., D. Xin, J. Han, X. Yan, H. Cheng, "On Compressing Frequent Patterns", Knowledge and Data Engineering, 60:5-29, 2007)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50" y="2857500"/>
            <a:ext cx="3395363" cy="4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105436"/>
              </p:ext>
            </p:extLst>
          </p:nvPr>
        </p:nvGraphicFramePr>
        <p:xfrm>
          <a:off x="5472112" y="1514475"/>
          <a:ext cx="3643312" cy="2011248"/>
        </p:xfrm>
        <a:graphic>
          <a:graphicData uri="http://schemas.openxmlformats.org/drawingml/2006/table">
            <a:tbl>
              <a:tblPr/>
              <a:tblGrid>
                <a:gridCol w="900112"/>
                <a:gridCol w="1785593"/>
                <a:gridCol w="957607"/>
              </a:tblGrid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Pat-ID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Item-Sets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Support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P1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{38,16,18,12}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205227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P2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{38,16,18,12,17}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205211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P3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{39,38,16,18,12,17}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101758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P4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{39,16,18,12,17}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161563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P5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{39,16,18,12}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161576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829300" y="3611448"/>
            <a:ext cx="3314700" cy="3047521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341313" indent="-3413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730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96" indent="-300031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905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7463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Closed patterns 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P1, P2, P3, P4, P5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Emphasizes </a:t>
            </a: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too much on support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There is no </a:t>
            </a: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compression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Max-patterns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P3: </a:t>
            </a:r>
            <a:r>
              <a:rPr lang="en-US" altLang="zh-CN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information </a:t>
            </a: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loss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Desired </a:t>
            </a:r>
            <a:r>
              <a:rPr lang="en-US" altLang="zh-CN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output (a good balance):</a:t>
            </a:r>
            <a:endParaRPr lang="en-US" altLang="zh-CN" sz="1800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P2, P3, </a:t>
            </a:r>
            <a:r>
              <a:rPr lang="en-US" altLang="zh-CN" sz="1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P4</a:t>
            </a:r>
            <a:endParaRPr lang="en-US" altLang="zh-CN" sz="18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35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Redundancy-Aware Top-k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Desired patterns: high significance &amp; low </a:t>
            </a:r>
            <a:r>
              <a:rPr lang="en-US" altLang="en-US" sz="2400" dirty="0" smtClean="0"/>
              <a:t>redundancy</a:t>
            </a:r>
          </a:p>
          <a:p>
            <a:endParaRPr lang="en-US" altLang="en-US" sz="2400" dirty="0"/>
          </a:p>
          <a:p>
            <a:endParaRPr lang="en-US" altLang="en-US" sz="2400" dirty="0" smtClean="0"/>
          </a:p>
          <a:p>
            <a:endParaRPr lang="en-US" altLang="en-US" sz="2400" dirty="0"/>
          </a:p>
          <a:p>
            <a:endParaRPr lang="en-US" altLang="en-US" sz="2400" dirty="0" smtClean="0"/>
          </a:p>
          <a:p>
            <a:endParaRPr lang="en-US" altLang="en-US" sz="2400" dirty="0" smtClean="0"/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>
                <a:solidFill>
                  <a:srgbClr val="000000"/>
                </a:solidFill>
              </a:rPr>
              <a:t>Method:  Use MMS (Maximal Marginal Significance) for measuring the combined significance of a pattern set </a:t>
            </a:r>
          </a:p>
          <a:p>
            <a:r>
              <a:rPr lang="en-US" altLang="en-US" sz="2400" dirty="0">
                <a:solidFill>
                  <a:srgbClr val="000000"/>
                </a:solidFill>
              </a:rPr>
              <a:t>Xin et al., Extracting Redundancy-Aware Top-K Patterns, </a:t>
            </a:r>
            <a:r>
              <a:rPr lang="en-US" altLang="en-US" sz="2400" dirty="0" smtClean="0">
                <a:solidFill>
                  <a:srgbClr val="000000"/>
                </a:solidFill>
              </a:rPr>
              <a:t>KDD’06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90" y="2085975"/>
            <a:ext cx="4181447" cy="300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6043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Diverse Patterns</a:t>
            </a:r>
          </a:p>
          <a:p>
            <a:r>
              <a:rPr lang="en-US" altLang="en-US" b="1" dirty="0" smtClean="0"/>
              <a:t>Constraint-Based Frequent Pattern Mining</a:t>
            </a:r>
          </a:p>
          <a:p>
            <a:r>
              <a:rPr lang="en-US" altLang="en-US" dirty="0" smtClean="0"/>
              <a:t>Mining High-Dimensional Data and Colossal Patterns</a:t>
            </a:r>
          </a:p>
          <a:p>
            <a:r>
              <a:rPr lang="en-US" altLang="en-US" dirty="0" smtClean="0"/>
              <a:t>Sequential Pattern Mining</a:t>
            </a:r>
          </a:p>
          <a:p>
            <a:r>
              <a:rPr lang="en-US" altLang="en-US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02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Why Constraint-Based Mining?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 sz="2400" dirty="0"/>
              <a:t>Finding </a:t>
            </a:r>
            <a:r>
              <a:rPr lang="en-US" altLang="en-US" sz="2400" dirty="0">
                <a:solidFill>
                  <a:srgbClr val="FF0000"/>
                </a:solidFill>
              </a:rPr>
              <a:t>all</a:t>
            </a:r>
            <a:r>
              <a:rPr lang="en-US" altLang="en-US" sz="2400" dirty="0"/>
              <a:t> the patterns in a dataset </a:t>
            </a:r>
            <a:r>
              <a:rPr lang="en-US" altLang="en-US" sz="2400" dirty="0">
                <a:solidFill>
                  <a:srgbClr val="FF0000"/>
                </a:solidFill>
              </a:rPr>
              <a:t>autonomously</a:t>
            </a:r>
            <a:r>
              <a:rPr lang="en-US" altLang="en-US" sz="2400" dirty="0"/>
              <a:t>? — unrealistic!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dirty="0"/>
              <a:t>Too many patterns but not necessarily user-interested!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sz="2400" dirty="0"/>
              <a:t>Pattern mining should be an </a:t>
            </a:r>
            <a:r>
              <a:rPr lang="en-US" altLang="en-US" sz="2400" dirty="0">
                <a:solidFill>
                  <a:srgbClr val="FF0000"/>
                </a:solidFill>
              </a:rPr>
              <a:t>interactive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process 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dirty="0"/>
              <a:t>User directs what to be mined using a </a:t>
            </a:r>
            <a:r>
              <a:rPr lang="en-US" altLang="en-US" sz="2400" dirty="0">
                <a:solidFill>
                  <a:srgbClr val="FF0000"/>
                </a:solidFill>
              </a:rPr>
              <a:t>data mining query language </a:t>
            </a:r>
            <a:r>
              <a:rPr lang="en-US" altLang="en-US" sz="2400" dirty="0"/>
              <a:t>(or a graphical user interface)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sz="2400" dirty="0"/>
              <a:t>Constraint-based mining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dirty="0"/>
              <a:t>User flexibility: provides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constraints</a:t>
            </a:r>
            <a:r>
              <a:rPr lang="en-US" altLang="en-US" sz="2400" dirty="0"/>
              <a:t> on what to be mined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dirty="0"/>
              <a:t>Optimization: explores such constraints for efficient mining </a:t>
            </a:r>
          </a:p>
          <a:p>
            <a:pPr lvl="2">
              <a:spcAft>
                <a:spcPts val="600"/>
              </a:spcAft>
              <a:defRPr/>
            </a:pPr>
            <a:r>
              <a:rPr lang="en-US" altLang="en-US" dirty="0">
                <a:solidFill>
                  <a:srgbClr val="FF0000"/>
                </a:solidFill>
              </a:rPr>
              <a:t>Constraint-based mining: </a:t>
            </a:r>
            <a:r>
              <a:rPr lang="en-US" altLang="en-US" dirty="0"/>
              <a:t>Constraint-pushing, similar to push selection first in DB query </a:t>
            </a:r>
            <a:r>
              <a:rPr lang="en-US" altLang="en-US" dirty="0" smtClean="0"/>
              <a:t>processing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08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Constraints in General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smtClean="0"/>
              <a:t>Knowledge type constraint: </a:t>
            </a:r>
          </a:p>
          <a:p>
            <a:pPr lvl="1"/>
            <a:r>
              <a:rPr lang="en-US" altLang="en-US" dirty="0" smtClean="0"/>
              <a:t>Ex.: classification, association, clustering, outlier finding, ....</a:t>
            </a:r>
          </a:p>
          <a:p>
            <a:r>
              <a:rPr lang="en-US" altLang="en-US" dirty="0" smtClean="0"/>
              <a:t>Data constraint — using SQL-like queries </a:t>
            </a:r>
          </a:p>
          <a:p>
            <a:pPr lvl="1"/>
            <a:r>
              <a:rPr lang="en-US" altLang="en-US" dirty="0" smtClean="0"/>
              <a:t>Ex.: find products sold together in NY stores this year</a:t>
            </a:r>
          </a:p>
          <a:p>
            <a:r>
              <a:rPr lang="en-US" altLang="en-US" dirty="0" smtClean="0"/>
              <a:t>Dimension/level constraint</a:t>
            </a:r>
          </a:p>
          <a:p>
            <a:pPr lvl="1"/>
            <a:r>
              <a:rPr lang="en-US" altLang="en-US" dirty="0" smtClean="0"/>
              <a:t>Ex.: in relevance to region, price, brand, customer category</a:t>
            </a:r>
          </a:p>
          <a:p>
            <a:r>
              <a:rPr lang="en-US" altLang="en-US" dirty="0" smtClean="0"/>
              <a:t>Rule (or pattern) constraint</a:t>
            </a:r>
          </a:p>
          <a:p>
            <a:pPr lvl="1"/>
            <a:r>
              <a:rPr lang="en-US" altLang="en-US" dirty="0" smtClean="0"/>
              <a:t>Ex.: small sales (price &lt; $10) triggers big sales (sum &gt; $200)</a:t>
            </a:r>
          </a:p>
          <a:p>
            <a:r>
              <a:rPr lang="en-US" altLang="en-US" dirty="0" smtClean="0"/>
              <a:t>Interestingness constraint</a:t>
            </a:r>
          </a:p>
          <a:p>
            <a:pPr lvl="1"/>
            <a:r>
              <a:rPr lang="en-US" altLang="en-US" dirty="0" smtClean="0"/>
              <a:t>Ex.: strong rules: </a:t>
            </a:r>
            <a:r>
              <a:rPr lang="en-US" altLang="en-US" dirty="0" err="1" smtClean="0"/>
              <a:t>min_sup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</a:t>
            </a:r>
            <a:r>
              <a:rPr lang="en-US" altLang="en-US" dirty="0" smtClean="0"/>
              <a:t> 0.02, </a:t>
            </a:r>
            <a:r>
              <a:rPr lang="en-US" altLang="en-US" dirty="0" err="1" smtClean="0"/>
              <a:t>min_conf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 </a:t>
            </a:r>
            <a:r>
              <a:rPr lang="en-US" altLang="en-US" dirty="0" smtClean="0"/>
              <a:t> 0.6, </a:t>
            </a:r>
            <a:r>
              <a:rPr lang="en-US" altLang="en-US" dirty="0" err="1" smtClean="0"/>
              <a:t>min_correlation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 0.7</a:t>
            </a:r>
            <a:r>
              <a:rPr lang="en-US" alt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5887" y="1417638"/>
            <a:ext cx="682942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170981"/>
                </a:solidFill>
                <a:latin typeface="Corbel" charset="0"/>
                <a:ea typeface="Corbel" charset="0"/>
                <a:cs typeface="Corbel" charset="0"/>
              </a:rPr>
              <a:t>A data mining query can be in the form of a meta-rule or with the following </a:t>
            </a:r>
            <a:r>
              <a:rPr lang="en-US" sz="2400">
                <a:solidFill>
                  <a:srgbClr val="170981"/>
                </a:solidFill>
                <a:latin typeface="Corbel" charset="0"/>
                <a:ea typeface="Corbel" charset="0"/>
                <a:cs typeface="Corbel" charset="0"/>
              </a:rPr>
              <a:t>language </a:t>
            </a:r>
            <a:r>
              <a:rPr lang="en-US" sz="2400" smtClean="0">
                <a:solidFill>
                  <a:srgbClr val="170981"/>
                </a:solidFill>
                <a:latin typeface="Corbel" charset="0"/>
                <a:ea typeface="Corbel" charset="0"/>
                <a:cs typeface="Corbel" charset="0"/>
              </a:rPr>
              <a:t>primitives.</a:t>
            </a:r>
            <a:endParaRPr lang="en-US" sz="2400" dirty="0">
              <a:solidFill>
                <a:srgbClr val="170981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391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Meta-Rule Guided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en-US" sz="2400" dirty="0"/>
              <a:t>A meta-rule can contain partially instantiated predicates &amp; constants </a:t>
            </a:r>
          </a:p>
          <a:p>
            <a:pPr lvl="1"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400" dirty="0">
                <a:solidFill>
                  <a:srgbClr val="FF0000"/>
                </a:solidFill>
              </a:rPr>
              <a:t>(X, Y) ^ 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400" dirty="0">
                <a:solidFill>
                  <a:srgbClr val="FF0000"/>
                </a:solidFill>
              </a:rPr>
              <a:t>(X, W)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buys(X, “iPad”)</a:t>
            </a:r>
          </a:p>
          <a:p>
            <a:pPr>
              <a:defRPr/>
            </a:pPr>
            <a:r>
              <a:rPr lang="en-US" altLang="en-US" sz="2400" dirty="0"/>
              <a:t>The resulting mined rule can be</a:t>
            </a:r>
          </a:p>
          <a:p>
            <a:pPr lvl="1"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age(X, “15-25”) ^ profession(X, “student”)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buys(X, “iPad”)</a:t>
            </a:r>
          </a:p>
          <a:p>
            <a:pPr>
              <a:defRPr/>
            </a:pPr>
            <a:r>
              <a:rPr lang="en-US" altLang="en-US" sz="2400" dirty="0"/>
              <a:t>In general, (meta) rules can be in the form of </a:t>
            </a:r>
          </a:p>
          <a:p>
            <a:pPr lvl="1"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400" dirty="0">
                <a:solidFill>
                  <a:srgbClr val="FF0000"/>
                </a:solidFill>
              </a:rPr>
              <a:t> ^ 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400" dirty="0">
                <a:solidFill>
                  <a:srgbClr val="FF0000"/>
                </a:solidFill>
              </a:rPr>
              <a:t> ^ … ^ 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l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Q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400" dirty="0">
                <a:solidFill>
                  <a:srgbClr val="FF0000"/>
                </a:solidFill>
              </a:rPr>
              <a:t> ^ Q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400" dirty="0">
                <a:solidFill>
                  <a:srgbClr val="FF0000"/>
                </a:solidFill>
              </a:rPr>
              <a:t> ^ … ^ </a:t>
            </a:r>
            <a:r>
              <a:rPr lang="en-US" altLang="en-US" sz="2400" dirty="0" err="1">
                <a:solidFill>
                  <a:srgbClr val="FF0000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FF0000"/>
                </a:solidFill>
              </a:rPr>
              <a:t>r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</a:p>
          <a:p>
            <a:pPr>
              <a:defRPr/>
            </a:pPr>
            <a:r>
              <a:rPr lang="en-US" altLang="en-US" sz="2400" dirty="0"/>
              <a:t>Method to find meta-rules</a:t>
            </a:r>
          </a:p>
          <a:p>
            <a:pPr lvl="1">
              <a:defRPr/>
            </a:pPr>
            <a:r>
              <a:rPr lang="en-US" altLang="en-US" sz="2400" dirty="0"/>
              <a:t>Find frequent (l + r) predicates (based on </a:t>
            </a:r>
            <a:r>
              <a:rPr lang="en-US" altLang="en-US" sz="2400" i="1" dirty="0"/>
              <a:t>min-support</a:t>
            </a:r>
            <a:r>
              <a:rPr lang="en-US" altLang="en-US" sz="2400" dirty="0"/>
              <a:t>)</a:t>
            </a:r>
          </a:p>
          <a:p>
            <a:pPr lvl="1">
              <a:defRPr/>
            </a:pPr>
            <a:r>
              <a:rPr lang="en-US" altLang="en-US" sz="2400" dirty="0"/>
              <a:t>Push constants deeply when possible into the mining process </a:t>
            </a:r>
          </a:p>
          <a:p>
            <a:pPr lvl="2">
              <a:defRPr/>
            </a:pPr>
            <a:r>
              <a:rPr lang="en-US" altLang="en-US" dirty="0"/>
              <a:t>Using constraint-push techniques introduced in this lecture</a:t>
            </a:r>
          </a:p>
          <a:p>
            <a:pPr lvl="1">
              <a:defRPr/>
            </a:pPr>
            <a:r>
              <a:rPr lang="en-US" altLang="en-US" sz="2400" dirty="0"/>
              <a:t>Also, push </a:t>
            </a:r>
            <a:r>
              <a:rPr lang="en-US" altLang="en-US" sz="2400" dirty="0" err="1"/>
              <a:t>min_conf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min_correlation</a:t>
            </a:r>
            <a:r>
              <a:rPr lang="en-US" altLang="en-US" sz="2400" dirty="0"/>
              <a:t>, and other measures as early as possible (measures acting as constraints</a:t>
            </a:r>
            <a:r>
              <a:rPr lang="en-US" altLang="en-US" sz="2400" dirty="0" smtClean="0"/>
              <a:t>)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10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 rot="16200000">
            <a:off x="-2665474" y="3034345"/>
            <a:ext cx="6227763" cy="416247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en-US" sz="2400" b="1" dirty="0" smtClean="0">
                <a:latin typeface="Corbel" charset="0"/>
                <a:ea typeface="Corbel" charset="0"/>
                <a:cs typeface="Corbel" charset="0"/>
              </a:rPr>
              <a:t>Research on Pattern Mining: A Road Map</a:t>
            </a:r>
            <a:endParaRPr lang="en-US" alt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8" y="0"/>
            <a:ext cx="7952642" cy="635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770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Different Kinds of Constraints Lead to Different Pruning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Constraints can be categorized as</a:t>
            </a:r>
          </a:p>
          <a:p>
            <a:pPr lvl="1"/>
            <a:r>
              <a:rPr lang="en-US" dirty="0" smtClean="0"/>
              <a:t> Pattern space pruning constraints vs. data space pruning constraints </a:t>
            </a:r>
          </a:p>
          <a:p>
            <a:r>
              <a:rPr lang="en-US" dirty="0" smtClean="0"/>
              <a:t>Pattern space pruning constraints</a:t>
            </a:r>
          </a:p>
          <a:p>
            <a:pPr lvl="1"/>
            <a:r>
              <a:rPr lang="en-US" dirty="0" smtClean="0"/>
              <a:t>Anti-monotonic: If constraint c is violated, its further mining can be terminated</a:t>
            </a:r>
          </a:p>
          <a:p>
            <a:pPr lvl="1"/>
            <a:r>
              <a:rPr lang="en-US" dirty="0" smtClean="0"/>
              <a:t>Monotonic: If c is satisfied, no need to check c again</a:t>
            </a:r>
          </a:p>
          <a:p>
            <a:pPr lvl="1"/>
            <a:r>
              <a:rPr lang="en-US" dirty="0" smtClean="0"/>
              <a:t>Succinct: if the constraint c can be enforced by directly manipulating the data</a:t>
            </a:r>
          </a:p>
          <a:p>
            <a:pPr lvl="1"/>
            <a:r>
              <a:rPr lang="en-US" dirty="0" smtClean="0"/>
              <a:t>Convertible: c can be converted to monotonic or anti-monotonic if items can be properly ordered in processing</a:t>
            </a:r>
          </a:p>
          <a:p>
            <a:r>
              <a:rPr lang="en-US" dirty="0" smtClean="0"/>
              <a:t>Data space pruning constraints</a:t>
            </a:r>
          </a:p>
          <a:p>
            <a:pPr lvl="1"/>
            <a:r>
              <a:rPr lang="en-US" dirty="0" smtClean="0"/>
              <a:t>Data succinct: Data space can be pruned at the initial pattern mining process</a:t>
            </a:r>
          </a:p>
          <a:p>
            <a:pPr lvl="1"/>
            <a:r>
              <a:rPr lang="en-US" dirty="0" smtClean="0"/>
              <a:t>Data anti-monotonic: If a transaction t does not satisfy c, then t can be pruned to reduce data processing effort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6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Pattern Space Pruning with Pattern </a:t>
            </a:r>
            <a:r>
              <a:rPr lang="en-US" dirty="0" smtClean="0">
                <a:ea typeface="ＭＳ Ｐゴシック" charset="0"/>
              </a:rPr>
              <a:t>Anti-Monotonicity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721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Constraint c is anti-monotone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dirty="0" smtClean="0"/>
              <a:t>an </a:t>
            </a:r>
            <a:r>
              <a:rPr lang="en-US" dirty="0" err="1" smtClean="0"/>
              <a:t>itemset</a:t>
            </a:r>
            <a:r>
              <a:rPr lang="en-US" dirty="0" smtClean="0"/>
              <a:t> S violates constraint c, so does any of its superset </a:t>
            </a:r>
          </a:p>
          <a:p>
            <a:pPr lvl="1"/>
            <a:r>
              <a:rPr lang="en-US" dirty="0" smtClean="0"/>
              <a:t>That is, mining on </a:t>
            </a:r>
            <a:r>
              <a:rPr lang="en-US" dirty="0" err="1" smtClean="0"/>
              <a:t>itemset</a:t>
            </a:r>
            <a:r>
              <a:rPr lang="en-US" dirty="0" smtClean="0"/>
              <a:t> S can be terminated</a:t>
            </a:r>
          </a:p>
          <a:p>
            <a:r>
              <a:rPr lang="en-US" dirty="0" smtClean="0">
                <a:sym typeface="Symbol" charset="0"/>
              </a:rPr>
              <a:t>Ex. 1:  c1: sum(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 v  is anti-monotone</a:t>
            </a:r>
          </a:p>
          <a:p>
            <a:r>
              <a:rPr lang="en-US" dirty="0" smtClean="0">
                <a:sym typeface="Symbol" charset="0"/>
              </a:rPr>
              <a:t>Ex. 2: c2: </a:t>
            </a:r>
            <a:r>
              <a:rPr lang="en-US" dirty="0" smtClean="0">
                <a:sym typeface="Wingdings" charset="0"/>
              </a:rPr>
              <a:t>range(</a:t>
            </a:r>
            <a:r>
              <a:rPr lang="en-US" dirty="0" err="1" smtClean="0">
                <a:sym typeface="Wingdings" charset="0"/>
              </a:rPr>
              <a:t>S.profit</a:t>
            </a:r>
            <a:r>
              <a:rPr lang="en-US" dirty="0" smtClean="0">
                <a:sym typeface="Wingdings" charset="0"/>
              </a:rPr>
              <a:t>) </a:t>
            </a:r>
            <a:r>
              <a:rPr lang="en-US" dirty="0" smtClean="0">
                <a:sym typeface="Symbol" charset="0"/>
              </a:rPr>
              <a:t></a:t>
            </a:r>
            <a:r>
              <a:rPr lang="en-US" dirty="0" smtClean="0">
                <a:sym typeface="Wingdings" charset="0"/>
              </a:rPr>
              <a:t> 15 </a:t>
            </a:r>
            <a:r>
              <a:rPr lang="en-US" dirty="0" smtClean="0">
                <a:sym typeface="Symbol" charset="0"/>
              </a:rPr>
              <a:t>is anti-monotone</a:t>
            </a:r>
            <a:endParaRPr lang="en-US" dirty="0" smtClean="0">
              <a:sym typeface="Wingdings" charset="0"/>
            </a:endParaRPr>
          </a:p>
          <a:p>
            <a:pPr lvl="1"/>
            <a:r>
              <a:rPr lang="en-US" dirty="0" err="1" smtClean="0"/>
              <a:t>Itemset</a:t>
            </a:r>
            <a:r>
              <a:rPr lang="en-US" dirty="0" smtClean="0"/>
              <a:t> ab violates </a:t>
            </a:r>
            <a:r>
              <a:rPr lang="en-US" dirty="0" smtClean="0">
                <a:sym typeface="Symbol" charset="0"/>
              </a:rPr>
              <a:t>c2</a:t>
            </a:r>
            <a:r>
              <a:rPr lang="en-US" dirty="0" smtClean="0"/>
              <a:t> (range(ab) = 40)</a:t>
            </a:r>
          </a:p>
          <a:p>
            <a:pPr lvl="1"/>
            <a:r>
              <a:rPr lang="en-US" dirty="0" smtClean="0">
                <a:sym typeface="Wingdings" charset="0"/>
              </a:rPr>
              <a:t>So does every superset of ab</a:t>
            </a:r>
            <a:endParaRPr lang="en-US" dirty="0" smtClean="0">
              <a:sym typeface="Symbol" charset="0"/>
            </a:endParaRPr>
          </a:p>
          <a:p>
            <a:r>
              <a:rPr lang="en-US" dirty="0" smtClean="0">
                <a:sym typeface="Symbol" charset="0"/>
              </a:rPr>
              <a:t>Ex. 3. c3: sum(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 v  is not anti-monotone</a:t>
            </a:r>
          </a:p>
          <a:p>
            <a:r>
              <a:rPr lang="en-US" dirty="0" smtClean="0">
                <a:sym typeface="Symbol" charset="0"/>
              </a:rPr>
              <a:t>Ex. 4. Is c4: support(S)   </a:t>
            </a:r>
            <a:r>
              <a:rPr lang="el-GR" dirty="0" smtClean="0">
                <a:sym typeface="Symbol" charset="0"/>
              </a:rPr>
              <a:t>σ</a:t>
            </a:r>
            <a:r>
              <a:rPr lang="en-US" dirty="0" smtClean="0">
                <a:sym typeface="Symbol" charset="0"/>
              </a:rPr>
              <a:t> anti-monotone?</a:t>
            </a:r>
          </a:p>
          <a:p>
            <a:pPr lvl="1"/>
            <a:r>
              <a:rPr lang="en-US" dirty="0" smtClean="0">
                <a:sym typeface="Symbol" charset="0"/>
              </a:rPr>
              <a:t>Yes! </a:t>
            </a:r>
            <a:r>
              <a:rPr lang="en-US" dirty="0" err="1" smtClean="0">
                <a:sym typeface="Symbol" charset="0"/>
              </a:rPr>
              <a:t>Apriori</a:t>
            </a:r>
            <a:r>
              <a:rPr lang="en-US" dirty="0" smtClean="0">
                <a:sym typeface="Symbol" charset="0"/>
              </a:rPr>
              <a:t> pruning is essentially pruning with an anti-monotonic constraint!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5532491" y="3573698"/>
            <a:ext cx="1828800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505577"/>
              </p:ext>
            </p:extLst>
          </p:nvPr>
        </p:nvGraphicFramePr>
        <p:xfrm>
          <a:off x="5342238" y="1628775"/>
          <a:ext cx="2209307" cy="18523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813"/>
                <a:gridCol w="1614494"/>
              </a:tblGrid>
              <a:tr h="3893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e, f, g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752319"/>
              </p:ext>
            </p:extLst>
          </p:nvPr>
        </p:nvGraphicFramePr>
        <p:xfrm>
          <a:off x="7620000" y="1628775"/>
          <a:ext cx="1412219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574"/>
                <a:gridCol w="747645"/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Profit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h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</a:tbl>
          </a:graphicData>
        </a:graphic>
      </p:graphicFrame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5481691" y="4034560"/>
            <a:ext cx="193040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price(item)&gt;0</a:t>
            </a:r>
          </a:p>
        </p:txBody>
      </p:sp>
    </p:spTree>
    <p:extLst>
      <p:ext uri="{BB962C8B-B14F-4D97-AF65-F5344CB8AC3E}">
        <p14:creationId xmlns:p14="http://schemas.microsoft.com/office/powerpoint/2010/main" val="1973143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Pattern Monotonicity and Its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86313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mtClean="0"/>
              <a:t>A constraint c is monotone: </a:t>
            </a:r>
            <a:r>
              <a:rPr lang="en-US" smtClean="0"/>
              <a:t>if an </a:t>
            </a:r>
            <a:r>
              <a:rPr lang="en-US" dirty="0" err="1" smtClean="0"/>
              <a:t>itemset</a:t>
            </a:r>
            <a:r>
              <a:rPr lang="en-US" dirty="0" smtClean="0"/>
              <a:t> S satisfies the constraint c, so does any of its superset </a:t>
            </a:r>
          </a:p>
          <a:p>
            <a:pPr lvl="1"/>
            <a:r>
              <a:rPr lang="en-US" dirty="0" smtClean="0"/>
              <a:t>That is, </a:t>
            </a:r>
            <a:r>
              <a:rPr lang="en-US" altLang="zh-CN" dirty="0" smtClean="0"/>
              <a:t>we do not need to check c in subsequent mining</a:t>
            </a:r>
            <a:endParaRPr lang="en-US" dirty="0" smtClean="0"/>
          </a:p>
          <a:p>
            <a:r>
              <a:rPr lang="en-US" dirty="0" smtClean="0">
                <a:sym typeface="Symbol" charset="0"/>
              </a:rPr>
              <a:t>Ex. 1: c1: sum(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 v  is monotone</a:t>
            </a:r>
          </a:p>
          <a:p>
            <a:r>
              <a:rPr lang="en-US" dirty="0" smtClean="0">
                <a:sym typeface="Wingdings" charset="0"/>
              </a:rPr>
              <a:t>Ex. 2: </a:t>
            </a:r>
            <a:r>
              <a:rPr lang="en-US" dirty="0" smtClean="0">
                <a:sym typeface="Symbol" charset="0"/>
              </a:rPr>
              <a:t>c2: </a:t>
            </a:r>
            <a:r>
              <a:rPr lang="en-US" dirty="0" smtClean="0">
                <a:sym typeface="Wingdings" charset="0"/>
              </a:rPr>
              <a:t>min(</a:t>
            </a:r>
            <a:r>
              <a:rPr lang="en-US" dirty="0" err="1" smtClean="0">
                <a:sym typeface="Wingdings" charset="0"/>
              </a:rPr>
              <a:t>S.Price</a:t>
            </a:r>
            <a:r>
              <a:rPr lang="en-US" dirty="0" smtClean="0">
                <a:sym typeface="Wingdings" charset="0"/>
              </a:rPr>
              <a:t>) </a:t>
            </a:r>
            <a:r>
              <a:rPr lang="en-US" dirty="0" smtClean="0">
                <a:sym typeface="Symbol" charset="0"/>
              </a:rPr>
              <a:t></a:t>
            </a:r>
            <a:r>
              <a:rPr lang="en-US" dirty="0" smtClean="0">
                <a:sym typeface="Wingdings" charset="0"/>
              </a:rPr>
              <a:t> v  </a:t>
            </a:r>
            <a:r>
              <a:rPr lang="en-US" dirty="0" smtClean="0">
                <a:sym typeface="Symbol" charset="0"/>
              </a:rPr>
              <a:t>is monotone</a:t>
            </a:r>
          </a:p>
          <a:p>
            <a:r>
              <a:rPr lang="en-US" dirty="0" smtClean="0">
                <a:sym typeface="Wingdings" charset="0"/>
              </a:rPr>
              <a:t>Ex. 3: c3: range(</a:t>
            </a:r>
            <a:r>
              <a:rPr lang="en-US" dirty="0" err="1" smtClean="0">
                <a:sym typeface="Wingdings" charset="0"/>
              </a:rPr>
              <a:t>S.profit</a:t>
            </a:r>
            <a:r>
              <a:rPr lang="en-US" dirty="0" smtClean="0">
                <a:sym typeface="Wingdings" charset="0"/>
              </a:rPr>
              <a:t>) </a:t>
            </a:r>
            <a:r>
              <a:rPr lang="en-US" dirty="0" smtClean="0">
                <a:sym typeface="Symbol" charset="0"/>
              </a:rPr>
              <a:t></a:t>
            </a:r>
            <a:r>
              <a:rPr lang="en-US" dirty="0" smtClean="0">
                <a:sym typeface="Wingdings" charset="0"/>
              </a:rPr>
              <a:t> 15 </a:t>
            </a:r>
            <a:r>
              <a:rPr lang="en-US" dirty="0" smtClean="0">
                <a:sym typeface="Symbol" charset="0"/>
              </a:rPr>
              <a:t>is monotone</a:t>
            </a:r>
            <a:endParaRPr lang="en-US" dirty="0" smtClean="0">
              <a:sym typeface="Wingdings" charset="0"/>
            </a:endParaRPr>
          </a:p>
          <a:p>
            <a:pPr lvl="1"/>
            <a:r>
              <a:rPr lang="en-US" dirty="0" err="1" smtClean="0"/>
              <a:t>Itemset</a:t>
            </a:r>
            <a:r>
              <a:rPr lang="en-US" dirty="0" smtClean="0"/>
              <a:t> ab satisfies </a:t>
            </a:r>
            <a:r>
              <a:rPr lang="en-US" dirty="0" smtClean="0">
                <a:sym typeface="Wingdings" charset="0"/>
              </a:rPr>
              <a:t>c3</a:t>
            </a:r>
          </a:p>
          <a:p>
            <a:pPr lvl="1"/>
            <a:r>
              <a:rPr lang="en-US" dirty="0" smtClean="0">
                <a:sym typeface="Wingdings" charset="0"/>
              </a:rPr>
              <a:t>So does every superset of ab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5532491" y="3573698"/>
            <a:ext cx="1828800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120056"/>
              </p:ext>
            </p:extLst>
          </p:nvPr>
        </p:nvGraphicFramePr>
        <p:xfrm>
          <a:off x="5342238" y="1628775"/>
          <a:ext cx="2209307" cy="18523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813"/>
                <a:gridCol w="1614494"/>
              </a:tblGrid>
              <a:tr h="3893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e, f, g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90825"/>
              </p:ext>
            </p:extLst>
          </p:nvPr>
        </p:nvGraphicFramePr>
        <p:xfrm>
          <a:off x="7620000" y="1628775"/>
          <a:ext cx="1412219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574"/>
                <a:gridCol w="747645"/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Profit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h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</a:tbl>
          </a:graphicData>
        </a:graphic>
      </p:graphicFrame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5481691" y="4034560"/>
            <a:ext cx="193040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price(item)&gt;0</a:t>
            </a:r>
          </a:p>
        </p:txBody>
      </p:sp>
    </p:spTree>
    <p:extLst>
      <p:ext uri="{BB962C8B-B14F-4D97-AF65-F5344CB8AC3E}">
        <p14:creationId xmlns:p14="http://schemas.microsoft.com/office/powerpoint/2010/main" val="11797560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charset="0"/>
                <a:cs typeface="SimSun" charset="0"/>
              </a:rPr>
              <a:t>Data Space Pruning with Data Anti-Monotonicity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885038" cy="52578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CN" sz="2400" dirty="0">
                <a:ea typeface="SimSun" pitchFamily="2" charset="-122"/>
              </a:rPr>
              <a:t>A constraint c is </a:t>
            </a:r>
            <a:r>
              <a:rPr lang="en-US" altLang="zh-CN" sz="2400" i="1" dirty="0">
                <a:solidFill>
                  <a:srgbClr val="FF0000"/>
                </a:solidFill>
                <a:ea typeface="SimSun" pitchFamily="2" charset="-122"/>
              </a:rPr>
              <a:t>data anti-monotone</a:t>
            </a:r>
            <a:r>
              <a:rPr lang="en-US" altLang="zh-CN" sz="2400" dirty="0">
                <a:ea typeface="SimSun" pitchFamily="2" charset="-122"/>
              </a:rPr>
              <a:t>: In the mining process, if a data entry </a:t>
            </a:r>
            <a:r>
              <a:rPr lang="en-US" altLang="zh-CN" sz="2400" i="1" dirty="0">
                <a:ea typeface="SimSun" pitchFamily="2" charset="-122"/>
              </a:rPr>
              <a:t>t</a:t>
            </a:r>
            <a:r>
              <a:rPr lang="en-US" altLang="zh-CN" sz="2400" dirty="0">
                <a:ea typeface="SimSun" pitchFamily="2" charset="-122"/>
              </a:rPr>
              <a:t> cannot satisfy a pattern </a:t>
            </a:r>
            <a:r>
              <a:rPr lang="en-US" altLang="zh-CN" sz="2400" i="1" dirty="0">
                <a:ea typeface="SimSun" pitchFamily="2" charset="-122"/>
              </a:rPr>
              <a:t>p</a:t>
            </a:r>
            <a:r>
              <a:rPr lang="en-US" altLang="zh-CN" sz="2400" dirty="0">
                <a:ea typeface="SimSun" pitchFamily="2" charset="-122"/>
              </a:rPr>
              <a:t> under </a:t>
            </a:r>
            <a:r>
              <a:rPr lang="en-US" altLang="zh-CN" sz="2400" i="1" dirty="0">
                <a:ea typeface="SimSun" pitchFamily="2" charset="-122"/>
              </a:rPr>
              <a:t>c</a:t>
            </a:r>
            <a:r>
              <a:rPr lang="en-US" altLang="zh-CN" sz="2400" dirty="0">
                <a:ea typeface="SimSun" pitchFamily="2" charset="-122"/>
              </a:rPr>
              <a:t>, </a:t>
            </a:r>
            <a:r>
              <a:rPr lang="en-US" altLang="zh-CN" sz="2400" i="1" dirty="0">
                <a:ea typeface="SimSun" pitchFamily="2" charset="-122"/>
              </a:rPr>
              <a:t>t</a:t>
            </a:r>
            <a:r>
              <a:rPr lang="en-US" altLang="zh-CN" sz="2400" dirty="0">
                <a:ea typeface="SimSun" pitchFamily="2" charset="-122"/>
              </a:rPr>
              <a:t> cannot satisfy </a:t>
            </a:r>
            <a:r>
              <a:rPr lang="en-US" altLang="zh-CN" sz="2400" i="1" dirty="0">
                <a:ea typeface="SimSun" pitchFamily="2" charset="-122"/>
              </a:rPr>
              <a:t>p</a:t>
            </a:r>
            <a:r>
              <a:rPr lang="en-US" altLang="zh-CN" sz="2400" dirty="0">
                <a:ea typeface="SimSun" pitchFamily="2" charset="-122"/>
              </a:rPr>
              <a:t>’s superset either</a:t>
            </a:r>
          </a:p>
          <a:p>
            <a:pPr lvl="1">
              <a:defRPr/>
            </a:pPr>
            <a:r>
              <a:rPr lang="en-US" altLang="zh-CN" sz="2400" dirty="0">
                <a:ea typeface="SimSun" pitchFamily="2" charset="-122"/>
              </a:rPr>
              <a:t>Data space pruning</a:t>
            </a:r>
            <a:r>
              <a:rPr lang="en-US" altLang="zh-CN" sz="2400" i="1" dirty="0">
                <a:ea typeface="SimSun" pitchFamily="2" charset="-122"/>
              </a:rPr>
              <a:t>:  </a:t>
            </a:r>
            <a:r>
              <a:rPr lang="en-US" altLang="zh-CN" sz="2400" dirty="0">
                <a:ea typeface="SimSun" pitchFamily="2" charset="-122"/>
              </a:rPr>
              <a:t>Data entry </a:t>
            </a:r>
            <a:r>
              <a:rPr lang="en-US" altLang="zh-CN" sz="2400" i="1" dirty="0">
                <a:ea typeface="SimSun" pitchFamily="2" charset="-122"/>
              </a:rPr>
              <a:t>t</a:t>
            </a:r>
            <a:r>
              <a:rPr lang="en-US" altLang="zh-CN" sz="2400" dirty="0">
                <a:ea typeface="SimSun" pitchFamily="2" charset="-122"/>
              </a:rPr>
              <a:t> can be pruned </a:t>
            </a:r>
          </a:p>
          <a:p>
            <a:pPr>
              <a:defRPr/>
            </a:pPr>
            <a:r>
              <a:rPr lang="en-US" altLang="en-US" sz="2400" dirty="0"/>
              <a:t>Ex. 1: c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: </a:t>
            </a:r>
            <a:r>
              <a:rPr lang="en-US" altLang="en-US" sz="2400" i="1" dirty="0">
                <a:sym typeface="Symbol" pitchFamily="18" charset="2"/>
              </a:rPr>
              <a:t>sum(</a:t>
            </a:r>
            <a:r>
              <a:rPr lang="en-US" altLang="en-US" sz="2400" i="1" dirty="0" err="1">
                <a:sym typeface="Symbol" pitchFamily="18" charset="2"/>
              </a:rPr>
              <a:t>S.Profit</a:t>
            </a:r>
            <a:r>
              <a:rPr lang="en-US" altLang="en-US" sz="2400" i="1" dirty="0">
                <a:sym typeface="Symbol" pitchFamily="18" charset="2"/>
              </a:rPr>
              <a:t>)</a:t>
            </a:r>
            <a:r>
              <a:rPr lang="en-US" altLang="en-US" sz="2400" dirty="0">
                <a:sym typeface="Symbol" pitchFamily="18" charset="2"/>
              </a:rPr>
              <a:t>  </a:t>
            </a:r>
            <a:r>
              <a:rPr lang="en-US" altLang="en-US" sz="2400" i="1" dirty="0">
                <a:sym typeface="Symbol" pitchFamily="18" charset="2"/>
              </a:rPr>
              <a:t>v</a:t>
            </a:r>
            <a:r>
              <a:rPr lang="en-US" altLang="en-US" sz="2400" dirty="0">
                <a:sym typeface="Symbol" pitchFamily="18" charset="2"/>
              </a:rPr>
              <a:t>  is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data anti-monotone</a:t>
            </a:r>
          </a:p>
          <a:p>
            <a:pPr lvl="1" defTabSz="91440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 dirty="0">
                <a:sym typeface="Symbol" pitchFamily="18" charset="2"/>
              </a:rPr>
              <a:t>Let </a:t>
            </a:r>
            <a:r>
              <a:rPr lang="en-US" altLang="en-US" sz="2400" dirty="0"/>
              <a:t>constraint c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be: sum{</a:t>
            </a:r>
            <a:r>
              <a:rPr lang="en-US" altLang="en-US" sz="2400" dirty="0" err="1"/>
              <a:t>S.Profit</a:t>
            </a:r>
            <a:r>
              <a:rPr lang="en-US" altLang="en-US" sz="2400" dirty="0"/>
              <a:t>} ≥ 25</a:t>
            </a:r>
          </a:p>
          <a:p>
            <a:pPr lvl="2">
              <a:defRPr/>
            </a:pPr>
            <a:r>
              <a:rPr lang="en-US" altLang="en-US" dirty="0">
                <a:sym typeface="Symbol" pitchFamily="18" charset="2"/>
              </a:rPr>
              <a:t>T</a:t>
            </a:r>
            <a:r>
              <a:rPr lang="en-US" altLang="en-US" baseline="-25000" dirty="0">
                <a:sym typeface="Symbol" pitchFamily="18" charset="2"/>
              </a:rPr>
              <a:t>30</a:t>
            </a:r>
            <a:r>
              <a:rPr lang="en-US" altLang="en-US" dirty="0">
                <a:sym typeface="Symbol" pitchFamily="18" charset="2"/>
              </a:rPr>
              <a:t>:</a:t>
            </a:r>
            <a:r>
              <a:rPr lang="en-US" altLang="en-US" baseline="-25000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{</a:t>
            </a:r>
            <a:r>
              <a:rPr lang="en-US" dirty="0">
                <a:latin typeface="Calibri" panose="020F0502020204030204" pitchFamily="34" charset="0"/>
              </a:rPr>
              <a:t>b, c, d, f, g</a:t>
            </a:r>
            <a:r>
              <a:rPr lang="en-US" altLang="en-US" dirty="0">
                <a:sym typeface="Symbol" pitchFamily="18" charset="2"/>
              </a:rPr>
              <a:t>} can be removed since none of their combinations can make an S whose sum of the profit is </a:t>
            </a:r>
            <a:r>
              <a:rPr lang="en-US" altLang="en-US" dirty="0"/>
              <a:t>≥</a:t>
            </a:r>
            <a:r>
              <a:rPr lang="en-US" altLang="en-US" dirty="0">
                <a:sym typeface="Symbol" pitchFamily="18" charset="2"/>
              </a:rPr>
              <a:t> 25</a:t>
            </a:r>
          </a:p>
          <a:p>
            <a:pPr>
              <a:defRPr/>
            </a:pPr>
            <a:r>
              <a:rPr lang="en-US" altLang="en-US" sz="2400" dirty="0"/>
              <a:t>Ex. 2: c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: </a:t>
            </a:r>
            <a:r>
              <a:rPr lang="en-US" altLang="en-US" sz="2400" i="1" dirty="0">
                <a:sym typeface="Wingdings" pitchFamily="2" charset="2"/>
              </a:rPr>
              <a:t>min(</a:t>
            </a:r>
            <a:r>
              <a:rPr lang="en-US" altLang="en-US" sz="2400" i="1" dirty="0" err="1">
                <a:sym typeface="Wingdings" pitchFamily="2" charset="2"/>
              </a:rPr>
              <a:t>S.Price</a:t>
            </a:r>
            <a:r>
              <a:rPr lang="en-US" altLang="en-US" sz="2400" i="1" dirty="0">
                <a:sym typeface="Wingdings" pitchFamily="2" charset="2"/>
              </a:rPr>
              <a:t>) </a:t>
            </a:r>
            <a:r>
              <a:rPr lang="en-US" altLang="en-US" sz="2400" dirty="0">
                <a:sym typeface="Symbol" pitchFamily="18" charset="2"/>
              </a:rPr>
              <a:t></a:t>
            </a:r>
            <a:r>
              <a:rPr lang="en-US" altLang="en-US" sz="2400" i="1" dirty="0">
                <a:sym typeface="Wingdings" pitchFamily="2" charset="2"/>
              </a:rPr>
              <a:t> v  </a:t>
            </a:r>
            <a:r>
              <a:rPr lang="en-US" altLang="en-US" sz="2400" dirty="0">
                <a:sym typeface="Symbol" pitchFamily="18" charset="2"/>
              </a:rPr>
              <a:t>is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data anti-monotone</a:t>
            </a:r>
          </a:p>
          <a:p>
            <a:pPr lvl="2">
              <a:defRPr/>
            </a:pPr>
            <a:r>
              <a:rPr lang="en-US" altLang="en-US" dirty="0">
                <a:sym typeface="Symbol" pitchFamily="18" charset="2"/>
              </a:rPr>
              <a:t>Consider </a:t>
            </a:r>
            <a:r>
              <a:rPr lang="en-US" altLang="en-US" i="1" dirty="0">
                <a:sym typeface="Symbol" pitchFamily="18" charset="2"/>
              </a:rPr>
              <a:t>v </a:t>
            </a:r>
            <a:r>
              <a:rPr lang="en-US" altLang="en-US" dirty="0">
                <a:sym typeface="Symbol" pitchFamily="18" charset="2"/>
              </a:rPr>
              <a:t>= 5 but every item in transaction T</a:t>
            </a:r>
            <a:r>
              <a:rPr lang="en-US" altLang="en-US" i="1" baseline="-25000" dirty="0">
                <a:sym typeface="Symbol" pitchFamily="18" charset="2"/>
              </a:rPr>
              <a:t>50</a:t>
            </a:r>
            <a:r>
              <a:rPr lang="en-US" altLang="en-US" baseline="-25000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has a price higher than 10</a:t>
            </a:r>
          </a:p>
          <a:p>
            <a:pPr>
              <a:defRPr/>
            </a:pPr>
            <a:r>
              <a:rPr lang="en-US" altLang="en-US" sz="2400" dirty="0">
                <a:sym typeface="Wingdings" pitchFamily="2" charset="2"/>
              </a:rPr>
              <a:t>Ex. 3: c</a:t>
            </a:r>
            <a:r>
              <a:rPr lang="en-US" altLang="en-US" sz="2400" baseline="-25000" dirty="0">
                <a:sym typeface="Wingdings" pitchFamily="2" charset="2"/>
              </a:rPr>
              <a:t>3</a:t>
            </a:r>
            <a:r>
              <a:rPr lang="en-US" altLang="en-US" sz="2400" dirty="0">
                <a:sym typeface="Wingdings" pitchFamily="2" charset="2"/>
              </a:rPr>
              <a:t>: </a:t>
            </a:r>
            <a:r>
              <a:rPr lang="en-US" altLang="en-US" sz="2400" i="1" dirty="0">
                <a:sym typeface="Wingdings" pitchFamily="2" charset="2"/>
              </a:rPr>
              <a:t>range(</a:t>
            </a:r>
            <a:r>
              <a:rPr lang="en-US" altLang="en-US" sz="2400" i="1" dirty="0" err="1">
                <a:sym typeface="Wingdings" pitchFamily="2" charset="2"/>
              </a:rPr>
              <a:t>S.Profit</a:t>
            </a:r>
            <a:r>
              <a:rPr lang="en-US" altLang="en-US" sz="2400" i="1" dirty="0">
                <a:sym typeface="Wingdings" pitchFamily="2" charset="2"/>
              </a:rPr>
              <a:t>) </a:t>
            </a:r>
            <a:r>
              <a:rPr lang="en-US" altLang="en-US" sz="2400" i="1" dirty="0">
                <a:sym typeface="Symbol" pitchFamily="18" charset="2"/>
              </a:rPr>
              <a:t></a:t>
            </a:r>
            <a:r>
              <a:rPr lang="en-US" altLang="en-US" sz="2400" i="1" dirty="0">
                <a:sym typeface="Wingdings" pitchFamily="2" charset="2"/>
              </a:rPr>
              <a:t> 25</a:t>
            </a:r>
            <a:r>
              <a:rPr lang="en-US" altLang="en-US" sz="2400" dirty="0">
                <a:sym typeface="Wingdings" pitchFamily="2" charset="2"/>
              </a:rPr>
              <a:t> is </a:t>
            </a:r>
            <a:r>
              <a:rPr lang="en-US" altLang="en-US" sz="2400" dirty="0">
                <a:solidFill>
                  <a:srgbClr val="FF0000"/>
                </a:solidFill>
                <a:sym typeface="Wingdings" pitchFamily="2" charset="2"/>
              </a:rPr>
              <a:t>data anti-monotone</a:t>
            </a:r>
            <a:r>
              <a:rPr lang="en-US" altLang="en-US" dirty="0">
                <a:sym typeface="Wingdings" pitchFamily="2" charset="2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5532491" y="3573698"/>
            <a:ext cx="1828800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631436"/>
              </p:ext>
            </p:extLst>
          </p:nvPr>
        </p:nvGraphicFramePr>
        <p:xfrm>
          <a:off x="5342238" y="1628775"/>
          <a:ext cx="2209307" cy="18523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813"/>
                <a:gridCol w="1614494"/>
              </a:tblGrid>
              <a:tr h="3893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e, f, g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94938"/>
              </p:ext>
            </p:extLst>
          </p:nvPr>
        </p:nvGraphicFramePr>
        <p:xfrm>
          <a:off x="7620000" y="1628775"/>
          <a:ext cx="1412219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574"/>
                <a:gridCol w="747645"/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Profit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h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</a:tbl>
          </a:graphicData>
        </a:graphic>
      </p:graphicFrame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5481691" y="4034560"/>
            <a:ext cx="193040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price(item)&gt;0</a:t>
            </a:r>
          </a:p>
        </p:txBody>
      </p:sp>
    </p:spTree>
    <p:extLst>
      <p:ext uri="{BB962C8B-B14F-4D97-AF65-F5344CB8AC3E}">
        <p14:creationId xmlns:p14="http://schemas.microsoft.com/office/powerpoint/2010/main" val="1930655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Data Space Pruning Should Be Explored </a:t>
            </a:r>
            <a:r>
              <a:rPr lang="en-US" altLang="zh-CN" dirty="0" smtClean="0">
                <a:ea typeface="SimSun" pitchFamily="2" charset="-122"/>
              </a:rPr>
              <a:t>Recursively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23" y="1600200"/>
            <a:ext cx="5329238" cy="51212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  <a:defRPr/>
            </a:pPr>
            <a:r>
              <a:rPr lang="en-US" altLang="en-US" sz="2400" dirty="0">
                <a:sym typeface="Wingdings" pitchFamily="2" charset="2"/>
              </a:rPr>
              <a:t>Example. c</a:t>
            </a:r>
            <a:r>
              <a:rPr lang="en-US" altLang="en-US" sz="2400" baseline="-25000" dirty="0">
                <a:sym typeface="Wingdings" pitchFamily="2" charset="2"/>
              </a:rPr>
              <a:t>3</a:t>
            </a:r>
            <a:r>
              <a:rPr lang="en-US" altLang="en-US" sz="2400" dirty="0">
                <a:sym typeface="Wingdings" pitchFamily="2" charset="2"/>
              </a:rPr>
              <a:t>: </a:t>
            </a:r>
            <a:r>
              <a:rPr lang="en-US" altLang="en-US" sz="2400" i="1" dirty="0">
                <a:sym typeface="Wingdings" pitchFamily="2" charset="2"/>
              </a:rPr>
              <a:t>range(</a:t>
            </a:r>
            <a:r>
              <a:rPr lang="en-US" altLang="en-US" sz="2400" i="1" dirty="0" err="1">
                <a:sym typeface="Wingdings" pitchFamily="2" charset="2"/>
              </a:rPr>
              <a:t>S.Profit</a:t>
            </a:r>
            <a:r>
              <a:rPr lang="en-US" altLang="en-US" sz="2400" i="1" dirty="0">
                <a:sym typeface="Wingdings" pitchFamily="2" charset="2"/>
              </a:rPr>
              <a:t>) </a:t>
            </a:r>
            <a:r>
              <a:rPr lang="en-US" altLang="en-US" sz="2400" i="1" dirty="0">
                <a:sym typeface="Symbol" pitchFamily="18" charset="2"/>
              </a:rPr>
              <a:t>&gt;</a:t>
            </a:r>
            <a:r>
              <a:rPr lang="en-US" altLang="en-US" sz="2400" i="1" dirty="0">
                <a:sym typeface="Wingdings" pitchFamily="2" charset="2"/>
              </a:rPr>
              <a:t> </a:t>
            </a:r>
            <a:r>
              <a:rPr lang="en-US" altLang="en-US" sz="2400" i="1" dirty="0" smtClean="0">
                <a:sym typeface="Wingdings" pitchFamily="2" charset="2"/>
              </a:rPr>
              <a:t>25</a:t>
            </a:r>
            <a:endParaRPr lang="en-US" altLang="en-US" dirty="0" smtClean="0">
              <a:sym typeface="Wingdings" pitchFamily="2" charset="2"/>
            </a:endParaRPr>
          </a:p>
          <a:p>
            <a:pPr>
              <a:defRPr/>
            </a:pPr>
            <a:r>
              <a:rPr lang="en-US" altLang="en-US" sz="2400" dirty="0">
                <a:solidFill>
                  <a:prstClr val="black"/>
                </a:solidFill>
                <a:sym typeface="Wingdings" pitchFamily="2" charset="2"/>
              </a:rPr>
              <a:t>We check b’s projected database</a:t>
            </a:r>
          </a:p>
          <a:p>
            <a:pPr lvl="1">
              <a:defRPr/>
            </a:pPr>
            <a:r>
              <a:rPr lang="en-US" altLang="en-US" sz="2100" dirty="0" smtClean="0">
                <a:solidFill>
                  <a:prstClr val="black"/>
                </a:solidFill>
                <a:sym typeface="Wingdings" pitchFamily="2" charset="2"/>
              </a:rPr>
              <a:t>But </a:t>
            </a:r>
            <a:r>
              <a:rPr lang="en-US" altLang="en-US" sz="2100" dirty="0">
                <a:solidFill>
                  <a:prstClr val="black"/>
                </a:solidFill>
                <a:sym typeface="Wingdings" pitchFamily="2" charset="2"/>
              </a:rPr>
              <a:t>item “a” is infrequent (sup = </a:t>
            </a:r>
            <a:r>
              <a:rPr lang="en-US" altLang="en-US" sz="2100" dirty="0" smtClean="0">
                <a:solidFill>
                  <a:prstClr val="black"/>
                </a:solidFill>
                <a:sym typeface="Wingdings" pitchFamily="2" charset="2"/>
              </a:rPr>
              <a:t>1)</a:t>
            </a:r>
          </a:p>
          <a:p>
            <a:pPr>
              <a:defRPr/>
            </a:pPr>
            <a:r>
              <a:rPr lang="en-US" altLang="en-US" sz="2400" dirty="0">
                <a:solidFill>
                  <a:prstClr val="black"/>
                </a:solidFill>
                <a:sym typeface="Wingdings" pitchFamily="2" charset="2"/>
              </a:rPr>
              <a:t>After removing “a (40)” from T</a:t>
            </a:r>
            <a:r>
              <a:rPr lang="en-US" altLang="en-US" sz="2400" baseline="-25000" dirty="0">
                <a:solidFill>
                  <a:prstClr val="black"/>
                </a:solidFill>
                <a:sym typeface="Wingdings" pitchFamily="2" charset="2"/>
              </a:rPr>
              <a:t>10</a:t>
            </a:r>
            <a:r>
              <a:rPr lang="en-US" altLang="en-US" sz="2400" dirty="0">
                <a:solidFill>
                  <a:prstClr val="black"/>
                </a:solidFill>
                <a:sym typeface="Wingdings" pitchFamily="2" charset="2"/>
              </a:rPr>
              <a:t> </a:t>
            </a:r>
          </a:p>
          <a:p>
            <a:pPr lvl="1">
              <a:defRPr/>
            </a:pPr>
            <a:r>
              <a:rPr lang="en-US" altLang="en-US" sz="2100" dirty="0" smtClean="0">
                <a:solidFill>
                  <a:prstClr val="black"/>
                </a:solidFill>
                <a:sym typeface="Wingdings" pitchFamily="2" charset="2"/>
              </a:rPr>
              <a:t>T</a:t>
            </a:r>
            <a:r>
              <a:rPr lang="en-US" altLang="en-US" sz="2100" baseline="-25000" dirty="0" smtClean="0">
                <a:solidFill>
                  <a:prstClr val="black"/>
                </a:solidFill>
                <a:sym typeface="Wingdings" pitchFamily="2" charset="2"/>
              </a:rPr>
              <a:t>10</a:t>
            </a:r>
            <a:r>
              <a:rPr lang="en-US" altLang="en-US" sz="2100" dirty="0" smtClean="0">
                <a:solidFill>
                  <a:prstClr val="black"/>
                </a:solidFill>
                <a:sym typeface="Wingdings" pitchFamily="2" charset="2"/>
              </a:rPr>
              <a:t> </a:t>
            </a:r>
            <a:r>
              <a:rPr lang="en-US" altLang="en-US" sz="2100" dirty="0">
                <a:solidFill>
                  <a:prstClr val="black"/>
                </a:solidFill>
                <a:sym typeface="Wingdings" pitchFamily="2" charset="2"/>
              </a:rPr>
              <a:t>cannot satisfy </a:t>
            </a:r>
            <a:r>
              <a:rPr lang="en-US" altLang="en-US" sz="2100" dirty="0">
                <a:sym typeface="Wingdings" pitchFamily="2" charset="2"/>
              </a:rPr>
              <a:t>c</a:t>
            </a:r>
            <a:r>
              <a:rPr lang="en-US" altLang="en-US" sz="2100" baseline="-25000" dirty="0">
                <a:sym typeface="Wingdings" pitchFamily="2" charset="2"/>
              </a:rPr>
              <a:t>3</a:t>
            </a:r>
            <a:r>
              <a:rPr lang="en-US" altLang="en-US" sz="2100" dirty="0">
                <a:solidFill>
                  <a:prstClr val="black"/>
                </a:solidFill>
                <a:sym typeface="Wingdings" pitchFamily="2" charset="2"/>
              </a:rPr>
              <a:t> any more</a:t>
            </a:r>
          </a:p>
          <a:p>
            <a:pPr lvl="2">
              <a:defRPr/>
            </a:pPr>
            <a:r>
              <a:rPr lang="en-US" altLang="en-US" sz="1900" dirty="0">
                <a:solidFill>
                  <a:prstClr val="black"/>
                </a:solidFill>
                <a:sym typeface="Wingdings" pitchFamily="2" charset="2"/>
              </a:rPr>
              <a:t>since “b (0)” and “c (-20), d (-15), f (-10), h (5)”</a:t>
            </a:r>
          </a:p>
          <a:p>
            <a:pPr lvl="1">
              <a:defRPr/>
            </a:pPr>
            <a:r>
              <a:rPr lang="en-US" altLang="en-US" sz="2100" dirty="0">
                <a:solidFill>
                  <a:prstClr val="black"/>
                </a:solidFill>
                <a:sym typeface="Wingdings" pitchFamily="2" charset="2"/>
              </a:rPr>
              <a:t>By removing T</a:t>
            </a:r>
            <a:r>
              <a:rPr lang="en-US" altLang="en-US" sz="2100" baseline="-25000" dirty="0">
                <a:solidFill>
                  <a:prstClr val="black"/>
                </a:solidFill>
                <a:sym typeface="Wingdings" pitchFamily="2" charset="2"/>
              </a:rPr>
              <a:t>10</a:t>
            </a:r>
            <a:r>
              <a:rPr lang="en-US" altLang="en-US" sz="2100" dirty="0">
                <a:solidFill>
                  <a:prstClr val="black"/>
                </a:solidFill>
                <a:sym typeface="Wingdings" pitchFamily="2" charset="2"/>
              </a:rPr>
              <a:t>, we can also prune “h” in T</a:t>
            </a:r>
            <a:r>
              <a:rPr lang="en-US" altLang="en-US" sz="2100" baseline="-25000" dirty="0">
                <a:solidFill>
                  <a:prstClr val="black"/>
                </a:solidFill>
                <a:sym typeface="Wingdings" pitchFamily="2" charset="2"/>
              </a:rPr>
              <a:t>20</a:t>
            </a:r>
            <a:r>
              <a:rPr lang="en-US" altLang="en-US" sz="2100" dirty="0">
                <a:solidFill>
                  <a:prstClr val="black"/>
                </a:solidFill>
                <a:sym typeface="Wingdings" pitchFamily="2" charset="2"/>
              </a:rPr>
              <a:t> </a:t>
            </a:r>
            <a:endParaRPr lang="en-US" altLang="en-US" sz="2100" dirty="0" smtClean="0">
              <a:solidFill>
                <a:prstClr val="black"/>
              </a:solidFill>
              <a:sym typeface="Wingdings" pitchFamily="2" charset="2"/>
            </a:endParaRPr>
          </a:p>
          <a:p>
            <a:pPr lvl="2">
              <a:defRPr/>
            </a:pPr>
            <a:endParaRPr lang="en-US" altLang="en-US" dirty="0">
              <a:solidFill>
                <a:prstClr val="black"/>
              </a:solidFill>
              <a:sym typeface="Wingdings" pitchFamily="2" charset="2"/>
            </a:endParaRPr>
          </a:p>
          <a:p>
            <a:pPr lvl="2">
              <a:defRPr/>
            </a:pPr>
            <a:endParaRPr lang="en-US" altLang="en-US" dirty="0" smtClean="0">
              <a:solidFill>
                <a:prstClr val="black"/>
              </a:solidFill>
              <a:sym typeface="Wingdings" pitchFamily="2" charset="2"/>
            </a:endParaRPr>
          </a:p>
          <a:p>
            <a:pPr lvl="2">
              <a:defRPr/>
            </a:pPr>
            <a:endParaRPr lang="en-US" altLang="en-US" dirty="0" smtClean="0">
              <a:solidFill>
                <a:prstClr val="black"/>
              </a:solidFill>
              <a:sym typeface="Wingdings" pitchFamily="2" charset="2"/>
            </a:endParaRPr>
          </a:p>
          <a:p>
            <a:pPr lvl="2">
              <a:defRPr/>
            </a:pPr>
            <a:endParaRPr lang="en-US" altLang="en-US" dirty="0">
              <a:solidFill>
                <a:prstClr val="black"/>
              </a:solidFill>
              <a:sym typeface="Wingdings" pitchFamily="2" charset="2"/>
            </a:endParaRPr>
          </a:p>
          <a:p>
            <a:pPr lvl="2">
              <a:defRPr/>
            </a:pPr>
            <a:endParaRPr lang="en-US" altLang="en-US" dirty="0">
              <a:solidFill>
                <a:prstClr val="black"/>
              </a:solidFill>
              <a:sym typeface="Wingdings" pitchFamily="2" charset="2"/>
            </a:endParaRPr>
          </a:p>
          <a:p>
            <a:endParaRPr lang="en-US" altLang="en-US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r>
              <a:rPr lang="en-US" altLang="en-US" sz="2400" dirty="0" smtClean="0">
                <a:solidFill>
                  <a:srgbClr val="000000"/>
                </a:solidFill>
                <a:sym typeface="Wingdings" pitchFamily="2" charset="2"/>
              </a:rPr>
              <a:t>Note</a:t>
            </a:r>
            <a:r>
              <a:rPr lang="en-US" altLang="en-US" sz="2400" dirty="0">
                <a:solidFill>
                  <a:srgbClr val="000000"/>
                </a:solidFill>
                <a:sym typeface="Wingdings" pitchFamily="2" charset="2"/>
              </a:rPr>
              <a:t>: c</a:t>
            </a:r>
            <a:r>
              <a:rPr lang="en-US" altLang="en-US" sz="2400" baseline="-25000" dirty="0">
                <a:solidFill>
                  <a:srgbClr val="000000"/>
                </a:solidFill>
                <a:sym typeface="Wingdings" pitchFamily="2" charset="2"/>
              </a:rPr>
              <a:t>3</a:t>
            </a:r>
            <a:r>
              <a:rPr lang="en-US" altLang="en-US" sz="2400" dirty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prunes T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10</a:t>
            </a:r>
            <a:r>
              <a:rPr lang="en-US" altLang="zh-CN" sz="2400" dirty="0">
                <a:solidFill>
                  <a:srgbClr val="000000"/>
                </a:solidFill>
              </a:rPr>
              <a:t> effectively only after “a” is pruned (by min-sup</a:t>
            </a:r>
            <a:r>
              <a:rPr lang="en-US" altLang="zh-CN" sz="2400" dirty="0">
                <a:solidFill>
                  <a:prstClr val="black"/>
                </a:solidFill>
                <a:sym typeface="Wingdings" pitchFamily="2" charset="2"/>
              </a:rPr>
              <a:t>) </a:t>
            </a:r>
            <a:r>
              <a:rPr lang="en-US" altLang="zh-CN" sz="2400" dirty="0">
                <a:solidFill>
                  <a:srgbClr val="000000"/>
                </a:solidFill>
              </a:rPr>
              <a:t>in b’s projected DB</a:t>
            </a:r>
            <a:endParaRPr lang="en-US" altLang="en-US" sz="2400" dirty="0">
              <a:solidFill>
                <a:prstClr val="black"/>
              </a:solidFill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625461"/>
              </p:ext>
            </p:extLst>
          </p:nvPr>
        </p:nvGraphicFramePr>
        <p:xfrm>
          <a:off x="9670" y="4281078"/>
          <a:ext cx="2153343" cy="14330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746"/>
                <a:gridCol w="1573597"/>
              </a:tblGrid>
              <a:tr h="3148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/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d, f, h</a:t>
                      </a:r>
                    </a:p>
                  </a:txBody>
                  <a:tcPr marL="121920" marR="121920" marT="45740" marB="45740"/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c, d, f, g, h</a:t>
                      </a:r>
                    </a:p>
                  </a:txBody>
                  <a:tcPr marL="121920" marR="121920" marT="45740" marB="45740"/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c, d, f, g</a:t>
                      </a:r>
                    </a:p>
                  </a:txBody>
                  <a:tcPr marL="121920" marR="121920" marT="45740" marB="45740"/>
                </a:tc>
              </a:tr>
            </a:tbl>
          </a:graphicData>
        </a:graphic>
      </p:graphicFrame>
      <p:sp>
        <p:nvSpPr>
          <p:cNvPr id="6" name="Line 299"/>
          <p:cNvSpPr>
            <a:spLocks noChangeShapeType="1"/>
          </p:cNvSpPr>
          <p:nvPr/>
        </p:nvSpPr>
        <p:spPr bwMode="auto">
          <a:xfrm>
            <a:off x="99026" y="4828147"/>
            <a:ext cx="1955214" cy="6708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AutoShape 302"/>
          <p:cNvSpPr>
            <a:spLocks noChangeArrowheads="1"/>
          </p:cNvSpPr>
          <p:nvPr/>
        </p:nvSpPr>
        <p:spPr bwMode="auto">
          <a:xfrm>
            <a:off x="2143596" y="4204439"/>
            <a:ext cx="1359764" cy="973952"/>
          </a:xfrm>
          <a:prstGeom prst="wedgeRoundRectCallout">
            <a:avLst>
              <a:gd name="adj1" fmla="val -75662"/>
              <a:gd name="adj2" fmla="val 191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Recursive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Data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Pruning</a:t>
            </a:r>
          </a:p>
        </p:txBody>
      </p:sp>
      <p:sp>
        <p:nvSpPr>
          <p:cNvPr id="8" name="Line 310"/>
          <p:cNvSpPr>
            <a:spLocks noChangeShapeType="1"/>
          </p:cNvSpPr>
          <p:nvPr/>
        </p:nvSpPr>
        <p:spPr bwMode="auto">
          <a:xfrm>
            <a:off x="1378693" y="5051068"/>
            <a:ext cx="304800" cy="228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Line 310"/>
          <p:cNvSpPr>
            <a:spLocks noChangeShapeType="1"/>
          </p:cNvSpPr>
          <p:nvPr/>
        </p:nvSpPr>
        <p:spPr bwMode="auto">
          <a:xfrm>
            <a:off x="571459" y="4674950"/>
            <a:ext cx="304800" cy="228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Curved Left Arrow 16"/>
          <p:cNvSpPr>
            <a:spLocks noChangeArrowheads="1"/>
          </p:cNvSpPr>
          <p:nvPr/>
        </p:nvSpPr>
        <p:spPr bwMode="auto">
          <a:xfrm rot="16200000" flipH="1">
            <a:off x="2597458" y="4296464"/>
            <a:ext cx="411376" cy="2544103"/>
          </a:xfrm>
          <a:prstGeom prst="curvedLeftArrow">
            <a:avLst>
              <a:gd name="adj1" fmla="val 24965"/>
              <a:gd name="adj2" fmla="val 49949"/>
              <a:gd name="adj3" fmla="val 25000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mtClean="0">
              <a:solidFill>
                <a:prstClr val="black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Text Box 123"/>
          <p:cNvSpPr txBox="1">
            <a:spLocks noChangeArrowheads="1"/>
          </p:cNvSpPr>
          <p:nvPr/>
        </p:nvSpPr>
        <p:spPr bwMode="auto">
          <a:xfrm>
            <a:off x="3557424" y="4469246"/>
            <a:ext cx="1314014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b’s FP-tree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64055" y="4903550"/>
            <a:ext cx="221135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single branch: </a:t>
            </a:r>
            <a:r>
              <a:rPr lang="en-US" altLang="en-US" dirty="0" err="1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cdfg</a:t>
            </a:r>
            <a:r>
              <a:rPr lang="en-US" altLang="en-US" dirty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: 2 </a:t>
            </a:r>
          </a:p>
        </p:txBody>
      </p:sp>
      <p:sp>
        <p:nvSpPr>
          <p:cNvPr id="13" name="Text Box 56"/>
          <p:cNvSpPr txBox="1">
            <a:spLocks noChangeArrowheads="1"/>
          </p:cNvSpPr>
          <p:nvPr/>
        </p:nvSpPr>
        <p:spPr bwMode="auto">
          <a:xfrm>
            <a:off x="5586893" y="3939824"/>
            <a:ext cx="2256943" cy="64633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rbel" charset="0"/>
                <a:ea typeface="Corbel" charset="0"/>
                <a:cs typeface="Corbel" charset="0"/>
              </a:rPr>
              <a:t>Constraint:  </a:t>
            </a:r>
          </a:p>
          <a:p>
            <a:pPr defTabSz="914400" eaLnBrk="1" fontAlgn="base" hangingPunct="1"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rbel" charset="0"/>
                <a:ea typeface="Corbel" charset="0"/>
                <a:cs typeface="Corbel" charset="0"/>
              </a:rPr>
              <a:t>range{</a:t>
            </a:r>
            <a:r>
              <a:rPr lang="en-US" altLang="en-US" sz="1800" dirty="0" err="1" smtClean="0">
                <a:solidFill>
                  <a:srgbClr val="0000FF"/>
                </a:solidFill>
                <a:latin typeface="Corbel" charset="0"/>
                <a:ea typeface="Corbel" charset="0"/>
                <a:cs typeface="Corbel" charset="0"/>
              </a:rPr>
              <a:t>S.profit</a:t>
            </a:r>
            <a:r>
              <a:rPr lang="en-US" altLang="en-US" sz="1800" dirty="0" smtClean="0">
                <a:solidFill>
                  <a:srgbClr val="0000FF"/>
                </a:solidFill>
                <a:latin typeface="Corbel" charset="0"/>
                <a:ea typeface="Corbel" charset="0"/>
                <a:cs typeface="Corbel" charset="0"/>
              </a:rPr>
              <a:t>} &gt; 25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56369" y="4903550"/>
            <a:ext cx="3191273" cy="646331"/>
          </a:xfrm>
          <a:prstGeom prst="rect">
            <a:avLst/>
          </a:prstGeom>
          <a:solidFill>
            <a:srgbClr val="F0CDBC"/>
          </a:solidFill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Only a single branch “</a:t>
            </a:r>
            <a:r>
              <a:rPr lang="en-US" altLang="en-US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cdfg</a:t>
            </a:r>
            <a:r>
              <a:rPr lang="en-US" altLang="en-US" dirty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en-US" altLang="en-US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2” to be mined in b’s projected DB</a:t>
            </a:r>
            <a:endParaRPr lang="en-US" altLang="en-US" dirty="0">
              <a:solidFill>
                <a:prstClr val="black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31542" y="4637846"/>
            <a:ext cx="262497" cy="279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>
              <a:solidFill>
                <a:prstClr val="white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6" name="Text Box 123"/>
          <p:cNvSpPr txBox="1">
            <a:spLocks noChangeArrowheads="1"/>
          </p:cNvSpPr>
          <p:nvPr/>
        </p:nvSpPr>
        <p:spPr bwMode="auto">
          <a:xfrm>
            <a:off x="9670" y="3873791"/>
            <a:ext cx="1300099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b’s-</a:t>
            </a:r>
            <a:r>
              <a:rPr lang="en-US" altLang="en-US" sz="18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proj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. DB</a:t>
            </a:r>
          </a:p>
        </p:txBody>
      </p:sp>
      <p:sp>
        <p:nvSpPr>
          <p:cNvPr id="17" name="Oval 16"/>
          <p:cNvSpPr/>
          <p:nvPr/>
        </p:nvSpPr>
        <p:spPr>
          <a:xfrm>
            <a:off x="1378693" y="5019791"/>
            <a:ext cx="262497" cy="279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>
              <a:solidFill>
                <a:prstClr val="white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6015036" y="3086044"/>
            <a:ext cx="1828800" cy="36933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004803"/>
              </p:ext>
            </p:extLst>
          </p:nvPr>
        </p:nvGraphicFramePr>
        <p:xfrm>
          <a:off x="6015036" y="1489841"/>
          <a:ext cx="1848022" cy="152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1055"/>
                <a:gridCol w="129696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sz="14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e, f, g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200501"/>
              </p:ext>
            </p:extLst>
          </p:nvPr>
        </p:nvGraphicFramePr>
        <p:xfrm>
          <a:off x="7871418" y="1489841"/>
          <a:ext cx="1233085" cy="2929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75"/>
                <a:gridCol w="652810"/>
              </a:tblGrid>
              <a:tr h="30115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</a:t>
                      </a:r>
                      <a:endParaRPr lang="en-US" sz="12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Profit</a:t>
                      </a:r>
                      <a:endParaRPr lang="en-US" sz="12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285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285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285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-20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285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-15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285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e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-30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285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-10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285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285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h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</a:tbl>
          </a:graphicData>
        </a:graphic>
      </p:graphicFrame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6015036" y="3486154"/>
            <a:ext cx="18288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price(item) &gt; 0</a:t>
            </a:r>
          </a:p>
        </p:txBody>
      </p:sp>
      <p:sp>
        <p:nvSpPr>
          <p:cNvPr id="22" name="Text Box 123"/>
          <p:cNvSpPr txBox="1">
            <a:spLocks noChangeArrowheads="1"/>
          </p:cNvSpPr>
          <p:nvPr/>
        </p:nvSpPr>
        <p:spPr bwMode="auto">
          <a:xfrm>
            <a:off x="4669731" y="1422435"/>
            <a:ext cx="1300099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b’s-</a:t>
            </a:r>
            <a:r>
              <a:rPr lang="en-US" altLang="en-US" sz="18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proj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. DB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912355"/>
              </p:ext>
            </p:extLst>
          </p:nvPr>
        </p:nvGraphicFramePr>
        <p:xfrm>
          <a:off x="4188661" y="1789663"/>
          <a:ext cx="1781170" cy="1219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0403"/>
                <a:gridCol w="1260767"/>
              </a:tblGrid>
              <a:tr h="1384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sz="14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/>
                </a:tc>
              </a:tr>
              <a:tr h="1291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d, f, h</a:t>
                      </a:r>
                    </a:p>
                  </a:txBody>
                  <a:tcPr marL="121920" marR="121920" marT="45740" marB="45740"/>
                </a:tc>
              </a:tr>
              <a:tr h="1291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c, d, f, g, h</a:t>
                      </a:r>
                    </a:p>
                  </a:txBody>
                  <a:tcPr marL="121920" marR="121920" marT="45740" marB="45740"/>
                </a:tc>
              </a:tr>
              <a:tr h="1291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c, d, f, g</a:t>
                      </a:r>
                    </a:p>
                  </a:txBody>
                  <a:tcPr marL="121920" marR="121920" marT="45740" marB="45740"/>
                </a:tc>
              </a:tr>
            </a:tbl>
          </a:graphicData>
        </a:graphic>
      </p:graphicFrame>
      <p:sp>
        <p:nvSpPr>
          <p:cNvPr id="24" name="Right Arrow 23"/>
          <p:cNvSpPr/>
          <p:nvPr/>
        </p:nvSpPr>
        <p:spPr>
          <a:xfrm>
            <a:off x="3825874" y="1716415"/>
            <a:ext cx="362787" cy="32577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751220" y="2110211"/>
            <a:ext cx="262497" cy="279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175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Succinctness: Pruning Both Data and Pattern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Succinctness: if the constraint c can be enforced by directly manipulating the data</a:t>
            </a:r>
          </a:p>
          <a:p>
            <a:r>
              <a:rPr lang="en-US" dirty="0" smtClean="0"/>
              <a:t>Ex. 1: To find those patterns without item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Remove </a:t>
            </a:r>
            <a:r>
              <a:rPr lang="en-US" dirty="0" err="1" smtClean="0"/>
              <a:t>i</a:t>
            </a:r>
            <a:r>
              <a:rPr lang="en-US" dirty="0" smtClean="0"/>
              <a:t> from DB and then mine (pattern space pruning)</a:t>
            </a:r>
          </a:p>
          <a:p>
            <a:r>
              <a:rPr lang="en-US" dirty="0" smtClean="0"/>
              <a:t>Ex. 2: To find those patterns containing item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>
                <a:sym typeface="Symbol" charset="0"/>
              </a:rPr>
              <a:t>Mine only </a:t>
            </a:r>
            <a:r>
              <a:rPr lang="en-US" dirty="0" err="1" smtClean="0">
                <a:sym typeface="Symbol" charset="0"/>
              </a:rPr>
              <a:t>i</a:t>
            </a:r>
            <a:r>
              <a:rPr lang="en-US" dirty="0" smtClean="0">
                <a:sym typeface="Symbol" charset="0"/>
              </a:rPr>
              <a:t>-projected DB </a:t>
            </a:r>
            <a:r>
              <a:rPr lang="en-US" dirty="0" smtClean="0"/>
              <a:t>(data space pruning)</a:t>
            </a:r>
            <a:endParaRPr lang="en-US" dirty="0" smtClean="0">
              <a:sym typeface="Symbol" charset="0"/>
            </a:endParaRPr>
          </a:p>
          <a:p>
            <a:r>
              <a:rPr lang="en-US" dirty="0" smtClean="0">
                <a:sym typeface="Symbol" charset="0"/>
              </a:rPr>
              <a:t>Ex. 3: c</a:t>
            </a:r>
            <a:r>
              <a:rPr lang="en-US" baseline="-25000" dirty="0" smtClean="0">
                <a:sym typeface="Symbol" charset="0"/>
              </a:rPr>
              <a:t>3</a:t>
            </a:r>
            <a:r>
              <a:rPr lang="en-US" dirty="0" smtClean="0">
                <a:sym typeface="Symbol" charset="0"/>
              </a:rPr>
              <a:t>: min(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 v  is succinct</a:t>
            </a:r>
          </a:p>
          <a:p>
            <a:pPr lvl="1"/>
            <a:r>
              <a:rPr lang="en-US" dirty="0" smtClean="0">
                <a:sym typeface="Symbol" charset="0"/>
              </a:rPr>
              <a:t>Start with only items whose price  v (</a:t>
            </a:r>
            <a:r>
              <a:rPr lang="en-US" dirty="0" smtClean="0"/>
              <a:t>pattern space pruning)</a:t>
            </a:r>
            <a:r>
              <a:rPr lang="en-US" dirty="0" smtClean="0">
                <a:sym typeface="Symbol" charset="0"/>
              </a:rPr>
              <a:t> </a:t>
            </a:r>
            <a:r>
              <a:rPr lang="en-US" dirty="0" smtClean="0"/>
              <a:t>and remove transactions with high-price items only (data space pruning)</a:t>
            </a:r>
            <a:endParaRPr lang="en-US" dirty="0" smtClean="0">
              <a:sym typeface="Symbol" charset="0"/>
            </a:endParaRPr>
          </a:p>
          <a:p>
            <a:r>
              <a:rPr lang="en-US" dirty="0" smtClean="0">
                <a:sym typeface="Symbol" charset="0"/>
              </a:rPr>
              <a:t>Ex. 4: c</a:t>
            </a:r>
            <a:r>
              <a:rPr lang="en-US" baseline="-25000" dirty="0" smtClean="0">
                <a:sym typeface="Symbol" charset="0"/>
              </a:rPr>
              <a:t>4</a:t>
            </a:r>
            <a:r>
              <a:rPr lang="en-US" dirty="0" smtClean="0">
                <a:sym typeface="Symbol" charset="0"/>
              </a:rPr>
              <a:t>: sum(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 v  is not succinct</a:t>
            </a:r>
          </a:p>
          <a:p>
            <a:pPr lvl="1"/>
            <a:r>
              <a:rPr lang="en-US" dirty="0" smtClean="0">
                <a:sym typeface="Symbol" charset="0"/>
              </a:rPr>
              <a:t>It cannot be determined beforehand since sum of the price of </a:t>
            </a:r>
            <a:r>
              <a:rPr lang="en-US" dirty="0" err="1" smtClean="0">
                <a:sym typeface="Symbol" charset="0"/>
              </a:rPr>
              <a:t>itemset</a:t>
            </a:r>
            <a:r>
              <a:rPr lang="en-US" dirty="0" smtClean="0">
                <a:sym typeface="Symbol" charset="0"/>
              </a:rPr>
              <a:t> S keeps increasing</a:t>
            </a:r>
            <a:endParaRPr lang="en-US" dirty="0">
              <a:sym typeface="Symbo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36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Convertible Constraints: Ordering Data in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00663" cy="5121275"/>
          </a:xfrm>
        </p:spPr>
        <p:txBody>
          <a:bodyPr>
            <a:noAutofit/>
          </a:bodyPr>
          <a:lstStyle/>
          <a:p>
            <a:r>
              <a:rPr lang="en-US" sz="2400" dirty="0" smtClean="0"/>
              <a:t>Convert tough constraints into (anti-)monotone by proper ordering of items in transactions</a:t>
            </a:r>
          </a:p>
          <a:p>
            <a:r>
              <a:rPr lang="en-US" sz="2400" dirty="0" smtClean="0"/>
              <a:t>Examine c1: </a:t>
            </a:r>
            <a:r>
              <a:rPr lang="en-US" sz="2400" dirty="0" err="1" smtClean="0"/>
              <a:t>avg</a:t>
            </a:r>
            <a:r>
              <a:rPr lang="en-US" sz="2400" dirty="0" smtClean="0"/>
              <a:t>(</a:t>
            </a:r>
            <a:r>
              <a:rPr lang="en-US" sz="2400" dirty="0" err="1" smtClean="0"/>
              <a:t>S.profit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 charset="0"/>
              </a:rPr>
              <a:t>&gt;</a:t>
            </a:r>
            <a:r>
              <a:rPr lang="en-US" sz="2400" dirty="0" smtClean="0"/>
              <a:t> 20 </a:t>
            </a:r>
          </a:p>
          <a:p>
            <a:pPr lvl="1"/>
            <a:r>
              <a:rPr lang="en-US" sz="2000" dirty="0" smtClean="0"/>
              <a:t>Order items in value-descending order</a:t>
            </a:r>
          </a:p>
          <a:p>
            <a:pPr lvl="2"/>
            <a:r>
              <a:rPr lang="en-US" sz="1800" dirty="0" smtClean="0"/>
              <a:t>&lt;a, g, f, h, b, d, c, e&gt;</a:t>
            </a:r>
          </a:p>
          <a:p>
            <a:pPr lvl="1"/>
            <a:r>
              <a:rPr lang="en-US" sz="2000" dirty="0" smtClean="0"/>
              <a:t>An </a:t>
            </a:r>
            <a:r>
              <a:rPr lang="en-US" sz="2000" dirty="0" err="1" smtClean="0"/>
              <a:t>itemset</a:t>
            </a:r>
            <a:r>
              <a:rPr lang="en-US" sz="2000" dirty="0" smtClean="0"/>
              <a:t> ab violates c1 (</a:t>
            </a:r>
            <a:r>
              <a:rPr lang="en-US" sz="2000" dirty="0" err="1" smtClean="0"/>
              <a:t>avg</a:t>
            </a:r>
            <a:r>
              <a:rPr lang="en-US" sz="2000" dirty="0" smtClean="0"/>
              <a:t>(ab) = 20)</a:t>
            </a:r>
            <a:endParaRPr lang="en-US" sz="2000" dirty="0" smtClean="0">
              <a:sym typeface="Wingdings" charset="0"/>
            </a:endParaRPr>
          </a:p>
          <a:p>
            <a:pPr lvl="2"/>
            <a:r>
              <a:rPr lang="en-US" sz="1800" dirty="0" smtClean="0"/>
              <a:t>So does ab* (i.e., ab-projected DB)</a:t>
            </a:r>
          </a:p>
          <a:p>
            <a:pPr lvl="2"/>
            <a:r>
              <a:rPr lang="en-US" sz="1800" dirty="0" smtClean="0"/>
              <a:t>C1: anti-monotone if patterns grow in the right order!</a:t>
            </a:r>
          </a:p>
          <a:p>
            <a:r>
              <a:rPr lang="en-US" sz="2400" dirty="0" smtClean="0"/>
              <a:t>Can item-reordering work for </a:t>
            </a:r>
            <a:r>
              <a:rPr lang="en-US" sz="2400" dirty="0" err="1" smtClean="0"/>
              <a:t>Apriori</a:t>
            </a:r>
            <a:r>
              <a:rPr lang="en-US" sz="2400" dirty="0" smtClean="0"/>
              <a:t>? </a:t>
            </a:r>
          </a:p>
          <a:p>
            <a:pPr lvl="1"/>
            <a:r>
              <a:rPr lang="en-US" sz="2000" dirty="0" smtClean="0"/>
              <a:t>Does not work for level-wise candidate generation! </a:t>
            </a:r>
          </a:p>
          <a:p>
            <a:pPr lvl="1"/>
            <a:r>
              <a:rPr lang="en-US" sz="2000" dirty="0" err="1" smtClean="0"/>
              <a:t>avg</a:t>
            </a:r>
            <a:r>
              <a:rPr lang="en-US" sz="2000" dirty="0" smtClean="0"/>
              <a:t>(</a:t>
            </a:r>
            <a:r>
              <a:rPr lang="en-US" sz="2000" dirty="0" err="1" smtClean="0"/>
              <a:t>agf</a:t>
            </a:r>
            <a:r>
              <a:rPr lang="en-US" sz="2000" dirty="0" smtClean="0"/>
              <a:t>) = 23.3 &gt; 20, but </a:t>
            </a:r>
            <a:r>
              <a:rPr lang="en-US" sz="2000" dirty="0" err="1" smtClean="0"/>
              <a:t>avg</a:t>
            </a:r>
            <a:r>
              <a:rPr lang="en-US" sz="2000" dirty="0" smtClean="0"/>
              <a:t>(</a:t>
            </a:r>
            <a:r>
              <a:rPr lang="en-US" sz="2000" dirty="0" err="1" smtClean="0"/>
              <a:t>gf</a:t>
            </a:r>
            <a:r>
              <a:rPr lang="en-US" sz="2000" dirty="0" smtClean="0"/>
              <a:t>) = 15 &lt; 20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083879" y="4029862"/>
            <a:ext cx="1612900" cy="40011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altLang="en-US" sz="20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41754"/>
              </p:ext>
            </p:extLst>
          </p:nvPr>
        </p:nvGraphicFramePr>
        <p:xfrm>
          <a:off x="6083879" y="4916547"/>
          <a:ext cx="230592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0825"/>
                <a:gridCol w="1685095"/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e, f, g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86819"/>
              </p:ext>
            </p:extLst>
          </p:nvPr>
        </p:nvGraphicFramePr>
        <p:xfrm>
          <a:off x="7700964" y="1600200"/>
          <a:ext cx="1443036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076"/>
                <a:gridCol w="763960"/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Profit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h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083879" y="4485499"/>
            <a:ext cx="1612900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price(item)&gt;0</a:t>
            </a:r>
          </a:p>
        </p:txBody>
      </p:sp>
    </p:spTree>
    <p:extLst>
      <p:ext uri="{BB962C8B-B14F-4D97-AF65-F5344CB8AC3E}">
        <p14:creationId xmlns:p14="http://schemas.microsoft.com/office/powerpoint/2010/main" val="1077066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How to Handle Multiple Constraints?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sz="2400" dirty="0" smtClean="0"/>
              <a:t>It is beneficial to use multiple constraints in pattern mining </a:t>
            </a:r>
          </a:p>
          <a:p>
            <a:r>
              <a:rPr lang="en-US" sz="2400" dirty="0" smtClean="0"/>
              <a:t>But different constraints may require potentially conflicting item-ordering</a:t>
            </a:r>
          </a:p>
          <a:p>
            <a:pPr lvl="1"/>
            <a:r>
              <a:rPr lang="en-US" sz="2000" dirty="0" smtClean="0"/>
              <a:t>If there exists an order R making both c1 and c2 convertible, try to sort items in the order that benefits pruning most</a:t>
            </a:r>
          </a:p>
          <a:p>
            <a:pPr lvl="1"/>
            <a:r>
              <a:rPr lang="en-US" sz="2000" dirty="0" smtClean="0"/>
              <a:t>If there exists conflict ordering between c1 and c2 </a:t>
            </a:r>
          </a:p>
          <a:p>
            <a:pPr lvl="2"/>
            <a:r>
              <a:rPr lang="en-US" sz="1800" dirty="0" smtClean="0"/>
              <a:t>Try to sort data and enforce one constraint first (which one?) </a:t>
            </a:r>
          </a:p>
          <a:p>
            <a:pPr lvl="2"/>
            <a:r>
              <a:rPr lang="en-US" sz="1800" dirty="0" smtClean="0"/>
              <a:t>Then enforce the other when mining the projected databases</a:t>
            </a:r>
          </a:p>
          <a:p>
            <a:r>
              <a:rPr lang="en-US" sz="2400" dirty="0" smtClean="0"/>
              <a:t>Ex.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: </a:t>
            </a:r>
            <a:r>
              <a:rPr lang="en-US" sz="2400" dirty="0" err="1" smtClean="0"/>
              <a:t>avg</a:t>
            </a:r>
            <a:r>
              <a:rPr lang="en-US" sz="2400" dirty="0" smtClean="0"/>
              <a:t>(</a:t>
            </a:r>
            <a:r>
              <a:rPr lang="en-US" sz="2400" dirty="0" err="1" smtClean="0"/>
              <a:t>S.profit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 charset="0"/>
              </a:rPr>
              <a:t>&gt;</a:t>
            </a:r>
            <a:r>
              <a:rPr lang="en-US" sz="2400" dirty="0" smtClean="0"/>
              <a:t> 20, and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: </a:t>
            </a:r>
            <a:r>
              <a:rPr lang="en-US" sz="2400" dirty="0" err="1" smtClean="0"/>
              <a:t>avg</a:t>
            </a:r>
            <a:r>
              <a:rPr lang="en-US" sz="2400" dirty="0" smtClean="0"/>
              <a:t>(</a:t>
            </a:r>
            <a:r>
              <a:rPr lang="en-US" sz="2400" dirty="0" err="1" smtClean="0"/>
              <a:t>S.price</a:t>
            </a:r>
            <a:r>
              <a:rPr lang="en-US" sz="2400" dirty="0" smtClean="0"/>
              <a:t>) &lt; 50</a:t>
            </a:r>
          </a:p>
          <a:p>
            <a:pPr lvl="1"/>
            <a:r>
              <a:rPr lang="en-US" sz="2000" dirty="0" smtClean="0"/>
              <a:t>Sorted in profit descending order and use c1 first (assuming 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has more pruning power)</a:t>
            </a:r>
          </a:p>
          <a:p>
            <a:pPr lvl="1"/>
            <a:r>
              <a:rPr lang="en-US" sz="2000" dirty="0" smtClean="0"/>
              <a:t>For each project DB, sort trans. in price ascending order and use 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at mining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436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Diverse Patterns</a:t>
            </a:r>
          </a:p>
          <a:p>
            <a:r>
              <a:rPr lang="en-US" altLang="en-US" dirty="0" smtClean="0"/>
              <a:t>Constraint-Based Frequent Pattern Mining</a:t>
            </a:r>
          </a:p>
          <a:p>
            <a:r>
              <a:rPr lang="en-US" altLang="en-US" b="1" dirty="0" smtClean="0"/>
              <a:t>Mining High-Dimensional Data and Colossal Patterns</a:t>
            </a:r>
          </a:p>
          <a:p>
            <a:r>
              <a:rPr lang="en-US" altLang="en-US" dirty="0" smtClean="0"/>
              <a:t>Sequential Pattern Mining</a:t>
            </a:r>
          </a:p>
          <a:p>
            <a:r>
              <a:rPr lang="en-US" altLang="en-US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Mining Long Patterns: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Mining long patterns is needed in bioinformatics, social network analysis, software engineering, …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But the methods introduced so far mine only short patterns (e.g., length &lt; 10)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SimSun" pitchFamily="2" charset="-122"/>
              </a:rPr>
              <a:t>Challenges of mining long patterns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SimSun" pitchFamily="2" charset="-122"/>
              </a:rPr>
              <a:t>The curse of “downward closure” property of frequent patterns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SimSun" pitchFamily="2" charset="-122"/>
              </a:rPr>
              <a:t>Any sub-pattern of a frequent pattern is frequent</a:t>
            </a:r>
          </a:p>
          <a:p>
            <a:pPr lvl="2">
              <a:spcAft>
                <a:spcPts val="600"/>
              </a:spcAft>
            </a:pPr>
            <a:r>
              <a:rPr lang="en-US" altLang="zh-CN" dirty="0">
                <a:ea typeface="SimSun" pitchFamily="2" charset="-122"/>
              </a:rPr>
              <a:t>If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, …, a</a:t>
            </a:r>
            <a:r>
              <a:rPr lang="en-US" altLang="zh-CN" baseline="-25000" dirty="0">
                <a:ea typeface="SimSun" pitchFamily="2" charset="-122"/>
              </a:rPr>
              <a:t>100</a:t>
            </a:r>
            <a:r>
              <a:rPr lang="en-US" altLang="zh-CN" dirty="0">
                <a:ea typeface="SimSun" pitchFamily="2" charset="-122"/>
              </a:rPr>
              <a:t>} is frequent, then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}, {a</a:t>
            </a:r>
            <a:r>
              <a:rPr lang="en-US" altLang="zh-CN" baseline="-25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}, …, {a</a:t>
            </a:r>
            <a:r>
              <a:rPr lang="en-US" altLang="zh-CN" baseline="-25000" dirty="0">
                <a:ea typeface="SimSun" pitchFamily="2" charset="-122"/>
              </a:rPr>
              <a:t>100</a:t>
            </a:r>
            <a:r>
              <a:rPr lang="en-US" altLang="zh-CN" dirty="0">
                <a:ea typeface="SimSun" pitchFamily="2" charset="-122"/>
              </a:rPr>
              <a:t>},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},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3</a:t>
            </a:r>
            <a:r>
              <a:rPr lang="en-US" altLang="zh-CN" dirty="0">
                <a:ea typeface="SimSun" pitchFamily="2" charset="-122"/>
              </a:rPr>
              <a:t>}, …,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100</a:t>
            </a:r>
            <a:r>
              <a:rPr lang="en-US" altLang="zh-CN" dirty="0">
                <a:ea typeface="SimSun" pitchFamily="2" charset="-122"/>
              </a:rPr>
              <a:t>},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3</a:t>
            </a:r>
            <a:r>
              <a:rPr lang="en-US" altLang="zh-CN" dirty="0">
                <a:ea typeface="SimSun" pitchFamily="2" charset="-122"/>
              </a:rPr>
              <a:t>}, … are all frequent!  There are about 2</a:t>
            </a:r>
            <a:r>
              <a:rPr lang="en-US" altLang="zh-CN" baseline="30000" dirty="0">
                <a:ea typeface="SimSun" pitchFamily="2" charset="-122"/>
              </a:rPr>
              <a:t>100</a:t>
            </a:r>
            <a:r>
              <a:rPr lang="en-US" altLang="zh-CN" dirty="0">
                <a:ea typeface="SimSun" pitchFamily="2" charset="-122"/>
              </a:rPr>
              <a:t> such frequent </a:t>
            </a:r>
            <a:r>
              <a:rPr lang="en-US" altLang="zh-CN" dirty="0" err="1">
                <a:ea typeface="SimSun" pitchFamily="2" charset="-122"/>
              </a:rPr>
              <a:t>itemsets</a:t>
            </a:r>
            <a:r>
              <a:rPr lang="en-US" altLang="zh-CN" dirty="0">
                <a:ea typeface="SimSun" pitchFamily="2" charset="-122"/>
              </a:rPr>
              <a:t>! </a:t>
            </a:r>
          </a:p>
          <a:p>
            <a:pPr lvl="1">
              <a:spcAft>
                <a:spcPts val="600"/>
              </a:spcAft>
            </a:pPr>
            <a:r>
              <a:rPr lang="en-US" altLang="zh-CN" dirty="0">
                <a:ea typeface="SimSun" pitchFamily="2" charset="-122"/>
              </a:rPr>
              <a:t>No matter searching in breadth-first (e.g., </a:t>
            </a:r>
            <a:r>
              <a:rPr lang="en-US" altLang="zh-CN" dirty="0" err="1">
                <a:ea typeface="SimSun" pitchFamily="2" charset="-122"/>
              </a:rPr>
              <a:t>Apriori</a:t>
            </a:r>
            <a:r>
              <a:rPr lang="en-US" altLang="zh-CN" dirty="0">
                <a:ea typeface="SimSun" pitchFamily="2" charset="-122"/>
              </a:rPr>
              <a:t>) or depth-first (e.g., </a:t>
            </a:r>
            <a:r>
              <a:rPr lang="en-US" altLang="zh-CN" dirty="0" err="1">
                <a:ea typeface="SimSun" pitchFamily="2" charset="-122"/>
              </a:rPr>
              <a:t>FPgrowth</a:t>
            </a:r>
            <a:r>
              <a:rPr lang="en-US" altLang="zh-CN" dirty="0">
                <a:ea typeface="SimSun" pitchFamily="2" charset="-122"/>
              </a:rPr>
              <a:t>),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if we still adopt the “small to large” step-by-step growing paradigm, </a:t>
            </a:r>
            <a:r>
              <a:rPr lang="en-US" altLang="zh-CN" dirty="0">
                <a:ea typeface="SimSun" pitchFamily="2" charset="-122"/>
              </a:rPr>
              <a:t>we have to examine so many patterns, which leads to </a:t>
            </a:r>
            <a:r>
              <a:rPr lang="en-US" dirty="0"/>
              <a:t>combinatorial </a:t>
            </a:r>
            <a:r>
              <a:rPr lang="en-US" altLang="zh-CN" dirty="0">
                <a:ea typeface="SimSun" pitchFamily="2" charset="-122"/>
              </a:rPr>
              <a:t>explosion!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39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Mining Diverse Patterns</a:t>
            </a:r>
          </a:p>
          <a:p>
            <a:r>
              <a:rPr lang="en-US" altLang="en-US" dirty="0" smtClean="0"/>
              <a:t>Constraint-Based Frequent Pattern Mining</a:t>
            </a:r>
          </a:p>
          <a:p>
            <a:r>
              <a:rPr lang="en-US" altLang="en-US" dirty="0" smtClean="0"/>
              <a:t>Mining High-Dimensional Data and Colossal Patterns</a:t>
            </a:r>
          </a:p>
          <a:p>
            <a:r>
              <a:rPr lang="en-US" altLang="en-US" dirty="0" smtClean="0"/>
              <a:t>Sequential Pattern Mining</a:t>
            </a:r>
          </a:p>
          <a:p>
            <a:r>
              <a:rPr lang="en-US" altLang="en-US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Colossal Patterns: A Motivating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>
                <a:ea typeface="SimSun" pitchFamily="2" charset="-122"/>
              </a:rPr>
              <a:t>Let min-support </a:t>
            </a:r>
            <a:r>
              <a:rPr lang="el-GR" altLang="zh-CN" sz="2000" dirty="0">
                <a:ea typeface="SimSun" pitchFamily="2" charset="-122"/>
                <a:cs typeface="Arial" pitchFamily="34" charset="0"/>
              </a:rPr>
              <a:t>σ</a:t>
            </a:r>
            <a:r>
              <a:rPr lang="en-US" altLang="zh-CN" sz="2000" dirty="0">
                <a:ea typeface="SimSun" pitchFamily="2" charset="-122"/>
                <a:cs typeface="Arial" pitchFamily="34" charset="0"/>
              </a:rPr>
              <a:t>= 20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ea typeface="SimSun" pitchFamily="2" charset="-122"/>
                <a:cs typeface="Arial" pitchFamily="34" charset="0"/>
              </a:rPr>
              <a:t># of closed/maximal patterns of size 20:  about</a:t>
            </a:r>
            <a:endParaRPr lang="en-US" altLang="zh-CN" sz="20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ea typeface="SimSun" pitchFamily="2" charset="-122"/>
                <a:cs typeface="Arial" pitchFamily="34" charset="0"/>
              </a:rPr>
              <a:t>But there is only one pattern with size close to 40 (</a:t>
            </a:r>
            <a:r>
              <a:rPr lang="en-US" altLang="zh-CN" sz="2000" i="1" dirty="0">
                <a:ea typeface="SimSun" pitchFamily="2" charset="-122"/>
                <a:cs typeface="Arial" pitchFamily="34" charset="0"/>
              </a:rPr>
              <a:t>i.e.,</a:t>
            </a:r>
            <a:r>
              <a:rPr lang="en-US" altLang="zh-CN" sz="2000" dirty="0">
                <a:ea typeface="SimSun" pitchFamily="2" charset="-122"/>
                <a:cs typeface="Arial" pitchFamily="34" charset="0"/>
              </a:rPr>
              <a:t> </a:t>
            </a:r>
            <a:r>
              <a:rPr lang="en-US" altLang="zh-CN" sz="2000" i="1" dirty="0">
                <a:ea typeface="SimSun" pitchFamily="2" charset="-122"/>
                <a:cs typeface="Arial" pitchFamily="34" charset="0"/>
              </a:rPr>
              <a:t>long</a:t>
            </a:r>
            <a:r>
              <a:rPr lang="en-US" altLang="zh-CN" sz="2000" dirty="0">
                <a:ea typeface="SimSun" pitchFamily="2" charset="-122"/>
                <a:cs typeface="Arial" pitchFamily="34" charset="0"/>
              </a:rPr>
              <a:t> or </a:t>
            </a:r>
            <a:r>
              <a:rPr lang="en-US" altLang="zh-CN" sz="2000" i="1" dirty="0">
                <a:ea typeface="SimSun" pitchFamily="2" charset="-122"/>
              </a:rPr>
              <a:t>colossal</a:t>
            </a:r>
            <a:r>
              <a:rPr lang="en-US" altLang="zh-CN" sz="2000" dirty="0">
                <a:ea typeface="SimSun" pitchFamily="2" charset="-122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l-GR" altLang="zh-CN" sz="1800" dirty="0">
                <a:solidFill>
                  <a:srgbClr val="FF0000"/>
                </a:solidFill>
                <a:ea typeface="SimSun" pitchFamily="2" charset="-122"/>
              </a:rPr>
              <a:t>α</a:t>
            </a:r>
            <a:r>
              <a:rPr lang="en-US" altLang="zh-CN" sz="1800" dirty="0">
                <a:solidFill>
                  <a:srgbClr val="FF0000"/>
                </a:solidFill>
                <a:ea typeface="SimSun" pitchFamily="2" charset="-122"/>
              </a:rPr>
              <a:t>= {41,42,…,79} of size 39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ea typeface="SimSun" pitchFamily="2" charset="-122"/>
              </a:rPr>
              <a:t>Q: How to find it without generating an exponential number of size-20 patterns?</a:t>
            </a:r>
            <a:endParaRPr lang="el-GR" altLang="zh-CN" sz="2000" dirty="0">
              <a:ea typeface="SimSun" pitchFamily="2" charset="-122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237739"/>
              </p:ext>
            </p:extLst>
          </p:nvPr>
        </p:nvGraphicFramePr>
        <p:xfrm>
          <a:off x="5850328" y="1710462"/>
          <a:ext cx="5080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3" imgW="342751" imgH="457002" progId="Equation.3">
                  <p:embed/>
                </p:oleObj>
              </mc:Choice>
              <mc:Fallback>
                <p:oleObj name="Equation" r:id="rId3" imgW="342751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0328" y="1710462"/>
                        <a:ext cx="5080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7022" y="3732551"/>
            <a:ext cx="2453390" cy="312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= 2 3 4 …..  39 40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= 1 3 4 …..  39 40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:             .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: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.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zh-CN" sz="1800" b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=1 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2 3 4 ……   </a:t>
            </a:r>
            <a:r>
              <a:rPr lang="en-US" altLang="zh-CN" sz="1800" b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39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41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= 41 42 43 ….. 79 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42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= 41 42 43 ….. 79 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:             .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:                 .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60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= 41 42 43  …  79 </a:t>
            </a:r>
            <a:endParaRPr lang="en-US" altLang="zh-CN" sz="1800" b="1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177916" y="4248150"/>
            <a:ext cx="5766388" cy="83099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The existing fastest mining algorithms (</a:t>
            </a:r>
            <a:r>
              <a:rPr lang="en-US" altLang="zh-CN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e.g.,</a:t>
            </a:r>
            <a:r>
              <a:rPr lang="en-US" altLang="zh-CN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FPClose</a:t>
            </a:r>
            <a:r>
              <a:rPr lang="en-US" altLang="zh-CN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, LCM) fail to complete </a:t>
            </a:r>
            <a:r>
              <a:rPr lang="en-US" altLang="zh-CN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running</a:t>
            </a:r>
            <a:endParaRPr lang="en-US" altLang="zh-CN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7917" y="5403175"/>
            <a:ext cx="5766386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defTabSz="457189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 new algorithm, </a:t>
            </a:r>
            <a:r>
              <a:rPr lang="en-US" altLang="zh-CN" sz="2400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Pattern-Fusion</a:t>
            </a:r>
            <a:r>
              <a:rPr lang="en-US" altLang="zh-CN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, outputs this colossal pattern in seconds</a:t>
            </a:r>
          </a:p>
        </p:txBody>
      </p:sp>
    </p:spTree>
    <p:extLst>
      <p:ext uri="{BB962C8B-B14F-4D97-AF65-F5344CB8AC3E}">
        <p14:creationId xmlns:p14="http://schemas.microsoft.com/office/powerpoint/2010/main" val="1355302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What Is Pattern-Fusion?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81869" cy="5121275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Not strive for completeness (why?)</a:t>
            </a:r>
          </a:p>
          <a:p>
            <a:r>
              <a:rPr lang="en-US" altLang="zh-CN" sz="2000" dirty="0" smtClean="0"/>
              <a:t>Jump out of the swamp of the mid-sized intermediate “results”</a:t>
            </a:r>
          </a:p>
          <a:p>
            <a:r>
              <a:rPr lang="en-US" altLang="zh-CN" sz="2000" dirty="0" smtClean="0"/>
              <a:t>Strive for mining almost complete and representative colossal patterns: identify “short-cuts” and take “leaps”</a:t>
            </a:r>
          </a:p>
          <a:p>
            <a:r>
              <a:rPr lang="en-US" altLang="zh-CN" sz="2000" dirty="0" smtClean="0"/>
              <a:t>Key observation</a:t>
            </a:r>
          </a:p>
          <a:p>
            <a:pPr lvl="1"/>
            <a:r>
              <a:rPr lang="en-US" altLang="zh-CN" sz="1800" dirty="0" smtClean="0"/>
              <a:t>The larger the pattern or the more distinct the pattern, the greater chance it will be generated from small ones</a:t>
            </a:r>
          </a:p>
          <a:p>
            <a:r>
              <a:rPr lang="en-US" altLang="zh-CN" sz="2000" dirty="0" smtClean="0"/>
              <a:t>Philosophy: Collection of small patterns hints at the larger patterns</a:t>
            </a:r>
          </a:p>
          <a:p>
            <a:r>
              <a:rPr lang="en-US" altLang="zh-CN" sz="2000" dirty="0" smtClean="0"/>
              <a:t>Pattern fusion strategy (“not crawl but jump”): Fuse small patterns together in one step to generate new pattern candidates of significant sizes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8" name="Picture 2" descr="tree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3237" y="5176129"/>
            <a:ext cx="3273330" cy="148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822780" y="5664904"/>
            <a:ext cx="3484033" cy="400110"/>
          </a:xfrm>
          <a:prstGeom prst="rect">
            <a:avLst/>
          </a:prstGeom>
          <a:solidFill>
            <a:srgbClr val="FAE2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swamp of mid-sized patterns</a:t>
            </a: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3148944" y="6266978"/>
            <a:ext cx="3198378" cy="40011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small # of colossal patterns</a:t>
            </a:r>
          </a:p>
        </p:txBody>
      </p:sp>
    </p:spTree>
    <p:extLst>
      <p:ext uri="{BB962C8B-B14F-4D97-AF65-F5344CB8AC3E}">
        <p14:creationId xmlns:p14="http://schemas.microsoft.com/office/powerpoint/2010/main" val="1631698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Observation: Colossal Patterns and Core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CN" sz="2400" kern="0" dirty="0">
                <a:solidFill>
                  <a:srgbClr val="000000"/>
                </a:solidFill>
              </a:rPr>
              <a:t>Suppose dataset D contains 4 colossal patterns (below) plus many small patterns</a:t>
            </a:r>
          </a:p>
          <a:p>
            <a:pPr lvl="1">
              <a:defRPr/>
            </a:pPr>
            <a:r>
              <a:rPr lang="en-US" altLang="zh-CN" sz="2400" kern="0" dirty="0">
                <a:solidFill>
                  <a:srgbClr val="000000"/>
                </a:solidFill>
              </a:rPr>
              <a:t>{a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1</a:t>
            </a:r>
            <a:r>
              <a:rPr lang="en-US" altLang="zh-CN" sz="2400" kern="0" dirty="0">
                <a:solidFill>
                  <a:srgbClr val="000000"/>
                </a:solidFill>
              </a:rPr>
              <a:t>, 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2</a:t>
            </a:r>
            <a:r>
              <a:rPr lang="en-US" altLang="zh-CN" sz="2400" kern="0" dirty="0">
                <a:solidFill>
                  <a:srgbClr val="000000"/>
                </a:solidFill>
              </a:rPr>
              <a:t>, …, 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50</a:t>
            </a:r>
            <a:r>
              <a:rPr lang="en-US" altLang="zh-CN" sz="2400" kern="0" dirty="0">
                <a:solidFill>
                  <a:srgbClr val="000000"/>
                </a:solidFill>
              </a:rPr>
              <a:t>}: 40, {a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3</a:t>
            </a:r>
            <a:r>
              <a:rPr lang="en-US" altLang="zh-CN" sz="2400" kern="0" dirty="0">
                <a:solidFill>
                  <a:srgbClr val="000000"/>
                </a:solidFill>
              </a:rPr>
              <a:t>, 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6</a:t>
            </a:r>
            <a:r>
              <a:rPr lang="en-US" altLang="zh-CN" sz="2400" kern="0" dirty="0">
                <a:solidFill>
                  <a:srgbClr val="000000"/>
                </a:solidFill>
              </a:rPr>
              <a:t>, …, 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99</a:t>
            </a:r>
            <a:r>
              <a:rPr lang="en-US" altLang="zh-CN" sz="2400" kern="0" dirty="0">
                <a:solidFill>
                  <a:srgbClr val="000000"/>
                </a:solidFill>
              </a:rPr>
              <a:t>}: 60, {a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5</a:t>
            </a:r>
            <a:r>
              <a:rPr lang="en-US" altLang="zh-CN" sz="2400" kern="0" dirty="0">
                <a:solidFill>
                  <a:srgbClr val="000000"/>
                </a:solidFill>
              </a:rPr>
              <a:t>, 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10</a:t>
            </a:r>
            <a:r>
              <a:rPr lang="en-US" altLang="zh-CN" sz="2400" kern="0" dirty="0">
                <a:solidFill>
                  <a:srgbClr val="000000"/>
                </a:solidFill>
              </a:rPr>
              <a:t>, …, 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95</a:t>
            </a:r>
            <a:r>
              <a:rPr lang="en-US" altLang="zh-CN" sz="2400" kern="0" dirty="0">
                <a:solidFill>
                  <a:srgbClr val="000000"/>
                </a:solidFill>
              </a:rPr>
              <a:t>}: 80, {a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10</a:t>
            </a:r>
            <a:r>
              <a:rPr lang="en-US" altLang="zh-CN" sz="2400" kern="0" dirty="0">
                <a:solidFill>
                  <a:srgbClr val="000000"/>
                </a:solidFill>
              </a:rPr>
              <a:t>, 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20</a:t>
            </a:r>
            <a:r>
              <a:rPr lang="en-US" altLang="zh-CN" sz="2400" kern="0" dirty="0">
                <a:solidFill>
                  <a:srgbClr val="000000"/>
                </a:solidFill>
              </a:rPr>
              <a:t>, …, 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100</a:t>
            </a:r>
            <a:r>
              <a:rPr lang="en-US" altLang="zh-CN" sz="2400" kern="0" dirty="0">
                <a:solidFill>
                  <a:srgbClr val="000000"/>
                </a:solidFill>
              </a:rPr>
              <a:t>}: 100</a:t>
            </a:r>
          </a:p>
          <a:p>
            <a:pPr>
              <a:defRPr/>
            </a:pPr>
            <a:r>
              <a:rPr lang="en-US" altLang="zh-CN" sz="2400" kern="0" dirty="0">
                <a:solidFill>
                  <a:srgbClr val="000000"/>
                </a:solidFill>
              </a:rPr>
              <a:t>If you check the pattern pool of size-3, you may likely find</a:t>
            </a:r>
          </a:p>
          <a:p>
            <a:pPr lvl="1">
              <a:defRPr/>
            </a:pPr>
            <a:r>
              <a:rPr lang="en-US" altLang="zh-CN" sz="2400" kern="0" dirty="0">
                <a:solidFill>
                  <a:srgbClr val="000000"/>
                </a:solidFill>
              </a:rPr>
              <a:t>{a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2</a:t>
            </a:r>
            <a:r>
              <a:rPr lang="en-US" altLang="zh-CN" sz="2400" kern="0" dirty="0">
                <a:solidFill>
                  <a:srgbClr val="000000"/>
                </a:solidFill>
              </a:rPr>
              <a:t>, 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4</a:t>
            </a:r>
            <a:r>
              <a:rPr lang="en-US" altLang="zh-CN" sz="2400" kern="0" dirty="0">
                <a:solidFill>
                  <a:srgbClr val="000000"/>
                </a:solidFill>
              </a:rPr>
              <a:t>, 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45</a:t>
            </a:r>
            <a:r>
              <a:rPr lang="en-US" altLang="zh-CN" sz="2400" kern="0" dirty="0">
                <a:solidFill>
                  <a:srgbClr val="000000"/>
                </a:solidFill>
              </a:rPr>
              <a:t>}: ~40; {a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3</a:t>
            </a:r>
            <a:r>
              <a:rPr lang="en-US" altLang="zh-CN" sz="2400" kern="0" dirty="0">
                <a:solidFill>
                  <a:srgbClr val="000000"/>
                </a:solidFill>
              </a:rPr>
              <a:t>, 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34</a:t>
            </a:r>
            <a:r>
              <a:rPr lang="en-US" altLang="zh-CN" sz="2400" kern="0" dirty="0">
                <a:solidFill>
                  <a:srgbClr val="000000"/>
                </a:solidFill>
              </a:rPr>
              <a:t>, 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39</a:t>
            </a:r>
            <a:r>
              <a:rPr lang="en-US" altLang="zh-CN" sz="2400" kern="0" dirty="0">
                <a:solidFill>
                  <a:srgbClr val="000000"/>
                </a:solidFill>
              </a:rPr>
              <a:t>}: ~40; …, {a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5</a:t>
            </a:r>
            <a:r>
              <a:rPr lang="en-US" altLang="zh-CN" sz="2400" kern="0" dirty="0">
                <a:solidFill>
                  <a:srgbClr val="000000"/>
                </a:solidFill>
              </a:rPr>
              <a:t>, 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15</a:t>
            </a:r>
            <a:r>
              <a:rPr lang="en-US" altLang="zh-CN" sz="2400" kern="0" dirty="0">
                <a:solidFill>
                  <a:srgbClr val="000000"/>
                </a:solidFill>
              </a:rPr>
              <a:t>, 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85</a:t>
            </a:r>
            <a:r>
              <a:rPr lang="en-US" altLang="zh-CN" sz="2400" kern="0" dirty="0">
                <a:solidFill>
                  <a:srgbClr val="000000"/>
                </a:solidFill>
              </a:rPr>
              <a:t>}: ~80, …, {a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20</a:t>
            </a:r>
            <a:r>
              <a:rPr lang="en-US" altLang="zh-CN" sz="2400" kern="0" dirty="0">
                <a:solidFill>
                  <a:srgbClr val="000000"/>
                </a:solidFill>
              </a:rPr>
              <a:t>, 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40</a:t>
            </a:r>
            <a:r>
              <a:rPr lang="en-US" altLang="zh-CN" sz="2400" kern="0" dirty="0">
                <a:solidFill>
                  <a:srgbClr val="000000"/>
                </a:solidFill>
              </a:rPr>
              <a:t>, 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85</a:t>
            </a:r>
            <a:r>
              <a:rPr lang="en-US" altLang="zh-CN" sz="2400" kern="0" dirty="0">
                <a:solidFill>
                  <a:srgbClr val="000000"/>
                </a:solidFill>
              </a:rPr>
              <a:t>}: ~80, …</a:t>
            </a:r>
          </a:p>
          <a:p>
            <a:pPr>
              <a:defRPr/>
            </a:pPr>
            <a:r>
              <a:rPr lang="en-US" altLang="zh-CN" sz="2400" kern="0" dirty="0">
                <a:solidFill>
                  <a:srgbClr val="000000"/>
                </a:solidFill>
              </a:rPr>
              <a:t>If you merge the patterns with similar support, you may obtain candidates of much bigger size and easily validate whether they are true patterns</a:t>
            </a:r>
          </a:p>
          <a:p>
            <a:pPr>
              <a:defRPr/>
            </a:pPr>
            <a:r>
              <a:rPr lang="en-US" altLang="zh-CN" sz="2400" i="1" dirty="0">
                <a:solidFill>
                  <a:srgbClr val="FF0000"/>
                </a:solidFill>
              </a:rPr>
              <a:t>Core patterns</a:t>
            </a:r>
            <a:r>
              <a:rPr lang="en-US" altLang="zh-CN" sz="2400" i="1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of a colossal pattern </a:t>
            </a:r>
            <a:r>
              <a:rPr lang="el-GR" altLang="zh-CN" sz="2400" dirty="0">
                <a:solidFill>
                  <a:srgbClr val="000000"/>
                </a:solidFill>
              </a:rPr>
              <a:t>α</a:t>
            </a:r>
            <a:r>
              <a:rPr lang="en-US" altLang="zh-CN" sz="2400" dirty="0">
                <a:solidFill>
                  <a:srgbClr val="000000"/>
                </a:solidFill>
              </a:rPr>
              <a:t>: A set of </a:t>
            </a:r>
            <a:r>
              <a:rPr lang="en-US" altLang="zh-CN" sz="2400" dirty="0" err="1">
                <a:solidFill>
                  <a:srgbClr val="000000"/>
                </a:solidFill>
              </a:rPr>
              <a:t>subpatterns</a:t>
            </a:r>
            <a:r>
              <a:rPr lang="en-US" altLang="zh-CN" sz="2400" dirty="0">
                <a:solidFill>
                  <a:srgbClr val="000000"/>
                </a:solidFill>
              </a:rPr>
              <a:t> of </a:t>
            </a:r>
            <a:r>
              <a:rPr lang="el-GR" altLang="zh-CN" sz="2400" dirty="0">
                <a:solidFill>
                  <a:srgbClr val="000000"/>
                </a:solidFill>
              </a:rPr>
              <a:t>α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 that cluster around </a:t>
            </a:r>
            <a:r>
              <a:rPr lang="el-GR" altLang="zh-CN" sz="2400" dirty="0">
                <a:solidFill>
                  <a:srgbClr val="000000"/>
                </a:solidFill>
              </a:rPr>
              <a:t>α</a:t>
            </a:r>
            <a:r>
              <a:rPr lang="en-US" altLang="zh-CN" sz="2400" dirty="0">
                <a:solidFill>
                  <a:srgbClr val="000000"/>
                </a:solidFill>
              </a:rPr>
              <a:t> by sharing a similar support </a:t>
            </a:r>
          </a:p>
          <a:p>
            <a:pPr>
              <a:defRPr/>
            </a:pPr>
            <a:r>
              <a:rPr lang="en-US" altLang="zh-CN" sz="2400" kern="0" dirty="0">
                <a:solidFill>
                  <a:srgbClr val="000000"/>
                </a:solidFill>
              </a:rPr>
              <a:t>A colossal pattern has far more core patterns than a small-sized pattern</a:t>
            </a:r>
          </a:p>
          <a:p>
            <a:pPr>
              <a:defRPr/>
            </a:pPr>
            <a:r>
              <a:rPr lang="en-US" altLang="zh-CN" sz="2400" kern="0" dirty="0">
                <a:solidFill>
                  <a:srgbClr val="000000"/>
                </a:solidFill>
              </a:rPr>
              <a:t>A random draw from a complete set of pattern of size c would be more likely to pick a core pattern (or its descendant) of a colossal pattern</a:t>
            </a:r>
          </a:p>
          <a:p>
            <a:pPr>
              <a:defRPr/>
            </a:pPr>
            <a:r>
              <a:rPr lang="en-US" altLang="zh-CN" sz="2400" kern="0" dirty="0">
                <a:solidFill>
                  <a:srgbClr val="000000"/>
                </a:solidFill>
              </a:rPr>
              <a:t>A colossal pattern can be generated by merging a set of core </a:t>
            </a:r>
            <a:r>
              <a:rPr lang="en-US" altLang="zh-CN" sz="2400" kern="0" dirty="0" smtClean="0">
                <a:solidFill>
                  <a:srgbClr val="000000"/>
                </a:solidFill>
              </a:rPr>
              <a:t>patterns</a:t>
            </a:r>
            <a:endParaRPr lang="en-US" altLang="zh-CN" sz="2400" kern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03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Robustness of Colossal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defRPr/>
            </a:pP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Core Patterns:  For a frequent pattern </a:t>
            </a:r>
            <a:r>
              <a:rPr lang="el-GR" altLang="zh-CN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, a </a:t>
            </a:r>
            <a:r>
              <a:rPr lang="en-US" altLang="zh-CN" dirty="0" err="1">
                <a:latin typeface="Corbel" charset="0"/>
                <a:ea typeface="Corbel" charset="0"/>
                <a:cs typeface="Corbel" charset="0"/>
              </a:rPr>
              <a:t>subpattern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l-GR" altLang="zh-CN" dirty="0">
                <a:latin typeface="Corbel" charset="0"/>
                <a:ea typeface="Corbel" charset="0"/>
                <a:cs typeface="Corbel" charset="0"/>
              </a:rPr>
              <a:t>β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 is a </a:t>
            </a:r>
            <a:r>
              <a:rPr lang="el-GR" altLang="zh-CN" dirty="0"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-core pattern of </a:t>
            </a:r>
            <a:r>
              <a:rPr lang="el-GR" altLang="zh-CN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 if </a:t>
            </a:r>
            <a:r>
              <a:rPr lang="el-GR" altLang="zh-CN" dirty="0">
                <a:latin typeface="Corbel" charset="0"/>
                <a:ea typeface="Corbel" charset="0"/>
                <a:cs typeface="Corbel" charset="0"/>
              </a:rPr>
              <a:t>β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 shares a similar support set with </a:t>
            </a:r>
            <a:r>
              <a:rPr lang="el-GR" altLang="zh-CN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, i.e., </a:t>
            </a:r>
          </a:p>
          <a:p>
            <a:pPr marL="0" indent="0">
              <a:spcBef>
                <a:spcPts val="600"/>
              </a:spcBef>
              <a:spcAft>
                <a:spcPts val="400"/>
              </a:spcAft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								where </a:t>
            </a:r>
            <a:r>
              <a:rPr lang="el-GR" altLang="zh-CN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is called the core </a:t>
            </a:r>
            <a:r>
              <a:rPr lang="en-US" altLang="zh-CN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ratio</a:t>
            </a:r>
            <a:endParaRPr lang="en-US" altLang="zh-CN" dirty="0">
              <a:latin typeface="Corbel" charset="0"/>
              <a:ea typeface="Corbel" charset="0"/>
              <a:cs typeface="Corbel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  <a:defRPr/>
            </a:pP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(d, </a:t>
            </a:r>
            <a:r>
              <a:rPr lang="el-GR" altLang="zh-CN" dirty="0"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)-robustness: A pattern </a:t>
            </a:r>
            <a:r>
              <a:rPr lang="el-GR" altLang="zh-CN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 is </a:t>
            </a:r>
            <a:r>
              <a:rPr lang="en-US" altLang="zh-CN" i="1" dirty="0">
                <a:latin typeface="Corbel" charset="0"/>
                <a:ea typeface="Corbel" charset="0"/>
                <a:cs typeface="Corbel" charset="0"/>
              </a:rPr>
              <a:t>(d, </a:t>
            </a:r>
            <a:r>
              <a:rPr lang="el-GR" altLang="zh-CN" i="1" dirty="0"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i="1" dirty="0">
                <a:latin typeface="Corbel" charset="0"/>
                <a:ea typeface="Corbel" charset="0"/>
                <a:cs typeface="Corbel" charset="0"/>
              </a:rPr>
              <a:t>)-robust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 if </a:t>
            </a:r>
            <a:r>
              <a:rPr lang="en-US" altLang="zh-CN" i="1" dirty="0"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 is the maximum number of items that can be removed from </a:t>
            </a:r>
            <a:r>
              <a:rPr lang="el-GR" altLang="zh-CN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 for the resulting pattern to remain a </a:t>
            </a:r>
            <a:r>
              <a:rPr lang="el-GR" altLang="zh-CN" dirty="0"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-core pattern of </a:t>
            </a:r>
            <a:r>
              <a:rPr lang="el-GR" altLang="zh-CN" dirty="0">
                <a:latin typeface="Corbel" charset="0"/>
                <a:ea typeface="Corbel" charset="0"/>
                <a:cs typeface="Corbel" charset="0"/>
              </a:rPr>
              <a:t>α</a:t>
            </a:r>
            <a:endParaRPr lang="en-US" altLang="zh-CN" dirty="0">
              <a:latin typeface="Corbel" charset="0"/>
              <a:ea typeface="Corbel" charset="0"/>
              <a:cs typeface="Corbel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  <a:defRPr/>
            </a:pP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For a (d, </a:t>
            </a:r>
            <a:r>
              <a:rPr lang="el-GR" altLang="zh-CN" dirty="0"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)-robust pattern </a:t>
            </a:r>
            <a:r>
              <a:rPr lang="el-GR" altLang="zh-CN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, it has               core patterns</a:t>
            </a:r>
          </a:p>
          <a:p>
            <a:pPr>
              <a:spcBef>
                <a:spcPts val="600"/>
              </a:spcBef>
              <a:spcAft>
                <a:spcPts val="400"/>
              </a:spcAft>
              <a:defRPr/>
            </a:pP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Robustness of Colossal Patterns:  A colossal pattern tends to have much more core patterns than small patterns</a:t>
            </a:r>
          </a:p>
          <a:p>
            <a:pPr>
              <a:spcAft>
                <a:spcPts val="400"/>
              </a:spcAft>
              <a:defRPr/>
            </a:pP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Such core patterns can be clustered together to form “</a:t>
            </a:r>
            <a:r>
              <a:rPr lang="en-US" altLang="zh-CN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dense balls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” based on pattern distance defined 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by</a:t>
            </a:r>
            <a:endParaRPr lang="en-US" altLang="zh-CN" dirty="0">
              <a:latin typeface="Corbel" charset="0"/>
              <a:ea typeface="Corbel" charset="0"/>
              <a:cs typeface="Corbel" charset="0"/>
            </a:endParaRP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33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828801" y="2356064"/>
            <a:ext cx="1993691" cy="650131"/>
            <a:chOff x="1564" y="1931"/>
            <a:chExt cx="2053" cy="699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1564" y="1931"/>
            <a:ext cx="1026" cy="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6" name="公式" r:id="rId3" imgW="583947" imgH="444307" progId="Equation.3">
                    <p:embed/>
                  </p:oleObj>
                </mc:Choice>
                <mc:Fallback>
                  <p:oleObj name="公式" r:id="rId3" imgW="583947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1931"/>
                          <a:ext cx="1026" cy="6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835" y="2094"/>
            <a:ext cx="78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7" name="公式" r:id="rId5" imgW="545626" imgH="177646" progId="Equation.3">
                    <p:embed/>
                  </p:oleObj>
                </mc:Choice>
                <mc:Fallback>
                  <p:oleObj name="公式" r:id="rId5" imgW="545626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2094"/>
                          <a:ext cx="78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817985" y="5964345"/>
            <a:ext cx="4307479" cy="757130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defTabSz="457189">
              <a:lnSpc>
                <a:spcPct val="120000"/>
              </a:lnSpc>
              <a:defRPr/>
            </a:pPr>
            <a:r>
              <a:rPr lang="en-US" altLang="zh-CN" kern="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 random draw in the pattern space will hit somewhere in the ball with high probability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572569"/>
              </p:ext>
            </p:extLst>
          </p:nvPr>
        </p:nvGraphicFramePr>
        <p:xfrm>
          <a:off x="5309016" y="5907441"/>
          <a:ext cx="2488367" cy="814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8" name="Equation" r:id="rId7" imgW="1625600" imgH="533400" progId="Equation.3">
                  <p:embed/>
                </p:oleObj>
              </mc:Choice>
              <mc:Fallback>
                <p:oleObj name="Equation" r:id="rId7" imgW="16256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9016" y="5907441"/>
                        <a:ext cx="2488367" cy="814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830374"/>
              </p:ext>
            </p:extLst>
          </p:nvPr>
        </p:nvGraphicFramePr>
        <p:xfrm>
          <a:off x="5383966" y="4052157"/>
          <a:ext cx="83202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9" name="公式" r:id="rId9" imgW="419100" imgH="228600" progId="Equation.3">
                  <p:embed/>
                </p:oleObj>
              </mc:Choice>
              <mc:Fallback>
                <p:oleObj name="公式" r:id="rId9" imgW="419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966" y="4052157"/>
                        <a:ext cx="83202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43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The Pattern-Fusion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Initialization (Creating initial pool): Use an existing algorithm to mine all frequent patterns up to a small size, e.g., 3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Iteration (Iterative Pattern Fusion):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At each iteration, K seed patterns are randomly picked from the current pattern pool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For each seed pattern thus picked, we find all the patterns within a bounding ball centered at the seed pattern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All these patterns found are fused together to generate a set of super-patterns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All the super-patterns thus generated form a new pool for the next iteration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Termination: when the current pool contains no more than K patterns at the beginning of an </a:t>
            </a:r>
            <a:r>
              <a:rPr lang="en-US" altLang="zh-CN" sz="2400" dirty="0" smtClean="0">
                <a:ea typeface="SimSun" pitchFamily="2" charset="-122"/>
              </a:rPr>
              <a:t>iteration</a:t>
            </a:r>
            <a:endParaRPr lang="en-US" altLang="zh-CN" sz="2400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9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Experimental Results on Data Set: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81869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ALL: A popular gene expression </a:t>
            </a:r>
            <a:r>
              <a:rPr lang="en-US" sz="2400" dirty="0" smtClean="0"/>
              <a:t>clinical data set on ALL-AML leukemia, </a:t>
            </a:r>
            <a:r>
              <a:rPr lang="en-US" altLang="zh-CN" sz="2400" dirty="0" smtClean="0"/>
              <a:t>with 38 transactions, each with 866 columns.   There are 1,736 items in total.</a:t>
            </a:r>
          </a:p>
          <a:p>
            <a:pPr lvl="1"/>
            <a:r>
              <a:rPr lang="en-US" altLang="zh-CN" sz="2400" dirty="0" smtClean="0"/>
              <a:t>When </a:t>
            </a:r>
            <a:r>
              <a:rPr lang="en-US" sz="2400" dirty="0" smtClean="0"/>
              <a:t>minimum support is high (e.g., 30), Pattern-Fusion gets all the largest colossal patterns with size greater than 85</a:t>
            </a:r>
            <a:endParaRPr lang="en-US" altLang="zh-CN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35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0" y="3621960"/>
            <a:ext cx="5095875" cy="182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726" y="3661142"/>
            <a:ext cx="3783282" cy="223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1083" y="5458679"/>
            <a:ext cx="46935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457189"/>
            <a:r>
              <a:rPr 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Mining colossal patterns on a Leukemia dataset </a:t>
            </a:r>
            <a:endParaRPr lang="en-US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7324" y="5939393"/>
            <a:ext cx="494668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defTabSz="457189"/>
            <a:r>
              <a:rPr lang="en-US" dirty="0" smtClean="0">
                <a:solidFill>
                  <a:srgbClr val="000000"/>
                </a:solidFill>
              </a:rPr>
              <a:t>Algorithm runtime comparison on another dataset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6388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Diverse Patterns</a:t>
            </a:r>
          </a:p>
          <a:p>
            <a:r>
              <a:rPr lang="en-US" altLang="en-US" dirty="0" smtClean="0"/>
              <a:t>Constraint-Based Frequent Pattern Mining</a:t>
            </a:r>
          </a:p>
          <a:p>
            <a:r>
              <a:rPr lang="en-US" altLang="en-US" dirty="0" smtClean="0"/>
              <a:t>Mining High-Dimensional Data and Colossal Patterns</a:t>
            </a:r>
          </a:p>
          <a:p>
            <a:r>
              <a:rPr lang="en-US" altLang="en-US" b="1" dirty="0" smtClean="0"/>
              <a:t>Sequential Pattern Mining</a:t>
            </a:r>
          </a:p>
          <a:p>
            <a:r>
              <a:rPr lang="en-US" altLang="en-US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005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Sequence </a:t>
            </a:r>
            <a:r>
              <a:rPr lang="en-US" altLang="en-US" dirty="0" smtClean="0"/>
              <a:t>Databases</a:t>
            </a:r>
            <a:br>
              <a:rPr lang="en-US" altLang="en-US" dirty="0" smtClean="0"/>
            </a:br>
            <a:r>
              <a:rPr lang="en-US" altLang="en-US" dirty="0" smtClean="0"/>
              <a:t>and </a:t>
            </a:r>
            <a:r>
              <a:rPr lang="en-US" altLang="en-US" dirty="0"/>
              <a:t>Sequential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spcAft>
                <a:spcPts val="100"/>
              </a:spcAft>
            </a:pPr>
            <a:r>
              <a:rPr lang="en-US" altLang="en-US" sz="2400" dirty="0"/>
              <a:t>Sequential pattern mining has broad applications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Customer shopping sequences</a:t>
            </a:r>
          </a:p>
          <a:p>
            <a:pPr lvl="2">
              <a:spcAft>
                <a:spcPts val="100"/>
              </a:spcAft>
            </a:pPr>
            <a:r>
              <a:rPr lang="en-US" altLang="en-US" dirty="0"/>
              <a:t>Purchase a laptop first, then a digital camera, and then a smartphone, within 6 months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Medical treatments, natural disasters (e.g., earthquakes), science &amp; engineering processes, stocks and markets, ...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Weblog click streams, calling patterns, …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Software engineering: Program execution sequences, …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Biological sequences: DNA, protein, …</a:t>
            </a:r>
          </a:p>
          <a:p>
            <a:pPr>
              <a:spcAft>
                <a:spcPts val="100"/>
              </a:spcAft>
            </a:pPr>
            <a:r>
              <a:rPr lang="en-US" altLang="en-US" sz="2400" dirty="0"/>
              <a:t>Transaction DB, sequence DB vs. time-series DB</a:t>
            </a:r>
          </a:p>
          <a:p>
            <a:pPr>
              <a:spcAft>
                <a:spcPts val="100"/>
              </a:spcAft>
            </a:pPr>
            <a:r>
              <a:rPr lang="en-US" altLang="en-US" sz="2400" dirty="0"/>
              <a:t>Gapped vs. non-gapped sequential patterns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Shopping sequences, clicking streams vs. biological sequences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1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Sequential Pattern and Sequential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Sequential pattern mining: Given a set of sequences, find the complete set of frequent subsequences (i.e., satisfying the </a:t>
            </a:r>
            <a:r>
              <a:rPr lang="en-US" altLang="en-US" dirty="0" err="1" smtClean="0"/>
              <a:t>min_sup</a:t>
            </a:r>
            <a:r>
              <a:rPr lang="en-US" altLang="en-US" dirty="0" smtClean="0"/>
              <a:t> threshold)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 element may contain a set of items (also called events)</a:t>
            </a:r>
          </a:p>
          <a:p>
            <a:r>
              <a:rPr lang="en-US" dirty="0" smtClean="0"/>
              <a:t>Items within an element are unordered and we list them alphabetically </a:t>
            </a:r>
          </a:p>
          <a:p>
            <a:endParaRPr lang="en-US" dirty="0" smtClean="0"/>
          </a:p>
          <a:p>
            <a:r>
              <a:rPr lang="en-US" dirty="0" smtClean="0"/>
              <a:t>Given support threshold </a:t>
            </a:r>
            <a:r>
              <a:rPr lang="en-US" dirty="0" err="1" smtClean="0"/>
              <a:t>min_sup</a:t>
            </a:r>
            <a:r>
              <a:rPr lang="en-US" dirty="0" smtClean="0"/>
              <a:t> = 2, &lt;(ab)c&gt; is a sequential pattern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815287" y="5360233"/>
            <a:ext cx="6156325" cy="461665"/>
          </a:xfrm>
          <a:prstGeom prst="rect">
            <a:avLst/>
          </a:prstGeom>
          <a:solidFill>
            <a:srgbClr val="F6E6EA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57189">
              <a:defRPr/>
            </a:pP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&lt;a(</a:t>
            </a:r>
            <a:r>
              <a:rPr lang="en-US" sz="24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bc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)dc&gt; is a </a:t>
            </a:r>
            <a:r>
              <a:rPr lang="en-US" sz="2400" i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subsequence</a:t>
            </a:r>
            <a:r>
              <a:rPr 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of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charset="0"/>
                <a:ea typeface="Corbel" charset="0"/>
                <a:cs typeface="Corbel" charset="0"/>
              </a:rPr>
              <a:t>&lt;</a:t>
            </a:r>
            <a:r>
              <a:rPr lang="en-US" sz="2400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sz="2400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bc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)(ac)</a:t>
            </a:r>
            <a:r>
              <a:rPr lang="en-US" sz="2400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sz="2400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)&gt;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12551" y="3910997"/>
            <a:ext cx="50292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 </a:t>
            </a:r>
            <a:r>
              <a:rPr lang="en-US" altLang="en-US" sz="2000" i="1" u="sng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sequence</a:t>
            </a:r>
            <a:r>
              <a:rPr lang="en-US" altLang="en-US" sz="2000" u="sng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en-US" altLang="en-US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 &lt; 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ef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 (ab)  (</a:t>
            </a:r>
            <a:r>
              <a:rPr lang="en-US" altLang="en-US" sz="20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df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c   b 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&gt;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018676" y="4197242"/>
            <a:ext cx="2358087" cy="388499"/>
            <a:chOff x="7010400" y="3192901"/>
            <a:chExt cx="2358087" cy="388499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V="1">
              <a:off x="7010400" y="3192905"/>
              <a:ext cx="796611" cy="3884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V="1">
              <a:off x="7112000" y="3192904"/>
              <a:ext cx="1042649" cy="3884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V="1">
              <a:off x="7010401" y="3192902"/>
              <a:ext cx="1702735" cy="3884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7112002" y="3192902"/>
              <a:ext cx="1987028" cy="38849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Line 38"/>
            <p:cNvSpPr>
              <a:spLocks noChangeShapeType="1"/>
            </p:cNvSpPr>
            <p:nvPr/>
          </p:nvSpPr>
          <p:spPr bwMode="auto">
            <a:xfrm flipV="1">
              <a:off x="7112000" y="3192901"/>
              <a:ext cx="2256487" cy="3884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25309"/>
              </p:ext>
            </p:extLst>
          </p:nvPr>
        </p:nvGraphicFramePr>
        <p:xfrm>
          <a:off x="5411443" y="2542371"/>
          <a:ext cx="2885327" cy="184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7678"/>
                <a:gridCol w="2277649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Sequence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&lt;a(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&lt;(ad)c(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)(ae)&gt;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2641600" y="2664323"/>
            <a:ext cx="28939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57189">
              <a:defRPr/>
            </a:pP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 </a:t>
            </a:r>
            <a:r>
              <a:rPr lang="en-US" sz="2400" i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sequence database</a:t>
            </a:r>
            <a:r>
              <a:rPr lang="en-US" sz="240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charset="0"/>
                <a:ea typeface="Corbel" charset="0"/>
                <a:cs typeface="Corbe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86941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Sequential Pattern Mining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Algorithm requirement: </a:t>
            </a:r>
            <a:r>
              <a:rPr lang="en-US" altLang="en-US" sz="2400" dirty="0">
                <a:solidFill>
                  <a:srgbClr val="FF0000"/>
                </a:solidFill>
              </a:rPr>
              <a:t>Efficient, scalable, finding complete set, incorporating various kinds of user-specific constraints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The </a:t>
            </a:r>
            <a:r>
              <a:rPr lang="en-US" altLang="en-US" sz="2400" dirty="0" err="1"/>
              <a:t>Apriori</a:t>
            </a:r>
            <a:r>
              <a:rPr lang="en-US" altLang="en-US" sz="2400" dirty="0"/>
              <a:t> property still holds:  If a subsequence s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is infrequent, </a:t>
            </a:r>
            <a:r>
              <a:rPr lang="en-US" altLang="en-US" sz="2400" dirty="0">
                <a:sym typeface="Wingdings" pitchFamily="2" charset="2"/>
              </a:rPr>
              <a:t>none of s</a:t>
            </a:r>
            <a:r>
              <a:rPr lang="en-US" altLang="en-US" sz="2400" baseline="-25000" dirty="0">
                <a:sym typeface="Wingdings" pitchFamily="2" charset="2"/>
              </a:rPr>
              <a:t>1</a:t>
            </a:r>
            <a:r>
              <a:rPr lang="en-US" altLang="en-US" sz="2400" dirty="0">
                <a:sym typeface="Wingdings" pitchFamily="2" charset="2"/>
              </a:rPr>
              <a:t>’s super-sequences can be frequent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Representative algorithms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GSP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(Generalized Sequential Patterns): </a:t>
            </a:r>
            <a:r>
              <a:rPr lang="en-US" altLang="en-US" sz="2400" dirty="0" err="1"/>
              <a:t>Srikant</a:t>
            </a:r>
            <a:r>
              <a:rPr lang="en-US" altLang="en-US" sz="2400" dirty="0"/>
              <a:t> &amp; Agrawal @ EDBT’96)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Vertical format-based mining: </a:t>
            </a:r>
            <a:r>
              <a:rPr lang="en-US" altLang="en-US" sz="2400" dirty="0">
                <a:solidFill>
                  <a:srgbClr val="FF0000"/>
                </a:solidFill>
              </a:rPr>
              <a:t>SPADE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Zaki@Machine</a:t>
            </a:r>
            <a:r>
              <a:rPr lang="en-US" altLang="en-US" sz="2400" dirty="0"/>
              <a:t> Leanining’00)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Pattern-growth methods: </a:t>
            </a:r>
            <a:r>
              <a:rPr lang="en-US" altLang="en-US" sz="2400" dirty="0" err="1">
                <a:solidFill>
                  <a:srgbClr val="FF0000"/>
                </a:solidFill>
              </a:rPr>
              <a:t>PrefixSpan</a:t>
            </a:r>
            <a:r>
              <a:rPr lang="en-US" altLang="en-US" sz="2400" dirty="0"/>
              <a:t> (Pei, et al. @TKDE’04)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Mining closed sequential patterns: </a:t>
            </a:r>
            <a:r>
              <a:rPr lang="en-US" altLang="en-US" sz="2400" dirty="0" err="1">
                <a:solidFill>
                  <a:srgbClr val="FF0000"/>
                </a:solidFill>
              </a:rPr>
              <a:t>CloSpan</a:t>
            </a:r>
            <a:r>
              <a:rPr lang="en-US" altLang="en-US" sz="2400" dirty="0"/>
              <a:t> (Yan, et al. @SDM’03)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Constraint-based sequential pattern </a:t>
            </a:r>
            <a:r>
              <a:rPr lang="en-US" altLang="en-US" sz="2400" dirty="0" smtClean="0"/>
              <a:t>mining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4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kern="0" dirty="0"/>
              <a:t>Mining Diverse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Multiple-Level Associations</a:t>
            </a:r>
          </a:p>
          <a:p>
            <a:r>
              <a:rPr lang="en-US" altLang="en-US" dirty="0" smtClean="0"/>
              <a:t>Mining Multi-Dimensional Associations</a:t>
            </a:r>
          </a:p>
          <a:p>
            <a:r>
              <a:rPr lang="en-US" altLang="en-US" dirty="0" smtClean="0"/>
              <a:t>Mining Quantitative Associations</a:t>
            </a:r>
          </a:p>
          <a:p>
            <a:r>
              <a:rPr lang="en-US" altLang="en-US" dirty="0" smtClean="0"/>
              <a:t>Mining Negative Correlations	</a:t>
            </a:r>
          </a:p>
          <a:p>
            <a:r>
              <a:rPr lang="en-US" altLang="en-US" dirty="0" smtClean="0"/>
              <a:t>Mining Compressed and Redundancy-Aware Patterns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3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GSP: </a:t>
            </a:r>
            <a:r>
              <a:rPr lang="en-US" altLang="en-US" dirty="0" err="1"/>
              <a:t>Apriori</a:t>
            </a:r>
            <a:r>
              <a:rPr lang="en-US" altLang="en-US" dirty="0"/>
              <a:t>-Based Sequential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Initial candidates: All singleton sequences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&lt;a&gt;, &lt;b&gt;, &lt;c&gt;, &lt;d&gt;, &lt;e&gt;, &lt;f&gt;, &lt;g&gt;, &lt;h&gt;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Scan DB once, count support for each candidate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Generate length-2 candidate </a:t>
            </a:r>
            <a:r>
              <a:rPr lang="en-US" altLang="en-US" sz="2000" dirty="0" smtClean="0"/>
              <a:t>sequences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63044"/>
              </p:ext>
            </p:extLst>
          </p:nvPr>
        </p:nvGraphicFramePr>
        <p:xfrm>
          <a:off x="6598397" y="895252"/>
          <a:ext cx="2545603" cy="21240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1943"/>
                <a:gridCol w="1883660"/>
              </a:tblGrid>
              <a:tr h="3658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SID   </a:t>
                      </a: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Sequence</a:t>
                      </a:r>
                    </a:p>
                  </a:txBody>
                  <a:tcPr marL="121920" marR="121920" marT="45734" marB="45734"/>
                </a:tc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bd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cb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(ac)&gt;</a:t>
                      </a:r>
                      <a:endParaRPr lang="en-US" alt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&lt;(bf)(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ce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)b(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fg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  <a:endParaRPr lang="en-US" alt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&lt;(ah)(bf)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abf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  <a:endParaRPr lang="en-US" alt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</a:tr>
              <a:tr h="3353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&lt;(be)(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ce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)d&gt;</a:t>
                      </a:r>
                      <a:endParaRPr lang="en-US" alt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&lt;a(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bd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bcb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ade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34" marB="45734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3201" y="2960070"/>
            <a:ext cx="13988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defTabSz="457189">
              <a:defRPr/>
            </a:pPr>
            <a:r>
              <a:rPr lang="en-US" sz="1800" i="1" dirty="0" err="1">
                <a:solidFill>
                  <a:srgbClr val="000000"/>
                </a:solidFill>
              </a:rPr>
              <a:t>min_sup</a:t>
            </a:r>
            <a:r>
              <a:rPr lang="en-US" sz="1800" i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= 2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77791"/>
              </p:ext>
            </p:extLst>
          </p:nvPr>
        </p:nvGraphicFramePr>
        <p:xfrm>
          <a:off x="304554" y="3411538"/>
          <a:ext cx="1297518" cy="29876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8347"/>
                <a:gridCol w="609171"/>
              </a:tblGrid>
              <a:tr h="30486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Cand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&lt;g&gt;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&lt;h&gt;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83531"/>
              </p:ext>
            </p:extLst>
          </p:nvPr>
        </p:nvGraphicFramePr>
        <p:xfrm>
          <a:off x="1666423" y="3051081"/>
          <a:ext cx="5892800" cy="1835218"/>
        </p:xfrm>
        <a:graphic>
          <a:graphicData uri="http://schemas.openxmlformats.org/drawingml/2006/table">
            <a:tbl>
              <a:tblPr/>
              <a:tblGrid>
                <a:gridCol w="767889"/>
                <a:gridCol w="863204"/>
                <a:gridCol w="863204"/>
                <a:gridCol w="861403"/>
                <a:gridCol w="863204"/>
                <a:gridCol w="865005"/>
                <a:gridCol w="808891"/>
              </a:tblGrid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cb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ff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88347"/>
              </p:ext>
            </p:extLst>
          </p:nvPr>
        </p:nvGraphicFramePr>
        <p:xfrm>
          <a:off x="1666423" y="4949811"/>
          <a:ext cx="5994400" cy="1835176"/>
        </p:xfrm>
        <a:graphic>
          <a:graphicData uri="http://schemas.openxmlformats.org/drawingml/2006/table">
            <a:tbl>
              <a:tblPr/>
              <a:tblGrid>
                <a:gridCol w="699541"/>
                <a:gridCol w="621259"/>
                <a:gridCol w="914400"/>
                <a:gridCol w="914400"/>
                <a:gridCol w="10160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&lt;(ab)&gt;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&lt;(ac)&gt;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&lt;(ad)&gt;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&lt;(ae)&gt;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&lt;(af)&gt;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&lt;(be)&gt;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&lt;(bf)&gt;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&lt;(cd)&gt;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&lt;(cf)&gt;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&lt;(de)&gt;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df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ef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Curved Right Arrow 13"/>
          <p:cNvSpPr>
            <a:spLocks noChangeArrowheads="1"/>
          </p:cNvSpPr>
          <p:nvPr/>
        </p:nvSpPr>
        <p:spPr bwMode="auto">
          <a:xfrm>
            <a:off x="73024" y="2087417"/>
            <a:ext cx="319825" cy="1825015"/>
          </a:xfrm>
          <a:prstGeom prst="curvedRightArrow">
            <a:avLst>
              <a:gd name="adj1" fmla="val 25003"/>
              <a:gd name="adj2" fmla="val 50005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25173" y="4886299"/>
            <a:ext cx="1283915" cy="1600438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marL="0" lvl="1" defTabSz="457189"/>
            <a:r>
              <a:rPr lang="en-US" altLang="en-US" sz="1400" dirty="0">
                <a:solidFill>
                  <a:srgbClr val="FF0000"/>
                </a:solidFill>
              </a:rPr>
              <a:t>GSP</a:t>
            </a:r>
            <a:r>
              <a:rPr lang="en-US" altLang="en-US" sz="1400" dirty="0">
                <a:solidFill>
                  <a:srgbClr val="2998E3"/>
                </a:solidFill>
              </a:rPr>
              <a:t> </a:t>
            </a:r>
            <a:r>
              <a:rPr lang="en-US" altLang="en-US" sz="1400" dirty="0">
                <a:solidFill>
                  <a:srgbClr val="000000"/>
                </a:solidFill>
              </a:rPr>
              <a:t>(Generalized Sequential Patterns): </a:t>
            </a:r>
            <a:r>
              <a:rPr lang="en-US" altLang="en-US" sz="1400" dirty="0" err="1">
                <a:solidFill>
                  <a:srgbClr val="000000"/>
                </a:solidFill>
              </a:rPr>
              <a:t>Srikant</a:t>
            </a:r>
            <a:r>
              <a:rPr lang="en-US" altLang="en-US" sz="1400" dirty="0">
                <a:solidFill>
                  <a:srgbClr val="000000"/>
                </a:solidFill>
              </a:rPr>
              <a:t> &amp; Agrawal @ EDBT’96</a:t>
            </a:r>
            <a:r>
              <a:rPr lang="en-US" altLang="en-US" sz="1400" dirty="0" smtClean="0">
                <a:solidFill>
                  <a:srgbClr val="000000"/>
                </a:solidFill>
              </a:rPr>
              <a:t>)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60023" y="3127678"/>
            <a:ext cx="1483177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rgbClr val="000000"/>
                </a:solidFill>
              </a:rPr>
              <a:t>Length-2 candidates:</a:t>
            </a:r>
          </a:p>
          <a:p>
            <a:pPr marL="200025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36 + 15= 51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rgbClr val="000000"/>
                </a:solidFill>
              </a:rPr>
              <a:t>Without </a:t>
            </a:r>
            <a:r>
              <a:rPr lang="en-US" altLang="en-US" sz="1600" dirty="0" err="1">
                <a:solidFill>
                  <a:srgbClr val="000000"/>
                </a:solidFill>
              </a:rPr>
              <a:t>Apriori</a:t>
            </a:r>
            <a:r>
              <a:rPr lang="en-US" altLang="en-US" sz="1600" dirty="0">
                <a:solidFill>
                  <a:srgbClr val="000000"/>
                </a:solidFill>
              </a:rPr>
              <a:t> pruning:</a:t>
            </a:r>
          </a:p>
          <a:p>
            <a:pPr marL="200025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8*8+8*7/2=92 candidates</a:t>
            </a:r>
            <a:endParaRPr lang="en-US" alt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2185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GSP Mining and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Repeat (for each level (i.e., length-k))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Scan DB to find length-k frequent sequences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Generate length-(k+1) candidate sequences from length-k frequent sequences using </a:t>
            </a:r>
            <a:r>
              <a:rPr lang="en-US" altLang="en-US" sz="2400" dirty="0" err="1">
                <a:solidFill>
                  <a:srgbClr val="000000"/>
                </a:solidFill>
              </a:rPr>
              <a:t>Apriori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set k = k+1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Until no frequent sequence or no candidate can be </a:t>
            </a:r>
            <a:r>
              <a:rPr lang="en-US" altLang="en-US" sz="2400" dirty="0" smtClean="0">
                <a:solidFill>
                  <a:srgbClr val="000000"/>
                </a:solidFill>
              </a:rPr>
              <a:t>found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494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Sequential Pattern Mining in Vertical Data Format: The SPADE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A sequence database is mapped to: &lt;SID, EID&gt;</a:t>
            </a:r>
          </a:p>
          <a:p>
            <a:r>
              <a:rPr lang="en-US" altLang="en-US" sz="2000" dirty="0" smtClean="0"/>
              <a:t>Grow the subsequences (patterns) one item at a time by </a:t>
            </a:r>
            <a:r>
              <a:rPr lang="en-US" altLang="en-US" sz="2000" dirty="0" err="1" smtClean="0"/>
              <a:t>Apriori</a:t>
            </a:r>
            <a:r>
              <a:rPr lang="en-US" altLang="en-US" sz="2000" dirty="0" smtClean="0"/>
              <a:t> candidate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42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206721"/>
              </p:ext>
            </p:extLst>
          </p:nvPr>
        </p:nvGraphicFramePr>
        <p:xfrm>
          <a:off x="49078" y="3011470"/>
          <a:ext cx="2475069" cy="1676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2487"/>
                <a:gridCol w="1902582"/>
              </a:tblGrid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Sequence</a:t>
                      </a:r>
                    </a:p>
                  </a:txBody>
                  <a:tcPr marL="121920" marR="12192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&lt;a(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)d(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&lt;(ad)c(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)(ae)&gt;</a:t>
                      </a:r>
                    </a:p>
                  </a:txBody>
                  <a:tcPr marL="121920" marR="12192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cbc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49078" y="5307306"/>
            <a:ext cx="3008861" cy="1052596"/>
          </a:xfrm>
          <a:prstGeom prst="rect">
            <a:avLst/>
          </a:prstGeom>
          <a:solidFill>
            <a:srgbClr val="F0CDBC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Ref: SPADE (</a:t>
            </a:r>
            <a:r>
              <a:rPr lang="en-US" altLang="en-US" sz="1600" u="sng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S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equential </a:t>
            </a:r>
            <a:r>
              <a:rPr lang="en-US" altLang="en-US" sz="1600" u="sng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PA</a:t>
            </a:r>
            <a:r>
              <a:rPr lang="en-US" altLang="en-US" sz="16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ttern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u="sng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iscovery using </a:t>
            </a:r>
            <a:r>
              <a:rPr lang="en-US" altLang="en-US" sz="1600" u="sng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quivalent Class) [M. </a:t>
            </a:r>
            <a:r>
              <a:rPr lang="en-US" altLang="en-US" sz="16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Zaki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2001]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078" y="4703680"/>
            <a:ext cx="1828800" cy="369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 defTabSz="457189">
              <a:defRPr/>
            </a:pPr>
            <a:r>
              <a:rPr lang="en-US" sz="1800" i="1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sz="1800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= 2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224" y="2324776"/>
            <a:ext cx="2114931" cy="45332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448" y="2339283"/>
            <a:ext cx="3341453" cy="19329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448" y="4272187"/>
            <a:ext cx="3688553" cy="9216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448" y="5307306"/>
            <a:ext cx="3688553" cy="83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05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PrefixSpan</a:t>
            </a:r>
            <a:r>
              <a:rPr lang="en-US" altLang="en-US" dirty="0"/>
              <a:t>: A Pattern-Growth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54623" cy="512127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400" kern="0" dirty="0">
                <a:solidFill>
                  <a:srgbClr val="000000"/>
                </a:solidFill>
              </a:rPr>
              <a:t>Prefix and suffix</a:t>
            </a:r>
          </a:p>
          <a:p>
            <a:pPr lvl="1">
              <a:defRPr/>
            </a:pPr>
            <a:r>
              <a:rPr lang="en-US" sz="2400" kern="0" dirty="0">
                <a:solidFill>
                  <a:srgbClr val="000000"/>
                </a:solidFill>
              </a:rPr>
              <a:t>Given &lt;a(</a:t>
            </a:r>
            <a:r>
              <a:rPr lang="en-US" sz="2400" kern="0" dirty="0" err="1">
                <a:solidFill>
                  <a:srgbClr val="000000"/>
                </a:solidFill>
              </a:rPr>
              <a:t>abc</a:t>
            </a:r>
            <a:r>
              <a:rPr lang="en-US" sz="2400" kern="0" dirty="0">
                <a:solidFill>
                  <a:srgbClr val="000000"/>
                </a:solidFill>
              </a:rPr>
              <a:t>)(ac)d(</a:t>
            </a:r>
            <a:r>
              <a:rPr lang="en-US" sz="2400" kern="0" dirty="0" err="1">
                <a:solidFill>
                  <a:srgbClr val="000000"/>
                </a:solidFill>
              </a:rPr>
              <a:t>cf</a:t>
            </a:r>
            <a:r>
              <a:rPr lang="en-US" sz="2400" kern="0" dirty="0">
                <a:solidFill>
                  <a:srgbClr val="000000"/>
                </a:solidFill>
              </a:rPr>
              <a:t>)&gt;</a:t>
            </a:r>
          </a:p>
          <a:p>
            <a:pPr lvl="1">
              <a:defRPr/>
            </a:pPr>
            <a:r>
              <a:rPr lang="en-US" sz="2400" u="sng" kern="0" dirty="0">
                <a:solidFill>
                  <a:srgbClr val="FF0000"/>
                </a:solidFill>
              </a:rPr>
              <a:t>Prefixes</a:t>
            </a:r>
            <a:r>
              <a:rPr lang="en-US" sz="2400" kern="0" dirty="0">
                <a:solidFill>
                  <a:srgbClr val="FF0000"/>
                </a:solidFill>
              </a:rPr>
              <a:t>:</a:t>
            </a:r>
            <a:r>
              <a:rPr lang="en-US" sz="2400" kern="0" dirty="0">
                <a:solidFill>
                  <a:srgbClr val="000000"/>
                </a:solidFill>
              </a:rPr>
              <a:t> &lt;a&gt;, &lt;aa&gt;, &lt;a(ab)&gt;, &lt;a(</a:t>
            </a:r>
            <a:r>
              <a:rPr lang="en-US" sz="2400" kern="0" dirty="0" err="1">
                <a:solidFill>
                  <a:srgbClr val="000000"/>
                </a:solidFill>
              </a:rPr>
              <a:t>abc</a:t>
            </a:r>
            <a:r>
              <a:rPr lang="en-US" sz="2400" kern="0" dirty="0">
                <a:solidFill>
                  <a:srgbClr val="000000"/>
                </a:solidFill>
              </a:rPr>
              <a:t>)&gt;, …</a:t>
            </a:r>
          </a:p>
          <a:p>
            <a:pPr lvl="1">
              <a:defRPr/>
            </a:pPr>
            <a:r>
              <a:rPr lang="en-US" sz="2400" kern="0" dirty="0">
                <a:solidFill>
                  <a:srgbClr val="FF0000"/>
                </a:solidFill>
              </a:rPr>
              <a:t>Suffix: Prefixes-based projection</a:t>
            </a:r>
          </a:p>
          <a:p>
            <a:pPr>
              <a:spcBef>
                <a:spcPts val="300"/>
              </a:spcBef>
            </a:pPr>
            <a:r>
              <a:rPr lang="en-US" altLang="en-US" sz="2400" dirty="0" err="1"/>
              <a:t>PrefixSpan</a:t>
            </a:r>
            <a:r>
              <a:rPr lang="en-US" altLang="en-US" sz="2400" dirty="0"/>
              <a:t> Mining: Prefix Projections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Step 1: Find length-1 sequential patterns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&lt;a&gt;, &lt;b&gt;, &lt;c&gt;, &lt;d&gt;, &lt;e&gt;, &lt;f&gt;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Step 2: Divide search space and mine each projected DB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&lt;a&gt;-projected DB,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&lt;b&gt;-projected DB,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…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&lt;f&gt;-projected DB, </a:t>
            </a:r>
            <a:r>
              <a:rPr lang="en-US" altLang="en-US" dirty="0" smtClean="0"/>
              <a:t>…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284"/>
              </p:ext>
            </p:extLst>
          </p:nvPr>
        </p:nvGraphicFramePr>
        <p:xfrm>
          <a:off x="6553200" y="1921861"/>
          <a:ext cx="2564984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4087"/>
                <a:gridCol w="2020897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Sequence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800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&lt;a(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&lt;(ad)c(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)(ae)&gt;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sz="1800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03150"/>
              </p:ext>
            </p:extLst>
          </p:nvPr>
        </p:nvGraphicFramePr>
        <p:xfrm>
          <a:off x="6110224" y="3804312"/>
          <a:ext cx="3016354" cy="14827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7876"/>
                <a:gridCol w="2178478"/>
              </a:tblGrid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Prefix</a:t>
                      </a: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Suffix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(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Projection)</a:t>
                      </a:r>
                    </a:p>
                  </a:txBody>
                  <a:tcPr marL="121920" marR="121920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)(ac)d(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&lt;aa&gt;</a:t>
                      </a: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&lt;(_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)(ac)d(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&lt;ab&gt;</a:t>
                      </a: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&lt;(_c)(ac)d(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00" marB="4570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79103" y="5340687"/>
            <a:ext cx="3739081" cy="1015663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defTabSz="457189">
              <a:spcAft>
                <a:spcPts val="600"/>
              </a:spcAft>
            </a:pPr>
            <a:r>
              <a:rPr lang="en-US" altLang="en-US" sz="2000" dirty="0" err="1">
                <a:solidFill>
                  <a:srgbClr val="000000"/>
                </a:solidFill>
              </a:rPr>
              <a:t>PrefixSpan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</a:rPr>
              <a:t>(</a:t>
            </a:r>
            <a:r>
              <a:rPr lang="en-US" sz="2000" dirty="0" smtClean="0">
                <a:solidFill>
                  <a:srgbClr val="000000"/>
                </a:solidFill>
              </a:rPr>
              <a:t>Prefix-projected Sequential </a:t>
            </a:r>
            <a:r>
              <a:rPr lang="en-US" sz="2000" dirty="0">
                <a:solidFill>
                  <a:srgbClr val="000000"/>
                </a:solidFill>
              </a:rPr>
              <a:t>pattern mining</a:t>
            </a:r>
            <a:r>
              <a:rPr lang="en-US" sz="2000" dirty="0" smtClean="0">
                <a:solidFill>
                  <a:srgbClr val="000000"/>
                </a:solidFill>
              </a:rPr>
              <a:t>) </a:t>
            </a:r>
            <a:r>
              <a:rPr lang="en-US" altLang="en-US" sz="2000" dirty="0" smtClean="0">
                <a:solidFill>
                  <a:srgbClr val="000000"/>
                </a:solidFill>
              </a:rPr>
              <a:t>Pei</a:t>
            </a:r>
            <a:r>
              <a:rPr lang="en-US" altLang="en-US" sz="2000" dirty="0">
                <a:solidFill>
                  <a:srgbClr val="000000"/>
                </a:solidFill>
              </a:rPr>
              <a:t>, et al. </a:t>
            </a:r>
            <a:r>
              <a:rPr lang="en-US" altLang="en-US" sz="2000" dirty="0" smtClean="0">
                <a:solidFill>
                  <a:srgbClr val="000000"/>
                </a:solidFill>
              </a:rPr>
              <a:t>@TKDE’04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173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CloSpan</a:t>
            </a:r>
            <a:r>
              <a:rPr lang="en-US" altLang="en-US" dirty="0"/>
              <a:t>: Mining Closed Sequential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39259" cy="51212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closed sequential pattern </a:t>
            </a:r>
            <a:r>
              <a:rPr lang="en-US" altLang="en-US" i="1" dirty="0"/>
              <a:t>s</a:t>
            </a:r>
            <a:r>
              <a:rPr lang="en-US" altLang="en-US" dirty="0"/>
              <a:t>:  There exists no </a:t>
            </a:r>
            <a:r>
              <a:rPr lang="en-US" altLang="en-US" dirty="0" err="1"/>
              <a:t>superpattern</a:t>
            </a:r>
            <a:r>
              <a:rPr lang="en-US" altLang="en-US" dirty="0"/>
              <a:t> </a:t>
            </a:r>
            <a:r>
              <a:rPr lang="en-US" altLang="en-US" i="1" dirty="0"/>
              <a:t>s’</a:t>
            </a:r>
            <a:r>
              <a:rPr lang="en-US" altLang="en-US" dirty="0"/>
              <a:t> such that </a:t>
            </a:r>
            <a:r>
              <a:rPr lang="en-US" altLang="en-US" i="1" dirty="0"/>
              <a:t>s’ </a:t>
            </a:r>
            <a:r>
              <a:rPr lang="he-IL" altLang="en-US" dirty="0"/>
              <a:t>כ</a:t>
            </a:r>
            <a:r>
              <a:rPr lang="en-US" altLang="en-US" i="1" dirty="0"/>
              <a:t> s</a:t>
            </a:r>
            <a:r>
              <a:rPr lang="en-US" altLang="en-US" dirty="0"/>
              <a:t>, and </a:t>
            </a:r>
            <a:r>
              <a:rPr lang="en-US" altLang="en-US" i="1" dirty="0"/>
              <a:t>s’</a:t>
            </a:r>
            <a:r>
              <a:rPr lang="en-US" altLang="en-US" dirty="0"/>
              <a:t> and </a:t>
            </a:r>
            <a:r>
              <a:rPr lang="en-US" altLang="en-US" i="1" dirty="0"/>
              <a:t>s</a:t>
            </a:r>
            <a:r>
              <a:rPr lang="en-US" altLang="en-US" dirty="0"/>
              <a:t> have the same support 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Which ones are closed?  &lt;</a:t>
            </a:r>
            <a:r>
              <a:rPr lang="en-US" altLang="en-US" dirty="0" err="1"/>
              <a:t>abc</a:t>
            </a:r>
            <a:r>
              <a:rPr lang="en-US" altLang="en-US" dirty="0"/>
              <a:t>&gt;: 20, &lt;</a:t>
            </a:r>
            <a:r>
              <a:rPr lang="en-US" altLang="en-US" dirty="0" err="1"/>
              <a:t>abcd</a:t>
            </a:r>
            <a:r>
              <a:rPr lang="en-US" altLang="en-US" dirty="0"/>
              <a:t>&gt;:20, &lt;</a:t>
            </a:r>
            <a:r>
              <a:rPr lang="en-US" altLang="en-US" dirty="0" err="1"/>
              <a:t>abcde</a:t>
            </a:r>
            <a:r>
              <a:rPr lang="en-US" altLang="en-US" dirty="0"/>
              <a:t>&gt;: 15 </a:t>
            </a: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Why directly mine closed sequential patterns?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Reduce # of (redundant) patterns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Attain the same expressive power</a:t>
            </a: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Property P</a:t>
            </a:r>
            <a:r>
              <a:rPr lang="en-US" altLang="en-US" kern="0" baseline="-25000" dirty="0">
                <a:solidFill>
                  <a:srgbClr val="000000"/>
                </a:solidFill>
              </a:rPr>
              <a:t>1</a:t>
            </a:r>
            <a:r>
              <a:rPr lang="en-US" altLang="en-US" kern="0" dirty="0">
                <a:solidFill>
                  <a:srgbClr val="000000"/>
                </a:solidFill>
              </a:rPr>
              <a:t>: </a:t>
            </a:r>
            <a:r>
              <a:rPr lang="en-US" altLang="en-US" kern="0" dirty="0">
                <a:solidFill>
                  <a:srgbClr val="FF0000"/>
                </a:solidFill>
              </a:rPr>
              <a:t>If </a:t>
            </a:r>
            <a:r>
              <a:rPr lang="en-US" altLang="en-US" i="1" kern="0" dirty="0">
                <a:solidFill>
                  <a:srgbClr val="FF0000"/>
                </a:solidFill>
              </a:rPr>
              <a:t>s </a:t>
            </a:r>
            <a:r>
              <a:rPr lang="he-IL" altLang="en-US" kern="0" dirty="0">
                <a:solidFill>
                  <a:srgbClr val="FF0000"/>
                </a:solidFill>
              </a:rPr>
              <a:t>כ</a:t>
            </a:r>
            <a:r>
              <a:rPr lang="en-US" altLang="en-US" i="1" kern="0" dirty="0">
                <a:solidFill>
                  <a:srgbClr val="FF0000"/>
                </a:solidFill>
              </a:rPr>
              <a:t> s</a:t>
            </a:r>
            <a:r>
              <a:rPr lang="en-US" altLang="en-US" i="1" kern="0" baseline="-25000" dirty="0">
                <a:solidFill>
                  <a:srgbClr val="FF0000"/>
                </a:solidFill>
              </a:rPr>
              <a:t>1</a:t>
            </a:r>
            <a:r>
              <a:rPr lang="en-US" altLang="en-US" kern="0" dirty="0">
                <a:solidFill>
                  <a:srgbClr val="FF0000"/>
                </a:solidFill>
              </a:rPr>
              <a:t>, s is closed </a:t>
            </a:r>
            <a:r>
              <a:rPr lang="en-US" altLang="en-US" kern="0" dirty="0" err="1">
                <a:solidFill>
                  <a:srgbClr val="FF0000"/>
                </a:solidFill>
              </a:rPr>
              <a:t>iff</a:t>
            </a:r>
            <a:r>
              <a:rPr lang="en-US" altLang="en-US" kern="0" dirty="0">
                <a:solidFill>
                  <a:srgbClr val="FF0000"/>
                </a:solidFill>
              </a:rPr>
              <a:t> two project DBs have the same size</a:t>
            </a: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Explore </a:t>
            </a:r>
            <a:r>
              <a:rPr lang="en-US" altLang="en-US" i="1" kern="0" dirty="0">
                <a:solidFill>
                  <a:srgbClr val="FF0000"/>
                </a:solidFill>
              </a:rPr>
              <a:t>Backward </a:t>
            </a:r>
            <a:r>
              <a:rPr lang="en-US" altLang="en-US" i="1" kern="0" dirty="0" err="1">
                <a:solidFill>
                  <a:srgbClr val="FF0000"/>
                </a:solidFill>
              </a:rPr>
              <a:t>Subpattern</a:t>
            </a:r>
            <a:r>
              <a:rPr lang="en-US" altLang="en-US" i="1" kern="0" dirty="0">
                <a:solidFill>
                  <a:srgbClr val="FF0000"/>
                </a:solidFill>
              </a:rPr>
              <a:t> </a:t>
            </a:r>
            <a:r>
              <a:rPr lang="en-US" altLang="en-US" kern="0" dirty="0">
                <a:solidFill>
                  <a:srgbClr val="000000"/>
                </a:solidFill>
              </a:rPr>
              <a:t>and </a:t>
            </a:r>
            <a:r>
              <a:rPr lang="en-US" altLang="en-US" i="1" kern="0" dirty="0">
                <a:solidFill>
                  <a:srgbClr val="FF0000"/>
                </a:solidFill>
              </a:rPr>
              <a:t>Backward </a:t>
            </a:r>
            <a:r>
              <a:rPr lang="en-US" altLang="en-US" i="1" kern="0" dirty="0" err="1">
                <a:solidFill>
                  <a:srgbClr val="FF0000"/>
                </a:solidFill>
              </a:rPr>
              <a:t>Superpattern</a:t>
            </a:r>
            <a:r>
              <a:rPr lang="en-US" altLang="en-US" i="1" kern="0" dirty="0">
                <a:solidFill>
                  <a:srgbClr val="FF0000"/>
                </a:solidFill>
              </a:rPr>
              <a:t> </a:t>
            </a:r>
            <a:r>
              <a:rPr lang="en-US" altLang="en-US" kern="0" dirty="0">
                <a:solidFill>
                  <a:srgbClr val="000000"/>
                </a:solidFill>
              </a:rPr>
              <a:t>pruning to prune redundant search space</a:t>
            </a: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Greatly enhances efficiency </a:t>
            </a:r>
            <a:r>
              <a:rPr lang="en-US" altLang="en-US" dirty="0">
                <a:solidFill>
                  <a:srgbClr val="000000"/>
                </a:solidFill>
              </a:rPr>
              <a:t>(Yan, et al., SDM’03</a:t>
            </a:r>
            <a:r>
              <a:rPr lang="en-US" altLang="en-US" dirty="0" smtClean="0">
                <a:solidFill>
                  <a:srgbClr val="000000"/>
                </a:solidFill>
              </a:rPr>
              <a:t>)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096264"/>
              </p:ext>
            </p:extLst>
          </p:nvPr>
        </p:nvGraphicFramePr>
        <p:xfrm>
          <a:off x="5357937" y="4197350"/>
          <a:ext cx="3695696" cy="1633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Photo Editor Photo" r:id="rId3" imgW="11000000" imgH="5458587" progId="MSPhotoEd.3">
                  <p:embed/>
                </p:oleObj>
              </mc:Choice>
              <mc:Fallback>
                <p:oleObj name="Photo Editor Photo" r:id="rId3" imgW="11000000" imgH="545858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937" y="4197350"/>
                        <a:ext cx="3695696" cy="1633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896311"/>
              </p:ext>
            </p:extLst>
          </p:nvPr>
        </p:nvGraphicFramePr>
        <p:xfrm>
          <a:off x="5266970" y="2040147"/>
          <a:ext cx="3786663" cy="144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Photo Editor Photo" r:id="rId5" imgW="10488489" imgH="5401429" progId="MSPhotoEd.3">
                  <p:embed/>
                </p:oleObj>
              </mc:Choice>
              <mc:Fallback>
                <p:oleObj name="Photo Editor Photo" r:id="rId5" imgW="10488489" imgH="540142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6970" y="2040147"/>
                        <a:ext cx="3786663" cy="1449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42348" y="1655426"/>
            <a:ext cx="3211285" cy="3847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en-US" i="1" kern="0" dirty="0"/>
              <a:t>Backward </a:t>
            </a:r>
            <a:r>
              <a:rPr lang="en-US" altLang="en-US" i="1" kern="0" dirty="0" err="1"/>
              <a:t>subpattern</a:t>
            </a:r>
            <a:r>
              <a:rPr lang="en-US" altLang="en-US" i="1" kern="0" dirty="0"/>
              <a:t> </a:t>
            </a:r>
            <a:r>
              <a:rPr lang="en-US" altLang="en-US" kern="0" dirty="0" smtClean="0"/>
              <a:t>pruning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26661" y="3812629"/>
            <a:ext cx="3526972" cy="3847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en-US" i="1" kern="0" dirty="0"/>
              <a:t>Backward </a:t>
            </a:r>
            <a:r>
              <a:rPr lang="en-US" altLang="en-US" i="1" kern="0" dirty="0" err="1" smtClean="0"/>
              <a:t>superpattern</a:t>
            </a:r>
            <a:r>
              <a:rPr lang="en-US" altLang="en-US" i="1" kern="0" dirty="0" smtClean="0"/>
              <a:t> </a:t>
            </a:r>
            <a:r>
              <a:rPr lang="en-US" altLang="en-US" kern="0" dirty="0" smtClean="0"/>
              <a:t>pruning</a:t>
            </a:r>
          </a:p>
        </p:txBody>
      </p:sp>
    </p:spTree>
    <p:extLst>
      <p:ext uri="{BB962C8B-B14F-4D97-AF65-F5344CB8AC3E}">
        <p14:creationId xmlns:p14="http://schemas.microsoft.com/office/powerpoint/2010/main" val="11722116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Constraint-Based Sequential-Pattern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</a:pPr>
            <a:r>
              <a:rPr lang="en-US" altLang="en-US" sz="2400" dirty="0"/>
              <a:t>Share many similarities with constraint-based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mining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Anti-monotonic:  </a:t>
            </a:r>
            <a:r>
              <a:rPr lang="en-US" altLang="en-US" sz="2400" dirty="0"/>
              <a:t>If S violates </a:t>
            </a:r>
            <a:r>
              <a:rPr lang="en-US" altLang="en-US" sz="2400" i="1" dirty="0"/>
              <a:t>c</a:t>
            </a:r>
            <a:r>
              <a:rPr lang="en-US" altLang="en-US" sz="2400" dirty="0"/>
              <a:t>, the super-sequences of S also violate </a:t>
            </a:r>
            <a:r>
              <a:rPr lang="en-US" altLang="en-US" sz="2400" i="1" dirty="0"/>
              <a:t>c</a:t>
            </a:r>
            <a:r>
              <a:rPr lang="en-US" altLang="en-US" sz="2400" dirty="0"/>
              <a:t>  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sum(</a:t>
            </a:r>
            <a:r>
              <a:rPr lang="en-US" altLang="en-US" sz="2400" dirty="0" err="1"/>
              <a:t>S.price</a:t>
            </a:r>
            <a:r>
              <a:rPr lang="en-US" altLang="en-US" sz="2400" dirty="0"/>
              <a:t>) &lt; 150; min(</a:t>
            </a:r>
            <a:r>
              <a:rPr lang="en-US" altLang="en-US" sz="2400" dirty="0" err="1"/>
              <a:t>S.value</a:t>
            </a:r>
            <a:r>
              <a:rPr lang="en-US" altLang="en-US" sz="2400" dirty="0"/>
              <a:t>) &gt; 10 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Monotonic:</a:t>
            </a:r>
            <a:r>
              <a:rPr lang="en-US" altLang="en-US" sz="2400" dirty="0"/>
              <a:t> If S satisfies </a:t>
            </a:r>
            <a:r>
              <a:rPr lang="en-US" altLang="en-US" sz="2400" i="1" dirty="0"/>
              <a:t>c</a:t>
            </a:r>
            <a:r>
              <a:rPr lang="en-US" altLang="en-US" sz="2400" dirty="0"/>
              <a:t>, the super-sequences of S also do so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 err="1"/>
              <a:t>element_count</a:t>
            </a:r>
            <a:r>
              <a:rPr lang="en-US" altLang="en-US" sz="2400" dirty="0"/>
              <a:t> (S) &gt; 5; S</a:t>
            </a:r>
            <a:r>
              <a:rPr lang="en-US" altLang="en-US" sz="2400" dirty="0">
                <a:sym typeface="Symbol" pitchFamily="18" charset="2"/>
              </a:rPr>
              <a:t>  {PC, </a:t>
            </a:r>
            <a:r>
              <a:rPr lang="en-US" altLang="en-US" sz="2400" dirty="0" err="1">
                <a:sym typeface="Symbol" pitchFamily="18" charset="2"/>
              </a:rPr>
              <a:t>digital_camera</a:t>
            </a:r>
            <a:r>
              <a:rPr lang="en-US" altLang="en-US" sz="2400" dirty="0">
                <a:sym typeface="Symbol" pitchFamily="18" charset="2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Data anti-monotonic: </a:t>
            </a:r>
            <a:r>
              <a:rPr lang="en-US" altLang="en-US" sz="2400" dirty="0"/>
              <a:t>If a sequence s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with respect to S violates </a:t>
            </a:r>
            <a:r>
              <a:rPr lang="en-US" altLang="en-US" sz="2400" i="1" dirty="0"/>
              <a:t>c</a:t>
            </a:r>
            <a:r>
              <a:rPr lang="en-US" altLang="en-US" sz="2400" i="1" baseline="-25000" dirty="0"/>
              <a:t>3</a:t>
            </a:r>
            <a:r>
              <a:rPr lang="en-US" altLang="en-US" sz="2400" dirty="0"/>
              <a:t>,  s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can be removed  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c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: sum(</a:t>
            </a:r>
            <a:r>
              <a:rPr lang="en-US" altLang="en-US" sz="2400" dirty="0" err="1"/>
              <a:t>S.price</a:t>
            </a:r>
            <a:r>
              <a:rPr lang="en-US" altLang="en-US" sz="2400" dirty="0"/>
              <a:t>) ≥ v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Succinct:  </a:t>
            </a:r>
            <a:r>
              <a:rPr lang="en-US" altLang="en-US" sz="2400" dirty="0"/>
              <a:t>Enforce constraint c by explicitly manipulating data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ym typeface="Symbol" pitchFamily="18" charset="2"/>
              </a:rPr>
              <a:t>S   {</a:t>
            </a:r>
            <a:r>
              <a:rPr lang="en-US" altLang="en-US" sz="2400" dirty="0" err="1">
                <a:sym typeface="Symbol" pitchFamily="18" charset="2"/>
              </a:rPr>
              <a:t>i</a:t>
            </a:r>
            <a:r>
              <a:rPr lang="en-US" altLang="en-US" sz="2400" dirty="0">
                <a:sym typeface="Symbol" pitchFamily="18" charset="2"/>
              </a:rPr>
              <a:t>-phone, </a:t>
            </a:r>
            <a:r>
              <a:rPr lang="en-US" altLang="en-US" sz="2400" dirty="0" err="1">
                <a:sym typeface="Symbol" pitchFamily="18" charset="2"/>
              </a:rPr>
              <a:t>MacAir</a:t>
            </a:r>
            <a:r>
              <a:rPr lang="en-US" altLang="en-US" sz="2400" dirty="0">
                <a:sym typeface="Symbol" pitchFamily="18" charset="2"/>
              </a:rPr>
              <a:t>} </a:t>
            </a:r>
            <a:endParaRPr lang="en-US" altLang="en-US" sz="2400" dirty="0"/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Convertible:  </a:t>
            </a:r>
            <a:r>
              <a:rPr lang="en-US" altLang="en-US" sz="2400" dirty="0"/>
              <a:t>Projection based on the sorted value not sequence order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 err="1"/>
              <a:t>value_avg</a:t>
            </a:r>
            <a:r>
              <a:rPr lang="en-US" altLang="en-US" sz="2400" dirty="0"/>
              <a:t>(S) &lt; 25; </a:t>
            </a:r>
            <a:r>
              <a:rPr lang="en-US" altLang="en-US" sz="2400" dirty="0" err="1"/>
              <a:t>profit_sum</a:t>
            </a:r>
            <a:r>
              <a:rPr lang="en-US" altLang="en-US" sz="2400" dirty="0"/>
              <a:t> (S) &gt; 160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max(S)/</a:t>
            </a:r>
            <a:r>
              <a:rPr lang="en-US" altLang="en-US" sz="2400" dirty="0" err="1"/>
              <a:t>avg</a:t>
            </a:r>
            <a:r>
              <a:rPr lang="en-US" altLang="en-US" sz="2400" dirty="0"/>
              <a:t>(S) &lt; 2; median(S) – min(S) &gt; </a:t>
            </a:r>
            <a:r>
              <a:rPr lang="en-US" altLang="en-US" sz="2400" dirty="0" smtClean="0"/>
              <a:t>5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99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Timing-Based Constraints in Seq.-Pattern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Order constraint</a:t>
            </a:r>
            <a:r>
              <a:rPr lang="en-US" altLang="en-US" sz="2400" dirty="0"/>
              <a:t>:   Some items must happen before the other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{algebra, geometry} </a:t>
            </a:r>
            <a:r>
              <a:rPr lang="en-US" altLang="en-US" sz="2400" dirty="0">
                <a:sym typeface="Symbol" pitchFamily="18" charset="2"/>
              </a:rPr>
              <a:t>→ {calculus} (where “→” indicates ordering)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ym typeface="Symbol" pitchFamily="18" charset="2"/>
              </a:rPr>
              <a:t>Anti-monotonic: Constraint-violating sub-patterns pruned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Min-gap/max-gap constraint:  </a:t>
            </a:r>
            <a:r>
              <a:rPr lang="en-US" altLang="en-US" sz="2400" dirty="0"/>
              <a:t>Confines two elements in a pattern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E.g., </a:t>
            </a:r>
            <a:r>
              <a:rPr lang="en-US" altLang="en-US" sz="2400" dirty="0" err="1"/>
              <a:t>mingap</a:t>
            </a:r>
            <a:r>
              <a:rPr lang="en-US" altLang="en-US" sz="2400" dirty="0"/>
              <a:t> = 1, </a:t>
            </a:r>
            <a:r>
              <a:rPr lang="en-US" altLang="en-US" sz="2400" dirty="0" err="1"/>
              <a:t>maxgap</a:t>
            </a:r>
            <a:r>
              <a:rPr lang="en-US" altLang="en-US" sz="2400" dirty="0"/>
              <a:t> = 4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Succinct: Enforced directly during pattern growth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Max-span constraint: </a:t>
            </a:r>
            <a:r>
              <a:rPr lang="en-US" altLang="en-US" sz="2400" dirty="0"/>
              <a:t> Maximum allowed time difference between the 1</a:t>
            </a:r>
            <a:r>
              <a:rPr lang="en-US" altLang="en-US" sz="2400" baseline="30000" dirty="0"/>
              <a:t>st</a:t>
            </a:r>
            <a:r>
              <a:rPr lang="en-US" altLang="en-US" sz="2400" dirty="0"/>
              <a:t> and the last elements in the pattern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E.g., </a:t>
            </a:r>
            <a:r>
              <a:rPr lang="en-US" altLang="en-US" sz="2400" dirty="0" err="1"/>
              <a:t>maxspan</a:t>
            </a:r>
            <a:r>
              <a:rPr lang="en-US" altLang="en-US" sz="2400" dirty="0"/>
              <a:t> (S) = 60 (days)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Succinct: Enforced directly when the 1</a:t>
            </a:r>
            <a:r>
              <a:rPr lang="en-US" altLang="en-US" sz="2400" baseline="30000" dirty="0"/>
              <a:t>st</a:t>
            </a:r>
            <a:r>
              <a:rPr lang="en-US" altLang="en-US" sz="2400" dirty="0"/>
              <a:t> element is determined</a:t>
            </a:r>
            <a:endParaRPr lang="en-US" altLang="en-US" sz="2400" dirty="0">
              <a:sym typeface="Symbol" pitchFamily="18" charset="2"/>
            </a:endParaRP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Window size constraint: </a:t>
            </a:r>
            <a:r>
              <a:rPr lang="en-US" altLang="en-US" sz="2400" dirty="0">
                <a:sym typeface="Symbol" pitchFamily="18" charset="2"/>
              </a:rPr>
              <a:t>Events in an element do not have to occur at the same time: Enforce max allowed time difference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E.g., window-size = 2: Various ways to merge events into elements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4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Episodes and Episode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Episodes and regular expressions: Alternative to seq. patterns 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Serial episodes: A </a:t>
            </a:r>
            <a:r>
              <a:rPr lang="en-US" altLang="en-US" sz="2400" dirty="0">
                <a:sym typeface="Symbol" pitchFamily="18" charset="2"/>
              </a:rPr>
              <a:t> B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ym typeface="Symbol" pitchFamily="18" charset="2"/>
              </a:rPr>
              <a:t>Parallel episodes: A | B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ym typeface="Symbol" pitchFamily="18" charset="2"/>
              </a:rPr>
              <a:t>Regular expressions: (A|B)C*(D  E)</a:t>
            </a:r>
          </a:p>
          <a:p>
            <a:pPr>
              <a:lnSpc>
                <a:spcPct val="120000"/>
              </a:lnSpc>
            </a:pPr>
            <a:r>
              <a:rPr lang="en-US" altLang="en-US" sz="2400" dirty="0">
                <a:sym typeface="Symbol" pitchFamily="18" charset="2"/>
              </a:rPr>
              <a:t>Methods for episode pattern mining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ym typeface="Symbol" pitchFamily="18" charset="2"/>
              </a:rPr>
              <a:t>Variations of </a:t>
            </a:r>
            <a:r>
              <a:rPr lang="en-US" altLang="en-US" sz="2400" dirty="0" err="1">
                <a:sym typeface="Symbol" pitchFamily="18" charset="2"/>
              </a:rPr>
              <a:t>Apriori</a:t>
            </a:r>
            <a:r>
              <a:rPr lang="en-US" altLang="en-US" sz="2400" dirty="0">
                <a:sym typeface="Symbol" pitchFamily="18" charset="2"/>
              </a:rPr>
              <a:t>/GSP-like algorithms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ym typeface="Symbol" pitchFamily="18" charset="2"/>
              </a:rPr>
              <a:t>Projection-based pattern growth</a:t>
            </a:r>
          </a:p>
          <a:p>
            <a:pPr lvl="2">
              <a:lnSpc>
                <a:spcPct val="120000"/>
              </a:lnSpc>
            </a:pPr>
            <a:r>
              <a:rPr lang="en-US" altLang="en-US" dirty="0">
                <a:sym typeface="Symbol" pitchFamily="18" charset="2"/>
              </a:rPr>
              <a:t>Q</a:t>
            </a:r>
            <a:r>
              <a:rPr lang="en-US" altLang="en-US" baseline="-25000" dirty="0">
                <a:sym typeface="Symbol" pitchFamily="18" charset="2"/>
              </a:rPr>
              <a:t>1</a:t>
            </a:r>
            <a:r>
              <a:rPr lang="en-US" altLang="en-US" dirty="0">
                <a:sym typeface="Symbol" pitchFamily="18" charset="2"/>
              </a:rPr>
              <a:t>:  Can you work out the details?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ym typeface="Symbol" pitchFamily="18" charset="2"/>
              </a:rPr>
              <a:t>Q</a:t>
            </a:r>
            <a:r>
              <a:rPr lang="en-US" altLang="en-US" sz="2400" baseline="-25000" dirty="0">
                <a:sym typeface="Symbol" pitchFamily="18" charset="2"/>
              </a:rPr>
              <a:t>2</a:t>
            </a:r>
            <a:r>
              <a:rPr lang="en-US" altLang="en-US" sz="2400" dirty="0">
                <a:sym typeface="Symbol" pitchFamily="18" charset="2"/>
              </a:rPr>
              <a:t>: What are the differences between mining episodes and constraint-based pattern mining?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00098" y="2509816"/>
            <a:ext cx="40062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>
              <a:spcBef>
                <a:spcPct val="0"/>
              </a:spcBef>
            </a:pPr>
            <a:r>
              <a:rPr lang="en-US" altLang="en-US" sz="2000">
                <a:solidFill>
                  <a:srgbClr val="FF0000"/>
                </a:solidFill>
              </a:rPr>
              <a:t>Indicating partial order relationships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75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Diverse Patterns</a:t>
            </a:r>
          </a:p>
          <a:p>
            <a:r>
              <a:rPr lang="en-US" altLang="en-US" dirty="0" smtClean="0"/>
              <a:t>Constraint-Based Frequent Pattern Mining</a:t>
            </a:r>
          </a:p>
          <a:p>
            <a:r>
              <a:rPr lang="en-US" altLang="en-US" dirty="0" smtClean="0"/>
              <a:t>Mining High-Dimensional Data and Colossal Patterns</a:t>
            </a:r>
          </a:p>
          <a:p>
            <a:r>
              <a:rPr lang="en-US" altLang="en-US" dirty="0" smtClean="0"/>
              <a:t>Sequential Pattern Mining</a:t>
            </a:r>
          </a:p>
          <a:p>
            <a:r>
              <a:rPr lang="en-US" altLang="en-US" b="1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98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Frequent (</a:t>
            </a:r>
            <a:r>
              <a:rPr lang="en-US" altLang="en-US" dirty="0" smtClean="0"/>
              <a:t>Sub)Graph </a:t>
            </a:r>
            <a:r>
              <a:rPr lang="en-US" altLang="en-US" dirty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1800" dirty="0"/>
              <a:t>Given a labeled graph dataset D = {G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G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…, </a:t>
            </a:r>
            <a:r>
              <a:rPr lang="en-US" altLang="en-US" sz="1800" dirty="0" err="1"/>
              <a:t>G</a:t>
            </a:r>
            <a:r>
              <a:rPr lang="en-US" altLang="en-US" sz="1800" baseline="-25000" dirty="0" err="1"/>
              <a:t>n</a:t>
            </a:r>
            <a:r>
              <a:rPr lang="en-US" altLang="en-US" sz="1800" dirty="0"/>
              <a:t>), the supporting graph set of a </a:t>
            </a:r>
            <a:r>
              <a:rPr lang="en-US" altLang="en-US" sz="1800" dirty="0" err="1"/>
              <a:t>subgraph</a:t>
            </a:r>
            <a:r>
              <a:rPr lang="en-US" altLang="en-US" sz="1800" dirty="0"/>
              <a:t> </a:t>
            </a:r>
            <a:r>
              <a:rPr lang="en-US" altLang="en-US" sz="1800" i="1" dirty="0"/>
              <a:t>g</a:t>
            </a:r>
            <a:r>
              <a:rPr lang="en-US" altLang="en-US" sz="1800" dirty="0"/>
              <a:t> is D</a:t>
            </a:r>
            <a:r>
              <a:rPr lang="en-US" altLang="en-US" sz="1800" i="1" baseline="-25000" dirty="0"/>
              <a:t>g</a:t>
            </a:r>
            <a:r>
              <a:rPr lang="en-US" altLang="en-US" sz="1800" dirty="0"/>
              <a:t> = {</a:t>
            </a:r>
            <a:r>
              <a:rPr lang="en-US" altLang="en-US" sz="1800" dirty="0" err="1"/>
              <a:t>G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 | </a:t>
            </a:r>
            <a:r>
              <a:rPr lang="en-US" altLang="en-US" sz="1800" i="1" dirty="0"/>
              <a:t>g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itchFamily="18" charset="2"/>
              </a:rPr>
              <a:t> </a:t>
            </a:r>
            <a:r>
              <a:rPr lang="en-US" altLang="en-US" sz="1800" dirty="0" err="1"/>
              <a:t>G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G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itchFamily="18" charset="2"/>
              </a:rPr>
              <a:t></a:t>
            </a:r>
            <a:r>
              <a:rPr lang="en-US" altLang="en-US" sz="1800" dirty="0"/>
              <a:t>D}. 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support(</a:t>
            </a:r>
            <a:r>
              <a:rPr lang="en-US" altLang="en-US" sz="1800" i="1" dirty="0"/>
              <a:t>g</a:t>
            </a:r>
            <a:r>
              <a:rPr lang="en-US" altLang="en-US" sz="1800" dirty="0"/>
              <a:t>) = |D</a:t>
            </a:r>
            <a:r>
              <a:rPr lang="en-US" altLang="en-US" sz="1800" baseline="-25000" dirty="0"/>
              <a:t>g</a:t>
            </a:r>
            <a:r>
              <a:rPr lang="en-US" altLang="en-US" sz="1800" dirty="0"/>
              <a:t>|/ |D|</a:t>
            </a:r>
          </a:p>
          <a:p>
            <a:pPr>
              <a:spcAft>
                <a:spcPts val="600"/>
              </a:spcAft>
            </a:pPr>
            <a:r>
              <a:rPr lang="en-US" altLang="en-US" sz="1800" dirty="0"/>
              <a:t>A (sub)graph </a:t>
            </a:r>
            <a:r>
              <a:rPr lang="en-US" altLang="en-US" sz="1800" i="1" dirty="0"/>
              <a:t>g</a:t>
            </a:r>
            <a:r>
              <a:rPr lang="en-US" altLang="en-US" sz="1800" dirty="0"/>
              <a:t> is </a:t>
            </a:r>
            <a:r>
              <a:rPr lang="en-US" altLang="en-US" sz="1800" b="1" i="1" dirty="0"/>
              <a:t>frequent</a:t>
            </a:r>
            <a:r>
              <a:rPr lang="en-US" altLang="en-US" sz="1800" dirty="0"/>
              <a:t> if </a:t>
            </a:r>
            <a:r>
              <a:rPr lang="en-US" altLang="en-US" sz="1800" i="1" dirty="0"/>
              <a:t>support</a:t>
            </a:r>
            <a:r>
              <a:rPr lang="en-US" altLang="en-US" sz="1800" dirty="0"/>
              <a:t>(</a:t>
            </a:r>
            <a:r>
              <a:rPr lang="en-US" altLang="en-US" sz="1800" i="1" dirty="0"/>
              <a:t>g</a:t>
            </a:r>
            <a:r>
              <a:rPr lang="en-US" altLang="en-US" sz="1800" dirty="0"/>
              <a:t>)</a:t>
            </a:r>
            <a:r>
              <a:rPr lang="en-US" altLang="en-US" sz="1800" i="1" dirty="0"/>
              <a:t> </a:t>
            </a:r>
            <a:r>
              <a:rPr lang="en-US" altLang="en-US" sz="1800" dirty="0"/>
              <a:t>≥ </a:t>
            </a:r>
            <a:r>
              <a:rPr lang="en-US" altLang="en-US" sz="1800" i="1" dirty="0" err="1" smtClean="0"/>
              <a:t>min_sup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Ex</a:t>
            </a:r>
            <a:r>
              <a:rPr lang="en-US" altLang="en-US" sz="1800" dirty="0"/>
              <a:t>.: Chemical structures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sz="1800" kern="0" dirty="0">
                <a:solidFill>
                  <a:srgbClr val="000000"/>
                </a:solidFill>
              </a:rPr>
              <a:t>Alternative: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1800" kern="0" dirty="0">
                <a:solidFill>
                  <a:srgbClr val="000000"/>
                </a:solidFill>
              </a:rPr>
              <a:t>Mining frequent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subgraph</a:t>
            </a:r>
            <a:r>
              <a:rPr lang="en-US" altLang="en-US" sz="1800" kern="0" dirty="0">
                <a:solidFill>
                  <a:srgbClr val="000000"/>
                </a:solidFill>
              </a:rPr>
              <a:t> patterns from a single large graph or </a:t>
            </a:r>
            <a:r>
              <a:rPr lang="en-US" altLang="en-US" sz="1800" kern="0" dirty="0" smtClean="0">
                <a:solidFill>
                  <a:srgbClr val="000000"/>
                </a:solidFill>
              </a:rPr>
              <a:t>network</a:t>
            </a:r>
            <a:endParaRPr lang="en-US" altLang="en-US" sz="1800" kern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49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854440" y="3925899"/>
            <a:ext cx="7262279" cy="2557922"/>
            <a:chOff x="685800" y="1884114"/>
            <a:chExt cx="9318457" cy="4220699"/>
          </a:xfrm>
        </p:grpSpPr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7867647" y="1884114"/>
              <a:ext cx="2136610" cy="5586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Graph Dataset</a:t>
              </a:r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5734049" y="4033514"/>
              <a:ext cx="3107115" cy="5586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Frequent Graph Patterns</a:t>
              </a:r>
            </a:p>
          </p:txBody>
        </p:sp>
        <p:pic>
          <p:nvPicPr>
            <p:cNvPr id="8" name="Picture 21" descr="mol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69948"/>
              <a:ext cx="2137820" cy="1301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2" descr="mol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1900099"/>
              <a:ext cx="2914648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3" descr="mol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399" y="1941374"/>
              <a:ext cx="2743201" cy="133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1143000" y="3200400"/>
              <a:ext cx="559879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(A)</a:t>
              </a:r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>
              <a:off x="3866849" y="3200400"/>
              <a:ext cx="549593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(B)</a:t>
              </a:r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6823939" y="3200400"/>
              <a:ext cx="537252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(C)</a:t>
              </a:r>
            </a:p>
          </p:txBody>
        </p:sp>
        <p:pic>
          <p:nvPicPr>
            <p:cNvPr id="14" name="Picture 28" descr="freq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6711" y="5167365"/>
              <a:ext cx="1710268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9" descr="freq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9512" y="4692649"/>
              <a:ext cx="1105715" cy="141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2338387" y="4921250"/>
              <a:ext cx="510514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(1)</a:t>
              </a: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5614987" y="4921250"/>
              <a:ext cx="531083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(2)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35392" y="5110348"/>
            <a:ext cx="1243113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defTabSz="457189">
              <a:defRPr/>
            </a:pPr>
            <a:r>
              <a:rPr lang="en-US" sz="16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04963" y="6401112"/>
            <a:ext cx="1493545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defTabSz="457189">
              <a:defRPr/>
            </a:pPr>
            <a:r>
              <a:rPr 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support = 67%</a:t>
            </a:r>
          </a:p>
        </p:txBody>
      </p:sp>
    </p:spTree>
    <p:extLst>
      <p:ext uri="{BB962C8B-B14F-4D97-AF65-F5344CB8AC3E}">
        <p14:creationId xmlns:p14="http://schemas.microsoft.com/office/powerpoint/2010/main" val="1468647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Mining Multiple-Level Frequent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Items often form hierarchies</a:t>
            </a:r>
          </a:p>
          <a:p>
            <a:pPr lvl="1"/>
            <a:r>
              <a:rPr lang="en-US" altLang="en-US" sz="1800" dirty="0" smtClean="0"/>
              <a:t>Ex.:  </a:t>
            </a:r>
            <a:r>
              <a:rPr lang="en-US" altLang="en-US" sz="1800" dirty="0" err="1" smtClean="0"/>
              <a:t>Dairyland</a:t>
            </a:r>
            <a:r>
              <a:rPr lang="en-US" altLang="en-US" sz="1800" dirty="0" smtClean="0"/>
              <a:t> 2% milk; Wonder wheat bread</a:t>
            </a:r>
          </a:p>
          <a:p>
            <a:r>
              <a:rPr lang="en-US" altLang="en-US" sz="2000" dirty="0" smtClean="0"/>
              <a:t>How to set min-support thresholds?</a:t>
            </a:r>
          </a:p>
          <a:p>
            <a:pPr lvl="1"/>
            <a:r>
              <a:rPr lang="en-US" altLang="en-US" sz="1800" dirty="0" smtClean="0"/>
              <a:t>Uniform min-support across multiple levels (reasonable?)</a:t>
            </a:r>
          </a:p>
          <a:p>
            <a:pPr lvl="1"/>
            <a:r>
              <a:rPr lang="en-US" altLang="en-US" sz="1800" dirty="0" smtClean="0"/>
              <a:t>Level-reduced min-support:  Items at the lower level are expected to have lower support</a:t>
            </a:r>
          </a:p>
          <a:p>
            <a:r>
              <a:rPr lang="en-US" altLang="en-US" sz="2000" dirty="0" smtClean="0"/>
              <a:t>Efficient mining:  Shared multi-level mining</a:t>
            </a:r>
          </a:p>
          <a:p>
            <a:pPr lvl="1"/>
            <a:r>
              <a:rPr lang="en-US" altLang="en-US" sz="1800" dirty="0" smtClean="0"/>
              <a:t>Use the lowest min-support to pass down the set of candidates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19217" y="4382318"/>
            <a:ext cx="2099045" cy="1974032"/>
            <a:chOff x="1699136" y="4386800"/>
            <a:chExt cx="2099045" cy="1974032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717518" y="4386800"/>
              <a:ext cx="2080663" cy="42092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buClr>
                  <a:srgbClr val="8C8C8C"/>
                </a:buClr>
                <a:buFont typeface="Wingdings" pitchFamily="2" charset="2"/>
                <a:buNone/>
              </a:pPr>
              <a:r>
                <a:rPr lang="en-US" altLang="en-US" sz="2000" b="1" dirty="0" smtClean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Uniform </a:t>
              </a:r>
              <a:r>
                <a:rPr lang="en-US" altLang="en-US" sz="20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support</a:t>
              </a:r>
              <a:endParaRPr lang="en-US" altLang="en-US" sz="1800" b="1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699136" y="4838178"/>
              <a:ext cx="139974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Level 1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 = 5%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717518" y="5776057"/>
              <a:ext cx="139974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Level 2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 = 5%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875493" y="4519773"/>
            <a:ext cx="2283742" cy="1649673"/>
            <a:chOff x="8408068" y="4674845"/>
            <a:chExt cx="2442071" cy="1649673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8728732" y="5097326"/>
              <a:ext cx="149678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Level 1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 = 5%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8754977" y="5739743"/>
              <a:ext cx="149678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Level 2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 = 1%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8408068" y="4674845"/>
              <a:ext cx="2442071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Reduced </a:t>
              </a:r>
              <a:r>
                <a:rPr lang="en-US" altLang="en-US" sz="20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support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54963" y="4779515"/>
            <a:ext cx="3613524" cy="1462823"/>
            <a:chOff x="3556000" y="5312156"/>
            <a:chExt cx="4978401" cy="1008721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4844954" y="5312156"/>
              <a:ext cx="2540000" cy="35230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Milk</a:t>
              </a:r>
              <a:endParaRPr lang="en-US" altLang="en-US" sz="16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[support = 10%]</a:t>
              </a: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3556000" y="5968569"/>
              <a:ext cx="2438400" cy="35230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2</a:t>
              </a: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% Milk </a:t>
              </a:r>
            </a:p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[support = 6%]</a:t>
              </a: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6197600" y="5968569"/>
              <a:ext cx="2336801" cy="352308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 smtClean="0">
                  <a:solidFill>
                    <a:srgbClr val="BD582C"/>
                  </a:solidFill>
                  <a:latin typeface="Corbel" charset="0"/>
                  <a:ea typeface="Corbel" charset="0"/>
                  <a:cs typeface="Corbel" charset="0"/>
                </a:rPr>
                <a:t>Skim </a:t>
              </a:r>
              <a:r>
                <a:rPr lang="en-US" altLang="en-US" sz="1600" b="1" dirty="0">
                  <a:solidFill>
                    <a:srgbClr val="BD582C"/>
                  </a:solidFill>
                  <a:latin typeface="Corbel" charset="0"/>
                  <a:ea typeface="Corbel" charset="0"/>
                  <a:cs typeface="Corbel" charset="0"/>
                </a:rPr>
                <a:t>Milk </a:t>
              </a:r>
            </a:p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BD582C"/>
                  </a:solidFill>
                  <a:latin typeface="Corbel" charset="0"/>
                  <a:ea typeface="Corbel" charset="0"/>
                  <a:cs typeface="Corbel" charset="0"/>
                </a:rPr>
                <a:t>[support = 2%]</a:t>
              </a:r>
            </a:p>
          </p:txBody>
        </p:sp>
        <p:cxnSp>
          <p:nvCxnSpPr>
            <p:cNvPr id="20" name="AutoShape 14"/>
            <p:cNvCxnSpPr>
              <a:cxnSpLocks noChangeShapeType="1"/>
            </p:cNvCxnSpPr>
            <p:nvPr/>
          </p:nvCxnSpPr>
          <p:spPr bwMode="auto">
            <a:xfrm flipH="1">
              <a:off x="4775201" y="5700544"/>
              <a:ext cx="1339753" cy="268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5"/>
            <p:cNvCxnSpPr>
              <a:cxnSpLocks noChangeShapeType="1"/>
            </p:cNvCxnSpPr>
            <p:nvPr/>
          </p:nvCxnSpPr>
          <p:spPr bwMode="auto">
            <a:xfrm>
              <a:off x="6114954" y="5700544"/>
              <a:ext cx="1251047" cy="268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421797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Applications of Graph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Bioinformatics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Gene networks, protein interactions, metabolic pathways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/>
              <a:t>Chem</a:t>
            </a:r>
            <a:r>
              <a:rPr lang="en-US" altLang="en-US" sz="2400" dirty="0"/>
              <a:t>-informatics:  Mining chemical compound structures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Social networks, web communities, tweets,  …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Cell phone networks, computer networks, …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Web graphs, XML structures, semantic Web, information networks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Software engineering: program execution flow analysis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Building blocks for graph classification, clustering, compression, comparison, and correlation analysis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Graph indexing and graph similarity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450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Graph Pattern Mining Algorithms: Different Methodologies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Generation of candidate </a:t>
            </a:r>
            <a:r>
              <a:rPr lang="en-US" altLang="en-US" sz="2400" dirty="0" err="1" smtClean="0"/>
              <a:t>subgraphs</a:t>
            </a:r>
            <a:endParaRPr lang="en-US" altLang="en-US" sz="2400" dirty="0" smtClean="0"/>
          </a:p>
          <a:p>
            <a:pPr lvl="1"/>
            <a:r>
              <a:rPr lang="en-US" altLang="en-US" sz="2400" dirty="0" err="1" smtClean="0"/>
              <a:t>Apriori</a:t>
            </a:r>
            <a:r>
              <a:rPr lang="en-US" altLang="en-US" sz="2400" dirty="0" smtClean="0"/>
              <a:t> vs. pattern growth (e.g., FSG vs. </a:t>
            </a:r>
            <a:r>
              <a:rPr lang="en-US" altLang="en-US" sz="2400" dirty="0" err="1" smtClean="0"/>
              <a:t>gSpan</a:t>
            </a:r>
            <a:r>
              <a:rPr lang="en-US" altLang="en-US" sz="2400" dirty="0" smtClean="0"/>
              <a:t>)</a:t>
            </a:r>
          </a:p>
          <a:p>
            <a:r>
              <a:rPr lang="en-US" altLang="en-US" sz="2400" dirty="0" smtClean="0"/>
              <a:t>Search order</a:t>
            </a:r>
          </a:p>
          <a:p>
            <a:pPr lvl="1"/>
            <a:r>
              <a:rPr lang="en-US" altLang="en-US" sz="2400" dirty="0" smtClean="0"/>
              <a:t>Breadth vs. depth</a:t>
            </a:r>
          </a:p>
          <a:p>
            <a:r>
              <a:rPr lang="en-US" altLang="en-US" sz="2400" dirty="0" smtClean="0"/>
              <a:t>Elimination of duplicate </a:t>
            </a:r>
            <a:r>
              <a:rPr lang="en-US" altLang="en-US" sz="2400" dirty="0" err="1" smtClean="0"/>
              <a:t>subgraphs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Passive vs. active (e.g., </a:t>
            </a:r>
            <a:r>
              <a:rPr lang="en-US" altLang="en-US" sz="2400" dirty="0" err="1" smtClean="0"/>
              <a:t>gSpan</a:t>
            </a:r>
            <a:r>
              <a:rPr lang="en-US" altLang="en-US" sz="2400" dirty="0" smtClean="0"/>
              <a:t> (Yan&amp;Han’02))</a:t>
            </a:r>
          </a:p>
          <a:p>
            <a:r>
              <a:rPr lang="en-US" altLang="en-US" sz="2400" dirty="0" smtClean="0"/>
              <a:t>Support calculation</a:t>
            </a:r>
          </a:p>
          <a:p>
            <a:pPr lvl="1"/>
            <a:r>
              <a:rPr lang="en-US" altLang="en-US" sz="2400" dirty="0" smtClean="0"/>
              <a:t>Store </a:t>
            </a:r>
            <a:r>
              <a:rPr lang="en-US" altLang="en-US" sz="2400" dirty="0" err="1" smtClean="0"/>
              <a:t>embeddings</a:t>
            </a:r>
            <a:r>
              <a:rPr lang="en-US" altLang="en-US" sz="2400" dirty="0" smtClean="0"/>
              <a:t> (e.g., GASTON (Nijssen&amp;Kok’04, FFSM (</a:t>
            </a:r>
            <a:r>
              <a:rPr lang="en-US" altLang="en-US" sz="2400" dirty="0" err="1" smtClean="0"/>
              <a:t>Huan</a:t>
            </a:r>
            <a:r>
              <a:rPr lang="en-US" altLang="en-US" sz="2400" dirty="0" smtClean="0"/>
              <a:t>, et al.’03), </a:t>
            </a:r>
            <a:r>
              <a:rPr lang="en-US" altLang="en-US" sz="2400" dirty="0" err="1" smtClean="0"/>
              <a:t>MoFa</a:t>
            </a:r>
            <a:r>
              <a:rPr lang="en-US" altLang="en-US" sz="2400" dirty="0" smtClean="0"/>
              <a:t> (</a:t>
            </a:r>
            <a:r>
              <a:rPr lang="en-US" altLang="en-US" sz="2400" dirty="0" err="1" smtClean="0"/>
              <a:t>Borgelt</a:t>
            </a:r>
            <a:r>
              <a:rPr lang="en-US" altLang="en-US" sz="2400" dirty="0" smtClean="0"/>
              <a:t> and Berthold ICDM’02))</a:t>
            </a:r>
          </a:p>
          <a:p>
            <a:r>
              <a:rPr lang="en-US" altLang="en-US" sz="2400" dirty="0" smtClean="0"/>
              <a:t>Order of pattern discovery</a:t>
            </a:r>
          </a:p>
          <a:p>
            <a:pPr lvl="1"/>
            <a:r>
              <a:rPr lang="en-US" altLang="en-US" sz="2400" dirty="0" smtClean="0"/>
              <a:t>Path </a:t>
            </a:r>
            <a:r>
              <a:rPr lang="en-US" altLang="en-US" sz="2400" dirty="0" smtClean="0">
                <a:sym typeface="Wingdings" pitchFamily="2" charset="2"/>
              </a:rPr>
              <a:t></a:t>
            </a:r>
            <a:r>
              <a:rPr lang="en-US" altLang="en-US" sz="2400" dirty="0" smtClean="0"/>
              <a:t> tree </a:t>
            </a:r>
            <a:r>
              <a:rPr lang="en-US" altLang="en-US" sz="2400" dirty="0" smtClean="0">
                <a:sym typeface="Wingdings" pitchFamily="2" charset="2"/>
              </a:rPr>
              <a:t></a:t>
            </a:r>
            <a:r>
              <a:rPr lang="en-US" altLang="en-US" sz="2400" dirty="0" smtClean="0"/>
              <a:t> graph (e.g., GASTON (Nijssen&amp;Kok’04) 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173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39062" cy="5121275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The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Apriori</a:t>
            </a:r>
            <a:r>
              <a:rPr lang="en-US" altLang="en-US" sz="2400" kern="0" dirty="0">
                <a:solidFill>
                  <a:srgbClr val="000000"/>
                </a:solidFill>
              </a:rPr>
              <a:t> property (anti-monotonicity):  A size-</a:t>
            </a:r>
            <a:r>
              <a:rPr lang="en-US" altLang="en-US" sz="2400" i="1" kern="0" dirty="0">
                <a:solidFill>
                  <a:srgbClr val="000000"/>
                </a:solidFill>
              </a:rPr>
              <a:t>k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</a:t>
            </a:r>
            <a:r>
              <a:rPr lang="en-US" altLang="en-US" sz="2400" kern="0" dirty="0">
                <a:solidFill>
                  <a:srgbClr val="000000"/>
                </a:solidFill>
              </a:rPr>
              <a:t> is frequent if and only if all of its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subgraphs</a:t>
            </a:r>
            <a:r>
              <a:rPr lang="en-US" altLang="en-US" sz="2400" kern="0" dirty="0">
                <a:solidFill>
                  <a:srgbClr val="000000"/>
                </a:solidFill>
              </a:rPr>
              <a:t> are frequent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A candidate size-(</a:t>
            </a:r>
            <a:r>
              <a:rPr lang="en-US" altLang="en-US" sz="2400" i="1" kern="0" dirty="0">
                <a:solidFill>
                  <a:srgbClr val="000000"/>
                </a:solidFill>
              </a:rPr>
              <a:t>k</a:t>
            </a:r>
            <a:r>
              <a:rPr lang="en-US" altLang="en-US" sz="2400" kern="0" dirty="0">
                <a:solidFill>
                  <a:srgbClr val="000000"/>
                </a:solidFill>
              </a:rPr>
              <a:t>+1) edge/vertex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</a:t>
            </a:r>
            <a:r>
              <a:rPr lang="en-US" altLang="en-US" sz="2400" kern="0" dirty="0">
                <a:solidFill>
                  <a:srgbClr val="000000"/>
                </a:solidFill>
              </a:rPr>
              <a:t> is generated if its corresponding two </a:t>
            </a:r>
            <a:r>
              <a:rPr lang="en-US" altLang="en-US" sz="2400" i="1" kern="0" dirty="0">
                <a:solidFill>
                  <a:srgbClr val="000000"/>
                </a:solidFill>
              </a:rPr>
              <a:t>k</a:t>
            </a:r>
            <a:r>
              <a:rPr lang="en-US" altLang="en-US" sz="2400" kern="0" dirty="0">
                <a:solidFill>
                  <a:srgbClr val="000000"/>
                </a:solidFill>
              </a:rPr>
              <a:t>-edge/vertex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subgraphs</a:t>
            </a:r>
            <a:r>
              <a:rPr lang="en-US" altLang="en-US" sz="2400" kern="0" dirty="0">
                <a:solidFill>
                  <a:srgbClr val="000000"/>
                </a:solidFill>
              </a:rPr>
              <a:t> are frequent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Iterative mining process:  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Candidate-generation </a:t>
            </a:r>
            <a:r>
              <a:rPr lang="en-US" altLang="en-US" sz="2400" dirty="0">
                <a:solidFill>
                  <a:srgbClr val="000000"/>
                </a:solidFill>
                <a:sym typeface="Wingdings" pitchFamily="2" charset="2"/>
              </a:rPr>
              <a:t> candidate pruning  support counting  candidate elimination</a:t>
            </a:r>
            <a:endParaRPr lang="en-US" altLang="en-US" sz="2400" kern="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52</a:t>
            </a:fld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5533401" y="1791494"/>
            <a:ext cx="3598347" cy="4191000"/>
            <a:chOff x="5539510" y="2057400"/>
            <a:chExt cx="3026091" cy="4191000"/>
          </a:xfrm>
        </p:grpSpPr>
        <p:grpSp>
          <p:nvGrpSpPr>
            <p:cNvPr id="6" name="Group 1"/>
            <p:cNvGrpSpPr>
              <a:grpSpLocks/>
            </p:cNvGrpSpPr>
            <p:nvPr/>
          </p:nvGrpSpPr>
          <p:grpSpPr bwMode="auto">
            <a:xfrm>
              <a:off x="5539510" y="2057400"/>
              <a:ext cx="3026091" cy="3962400"/>
              <a:chOff x="2428875" y="1295400"/>
              <a:chExt cx="3026091" cy="3962400"/>
            </a:xfrm>
          </p:grpSpPr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auto">
              <a:xfrm>
                <a:off x="4562475" y="3886200"/>
                <a:ext cx="39525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…</a:t>
                </a:r>
              </a:p>
            </p:txBody>
          </p:sp>
          <p:sp>
            <p:nvSpPr>
              <p:cNvPr id="9" name="Oval 4"/>
              <p:cNvSpPr>
                <a:spLocks noChangeArrowheads="1"/>
              </p:cNvSpPr>
              <p:nvPr/>
            </p:nvSpPr>
            <p:spPr bwMode="auto">
              <a:xfrm>
                <a:off x="2581275" y="24384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</a:t>
                </a: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0" name="Oval 5"/>
              <p:cNvSpPr>
                <a:spLocks noChangeArrowheads="1"/>
              </p:cNvSpPr>
              <p:nvPr/>
            </p:nvSpPr>
            <p:spPr bwMode="auto">
              <a:xfrm>
                <a:off x="4486275" y="19050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</a:t>
                </a:r>
                <a:r>
                  <a:rPr lang="en-US" altLang="en-US" baseline="-250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11" name="Oval 6"/>
              <p:cNvSpPr>
                <a:spLocks noChangeArrowheads="1"/>
              </p:cNvSpPr>
              <p:nvPr/>
            </p:nvSpPr>
            <p:spPr bwMode="auto">
              <a:xfrm>
                <a:off x="4486275" y="28194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</a:t>
                </a:r>
                <a:r>
                  <a:rPr lang="en-US" altLang="en-US" baseline="-250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12" name="Oval 7"/>
              <p:cNvSpPr>
                <a:spLocks noChangeArrowheads="1"/>
              </p:cNvSpPr>
              <p:nvPr/>
            </p:nvSpPr>
            <p:spPr bwMode="auto">
              <a:xfrm>
                <a:off x="4486275" y="45720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dirty="0" err="1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</a:t>
                </a:r>
                <a:r>
                  <a:rPr lang="en-US" altLang="en-US" baseline="-25000" dirty="0" err="1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n</a:t>
                </a:r>
                <a:endParaRPr lang="en-US" altLang="en-US" baseline="-250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V="1">
                <a:off x="3343275" y="2362200"/>
                <a:ext cx="1066800" cy="38100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3343275" y="3886200"/>
                <a:ext cx="1066800" cy="91440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3343275" y="2895600"/>
                <a:ext cx="1066800" cy="30480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" name="Text Box 11"/>
              <p:cNvSpPr txBox="1">
                <a:spLocks noChangeArrowheads="1"/>
              </p:cNvSpPr>
              <p:nvPr/>
            </p:nvSpPr>
            <p:spPr bwMode="auto">
              <a:xfrm>
                <a:off x="2428875" y="1600200"/>
                <a:ext cx="91269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170981"/>
                    </a:solidFill>
                    <a:latin typeface="Corbel" charset="0"/>
                    <a:ea typeface="Corbel" charset="0"/>
                    <a:cs typeface="Corbel" charset="0"/>
                  </a:rPr>
                  <a:t>k-edge</a:t>
                </a:r>
              </a:p>
            </p:txBody>
          </p:sp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4105275" y="1295400"/>
                <a:ext cx="134969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170981"/>
                    </a:solidFill>
                    <a:latin typeface="Corbel" charset="0"/>
                    <a:ea typeface="Corbel" charset="0"/>
                    <a:cs typeface="Corbel" charset="0"/>
                  </a:rPr>
                  <a:t>(k+1)-edge</a:t>
                </a:r>
              </a:p>
            </p:txBody>
          </p:sp>
          <p:sp>
            <p:nvSpPr>
              <p:cNvPr id="18" name="Oval 13"/>
              <p:cNvSpPr>
                <a:spLocks noChangeArrowheads="1"/>
              </p:cNvSpPr>
              <p:nvPr/>
            </p:nvSpPr>
            <p:spPr bwMode="auto">
              <a:xfrm>
                <a:off x="2581275" y="35052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G’</a:t>
                </a: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 flipV="1">
                <a:off x="3343275" y="2514600"/>
                <a:ext cx="1143000" cy="121920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" name="Oval 15"/>
              <p:cNvSpPr>
                <a:spLocks noChangeArrowheads="1"/>
              </p:cNvSpPr>
              <p:nvPr/>
            </p:nvSpPr>
            <p:spPr bwMode="auto">
              <a:xfrm>
                <a:off x="2581275" y="45720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G’’</a:t>
                </a: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 flipV="1">
                <a:off x="3343275" y="4953000"/>
                <a:ext cx="106680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 flipV="1">
                <a:off x="3343275" y="3352800"/>
                <a:ext cx="1066800" cy="144780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6705600" y="5786735"/>
              <a:ext cx="5866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2C5A88"/>
                  </a:solidFill>
                  <a:latin typeface="Corbel" charset="0"/>
                  <a:ea typeface="Corbel" charset="0"/>
                  <a:cs typeface="Corbel" charset="0"/>
                </a:rPr>
                <a:t>Join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482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Candidate Generation:  </a:t>
            </a:r>
            <a:br>
              <a:rPr lang="en-US" altLang="en-US" dirty="0"/>
            </a:br>
            <a:r>
              <a:rPr lang="en-US" altLang="en-US" dirty="0"/>
              <a:t>Vertex Growing vs. Edge Growing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2000" dirty="0" smtClean="0"/>
              <a:t>Methodology: breadth-search, </a:t>
            </a:r>
            <a:r>
              <a:rPr lang="en-US" altLang="en-US" sz="2000" dirty="0" err="1" smtClean="0"/>
              <a:t>Apriori</a:t>
            </a:r>
            <a:r>
              <a:rPr lang="en-US" altLang="en-US" sz="2000" dirty="0" smtClean="0"/>
              <a:t> joining two size-k graphs</a:t>
            </a:r>
          </a:p>
          <a:p>
            <a:pPr lvl="1"/>
            <a:r>
              <a:rPr lang="en-US" altLang="en-US" sz="1800" dirty="0" smtClean="0"/>
              <a:t>Many possibilities at generating size-(k+1) candidate graphs</a:t>
            </a:r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Generating new graphs with one more vertex</a:t>
            </a:r>
          </a:p>
          <a:p>
            <a:pPr lvl="1"/>
            <a:r>
              <a:rPr lang="en-US" altLang="en-US" sz="1800" dirty="0" smtClean="0"/>
              <a:t>AGM (</a:t>
            </a:r>
            <a:r>
              <a:rPr lang="en-US" altLang="en-US" sz="1800" dirty="0" err="1" smtClean="0"/>
              <a:t>Inokuchi</a:t>
            </a:r>
            <a:r>
              <a:rPr lang="en-US" altLang="en-US" sz="1800" dirty="0" smtClean="0"/>
              <a:t>, et al., PKDD’00) </a:t>
            </a:r>
          </a:p>
          <a:p>
            <a:r>
              <a:rPr lang="en-US" altLang="en-US" sz="2000" dirty="0" smtClean="0"/>
              <a:t>Generating new graphs with one more edge</a:t>
            </a:r>
          </a:p>
          <a:p>
            <a:pPr lvl="1"/>
            <a:r>
              <a:rPr lang="en-US" altLang="en-US" sz="1800" dirty="0" smtClean="0"/>
              <a:t>FSG (</a:t>
            </a:r>
            <a:r>
              <a:rPr lang="en-US" altLang="en-US" sz="1800" dirty="0" err="1" smtClean="0"/>
              <a:t>Kuramochi</a:t>
            </a:r>
            <a:r>
              <a:rPr lang="en-US" altLang="en-US" sz="1800" dirty="0" smtClean="0"/>
              <a:t> and </a:t>
            </a:r>
            <a:r>
              <a:rPr lang="en-US" altLang="en-US" sz="1800" dirty="0" err="1" smtClean="0"/>
              <a:t>Karypis</a:t>
            </a:r>
            <a:r>
              <a:rPr lang="en-US" altLang="en-US" sz="1800" dirty="0" smtClean="0"/>
              <a:t>, ICDM’01)</a:t>
            </a:r>
          </a:p>
          <a:p>
            <a:r>
              <a:rPr lang="en-US" altLang="en-US" sz="2000" dirty="0" smtClean="0"/>
              <a:t>Performance shows via edge growing is more efficient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53</a:t>
            </a:fld>
            <a:endParaRPr lang="en-US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57" y="2634967"/>
            <a:ext cx="8519886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5029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Pattern-Growth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64111" cy="5121275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kern="0" dirty="0">
                <a:solidFill>
                  <a:srgbClr val="000000"/>
                </a:solidFill>
              </a:rPr>
              <a:t>Depth-first growth of </a:t>
            </a:r>
            <a:r>
              <a:rPr lang="en-US" altLang="en-US" kern="0" dirty="0" err="1">
                <a:solidFill>
                  <a:srgbClr val="000000"/>
                </a:solidFill>
              </a:rPr>
              <a:t>subgraphs</a:t>
            </a:r>
            <a:r>
              <a:rPr lang="en-US" altLang="en-US" kern="0" dirty="0">
                <a:solidFill>
                  <a:srgbClr val="000000"/>
                </a:solidFill>
              </a:rPr>
              <a:t> from </a:t>
            </a:r>
            <a:r>
              <a:rPr lang="en-US" altLang="en-US" i="1" kern="0" dirty="0">
                <a:solidFill>
                  <a:srgbClr val="000000"/>
                </a:solidFill>
              </a:rPr>
              <a:t>k</a:t>
            </a:r>
            <a:r>
              <a:rPr lang="en-US" altLang="en-US" kern="0" dirty="0">
                <a:solidFill>
                  <a:srgbClr val="000000"/>
                </a:solidFill>
              </a:rPr>
              <a:t>-edge to (</a:t>
            </a:r>
            <a:r>
              <a:rPr lang="en-US" altLang="en-US" i="1" kern="0" dirty="0">
                <a:solidFill>
                  <a:srgbClr val="000000"/>
                </a:solidFill>
              </a:rPr>
              <a:t>k</a:t>
            </a:r>
            <a:r>
              <a:rPr lang="en-US" altLang="en-US" kern="0" dirty="0">
                <a:solidFill>
                  <a:srgbClr val="000000"/>
                </a:solidFill>
              </a:rPr>
              <a:t>+1)-edge, then (</a:t>
            </a:r>
            <a:r>
              <a:rPr lang="en-US" altLang="en-US" i="1" kern="0" dirty="0">
                <a:solidFill>
                  <a:srgbClr val="000000"/>
                </a:solidFill>
              </a:rPr>
              <a:t>k</a:t>
            </a:r>
            <a:r>
              <a:rPr lang="en-US" altLang="en-US" kern="0" dirty="0">
                <a:solidFill>
                  <a:srgbClr val="000000"/>
                </a:solidFill>
              </a:rPr>
              <a:t>+2)-edge </a:t>
            </a:r>
            <a:r>
              <a:rPr lang="en-US" altLang="en-US" kern="0" dirty="0" err="1">
                <a:solidFill>
                  <a:srgbClr val="000000"/>
                </a:solidFill>
              </a:rPr>
              <a:t>subgraphs</a:t>
            </a:r>
            <a:endParaRPr lang="en-US" altLang="en-US" kern="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Major challenge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Generating many duplicate </a:t>
            </a:r>
            <a:r>
              <a:rPr lang="en-US" altLang="en-US" kern="0" dirty="0" err="1">
                <a:solidFill>
                  <a:srgbClr val="000000"/>
                </a:solidFill>
              </a:rPr>
              <a:t>subgraphs</a:t>
            </a:r>
            <a:endParaRPr lang="en-US" altLang="en-US" kern="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Major idea to solve the problem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Define an order to generate </a:t>
            </a:r>
            <a:r>
              <a:rPr lang="en-US" altLang="en-US" kern="0" dirty="0" err="1">
                <a:solidFill>
                  <a:srgbClr val="000000"/>
                </a:solidFill>
              </a:rPr>
              <a:t>subgraphs</a:t>
            </a:r>
            <a:endParaRPr lang="en-US" altLang="en-US" kern="0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US" altLang="en-US" dirty="0">
                <a:solidFill>
                  <a:srgbClr val="000000"/>
                </a:solidFill>
              </a:rPr>
              <a:t>DFS spanning tree: Flatten a graph into a sequence using depth-first search</a:t>
            </a:r>
          </a:p>
          <a:p>
            <a:pPr lvl="1">
              <a:defRPr/>
            </a:pPr>
            <a:r>
              <a:rPr lang="en-US" altLang="en-US" kern="0" dirty="0" err="1">
                <a:solidFill>
                  <a:srgbClr val="000000"/>
                </a:solidFill>
              </a:rPr>
              <a:t>gSpan</a:t>
            </a:r>
            <a:r>
              <a:rPr lang="en-US" altLang="en-US" kern="0" dirty="0">
                <a:solidFill>
                  <a:srgbClr val="000000"/>
                </a:solidFill>
              </a:rPr>
              <a:t> (Yan &amp; Han: ICDM’02)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54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515902" y="1754531"/>
            <a:ext cx="4529321" cy="3013351"/>
            <a:chOff x="495868" y="1214370"/>
            <a:chExt cx="7538852" cy="4957830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3100599" y="4202057"/>
              <a:ext cx="542677" cy="67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…</a:t>
              </a: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19200" y="39624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</a:t>
              </a:r>
              <a:endParaRPr lang="en-US" altLang="en-US" baseline="-250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124200" y="25908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1E3D5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</a:t>
              </a:r>
              <a:r>
                <a: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124200" y="35052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1E3D5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</a:t>
              </a:r>
              <a:r>
                <a: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2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124200" y="52578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1E3D5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</a:t>
              </a:r>
              <a:r>
                <a: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n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1905000" y="3124200"/>
              <a:ext cx="1143000" cy="914400"/>
            </a:xfrm>
            <a:prstGeom prst="line">
              <a:avLst/>
            </a:prstGeom>
            <a:noFill/>
            <a:ln w="28575">
              <a:solidFill>
                <a:srgbClr val="2C5A8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981200" y="4495800"/>
              <a:ext cx="1143000" cy="914400"/>
            </a:xfrm>
            <a:prstGeom prst="line">
              <a:avLst/>
            </a:prstGeom>
            <a:noFill/>
            <a:ln w="28575">
              <a:solidFill>
                <a:srgbClr val="2C5A8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1981200" y="3886200"/>
              <a:ext cx="1066800" cy="381000"/>
            </a:xfrm>
            <a:prstGeom prst="line">
              <a:avLst/>
            </a:prstGeom>
            <a:noFill/>
            <a:ln w="28575">
              <a:solidFill>
                <a:srgbClr val="2C5A8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95868" y="3186113"/>
              <a:ext cx="1206920" cy="592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k</a:t>
              </a: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-edge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893393" y="1962637"/>
              <a:ext cx="1752873" cy="592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(</a:t>
              </a:r>
              <a:r>
                <a:rPr lang="en-US" altLang="en-US" i="1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k</a:t>
              </a: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+1)-edge</a:t>
              </a:r>
            </a:p>
          </p:txBody>
        </p:sp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5029200" y="1905000"/>
              <a:ext cx="381000" cy="1447800"/>
              <a:chOff x="3744" y="2016"/>
              <a:chExt cx="240" cy="912"/>
            </a:xfrm>
          </p:grpSpPr>
          <p:sp>
            <p:nvSpPr>
              <p:cNvPr id="33" name="Text Box 14"/>
              <p:cNvSpPr txBox="1">
                <a:spLocks noChangeArrowheads="1"/>
              </p:cNvSpPr>
              <p:nvPr/>
            </p:nvSpPr>
            <p:spPr bwMode="auto">
              <a:xfrm>
                <a:off x="3744" y="2273"/>
                <a:ext cx="24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…</a:t>
                </a:r>
              </a:p>
            </p:txBody>
          </p:sp>
          <p:sp>
            <p:nvSpPr>
              <p:cNvPr id="34" name="Oval 15"/>
              <p:cNvSpPr>
                <a:spLocks noChangeArrowheads="1"/>
              </p:cNvSpPr>
              <p:nvPr/>
            </p:nvSpPr>
            <p:spPr bwMode="auto">
              <a:xfrm>
                <a:off x="3784" y="2016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5" name="Oval 16"/>
              <p:cNvSpPr>
                <a:spLocks noChangeArrowheads="1"/>
              </p:cNvSpPr>
              <p:nvPr/>
            </p:nvSpPr>
            <p:spPr bwMode="auto">
              <a:xfrm>
                <a:off x="3784" y="2254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6" name="Oval 17"/>
              <p:cNvSpPr>
                <a:spLocks noChangeArrowheads="1"/>
              </p:cNvSpPr>
              <p:nvPr/>
            </p:nvSpPr>
            <p:spPr bwMode="auto">
              <a:xfrm>
                <a:off x="3784" y="2750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4952999" y="1214370"/>
              <a:ext cx="1774710" cy="592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(</a:t>
              </a:r>
              <a:r>
                <a:rPr lang="en-US" altLang="en-US" i="1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k</a:t>
              </a: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+2)-edge</a:t>
              </a: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5029200" y="4724400"/>
              <a:ext cx="381000" cy="1447800"/>
              <a:chOff x="3744" y="2016"/>
              <a:chExt cx="240" cy="912"/>
            </a:xfrm>
          </p:grpSpPr>
          <p:sp>
            <p:nvSpPr>
              <p:cNvPr id="29" name="Text Box 20"/>
              <p:cNvSpPr txBox="1">
                <a:spLocks noChangeArrowheads="1"/>
              </p:cNvSpPr>
              <p:nvPr/>
            </p:nvSpPr>
            <p:spPr bwMode="auto">
              <a:xfrm>
                <a:off x="3744" y="2274"/>
                <a:ext cx="24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…</a:t>
                </a:r>
              </a:p>
            </p:txBody>
          </p:sp>
          <p:sp>
            <p:nvSpPr>
              <p:cNvPr id="30" name="Oval 21"/>
              <p:cNvSpPr>
                <a:spLocks noChangeArrowheads="1"/>
              </p:cNvSpPr>
              <p:nvPr/>
            </p:nvSpPr>
            <p:spPr bwMode="auto">
              <a:xfrm>
                <a:off x="3784" y="2016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1" name="Oval 22"/>
              <p:cNvSpPr>
                <a:spLocks noChangeArrowheads="1"/>
              </p:cNvSpPr>
              <p:nvPr/>
            </p:nvSpPr>
            <p:spPr bwMode="auto">
              <a:xfrm>
                <a:off x="3784" y="2254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Oval 23"/>
              <p:cNvSpPr>
                <a:spLocks noChangeArrowheads="1"/>
              </p:cNvSpPr>
              <p:nvPr/>
            </p:nvSpPr>
            <p:spPr bwMode="auto">
              <a:xfrm>
                <a:off x="3784" y="2750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V="1">
              <a:off x="3886200" y="2133600"/>
              <a:ext cx="1066800" cy="6096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 flipV="1">
              <a:off x="3886200" y="2438400"/>
              <a:ext cx="990600" cy="3810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3886200" y="2895600"/>
              <a:ext cx="990600" cy="3048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 flipV="1">
              <a:off x="3886200" y="4876800"/>
              <a:ext cx="1066800" cy="6096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 flipV="1">
              <a:off x="3886200" y="5181600"/>
              <a:ext cx="990600" cy="3810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>
              <a:off x="3886200" y="5638800"/>
              <a:ext cx="990600" cy="3048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>
              <a:off x="6019800" y="2438400"/>
              <a:ext cx="0" cy="28194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5562600" y="2438400"/>
              <a:ext cx="457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>
              <a:off x="5562600" y="5257800"/>
              <a:ext cx="457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6418334" y="3409454"/>
              <a:ext cx="1616386" cy="1066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duplicate </a:t>
              </a:r>
            </a:p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graphs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2929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gSPAN</a:t>
            </a:r>
            <a:r>
              <a:rPr lang="en-US" altLang="en-US" dirty="0"/>
              <a:t>: </a:t>
            </a:r>
            <a:r>
              <a:rPr lang="en-US" altLang="en-US" dirty="0" smtClean="0"/>
              <a:t>Graph </a:t>
            </a:r>
            <a:r>
              <a:rPr lang="en-US" altLang="en-US" dirty="0"/>
              <a:t>Pattern Growth in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  <a:cs typeface="Arial" charset="0"/>
              </a:rPr>
              <a:t>Right-most path extension </a:t>
            </a:r>
            <a:r>
              <a:rPr lang="en-US" altLang="en-US" sz="2000" dirty="0"/>
              <a:t>in </a:t>
            </a:r>
            <a:r>
              <a:rPr lang="en-US" altLang="en-US" sz="2000" dirty="0" err="1"/>
              <a:t>subgraph</a:t>
            </a:r>
            <a:r>
              <a:rPr lang="en-US" altLang="en-US" sz="2000" dirty="0"/>
              <a:t> pattern growth</a:t>
            </a:r>
          </a:p>
          <a:p>
            <a:pPr lvl="1"/>
            <a:r>
              <a:rPr lang="en-US" altLang="en-US" sz="2000" dirty="0"/>
              <a:t>Right-most path: The path from root to the right-most leaf (choose the vertex w. the smallest index at each step)</a:t>
            </a:r>
          </a:p>
          <a:p>
            <a:pPr lvl="1"/>
            <a:r>
              <a:rPr lang="en-US" altLang="en-US" sz="2000" dirty="0"/>
              <a:t>Reduce generation of duplicate </a:t>
            </a:r>
            <a:r>
              <a:rPr lang="en-US" altLang="en-US" sz="2000" dirty="0" err="1"/>
              <a:t>subgraphs</a:t>
            </a:r>
            <a:endParaRPr lang="en-US" altLang="en-US" sz="2000" dirty="0"/>
          </a:p>
          <a:p>
            <a:pPr>
              <a:lnSpc>
                <a:spcPct val="120000"/>
              </a:lnSpc>
              <a:defRPr/>
            </a:pPr>
            <a:r>
              <a:rPr lang="en-US" altLang="en-US" sz="2000" b="1" dirty="0">
                <a:solidFill>
                  <a:srgbClr val="FF0000"/>
                </a:solidFill>
              </a:rPr>
              <a:t>Completeness:</a:t>
            </a:r>
            <a:r>
              <a:rPr lang="en-US" altLang="en-US" sz="2000" dirty="0"/>
              <a:t> The Enumeration of graphs using right-most path extension is </a:t>
            </a:r>
            <a:r>
              <a:rPr lang="en-US" altLang="en-US" sz="2000" u="sng" dirty="0"/>
              <a:t>complete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sz="2000" kern="0" dirty="0"/>
              <a:t>DFS Code: </a:t>
            </a:r>
            <a:r>
              <a:rPr lang="en-US" altLang="en-US" sz="2000" dirty="0"/>
              <a:t>Flatten a graph into a sequence using depth-first search</a:t>
            </a:r>
            <a:endParaRPr lang="en-US" altLang="en-US" sz="2000" kern="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55</a:t>
            </a:fld>
            <a:endParaRPr lang="en-US"/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085821" y="4504125"/>
            <a:ext cx="1771649" cy="2057400"/>
            <a:chOff x="1401763" y="2609850"/>
            <a:chExt cx="1676400" cy="259080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858963" y="26098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0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58963" y="32956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858963" y="40576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2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858963" y="48196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3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697163" y="45910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4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043113" y="2990850"/>
              <a:ext cx="0" cy="304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043113" y="3676650"/>
              <a:ext cx="0" cy="381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043113" y="4438650"/>
              <a:ext cx="0" cy="381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239963" y="4286250"/>
              <a:ext cx="533400" cy="381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401763" y="2900363"/>
              <a:ext cx="457200" cy="1995487"/>
            </a:xfrm>
            <a:custGeom>
              <a:avLst/>
              <a:gdLst>
                <a:gd name="T0" fmla="*/ 2147483647 w 336"/>
                <a:gd name="T1" fmla="*/ 2147483647 h 1296"/>
                <a:gd name="T2" fmla="*/ 0 w 336"/>
                <a:gd name="T3" fmla="*/ 2147483647 h 1296"/>
                <a:gd name="T4" fmla="*/ 2147483647 w 336"/>
                <a:gd name="T5" fmla="*/ 0 h 1296"/>
                <a:gd name="T6" fmla="*/ 0 60000 65536"/>
                <a:gd name="T7" fmla="*/ 0 60000 65536"/>
                <a:gd name="T8" fmla="*/ 0 60000 65536"/>
                <a:gd name="T9" fmla="*/ 0 w 336"/>
                <a:gd name="T10" fmla="*/ 0 h 1296"/>
                <a:gd name="T11" fmla="*/ 336 w 336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296">
                  <a:moveTo>
                    <a:pt x="336" y="1296"/>
                  </a:moveTo>
                  <a:cubicBezTo>
                    <a:pt x="168" y="1044"/>
                    <a:pt x="0" y="792"/>
                    <a:pt x="0" y="576"/>
                  </a:cubicBezTo>
                  <a:cubicBezTo>
                    <a:pt x="0" y="360"/>
                    <a:pt x="280" y="96"/>
                    <a:pt x="336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9963" y="2914650"/>
              <a:ext cx="381000" cy="1295400"/>
            </a:xfrm>
            <a:custGeom>
              <a:avLst/>
              <a:gdLst>
                <a:gd name="T0" fmla="*/ 0 w 240"/>
                <a:gd name="T1" fmla="*/ 2147483647 h 816"/>
                <a:gd name="T2" fmla="*/ 2147483647 w 240"/>
                <a:gd name="T3" fmla="*/ 2147483647 h 816"/>
                <a:gd name="T4" fmla="*/ 0 w 240"/>
                <a:gd name="T5" fmla="*/ 0 h 816"/>
                <a:gd name="T6" fmla="*/ 0 60000 65536"/>
                <a:gd name="T7" fmla="*/ 0 60000 65536"/>
                <a:gd name="T8" fmla="*/ 0 60000 65536"/>
                <a:gd name="T9" fmla="*/ 0 w 240"/>
                <a:gd name="T10" fmla="*/ 0 h 816"/>
                <a:gd name="T11" fmla="*/ 240 w 240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816">
                  <a:moveTo>
                    <a:pt x="0" y="816"/>
                  </a:moveTo>
                  <a:cubicBezTo>
                    <a:pt x="120" y="620"/>
                    <a:pt x="240" y="424"/>
                    <a:pt x="240" y="288"/>
                  </a:cubicBezTo>
                  <a:cubicBezTo>
                    <a:pt x="240" y="152"/>
                    <a:pt x="120" y="76"/>
                    <a:pt x="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3402386" y="4261238"/>
            <a:ext cx="3418055" cy="2397512"/>
            <a:chOff x="3644900" y="2362200"/>
            <a:chExt cx="3213103" cy="3206752"/>
          </a:xfrm>
        </p:grpSpPr>
        <p:grpSp>
          <p:nvGrpSpPr>
            <p:cNvPr id="18" name="Group 15"/>
            <p:cNvGrpSpPr>
              <a:grpSpLocks/>
            </p:cNvGrpSpPr>
            <p:nvPr/>
          </p:nvGrpSpPr>
          <p:grpSpPr bwMode="auto">
            <a:xfrm>
              <a:off x="4221163" y="2362200"/>
              <a:ext cx="2636838" cy="1390650"/>
              <a:chOff x="2064" y="1332"/>
              <a:chExt cx="1661" cy="876"/>
            </a:xfrm>
          </p:grpSpPr>
          <p:sp>
            <p:nvSpPr>
              <p:cNvPr id="44" name="Oval 16"/>
              <p:cNvSpPr>
                <a:spLocks noChangeArrowheads="1"/>
              </p:cNvSpPr>
              <p:nvPr/>
            </p:nvSpPr>
            <p:spPr bwMode="auto">
              <a:xfrm>
                <a:off x="2208" y="153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grpSp>
            <p:nvGrpSpPr>
              <p:cNvPr id="45" name="Group 17"/>
              <p:cNvGrpSpPr>
                <a:grpSpLocks/>
              </p:cNvGrpSpPr>
              <p:nvPr/>
            </p:nvGrpSpPr>
            <p:grpSpPr bwMode="auto">
              <a:xfrm>
                <a:off x="2064" y="1680"/>
                <a:ext cx="384" cy="528"/>
                <a:chOff x="2064" y="1680"/>
                <a:chExt cx="384" cy="528"/>
              </a:xfrm>
            </p:grpSpPr>
            <p:sp>
              <p:nvSpPr>
                <p:cNvPr id="47" name="Oval 18"/>
                <p:cNvSpPr>
                  <a:spLocks noChangeArrowheads="1"/>
                </p:cNvSpPr>
                <p:nvPr/>
              </p:nvSpPr>
              <p:spPr bwMode="auto">
                <a:xfrm>
                  <a:off x="2208" y="196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defTabSz="457189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48" name="Line 19"/>
                <p:cNvSpPr>
                  <a:spLocks noChangeShapeType="1"/>
                </p:cNvSpPr>
                <p:nvPr/>
              </p:nvSpPr>
              <p:spPr bwMode="auto">
                <a:xfrm>
                  <a:off x="2324" y="1776"/>
                  <a:ext cx="0" cy="19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457189"/>
                  <a:endParaRPr 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4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064" y="1680"/>
                  <a:ext cx="109" cy="4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defTabSz="457189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</p:grpSp>
          <p:sp>
            <p:nvSpPr>
              <p:cNvPr id="46" name="Text Box 21"/>
              <p:cNvSpPr txBox="1">
                <a:spLocks noChangeArrowheads="1"/>
              </p:cNvSpPr>
              <p:nvPr/>
            </p:nvSpPr>
            <p:spPr bwMode="auto">
              <a:xfrm>
                <a:off x="3034" y="1332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0</a:t>
                </a: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: (0,1)</a:t>
                </a:r>
              </a:p>
            </p:txBody>
          </p:sp>
        </p:grpSp>
        <p:grpSp>
          <p:nvGrpSpPr>
            <p:cNvPr id="19" name="Group 22"/>
            <p:cNvGrpSpPr>
              <a:grpSpLocks/>
            </p:cNvGrpSpPr>
            <p:nvPr/>
          </p:nvGrpSpPr>
          <p:grpSpPr bwMode="auto">
            <a:xfrm>
              <a:off x="4297363" y="2906713"/>
              <a:ext cx="2560638" cy="1608138"/>
              <a:chOff x="2112" y="1675"/>
              <a:chExt cx="1613" cy="1013"/>
            </a:xfrm>
          </p:grpSpPr>
          <p:grpSp>
            <p:nvGrpSpPr>
              <p:cNvPr id="39" name="Group 23"/>
              <p:cNvGrpSpPr>
                <a:grpSpLocks/>
              </p:cNvGrpSpPr>
              <p:nvPr/>
            </p:nvGrpSpPr>
            <p:grpSpPr bwMode="auto">
              <a:xfrm>
                <a:off x="2112" y="2121"/>
                <a:ext cx="336" cy="567"/>
                <a:chOff x="2112" y="2121"/>
                <a:chExt cx="336" cy="567"/>
              </a:xfrm>
            </p:grpSpPr>
            <p:sp>
              <p:nvSpPr>
                <p:cNvPr id="41" name="Oval 24"/>
                <p:cNvSpPr>
                  <a:spLocks noChangeArrowheads="1"/>
                </p:cNvSpPr>
                <p:nvPr/>
              </p:nvSpPr>
              <p:spPr bwMode="auto">
                <a:xfrm>
                  <a:off x="2208" y="244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defTabSz="457189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42" name="Line 25"/>
                <p:cNvSpPr>
                  <a:spLocks noChangeShapeType="1"/>
                </p:cNvSpPr>
                <p:nvPr/>
              </p:nvSpPr>
              <p:spPr bwMode="auto">
                <a:xfrm>
                  <a:off x="2324" y="2208"/>
                  <a:ext cx="0" cy="24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457189"/>
                  <a:endParaRPr 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4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112" y="2121"/>
                  <a:ext cx="109" cy="4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defTabSz="457189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</p:grpSp>
          <p:sp>
            <p:nvSpPr>
              <p:cNvPr id="40" name="Text Box 27"/>
              <p:cNvSpPr txBox="1">
                <a:spLocks noChangeArrowheads="1"/>
              </p:cNvSpPr>
              <p:nvPr/>
            </p:nvSpPr>
            <p:spPr bwMode="auto">
              <a:xfrm>
                <a:off x="3034" y="1675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: (1,2)</a:t>
                </a:r>
              </a:p>
            </p:txBody>
          </p:sp>
        </p:grpSp>
        <p:grpSp>
          <p:nvGrpSpPr>
            <p:cNvPr id="20" name="Group 28"/>
            <p:cNvGrpSpPr>
              <a:grpSpLocks/>
            </p:cNvGrpSpPr>
            <p:nvPr/>
          </p:nvGrpSpPr>
          <p:grpSpPr bwMode="auto">
            <a:xfrm>
              <a:off x="4830765" y="2990850"/>
              <a:ext cx="2027238" cy="1295400"/>
              <a:chOff x="2448" y="1728"/>
              <a:chExt cx="1277" cy="816"/>
            </a:xfrm>
          </p:grpSpPr>
          <p:grpSp>
            <p:nvGrpSpPr>
              <p:cNvPr id="35" name="Group 29"/>
              <p:cNvGrpSpPr>
                <a:grpSpLocks/>
              </p:cNvGrpSpPr>
              <p:nvPr/>
            </p:nvGrpSpPr>
            <p:grpSpPr bwMode="auto">
              <a:xfrm>
                <a:off x="2448" y="1728"/>
                <a:ext cx="349" cy="816"/>
                <a:chOff x="2448" y="1728"/>
                <a:chExt cx="349" cy="816"/>
              </a:xfrm>
            </p:grpSpPr>
            <p:sp>
              <p:nvSpPr>
                <p:cNvPr id="37" name="Freeform 30"/>
                <p:cNvSpPr>
                  <a:spLocks/>
                </p:cNvSpPr>
                <p:nvPr/>
              </p:nvSpPr>
              <p:spPr bwMode="auto">
                <a:xfrm>
                  <a:off x="2448" y="1728"/>
                  <a:ext cx="240" cy="816"/>
                </a:xfrm>
                <a:custGeom>
                  <a:avLst/>
                  <a:gdLst>
                    <a:gd name="T0" fmla="*/ 0 w 240"/>
                    <a:gd name="T1" fmla="*/ 816 h 816"/>
                    <a:gd name="T2" fmla="*/ 240 w 240"/>
                    <a:gd name="T3" fmla="*/ 288 h 816"/>
                    <a:gd name="T4" fmla="*/ 0 w 240"/>
                    <a:gd name="T5" fmla="*/ 0 h 816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816"/>
                    <a:gd name="T11" fmla="*/ 240 w 240"/>
                    <a:gd name="T12" fmla="*/ 816 h 8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816">
                      <a:moveTo>
                        <a:pt x="0" y="816"/>
                      </a:moveTo>
                      <a:cubicBezTo>
                        <a:pt x="120" y="620"/>
                        <a:pt x="240" y="424"/>
                        <a:pt x="240" y="288"/>
                      </a:cubicBezTo>
                      <a:cubicBezTo>
                        <a:pt x="240" y="152"/>
                        <a:pt x="120" y="76"/>
                        <a:pt x="0" y="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457189"/>
                  <a:endParaRPr 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38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688" y="1728"/>
                  <a:ext cx="109" cy="4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defTabSz="457189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</p:grpSp>
          <p:sp>
            <p:nvSpPr>
              <p:cNvPr id="36" name="Text Box 32"/>
              <p:cNvSpPr txBox="1">
                <a:spLocks noChangeArrowheads="1"/>
              </p:cNvSpPr>
              <p:nvPr/>
            </p:nvSpPr>
            <p:spPr bwMode="auto">
              <a:xfrm>
                <a:off x="3034" y="1996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: (2,0)</a:t>
                </a:r>
              </a:p>
            </p:txBody>
          </p:sp>
        </p:grpSp>
        <p:grpSp>
          <p:nvGrpSpPr>
            <p:cNvPr id="21" name="Group 33"/>
            <p:cNvGrpSpPr>
              <a:grpSpLocks/>
            </p:cNvGrpSpPr>
            <p:nvPr/>
          </p:nvGrpSpPr>
          <p:grpSpPr bwMode="auto">
            <a:xfrm>
              <a:off x="4297363" y="3916365"/>
              <a:ext cx="2544763" cy="1360488"/>
              <a:chOff x="2112" y="2311"/>
              <a:chExt cx="1603" cy="857"/>
            </a:xfrm>
          </p:grpSpPr>
          <p:sp>
            <p:nvSpPr>
              <p:cNvPr id="31" name="Oval 34"/>
              <p:cNvSpPr>
                <a:spLocks noChangeArrowheads="1"/>
              </p:cNvSpPr>
              <p:nvPr/>
            </p:nvSpPr>
            <p:spPr bwMode="auto">
              <a:xfrm>
                <a:off x="2208" y="292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Line 35"/>
              <p:cNvSpPr>
                <a:spLocks noChangeShapeType="1"/>
              </p:cNvSpPr>
              <p:nvPr/>
            </p:nvSpPr>
            <p:spPr bwMode="auto">
              <a:xfrm>
                <a:off x="2324" y="2688"/>
                <a:ext cx="0" cy="24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3" name="Text Box 36"/>
              <p:cNvSpPr txBox="1">
                <a:spLocks noChangeArrowheads="1"/>
              </p:cNvSpPr>
              <p:nvPr/>
            </p:nvSpPr>
            <p:spPr bwMode="auto">
              <a:xfrm>
                <a:off x="2112" y="2640"/>
                <a:ext cx="109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4" name="Text Box 37"/>
              <p:cNvSpPr txBox="1">
                <a:spLocks noChangeArrowheads="1"/>
              </p:cNvSpPr>
              <p:nvPr/>
            </p:nvSpPr>
            <p:spPr bwMode="auto">
              <a:xfrm>
                <a:off x="3024" y="2311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dirty="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 dirty="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dirty="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: (2,3)</a:t>
                </a:r>
              </a:p>
            </p:txBody>
          </p:sp>
        </p:grpSp>
        <p:grpSp>
          <p:nvGrpSpPr>
            <p:cNvPr id="22" name="Group 38"/>
            <p:cNvGrpSpPr>
              <a:grpSpLocks/>
            </p:cNvGrpSpPr>
            <p:nvPr/>
          </p:nvGrpSpPr>
          <p:grpSpPr bwMode="auto">
            <a:xfrm>
              <a:off x="3644900" y="3067050"/>
              <a:ext cx="3197225" cy="1989138"/>
              <a:chOff x="1701" y="1776"/>
              <a:chExt cx="2014" cy="1253"/>
            </a:xfrm>
          </p:grpSpPr>
          <p:sp>
            <p:nvSpPr>
              <p:cNvPr id="28" name="Freeform 39"/>
              <p:cNvSpPr>
                <a:spLocks/>
              </p:cNvSpPr>
              <p:nvPr/>
            </p:nvSpPr>
            <p:spPr bwMode="auto">
              <a:xfrm>
                <a:off x="1920" y="1776"/>
                <a:ext cx="288" cy="1248"/>
              </a:xfrm>
              <a:custGeom>
                <a:avLst/>
                <a:gdLst>
                  <a:gd name="T0" fmla="*/ 18 w 336"/>
                  <a:gd name="T1" fmla="*/ 634 h 1296"/>
                  <a:gd name="T2" fmla="*/ 0 w 336"/>
                  <a:gd name="T3" fmla="*/ 280 h 1296"/>
                  <a:gd name="T4" fmla="*/ 18 w 336"/>
                  <a:gd name="T5" fmla="*/ 0 h 1296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296"/>
                  <a:gd name="T11" fmla="*/ 336 w 336"/>
                  <a:gd name="T12" fmla="*/ 1296 h 12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296">
                    <a:moveTo>
                      <a:pt x="336" y="1296"/>
                    </a:moveTo>
                    <a:cubicBezTo>
                      <a:pt x="168" y="1044"/>
                      <a:pt x="0" y="792"/>
                      <a:pt x="0" y="576"/>
                    </a:cubicBezTo>
                    <a:cubicBezTo>
                      <a:pt x="0" y="360"/>
                      <a:pt x="280" y="96"/>
                      <a:pt x="336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9" name="Text Box 40"/>
              <p:cNvSpPr txBox="1">
                <a:spLocks noChangeArrowheads="1"/>
              </p:cNvSpPr>
              <p:nvPr/>
            </p:nvSpPr>
            <p:spPr bwMode="auto">
              <a:xfrm>
                <a:off x="1701" y="2160"/>
                <a:ext cx="109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0" name="Text Box 41"/>
              <p:cNvSpPr txBox="1">
                <a:spLocks noChangeArrowheads="1"/>
              </p:cNvSpPr>
              <p:nvPr/>
            </p:nvSpPr>
            <p:spPr bwMode="auto">
              <a:xfrm>
                <a:off x="3024" y="2640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4</a:t>
                </a: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: (3,0)</a:t>
                </a:r>
              </a:p>
            </p:txBody>
          </p:sp>
        </p:grpSp>
        <p:grpSp>
          <p:nvGrpSpPr>
            <p:cNvPr id="23" name="Group 42"/>
            <p:cNvGrpSpPr>
              <a:grpSpLocks/>
            </p:cNvGrpSpPr>
            <p:nvPr/>
          </p:nvGrpSpPr>
          <p:grpSpPr bwMode="auto">
            <a:xfrm>
              <a:off x="4830765" y="4133851"/>
              <a:ext cx="2011363" cy="1435101"/>
              <a:chOff x="2448" y="2448"/>
              <a:chExt cx="1267" cy="904"/>
            </a:xfrm>
          </p:grpSpPr>
          <p:sp>
            <p:nvSpPr>
              <p:cNvPr id="24" name="Oval 43"/>
              <p:cNvSpPr>
                <a:spLocks noChangeArrowheads="1"/>
              </p:cNvSpPr>
              <p:nvPr/>
            </p:nvSpPr>
            <p:spPr bwMode="auto">
              <a:xfrm>
                <a:off x="2784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" name="Line 44"/>
              <p:cNvSpPr>
                <a:spLocks noChangeShapeType="1"/>
              </p:cNvSpPr>
              <p:nvPr/>
            </p:nvSpPr>
            <p:spPr bwMode="auto">
              <a:xfrm>
                <a:off x="2448" y="2592"/>
                <a:ext cx="336" cy="24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" name="Text Box 45"/>
              <p:cNvSpPr txBox="1">
                <a:spLocks noChangeArrowheads="1"/>
              </p:cNvSpPr>
              <p:nvPr/>
            </p:nvSpPr>
            <p:spPr bwMode="auto">
              <a:xfrm>
                <a:off x="2544" y="2448"/>
                <a:ext cx="109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" name="Text Box 46"/>
              <p:cNvSpPr txBox="1">
                <a:spLocks noChangeArrowheads="1"/>
              </p:cNvSpPr>
              <p:nvPr/>
            </p:nvSpPr>
            <p:spPr bwMode="auto">
              <a:xfrm>
                <a:off x="3024" y="2963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5</a:t>
                </a: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: (2,4)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91503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Why Mining Closed Graph Patterns?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Challenge: An </a:t>
            </a:r>
            <a:r>
              <a:rPr lang="en-US" altLang="en-US" b="1" dirty="0"/>
              <a:t>n</a:t>
            </a:r>
            <a:r>
              <a:rPr lang="en-US" altLang="en-US" dirty="0"/>
              <a:t>-edge frequent graph may have 2</a:t>
            </a:r>
            <a:r>
              <a:rPr lang="en-US" altLang="en-US" b="1" baseline="30000" dirty="0"/>
              <a:t>n</a:t>
            </a:r>
            <a:r>
              <a:rPr lang="en-US" altLang="en-US" dirty="0"/>
              <a:t> </a:t>
            </a:r>
            <a:r>
              <a:rPr lang="en-US" altLang="en-US" dirty="0" err="1"/>
              <a:t>subgraphs</a:t>
            </a:r>
            <a:endParaRPr lang="en-US" altLang="en-US" dirty="0"/>
          </a:p>
          <a:p>
            <a:r>
              <a:rPr lang="en-US" altLang="en-US" dirty="0"/>
              <a:t>Motivation:  Explore </a:t>
            </a:r>
            <a:r>
              <a:rPr lang="en-US" altLang="en-US" i="1" dirty="0"/>
              <a:t>closed frequent </a:t>
            </a:r>
            <a:r>
              <a:rPr lang="en-US" altLang="en-US" i="1" dirty="0" err="1"/>
              <a:t>subgraphs</a:t>
            </a:r>
            <a:r>
              <a:rPr lang="en-US" altLang="en-US" i="1" dirty="0"/>
              <a:t> </a:t>
            </a:r>
            <a:r>
              <a:rPr lang="en-US" altLang="en-US" dirty="0"/>
              <a:t>to handle graph pattern explosion problem</a:t>
            </a:r>
          </a:p>
          <a:p>
            <a:r>
              <a:rPr lang="en-US" altLang="en-US" dirty="0"/>
              <a:t>A frequent graph G is </a:t>
            </a:r>
            <a:r>
              <a:rPr lang="en-US" altLang="en-US" i="1" dirty="0"/>
              <a:t>closed </a:t>
            </a:r>
            <a:r>
              <a:rPr lang="en-US" altLang="en-US" dirty="0"/>
              <a:t>if there exists no </a:t>
            </a:r>
            <a:r>
              <a:rPr lang="en-US" altLang="en-US" dirty="0" err="1"/>
              <a:t>supergraph</a:t>
            </a:r>
            <a:r>
              <a:rPr lang="en-US" altLang="en-US" dirty="0"/>
              <a:t> of G that carries the same support as G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i="1" dirty="0"/>
          </a:p>
          <a:p>
            <a:endParaRPr lang="en-US" altLang="en-US" i="1" dirty="0" smtClean="0"/>
          </a:p>
          <a:p>
            <a:endParaRPr lang="en-US" altLang="en-US" i="1" dirty="0" smtClean="0"/>
          </a:p>
          <a:p>
            <a:pPr marL="0" indent="0">
              <a:buNone/>
            </a:pPr>
            <a:endParaRPr lang="en-US" altLang="en-US" i="1" dirty="0"/>
          </a:p>
          <a:p>
            <a:endParaRPr lang="en-US" altLang="en-US" i="1" dirty="0"/>
          </a:p>
          <a:p>
            <a:r>
              <a:rPr lang="en-US" altLang="en-US" i="1" dirty="0"/>
              <a:t>Lossless compression:</a:t>
            </a:r>
            <a:r>
              <a:rPr lang="en-US" altLang="en-US" dirty="0"/>
              <a:t> Does not contain non-closed graphs, but still ensures that the mining result is complete</a:t>
            </a:r>
          </a:p>
          <a:p>
            <a:r>
              <a:rPr lang="en-US" altLang="en-US" dirty="0"/>
              <a:t>Algorithm </a:t>
            </a:r>
            <a:r>
              <a:rPr lang="en-US" altLang="en-US" dirty="0" err="1"/>
              <a:t>CloseGraph</a:t>
            </a:r>
            <a:r>
              <a:rPr lang="en-US" altLang="en-US" dirty="0"/>
              <a:t>:  Mines closed graph patterns directly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56</a:t>
            </a:fld>
            <a:endParaRPr lang="en-US"/>
          </a:p>
        </p:txBody>
      </p:sp>
      <p:pic>
        <p:nvPicPr>
          <p:cNvPr id="5" name="Picture 4" descr="mol_ca_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97" y="3396768"/>
            <a:ext cx="436299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41895" y="3451629"/>
            <a:ext cx="4359656" cy="1569660"/>
          </a:xfrm>
          <a:prstGeom prst="rect">
            <a:avLst/>
          </a:prstGeom>
          <a:solidFill>
            <a:srgbClr val="FAE2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If this subgraph is </a:t>
            </a:r>
            <a:r>
              <a:rPr lang="en-US" altLang="en-US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closed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in the graph dataset, it implies </a:t>
            </a:r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that none 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of its frequent </a:t>
            </a:r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super-graphs 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carries the same support</a:t>
            </a:r>
          </a:p>
        </p:txBody>
      </p:sp>
    </p:spTree>
    <p:extLst>
      <p:ext uri="{BB962C8B-B14F-4D97-AF65-F5344CB8AC3E}">
        <p14:creationId xmlns:p14="http://schemas.microsoft.com/office/powerpoint/2010/main" val="18020983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 smtClean="0"/>
              <a:t>CloseGraph</a:t>
            </a:r>
            <a:r>
              <a:rPr lang="en-US" altLang="en-US" dirty="0" smtClean="0"/>
              <a:t>: </a:t>
            </a:r>
            <a:r>
              <a:rPr lang="en-US" altLang="en-US" dirty="0"/>
              <a:t>Directly Mining Closed Graph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kern="0" dirty="0" err="1">
                <a:solidFill>
                  <a:srgbClr val="000000"/>
                </a:solidFill>
              </a:rPr>
              <a:t>CloseGraph</a:t>
            </a:r>
            <a:r>
              <a:rPr lang="en-US" altLang="en-US" sz="2000" kern="0" dirty="0">
                <a:solidFill>
                  <a:srgbClr val="000000"/>
                </a:solidFill>
              </a:rPr>
              <a:t>: </a:t>
            </a:r>
            <a:r>
              <a:rPr lang="en-US" altLang="en-US" sz="2000" dirty="0">
                <a:solidFill>
                  <a:srgbClr val="000000"/>
                </a:solidFill>
                <a:cs typeface="Arial" charset="0"/>
              </a:rPr>
              <a:t>Mining closed graph patterns by extending </a:t>
            </a:r>
            <a:r>
              <a:rPr lang="en-US" altLang="en-US" sz="2000" dirty="0" err="1" smtClean="0">
                <a:solidFill>
                  <a:srgbClr val="000000"/>
                </a:solidFill>
                <a:cs typeface="Arial" charset="0"/>
              </a:rPr>
              <a:t>gSpan</a:t>
            </a:r>
            <a:endParaRPr lang="en-US" altLang="en-US" sz="2000" dirty="0" smtClean="0">
              <a:solidFill>
                <a:srgbClr val="000000"/>
              </a:solidFill>
              <a:cs typeface="Arial" charset="0"/>
            </a:endParaRPr>
          </a:p>
          <a:p>
            <a:r>
              <a:rPr lang="en-US" altLang="en-US" sz="2000" dirty="0" smtClean="0">
                <a:solidFill>
                  <a:srgbClr val="000000"/>
                </a:solidFill>
              </a:rPr>
              <a:t>Suppose </a:t>
            </a:r>
            <a:r>
              <a:rPr lang="en-US" altLang="en-US" sz="2000" dirty="0">
                <a:solidFill>
                  <a:srgbClr val="000000"/>
                </a:solidFill>
              </a:rPr>
              <a:t>G and G</a:t>
            </a:r>
            <a:r>
              <a:rPr lang="en-US" altLang="en-US" sz="2000" baseline="-25000" dirty="0">
                <a:solidFill>
                  <a:srgbClr val="000000"/>
                </a:solidFill>
              </a:rPr>
              <a:t>1</a:t>
            </a:r>
            <a:r>
              <a:rPr lang="en-US" altLang="en-US" sz="2000" dirty="0">
                <a:solidFill>
                  <a:srgbClr val="000000"/>
                </a:solidFill>
              </a:rPr>
              <a:t> are frequent, and G is a </a:t>
            </a:r>
            <a:r>
              <a:rPr lang="en-US" altLang="en-US" sz="2000" dirty="0" err="1">
                <a:solidFill>
                  <a:srgbClr val="000000"/>
                </a:solidFill>
              </a:rPr>
              <a:t>subgraph</a:t>
            </a:r>
            <a:r>
              <a:rPr lang="en-US" altLang="en-US" sz="2000" dirty="0">
                <a:solidFill>
                  <a:srgbClr val="000000"/>
                </a:solidFill>
              </a:rPr>
              <a:t> of G</a:t>
            </a:r>
            <a:r>
              <a:rPr lang="en-US" altLang="en-US" sz="2000" baseline="-25000" dirty="0">
                <a:solidFill>
                  <a:srgbClr val="000000"/>
                </a:solidFill>
              </a:rPr>
              <a:t>1</a:t>
            </a:r>
          </a:p>
          <a:p>
            <a:r>
              <a:rPr lang="en-US" altLang="en-US" sz="2000" dirty="0">
                <a:solidFill>
                  <a:srgbClr val="000000"/>
                </a:solidFill>
              </a:rPr>
              <a:t>If </a:t>
            </a:r>
            <a:r>
              <a:rPr lang="en-US" altLang="en-US" sz="2000" b="1" dirty="0">
                <a:solidFill>
                  <a:srgbClr val="170981"/>
                </a:solidFill>
              </a:rPr>
              <a:t>in any part of the graph in the dataset where G occurs, G</a:t>
            </a:r>
            <a:r>
              <a:rPr lang="en-US" altLang="en-US" sz="2000" b="1" baseline="-25000" dirty="0">
                <a:solidFill>
                  <a:srgbClr val="170981"/>
                </a:solidFill>
              </a:rPr>
              <a:t>1</a:t>
            </a:r>
            <a:r>
              <a:rPr lang="en-US" altLang="en-US" sz="2000" b="1" dirty="0">
                <a:solidFill>
                  <a:srgbClr val="170981"/>
                </a:solidFill>
              </a:rPr>
              <a:t> also occurs</a:t>
            </a:r>
            <a:r>
              <a:rPr lang="en-US" altLang="en-US" sz="2000" dirty="0">
                <a:solidFill>
                  <a:srgbClr val="000000"/>
                </a:solidFill>
              </a:rPr>
              <a:t>, then we need not grow G (except some special, subtle cases), since none of G’s children will be closed except those of </a:t>
            </a:r>
            <a:r>
              <a:rPr lang="en-US" altLang="en-US" sz="2000" dirty="0" smtClean="0">
                <a:solidFill>
                  <a:srgbClr val="000000"/>
                </a:solidFill>
              </a:rPr>
              <a:t>G</a:t>
            </a:r>
            <a:r>
              <a:rPr lang="en-US" altLang="en-US" sz="2000" baseline="-25000" dirty="0" smtClean="0">
                <a:solidFill>
                  <a:srgbClr val="000000"/>
                </a:solidFill>
              </a:rPr>
              <a:t>1</a:t>
            </a:r>
            <a:endParaRPr lang="en-US" altLang="en-US" sz="2000" baseline="-25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57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28256" y="5440364"/>
            <a:ext cx="478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…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86655" y="4830763"/>
            <a:ext cx="9144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G</a:t>
            </a:r>
            <a:endParaRPr lang="en-US" altLang="en-US" baseline="-2500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26655" y="3473451"/>
            <a:ext cx="9144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1E3D5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en-US" baseline="-250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26655" y="4373563"/>
            <a:ext cx="9144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1E3D5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en-US" baseline="-250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226655" y="6126163"/>
            <a:ext cx="9144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1E3D5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en-US" baseline="-250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n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1601055" y="3992563"/>
            <a:ext cx="1524000" cy="914400"/>
          </a:xfrm>
          <a:prstGeom prst="line">
            <a:avLst/>
          </a:prstGeom>
          <a:noFill/>
          <a:ln w="28575">
            <a:solidFill>
              <a:srgbClr val="2C5A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457189"/>
            <a:endParaRPr lang="en-US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702655" y="5364163"/>
            <a:ext cx="1524000" cy="914400"/>
          </a:xfrm>
          <a:prstGeom prst="line">
            <a:avLst/>
          </a:prstGeom>
          <a:noFill/>
          <a:ln w="28575">
            <a:solidFill>
              <a:srgbClr val="2C5A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457189"/>
            <a:endParaRPr lang="en-US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1702655" y="4754563"/>
            <a:ext cx="1422400" cy="381000"/>
          </a:xfrm>
          <a:prstGeom prst="line">
            <a:avLst/>
          </a:prstGeom>
          <a:noFill/>
          <a:ln w="28575">
            <a:solidFill>
              <a:srgbClr val="2C5A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457189"/>
            <a:endParaRPr lang="en-US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80255" y="4373564"/>
            <a:ext cx="1085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170981"/>
                </a:solidFill>
                <a:latin typeface="Corbel" charset="0"/>
                <a:ea typeface="Corbel" charset="0"/>
                <a:cs typeface="Corbel" charset="0"/>
              </a:rPr>
              <a:t>k-edge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525710" y="6281587"/>
            <a:ext cx="22415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170981"/>
                </a:solidFill>
                <a:latin typeface="Corbel" charset="0"/>
                <a:ea typeface="Corbel" charset="0"/>
                <a:cs typeface="Corbel" charset="0"/>
              </a:rPr>
              <a:t>(k+1)-edge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4852255" y="3432060"/>
            <a:ext cx="3483640" cy="11011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rgbClr val="2C5A88"/>
              </a:solidFill>
              <a:latin typeface="Corbel" charset="0"/>
              <a:ea typeface="Corbel" charset="0"/>
              <a:cs typeface="Corbel" charset="0"/>
            </a:endParaRPr>
          </a:p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2C5A88"/>
                </a:solidFill>
                <a:latin typeface="Corbel" charset="0"/>
                <a:ea typeface="Corbel" charset="0"/>
                <a:cs typeface="Corbel" charset="0"/>
              </a:rPr>
              <a:t>At what </a:t>
            </a:r>
            <a:r>
              <a:rPr lang="en-US" altLang="en-US" sz="2000" b="1" dirty="0" smtClean="0">
                <a:solidFill>
                  <a:srgbClr val="2C5A88"/>
                </a:solidFill>
                <a:latin typeface="Corbel" charset="0"/>
                <a:ea typeface="Corbel" charset="0"/>
                <a:cs typeface="Corbel" charset="0"/>
              </a:rPr>
              <a:t>condition </a:t>
            </a:r>
            <a:r>
              <a:rPr lang="en-US" altLang="en-US" sz="2000" b="1" dirty="0">
                <a:solidFill>
                  <a:srgbClr val="2C5A88"/>
                </a:solidFill>
                <a:latin typeface="Corbel" charset="0"/>
                <a:ea typeface="Corbel" charset="0"/>
                <a:cs typeface="Corbel" charset="0"/>
              </a:rPr>
              <a:t>can we</a:t>
            </a:r>
          </a:p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2C5A88"/>
                </a:solidFill>
                <a:latin typeface="Corbel" charset="0"/>
                <a:ea typeface="Corbel" charset="0"/>
                <a:cs typeface="Corbel" charset="0"/>
              </a:rPr>
              <a:t>stop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b="1" dirty="0">
                <a:solidFill>
                  <a:srgbClr val="2C5A88"/>
                </a:solidFill>
                <a:latin typeface="Corbel" charset="0"/>
                <a:ea typeface="Corbel" charset="0"/>
                <a:cs typeface="Corbel" charset="0"/>
              </a:rPr>
              <a:t>searching their </a:t>
            </a:r>
            <a:r>
              <a:rPr lang="en-US" altLang="en-US" sz="2000" b="1" dirty="0" smtClean="0">
                <a:solidFill>
                  <a:srgbClr val="2C5A88"/>
                </a:solidFill>
                <a:latin typeface="Corbel" charset="0"/>
                <a:ea typeface="Corbel" charset="0"/>
                <a:cs typeface="Corbel" charset="0"/>
              </a:rPr>
              <a:t>children,</a:t>
            </a:r>
            <a:endParaRPr lang="en-US" altLang="en-US" sz="2000" b="1" dirty="0">
              <a:solidFill>
                <a:srgbClr val="2C5A88"/>
              </a:solidFill>
              <a:latin typeface="Corbel" charset="0"/>
              <a:ea typeface="Corbel" charset="0"/>
              <a:cs typeface="Corbel" charset="0"/>
            </a:endParaRPr>
          </a:p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2C5A88"/>
                </a:solidFill>
                <a:latin typeface="Corbel" charset="0"/>
                <a:ea typeface="Corbel" charset="0"/>
                <a:cs typeface="Corbel" charset="0"/>
              </a:rPr>
              <a:t>i.e., </a:t>
            </a:r>
            <a:r>
              <a:rPr lang="en-US" altLang="en-US" sz="2000" b="1" dirty="0">
                <a:solidFill>
                  <a:srgbClr val="170981"/>
                </a:solidFill>
                <a:latin typeface="Corbel" charset="0"/>
                <a:ea typeface="Corbel" charset="0"/>
                <a:cs typeface="Corbel" charset="0"/>
              </a:rPr>
              <a:t>early termination?</a:t>
            </a:r>
          </a:p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rgbClr val="2C5A88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16" name="AutoShape 15"/>
          <p:cNvCxnSpPr>
            <a:cxnSpLocks noChangeShapeType="1"/>
          </p:cNvCxnSpPr>
          <p:nvPr/>
        </p:nvCxnSpPr>
        <p:spPr bwMode="auto">
          <a:xfrm flipH="1">
            <a:off x="4141055" y="3809207"/>
            <a:ext cx="711200" cy="7144"/>
          </a:xfrm>
          <a:prstGeom prst="straightConnector1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/>
          <p:cNvCxnSpPr>
            <a:cxnSpLocks noChangeShapeType="1"/>
          </p:cNvCxnSpPr>
          <p:nvPr/>
        </p:nvCxnSpPr>
        <p:spPr bwMode="auto">
          <a:xfrm flipH="1">
            <a:off x="4141055" y="3809207"/>
            <a:ext cx="711200" cy="907256"/>
          </a:xfrm>
          <a:prstGeom prst="straightConnector1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7"/>
          <p:cNvCxnSpPr>
            <a:cxnSpLocks noChangeShapeType="1"/>
          </p:cNvCxnSpPr>
          <p:nvPr/>
        </p:nvCxnSpPr>
        <p:spPr bwMode="auto">
          <a:xfrm flipH="1">
            <a:off x="4141055" y="3809207"/>
            <a:ext cx="711200" cy="2659856"/>
          </a:xfrm>
          <a:prstGeom prst="straightConnector1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049435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Experiment and Performance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The AIDS antiviral screen compound dataset from NCI/NIH</a:t>
            </a:r>
          </a:p>
          <a:p>
            <a:r>
              <a:rPr lang="en-US" altLang="en-US" sz="2400" dirty="0" smtClean="0"/>
              <a:t>The dataset contains 43,905 chemical compounds</a:t>
            </a:r>
          </a:p>
          <a:p>
            <a:r>
              <a:rPr lang="en-US" altLang="en-US" sz="2400" dirty="0" smtClean="0"/>
              <a:t>Discovered Patterns: The smaller minimum support, the bigger and more interesting </a:t>
            </a:r>
            <a:r>
              <a:rPr lang="en-US" altLang="en-US" sz="2400" dirty="0" err="1" smtClean="0"/>
              <a:t>subgraph</a:t>
            </a:r>
            <a:r>
              <a:rPr lang="en-US" altLang="en-US" sz="2400" dirty="0" smtClean="0"/>
              <a:t> patterns discovered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8" name="Picture 3" descr="mol_ca_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243" y="3194853"/>
            <a:ext cx="2853475" cy="94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mol_ca_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512" y="3334191"/>
            <a:ext cx="1765097" cy="865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mol_ca_8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33" y="3332578"/>
            <a:ext cx="1718733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22834" y="3356772"/>
            <a:ext cx="6510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2C5A88"/>
                </a:solidFill>
                <a:latin typeface="Corbel" charset="0"/>
                <a:ea typeface="Corbel" charset="0"/>
                <a:cs typeface="Corbel" charset="0"/>
              </a:rPr>
              <a:t>20%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675321" y="3352355"/>
            <a:ext cx="654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2C5A88"/>
                </a:solidFill>
                <a:latin typeface="Corbel" charset="0"/>
                <a:ea typeface="Corbel" charset="0"/>
                <a:cs typeface="Corbel" charset="0"/>
              </a:rPr>
              <a:t>10%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475198" y="3326282"/>
            <a:ext cx="527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2C5A88"/>
                </a:solidFill>
                <a:latin typeface="Corbel" charset="0"/>
                <a:ea typeface="Corbel" charset="0"/>
                <a:cs typeface="Corbel" charset="0"/>
              </a:rPr>
              <a:t>5%</a:t>
            </a: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798954"/>
              </p:ext>
            </p:extLst>
          </p:nvPr>
        </p:nvGraphicFramePr>
        <p:xfrm>
          <a:off x="508001" y="4462047"/>
          <a:ext cx="4042833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Chart" r:id="rId6" imgW="6419959" imgH="4629227" progId="MSGraph.Chart.8">
                  <p:embed followColorScheme="full"/>
                </p:oleObj>
              </mc:Choice>
              <mc:Fallback>
                <p:oleObj name="Chart" r:id="rId6" imgW="6419959" imgH="4629227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1" y="4462047"/>
                        <a:ext cx="4042833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727200" y="6519446"/>
            <a:ext cx="15632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1E3D5C"/>
                </a:solidFill>
                <a:latin typeface="Corbel" charset="0"/>
                <a:ea typeface="Corbel" charset="0"/>
                <a:cs typeface="Corbel" charset="0"/>
              </a:rPr>
              <a:t>Minimum support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 rot="16200000">
            <a:off x="-627534" y="5480526"/>
            <a:ext cx="17059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1E3D5C"/>
                </a:solidFill>
                <a:latin typeface="Corbel" charset="0"/>
                <a:ea typeface="Corbel" charset="0"/>
                <a:cs typeface="Corbel" charset="0"/>
              </a:rPr>
              <a:t>Number of patterns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4182506"/>
            <a:ext cx="53848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189">
              <a:defRPr/>
            </a:pPr>
            <a:r>
              <a:rPr lang="en-US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# of Patterns: Frequent vs. Closed</a:t>
            </a: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375708"/>
              </p:ext>
            </p:extLst>
          </p:nvPr>
        </p:nvGraphicFramePr>
        <p:xfrm>
          <a:off x="4965112" y="4475046"/>
          <a:ext cx="4064000" cy="211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Chart" r:id="rId8" imgW="10829819" imgH="7505803" progId="MSGraph.Chart.8">
                  <p:embed followColorScheme="full"/>
                </p:oleObj>
              </mc:Choice>
              <mc:Fallback>
                <p:oleObj name="Chart" r:id="rId8" imgW="10829819" imgH="7505803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112" y="4475046"/>
                        <a:ext cx="4064000" cy="211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6"/>
          <p:cNvSpPr txBox="1">
            <a:spLocks noChangeArrowheads="1"/>
          </p:cNvSpPr>
          <p:nvPr/>
        </p:nvSpPr>
        <p:spPr bwMode="auto">
          <a:xfrm rot="16200000">
            <a:off x="4211136" y="5285550"/>
            <a:ext cx="1275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1E3D5C"/>
                </a:solidFill>
                <a:latin typeface="Corbel" charset="0"/>
                <a:ea typeface="Corbel" charset="0"/>
                <a:cs typeface="Corbel" charset="0"/>
              </a:rPr>
              <a:t>Run time (sec)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5704508" y="4322646"/>
            <a:ext cx="335584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defTabSz="457189" eaLnBrk="1" hangingPunct="1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Runtime: Frequent vs. Closed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6373899" y="6514650"/>
            <a:ext cx="15632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1E3D5C"/>
                </a:solidFill>
                <a:latin typeface="Corbel" charset="0"/>
                <a:ea typeface="Corbel" charset="0"/>
                <a:cs typeface="Corbel" charset="0"/>
              </a:rPr>
              <a:t>Minimum support</a:t>
            </a:r>
          </a:p>
        </p:txBody>
      </p:sp>
    </p:spTree>
    <p:extLst>
      <p:ext uri="{BB962C8B-B14F-4D97-AF65-F5344CB8AC3E}">
        <p14:creationId xmlns:p14="http://schemas.microsoft.com/office/powerpoint/2010/main" val="17313255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References: </a:t>
            </a:r>
            <a:r>
              <a:rPr lang="en-US" altLang="en-US" dirty="0"/>
              <a:t>Mining Diverse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R. Agrawal, “Mining generalized association rules”, VLDB'95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Y.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Aumann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Y.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Lindell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“A Statistical Theory for Quantitative Association Rules”, KDD'99</a:t>
            </a:r>
          </a:p>
          <a:p>
            <a:pPr marL="457200" indent="-457200">
              <a:spcAft>
                <a:spcPts val="600"/>
              </a:spcAft>
            </a:pPr>
            <a:r>
              <a:rPr lang="en-US" dirty="0">
                <a:latin typeface="Corbel" charset="0"/>
                <a:ea typeface="Corbel" charset="0"/>
                <a:cs typeface="Corbel" charset="0"/>
              </a:rPr>
              <a:t>K. Wang, Y. He, J. Han, “Pushing Support Constraints Into Association Rules Mining”, IEEE Trans. Knowledge and Data Eng. 15(3): 642-658, 2003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D. Xin, J. Han, X. Yan and H. Cheng, "On Compressing Frequent Patterns", Knowledge and Data Engineering, 60(1): 5-29, 2007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D. Xin, H. Cheng, X. Yan, and J. Han, "Extracting Redundancy-Aware Top-K Patterns", KDD'06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Han, H. Cheng, D. Xin, and X. Yan, "Frequent Pattern Mining: Current Status and Future Directions", Data Mining and Knowledge Discovery, 15(1): 55-86, 2007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F. Zhu, X. Yan, J. Han, P. S. Yu, and H. Cheng, “Mining Colossal Frequent Patterns by Core Pattern Fusion”,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ICDE'07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9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Redundancy Filtering at Mining Multi-Level </a:t>
            </a:r>
            <a:r>
              <a:rPr lang="en-US" altLang="en-US" dirty="0" smtClean="0"/>
              <a:t>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Multi-level association mining may generate many redundant rules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Redundancy filtering:  Some rules may be redundant due to “ancestor” relationships between items</a:t>
            </a:r>
          </a:p>
          <a:p>
            <a:pPr marL="606425" lvl="3" indent="0">
              <a:spcAft>
                <a:spcPts val="600"/>
              </a:spcAft>
              <a:buNone/>
            </a:pPr>
            <a:r>
              <a:rPr lang="en-US" altLang="en-US" sz="2400" dirty="0"/>
              <a:t>(Suppose the 2% milk sold is about ¼ of milk sold in gallons)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00CC"/>
                </a:solidFill>
              </a:rPr>
              <a:t>milk </a:t>
            </a:r>
            <a:r>
              <a:rPr lang="en-US" altLang="en-US" sz="2400" dirty="0">
                <a:solidFill>
                  <a:srgbClr val="0000CC"/>
                </a:solidFill>
                <a:sym typeface="Symbol" pitchFamily="18" charset="2"/>
              </a:rPr>
              <a:t> wheat bread  [support = 8%, confidence = 70%]   (1)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00CC"/>
                </a:solidFill>
                <a:sym typeface="Symbol" pitchFamily="18" charset="2"/>
              </a:rPr>
              <a:t>2% milk  wheat bread [support = 2%, confidence = 72%] (2)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A rule is </a:t>
            </a:r>
            <a:r>
              <a:rPr lang="en-US" altLang="en-US" sz="2400" i="1" dirty="0"/>
              <a:t>redundant</a:t>
            </a:r>
            <a:r>
              <a:rPr lang="en-US" altLang="en-US" sz="2400" dirty="0"/>
              <a:t> if its support is close to the “expected” value, according to its “ancestor” rule, and it has a similar confidence as its “ancestor”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ym typeface="Symbol" pitchFamily="18" charset="2"/>
              </a:rPr>
              <a:t>Rule (1) is an ancestor of rule (2), which one to prune</a:t>
            </a:r>
            <a:r>
              <a:rPr lang="en-US" altLang="en-US" sz="2400" dirty="0" smtClean="0">
                <a:sym typeface="Symbol" pitchFamily="18" charset="2"/>
              </a:rPr>
              <a:t>?</a:t>
            </a:r>
            <a:endParaRPr lang="en-US" altLang="en-US" sz="2400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38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References: </a:t>
            </a:r>
            <a:r>
              <a:rPr lang="en-US" altLang="en-US" dirty="0"/>
              <a:t>Constraint-Based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Q. Vu, and R. Agrawal, “Mining association rules with item constraints”, KDD'97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Ng, L.V.S.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Lakshmanan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J. Han &amp; A. Pang, “Exploratory mining and pruning optimizations of constrained association rules”, SIGMOD’98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G.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Grahne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L.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Lakshmanan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X. Wang, “Efficient mining of constrained correlated sets”, ICDE'00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and L. V. 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Lakshmanan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“Mining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with Convertible Constraints”, ICDE'01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and W. Wang, “Mining Sequential Patterns with Constraints in Large Databases”, CIKM'02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Bonchi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F.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Giannotti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Mazzanti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D.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Pedreschi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ExAnte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Anticipated Data Reduction in Constrained Pattern Mining”, PKDD'03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F. Zhu, X. Yan, J. Han, and P. S. Yu, “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gPrune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A Constraint Pushing Framework for Graph Pattern Mining”,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PAKDD'07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699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References: Sequential </a:t>
            </a:r>
            <a:r>
              <a:rPr lang="en-US" altLang="en-US" dirty="0"/>
              <a:t>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R. Agrawal, “Mining sequential patterns: Generalizations and performance improvements”, EDBT’96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M.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Zaki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“SPADE: An Efficient Algorithm for Mining Frequent Sequences”, Machine Learning, 2001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B.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Mortazavi-Asl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J. Wang, H. Pinto, Q. Chen, U. 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Dayal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M.-C. Hsu, "Mining Sequential Patterns by Pattern-Growth: The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PrefixSpan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Approach", IEEE TKDE, 16(10), 2004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Yan, J. Han, and 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Afshar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CloSpan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Mining Closed Sequential Patterns in Large Datasets”, SDM'03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and W. Wang, "Constraint-based sequential pattern mining: the pattern-growth methods", J. Int. Inf. Sys., 28(2), 2007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M. N.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Garofalakis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 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Rastogi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 K. Shim: Mining Sequential Patterns with Regular Expression Constraints. IEEE Trans.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Knowl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Data Eng. 14(3), 2002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H.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Mannila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H.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Toivonen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A. I.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Verkamo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“Discovery of frequent episodes in event sequences”, Data Mining and Knowledge Discovery,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1997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References: Graph </a:t>
            </a:r>
            <a:r>
              <a:rPr lang="en-US" altLang="en-US" dirty="0"/>
              <a:t>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C.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Borgelt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M. R. Berthold, Mining molecular fragments: Finding relevant substructures of molecules, ICDM'02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Huan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W. Wang, and J.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Prins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Efficient mining of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subgraph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in the presence of isomorphism, ICDM'03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Inokuchi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T.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Washio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H.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Motoda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An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-based algorithm for mining frequent substructures from graph data, PKDD'00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M.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Kuramochi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G.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Karypis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subgraph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discovery, ICDM'01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Nijssen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J.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Kok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 A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Quickstart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in Frequent Structure Mining can Make a Difference. KDD'04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N.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Vanetik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E.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Gudes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S. E.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Shimony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Computing frequent graph patterns from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semistructured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data, ICDM'02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 and J. Han,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gSpan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Graph-Based Substructure Pattern Mining, ICDM'02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 and J. Han,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CloseGraph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Mining Closed Frequent Graph Patterns, KDD'03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Yan, P. S. Yu, J. Han, Graph Indexing: A Frequent Structure-based Approach, SIGMOD'04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Yan, P. S. Yu, and J. Han, Substructure Similarity Search in Graph Databases,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SIGMOD'05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6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Customized Min-Supports </a:t>
            </a:r>
            <a:r>
              <a:rPr lang="en-US" altLang="en-US" dirty="0" smtClean="0"/>
              <a:t>for Different </a:t>
            </a:r>
            <a:r>
              <a:rPr lang="en-US" altLang="en-US" dirty="0"/>
              <a:t>Kinds of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We have used the same min-support threshold for all the items or item sets to be mined in each association mining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In reality, some items (e.g., diamond, watch, …) are valuable but less frequent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It is necessary to have customized min-support settings for different kinds of items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One Method: Use </a:t>
            </a:r>
            <a:r>
              <a:rPr lang="en-US" altLang="en-US" sz="2400" dirty="0">
                <a:solidFill>
                  <a:srgbClr val="FF0000"/>
                </a:solidFill>
              </a:rPr>
              <a:t>group-based “individualized” min-support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E.g., {diamond, watch}: 0.05%;  {bread, milk}: 5%; …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How to mine such rules efficiently?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Existing scalable mining algorithms can be easily extended to cover such </a:t>
            </a:r>
            <a:r>
              <a:rPr lang="en-US" altLang="en-US" dirty="0" smtClean="0"/>
              <a:t>cases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8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Mining Multi-Dimensional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Single-dimensional rules (e.g., items are all in “product” dimension)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buys(X, “milk”) </a:t>
            </a:r>
            <a:r>
              <a:rPr lang="en-US" altLang="en-US" sz="2400" dirty="0">
                <a:solidFill>
                  <a:srgbClr val="C00000"/>
                </a:solidFill>
                <a:sym typeface="Symbol" pitchFamily="18" charset="2"/>
              </a:rPr>
              <a:t> buys(X, “bread”)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Multi-dimensional rules (i.e., items in </a:t>
            </a:r>
            <a:r>
              <a:rPr lang="en-US" altLang="en-US" sz="2400" dirty="0">
                <a:sym typeface="Symbol" pitchFamily="18" charset="2"/>
              </a:rPr>
              <a:t></a:t>
            </a:r>
            <a:r>
              <a:rPr lang="en-US" altLang="en-US" sz="2400" dirty="0">
                <a:sym typeface="Math B" pitchFamily="2" charset="2"/>
              </a:rPr>
              <a:t> </a:t>
            </a:r>
            <a:r>
              <a:rPr lang="en-US" altLang="en-US" sz="2400" dirty="0"/>
              <a:t>2 dimensions or predicates)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Inter-dimension association rules (</a:t>
            </a:r>
            <a:r>
              <a:rPr lang="en-US" altLang="en-US" sz="2400" i="1" dirty="0"/>
              <a:t>no repeated predicates</a:t>
            </a:r>
            <a:r>
              <a:rPr lang="en-US" altLang="en-US" sz="2400" dirty="0"/>
              <a:t>)</a:t>
            </a:r>
          </a:p>
          <a:p>
            <a:pPr lvl="2">
              <a:lnSpc>
                <a:spcPct val="11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age(X, “18-25”)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 </a:t>
            </a:r>
            <a:r>
              <a:rPr lang="en-US" altLang="en-US" dirty="0">
                <a:solidFill>
                  <a:srgbClr val="C00000"/>
                </a:solidFill>
              </a:rPr>
              <a:t>occupation(X, “student”)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 buys(X, “coke”)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sym typeface="Symbol" pitchFamily="18" charset="2"/>
              </a:rPr>
              <a:t>Hybrid-dimension </a:t>
            </a:r>
            <a:r>
              <a:rPr lang="en-US" altLang="en-US" sz="2400" dirty="0"/>
              <a:t>association</a:t>
            </a:r>
            <a:r>
              <a:rPr lang="en-US" altLang="en-US" sz="2400" dirty="0">
                <a:sym typeface="Symbol" pitchFamily="18" charset="2"/>
              </a:rPr>
              <a:t> rules (</a:t>
            </a:r>
            <a:r>
              <a:rPr lang="en-US" altLang="en-US" sz="2400" i="1" dirty="0">
                <a:sym typeface="Symbol" pitchFamily="18" charset="2"/>
              </a:rPr>
              <a:t>repeated predicates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age(X, “18-25”)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  </a:t>
            </a:r>
            <a:r>
              <a:rPr lang="en-US" altLang="en-US" dirty="0">
                <a:solidFill>
                  <a:srgbClr val="C00000"/>
                </a:solidFill>
              </a:rPr>
              <a:t>buys(X, “popcorn”)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 buys(X, “coke”)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Attributes can be categorical or numerical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Categorical Attributes (e.g., </a:t>
            </a:r>
            <a:r>
              <a:rPr lang="en-US" altLang="en-US" sz="2400" i="1" dirty="0"/>
              <a:t>profession, product</a:t>
            </a:r>
            <a:r>
              <a:rPr lang="en-US" altLang="en-US" sz="2400" dirty="0"/>
              <a:t>: no ordering among values): Data cube for inter-dimension association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Quantitative Attributes: Numeric, implicit ordering among values—discretization, clustering, and gradient </a:t>
            </a:r>
            <a:r>
              <a:rPr lang="en-US" altLang="en-US" sz="2400" dirty="0" smtClean="0"/>
              <a:t>approaches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1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Mining Quantitative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57900" cy="512127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Mining associations with numerical attributes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Ex.:   Numerical attributes: </a:t>
            </a:r>
            <a:r>
              <a:rPr lang="en-US" altLang="en-US" sz="2400" dirty="0">
                <a:solidFill>
                  <a:srgbClr val="FF0000"/>
                </a:solidFill>
              </a:rPr>
              <a:t>age</a:t>
            </a:r>
            <a:r>
              <a:rPr lang="en-US" altLang="en-US" sz="2400" dirty="0">
                <a:solidFill>
                  <a:schemeClr val="folHlink"/>
                </a:solidFill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dirty="0">
                <a:solidFill>
                  <a:srgbClr val="FF0000"/>
                </a:solidFill>
              </a:rPr>
              <a:t>salary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Methods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kern="0" dirty="0"/>
              <a:t>Static discretization based on predefined concept hierarchies </a:t>
            </a:r>
          </a:p>
          <a:p>
            <a:pPr lvl="2">
              <a:spcAft>
                <a:spcPts val="600"/>
              </a:spcAft>
              <a:defRPr/>
            </a:pPr>
            <a:r>
              <a:rPr lang="en-US" altLang="en-US" kern="0" dirty="0"/>
              <a:t>Data cube-based aggregation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kern="0" dirty="0"/>
              <a:t>Dynamic discretization based on data distribution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kern="0" dirty="0"/>
              <a:t>Clustering: Distance-based association </a:t>
            </a:r>
          </a:p>
          <a:p>
            <a:pPr lvl="2">
              <a:spcAft>
                <a:spcPts val="600"/>
              </a:spcAft>
              <a:defRPr/>
            </a:pPr>
            <a:r>
              <a:rPr lang="en-US" altLang="en-US" kern="0" dirty="0"/>
              <a:t>First one-dimensional clustering, then association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kern="0" dirty="0"/>
              <a:t>Deviation analysis: </a:t>
            </a:r>
          </a:p>
          <a:p>
            <a:pPr lvl="2">
              <a:spcAft>
                <a:spcPts val="600"/>
              </a:spcAft>
              <a:defRPr/>
            </a:pPr>
            <a:r>
              <a:rPr lang="en-US" altLang="en-US" kern="0" dirty="0"/>
              <a:t>Gender = female</a:t>
            </a:r>
            <a:r>
              <a:rPr lang="en-US" altLang="en-US" kern="0" dirty="0">
                <a:cs typeface="Arial" charset="0"/>
              </a:rPr>
              <a:t> </a:t>
            </a:r>
            <a:r>
              <a:rPr lang="en-US" altLang="en-US" kern="0" dirty="0">
                <a:sym typeface="Symbol" pitchFamily="18" charset="2"/>
              </a:rPr>
              <a:t></a:t>
            </a:r>
            <a:r>
              <a:rPr lang="en-US" altLang="en-US" kern="0" dirty="0">
                <a:cs typeface="Arial" charset="0"/>
              </a:rPr>
              <a:t> </a:t>
            </a:r>
            <a:r>
              <a:rPr lang="en-US" altLang="en-US" kern="0" dirty="0"/>
              <a:t>Wage: mean=$7/</a:t>
            </a:r>
            <a:r>
              <a:rPr lang="en-US" altLang="en-US" kern="0" dirty="0" err="1"/>
              <a:t>hr</a:t>
            </a:r>
            <a:r>
              <a:rPr lang="en-US" altLang="en-US" kern="0" dirty="0"/>
              <a:t> (overall mean = $9)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1028"/>
          <p:cNvGrpSpPr>
            <a:grpSpLocks/>
          </p:cNvGrpSpPr>
          <p:nvPr/>
        </p:nvGrpSpPr>
        <p:grpSpPr bwMode="auto">
          <a:xfrm>
            <a:off x="5600700" y="1757362"/>
            <a:ext cx="3405076" cy="2681065"/>
            <a:chOff x="3006" y="2160"/>
            <a:chExt cx="2562" cy="1931"/>
          </a:xfrm>
        </p:grpSpPr>
        <p:sp>
          <p:nvSpPr>
            <p:cNvPr id="6" name="Line 1029"/>
            <p:cNvSpPr>
              <a:spLocks noChangeShapeType="1"/>
            </p:cNvSpPr>
            <p:nvPr/>
          </p:nvSpPr>
          <p:spPr bwMode="auto">
            <a:xfrm flipV="1">
              <a:off x="4356" y="3408"/>
              <a:ext cx="672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Line 1030"/>
            <p:cNvSpPr>
              <a:spLocks noChangeShapeType="1"/>
            </p:cNvSpPr>
            <p:nvPr/>
          </p:nvSpPr>
          <p:spPr bwMode="auto">
            <a:xfrm flipH="1" flipV="1">
              <a:off x="4376" y="3384"/>
              <a:ext cx="1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Freeform 1031"/>
            <p:cNvSpPr>
              <a:spLocks/>
            </p:cNvSpPr>
            <p:nvPr/>
          </p:nvSpPr>
          <p:spPr bwMode="auto">
            <a:xfrm>
              <a:off x="3712" y="3432"/>
              <a:ext cx="664" cy="480"/>
            </a:xfrm>
            <a:custGeom>
              <a:avLst/>
              <a:gdLst>
                <a:gd name="T0" fmla="*/ 664 w 664"/>
                <a:gd name="T1" fmla="*/ 480 h 480"/>
                <a:gd name="T2" fmla="*/ 0 w 664"/>
                <a:gd name="T3" fmla="*/ 0 h 4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64" h="480">
                  <a:moveTo>
                    <a:pt x="664" y="48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Text Box 1032"/>
            <p:cNvSpPr txBox="1">
              <a:spLocks noChangeArrowheads="1"/>
            </p:cNvSpPr>
            <p:nvPr/>
          </p:nvSpPr>
          <p:spPr bwMode="auto">
            <a:xfrm>
              <a:off x="4032" y="2688"/>
              <a:ext cx="576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(income)</a:t>
              </a:r>
              <a:endParaRPr lang="en-US" altLang="en-US" sz="16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Line 1033"/>
            <p:cNvSpPr>
              <a:spLocks noChangeShapeType="1"/>
            </p:cNvSpPr>
            <p:nvPr/>
          </p:nvSpPr>
          <p:spPr bwMode="auto">
            <a:xfrm>
              <a:off x="3704" y="2808"/>
              <a:ext cx="1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Line 1034"/>
            <p:cNvSpPr>
              <a:spLocks noChangeShapeType="1"/>
            </p:cNvSpPr>
            <p:nvPr/>
          </p:nvSpPr>
          <p:spPr bwMode="auto">
            <a:xfrm>
              <a:off x="3704" y="2808"/>
              <a:ext cx="672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Line 1035"/>
            <p:cNvSpPr>
              <a:spLocks noChangeShapeType="1"/>
            </p:cNvSpPr>
            <p:nvPr/>
          </p:nvSpPr>
          <p:spPr bwMode="auto">
            <a:xfrm>
              <a:off x="5048" y="2856"/>
              <a:ext cx="1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Line 1036"/>
            <p:cNvSpPr>
              <a:spLocks noChangeShapeType="1"/>
            </p:cNvSpPr>
            <p:nvPr/>
          </p:nvSpPr>
          <p:spPr bwMode="auto">
            <a:xfrm>
              <a:off x="4376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Line 1037"/>
            <p:cNvSpPr>
              <a:spLocks noChangeShapeType="1"/>
            </p:cNvSpPr>
            <p:nvPr/>
          </p:nvSpPr>
          <p:spPr bwMode="auto">
            <a:xfrm flipH="1" flipV="1">
              <a:off x="4424" y="2376"/>
              <a:ext cx="624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Line 1038"/>
            <p:cNvSpPr>
              <a:spLocks noChangeShapeType="1"/>
            </p:cNvSpPr>
            <p:nvPr/>
          </p:nvSpPr>
          <p:spPr bwMode="auto">
            <a:xfrm flipV="1">
              <a:off x="3704" y="2376"/>
              <a:ext cx="720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Line 1039"/>
            <p:cNvSpPr>
              <a:spLocks noChangeShapeType="1"/>
            </p:cNvSpPr>
            <p:nvPr/>
          </p:nvSpPr>
          <p:spPr bwMode="auto">
            <a:xfrm flipH="1">
              <a:off x="4376" y="2376"/>
              <a:ext cx="48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Text Box 1040"/>
            <p:cNvSpPr txBox="1">
              <a:spLocks noChangeArrowheads="1"/>
            </p:cNvSpPr>
            <p:nvPr/>
          </p:nvSpPr>
          <p:spPr bwMode="auto">
            <a:xfrm>
              <a:off x="3409" y="2688"/>
              <a:ext cx="257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(age)</a:t>
              </a:r>
              <a:endParaRPr lang="en-US" altLang="en-US" sz="16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Text Box 1041"/>
            <p:cNvSpPr txBox="1">
              <a:spLocks noChangeArrowheads="1"/>
            </p:cNvSpPr>
            <p:nvPr/>
          </p:nvSpPr>
          <p:spPr bwMode="auto">
            <a:xfrm>
              <a:off x="4357" y="2160"/>
              <a:ext cx="18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()</a:t>
              </a:r>
              <a:endParaRPr lang="en-US" altLang="en-US" sz="16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Line 1042"/>
            <p:cNvSpPr>
              <a:spLocks noChangeShapeType="1"/>
            </p:cNvSpPr>
            <p:nvPr/>
          </p:nvSpPr>
          <p:spPr bwMode="auto">
            <a:xfrm flipV="1">
              <a:off x="3704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Line 1043"/>
            <p:cNvSpPr>
              <a:spLocks noChangeShapeType="1"/>
            </p:cNvSpPr>
            <p:nvPr/>
          </p:nvSpPr>
          <p:spPr bwMode="auto">
            <a:xfrm flipV="1">
              <a:off x="4376" y="2856"/>
              <a:ext cx="672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Text Box 1044"/>
            <p:cNvSpPr txBox="1">
              <a:spLocks noChangeArrowheads="1"/>
            </p:cNvSpPr>
            <p:nvPr/>
          </p:nvSpPr>
          <p:spPr bwMode="auto">
            <a:xfrm>
              <a:off x="5066" y="2688"/>
              <a:ext cx="31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(buys)</a:t>
              </a:r>
              <a:endParaRPr lang="en-US" altLang="en-US" sz="16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Text Box 1045"/>
            <p:cNvSpPr txBox="1">
              <a:spLocks noChangeArrowheads="1"/>
            </p:cNvSpPr>
            <p:nvPr/>
          </p:nvSpPr>
          <p:spPr bwMode="auto">
            <a:xfrm>
              <a:off x="3006" y="3360"/>
              <a:ext cx="69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(age, income)</a:t>
              </a:r>
              <a:endParaRPr lang="en-US" altLang="en-US" sz="16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Text Box 1046"/>
            <p:cNvSpPr txBox="1">
              <a:spLocks noChangeArrowheads="1"/>
            </p:cNvSpPr>
            <p:nvPr/>
          </p:nvSpPr>
          <p:spPr bwMode="auto">
            <a:xfrm>
              <a:off x="4134" y="3360"/>
              <a:ext cx="53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</a:t>
              </a:r>
              <a:r>
                <a:rPr lang="en-US" altLang="en-US" sz="1600" dirty="0" err="1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age,buys</a:t>
              </a: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)</a:t>
              </a:r>
              <a:endParaRPr lang="en-US" altLang="en-US" sz="1600" u="sng" dirty="0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Text Box 1047"/>
            <p:cNvSpPr txBox="1">
              <a:spLocks noChangeArrowheads="1"/>
            </p:cNvSpPr>
            <p:nvPr/>
          </p:nvSpPr>
          <p:spPr bwMode="auto">
            <a:xfrm>
              <a:off x="4825" y="3432"/>
              <a:ext cx="743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(income</a:t>
              </a:r>
              <a:r>
                <a:rPr lang="en-US" altLang="en-US" sz="1600" dirty="0" smtClean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, buys</a:t>
              </a: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)</a:t>
              </a:r>
              <a:endParaRPr lang="en-US" altLang="en-US" sz="1600" u="sng" dirty="0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Text Box 1048"/>
            <p:cNvSpPr txBox="1">
              <a:spLocks noChangeArrowheads="1"/>
            </p:cNvSpPr>
            <p:nvPr/>
          </p:nvSpPr>
          <p:spPr bwMode="auto">
            <a:xfrm>
              <a:off x="4011" y="3938"/>
              <a:ext cx="987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(age</a:t>
              </a:r>
              <a:r>
                <a:rPr lang="en-US" altLang="en-US" sz="1600" dirty="0" smtClean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, income, buys</a:t>
              </a: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)</a:t>
              </a:r>
              <a:endParaRPr lang="en-US" altLang="en-US" sz="1600" u="sng" dirty="0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18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48586</TotalTime>
  <Words>7097</Words>
  <Application>Microsoft Macintosh PowerPoint</Application>
  <PresentationFormat>On-screen Show (4:3)</PresentationFormat>
  <Paragraphs>1059</Paragraphs>
  <Slides>62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62</vt:i4>
      </vt:variant>
    </vt:vector>
  </HeadingPairs>
  <TitlesOfParts>
    <vt:vector size="78" baseType="lpstr">
      <vt:lpstr>Calibri</vt:lpstr>
      <vt:lpstr>Corbel</vt:lpstr>
      <vt:lpstr>Math B</vt:lpstr>
      <vt:lpstr>Miriam</vt:lpstr>
      <vt:lpstr>ＭＳ Ｐゴシック</vt:lpstr>
      <vt:lpstr>SimSun</vt:lpstr>
      <vt:lpstr>Symbol</vt:lpstr>
      <vt:lpstr>Tahoma</vt:lpstr>
      <vt:lpstr>Wingdings</vt:lpstr>
      <vt:lpstr>华文楷体</vt:lpstr>
      <vt:lpstr>Arial</vt:lpstr>
      <vt:lpstr>Office Theme</vt:lpstr>
      <vt:lpstr>Equation</vt:lpstr>
      <vt:lpstr>公式</vt:lpstr>
      <vt:lpstr>Photo Editor Photo</vt:lpstr>
      <vt:lpstr>Chart</vt:lpstr>
      <vt:lpstr>Chapter 7. Advanced Frequent Pattern Mining</vt:lpstr>
      <vt:lpstr>PowerPoint Presentation</vt:lpstr>
      <vt:lpstr>Advanced Frequent Pattern Mining</vt:lpstr>
      <vt:lpstr>Mining Diverse Patterns</vt:lpstr>
      <vt:lpstr>Mining Multiple-Level Frequent Patterns</vt:lpstr>
      <vt:lpstr>Redundancy Filtering at Mining Multi-Level Associations</vt:lpstr>
      <vt:lpstr>Customized Min-Supports for Different Kinds of Items</vt:lpstr>
      <vt:lpstr>Mining Multi-Dimensional Associations</vt:lpstr>
      <vt:lpstr>Mining Quantitative Associations</vt:lpstr>
      <vt:lpstr>Mining Extraordinary Phenomena in Quantitative Association Mining</vt:lpstr>
      <vt:lpstr>Rare Patterns vs. Negative Patterns</vt:lpstr>
      <vt:lpstr>Defining Negative Correlated Patterns</vt:lpstr>
      <vt:lpstr>Defining Negative Correlation: Need Null-Invariance in Definition</vt:lpstr>
      <vt:lpstr>Mining Compressed Patterns</vt:lpstr>
      <vt:lpstr>Redundancy-Aware Top-k Patterns</vt:lpstr>
      <vt:lpstr>Advanced Frequent Pattern Mining</vt:lpstr>
      <vt:lpstr>Why Constraint-Based Mining?</vt:lpstr>
      <vt:lpstr>Constraints in General Data Mining</vt:lpstr>
      <vt:lpstr>Meta-Rule Guided Mining</vt:lpstr>
      <vt:lpstr>Different Kinds of Constraints Lead to Different Pruning Strategies</vt:lpstr>
      <vt:lpstr>Pattern Space Pruning with Pattern Anti-Monotonicity</vt:lpstr>
      <vt:lpstr>Pattern Monotonicity and Its Roles</vt:lpstr>
      <vt:lpstr>Data Space Pruning with Data Anti-Monotonicity</vt:lpstr>
      <vt:lpstr>Data Space Pruning Should Be Explored Recursively</vt:lpstr>
      <vt:lpstr>Succinctness: Pruning Both Data and Pattern Spaces</vt:lpstr>
      <vt:lpstr>Convertible Constraints: Ordering Data in Transactions</vt:lpstr>
      <vt:lpstr>How to Handle Multiple Constraints?</vt:lpstr>
      <vt:lpstr>Advanced Frequent Pattern Mining</vt:lpstr>
      <vt:lpstr>Mining Long Patterns: Challenges</vt:lpstr>
      <vt:lpstr>Colossal Patterns: A Motivating Example</vt:lpstr>
      <vt:lpstr>What Is Pattern-Fusion?</vt:lpstr>
      <vt:lpstr>Observation: Colossal Patterns and Core Patterns</vt:lpstr>
      <vt:lpstr>Robustness of Colossal Patterns</vt:lpstr>
      <vt:lpstr>The Pattern-Fusion Algorithm</vt:lpstr>
      <vt:lpstr>Experimental Results on Data Set: ALL</vt:lpstr>
      <vt:lpstr>Advanced Frequent Pattern Mining</vt:lpstr>
      <vt:lpstr>Sequence Databases and Sequential Patterns</vt:lpstr>
      <vt:lpstr>Sequential Pattern and Sequential Pattern Mining</vt:lpstr>
      <vt:lpstr>Sequential Pattern Mining Algorithms</vt:lpstr>
      <vt:lpstr>GSP: Apriori-Based Sequential Pattern Mining</vt:lpstr>
      <vt:lpstr>GSP Mining and Pruning</vt:lpstr>
      <vt:lpstr>Sequential Pattern Mining in Vertical Data Format: The SPADE Algorithm</vt:lpstr>
      <vt:lpstr>PrefixSpan: A Pattern-Growth Approach</vt:lpstr>
      <vt:lpstr>CloSpan: Mining Closed Sequential Patterns</vt:lpstr>
      <vt:lpstr>Constraint-Based Sequential-Pattern Mining</vt:lpstr>
      <vt:lpstr>Timing-Based Constraints in Seq.-Pattern Mining</vt:lpstr>
      <vt:lpstr>Episodes and Episode Pattern Mining</vt:lpstr>
      <vt:lpstr>Advanced Frequent Pattern Mining</vt:lpstr>
      <vt:lpstr>Frequent (Sub)Graph Patterns</vt:lpstr>
      <vt:lpstr>Applications of Graph Pattern Mining</vt:lpstr>
      <vt:lpstr>Graph Pattern Mining Algorithms: Different Methodologies</vt:lpstr>
      <vt:lpstr>Apriori-Based Approach</vt:lpstr>
      <vt:lpstr>Candidate Generation:   Vertex Growing vs. Edge Growing</vt:lpstr>
      <vt:lpstr>Pattern-Growth Approach</vt:lpstr>
      <vt:lpstr>gSPAN: Graph Pattern Growth in Order</vt:lpstr>
      <vt:lpstr>Why Mining Closed Graph Patterns?</vt:lpstr>
      <vt:lpstr>CloseGraph: Directly Mining Closed Graph Patterns</vt:lpstr>
      <vt:lpstr>Experiment and Performance Comparison</vt:lpstr>
      <vt:lpstr>References: Mining Diverse Patterns</vt:lpstr>
      <vt:lpstr>References: Constraint-Based Frequent Pattern Mining</vt:lpstr>
      <vt:lpstr>References: Sequential Pattern Mining</vt:lpstr>
      <vt:lpstr>References: Graph Pattern Mining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2026</cp:revision>
  <cp:lastPrinted>2017-01-15T22:23:57Z</cp:lastPrinted>
  <dcterms:created xsi:type="dcterms:W3CDTF">2015-05-16T14:51:23Z</dcterms:created>
  <dcterms:modified xsi:type="dcterms:W3CDTF">2017-05-28T04:32:36Z</dcterms:modified>
</cp:coreProperties>
</file>