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281" r:id="rId2"/>
    <p:sldId id="282" r:id="rId3"/>
    <p:sldId id="283" r:id="rId4"/>
    <p:sldId id="297" r:id="rId5"/>
    <p:sldId id="298" r:id="rId6"/>
    <p:sldId id="299" r:id="rId7"/>
    <p:sldId id="300" r:id="rId8"/>
    <p:sldId id="286" r:id="rId9"/>
    <p:sldId id="284" r:id="rId10"/>
    <p:sldId id="301" r:id="rId11"/>
    <p:sldId id="302" r:id="rId12"/>
    <p:sldId id="303" r:id="rId13"/>
    <p:sldId id="304" r:id="rId14"/>
    <p:sldId id="307" r:id="rId15"/>
    <p:sldId id="308" r:id="rId16"/>
    <p:sldId id="309" r:id="rId17"/>
    <p:sldId id="310" r:id="rId18"/>
    <p:sldId id="311" r:id="rId19"/>
    <p:sldId id="312" r:id="rId20"/>
    <p:sldId id="305" r:id="rId21"/>
    <p:sldId id="306" r:id="rId22"/>
    <p:sldId id="313" r:id="rId23"/>
    <p:sldId id="287" r:id="rId24"/>
    <p:sldId id="285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288" r:id="rId34"/>
    <p:sldId id="289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290" r:id="rId44"/>
    <p:sldId id="291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7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30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notesMaster" Target="notesMasters/notesMaster1.xml"/><Relationship Id="rId55" Type="http://schemas.openxmlformats.org/officeDocument/2006/relationships/handoutMaster" Target="handoutMasters/handoutMaster1.xml"/><Relationship Id="rId56" Type="http://schemas.openxmlformats.org/officeDocument/2006/relationships/commentAuthors" Target="commentAuthors.xml"/><Relationship Id="rId57" Type="http://schemas.openxmlformats.org/officeDocument/2006/relationships/presProps" Target="presProps.xml"/><Relationship Id="rId58" Type="http://schemas.openxmlformats.org/officeDocument/2006/relationships/viewProps" Target="viewProps.xml"/><Relationship Id="rId59" Type="http://schemas.openxmlformats.org/officeDocument/2006/relationships/theme" Target="theme/theme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Relationship Id="rId2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Relationship Id="rId3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Relationship Id="rId2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Relationship Id="rId3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4" Type="http://schemas.openxmlformats.org/officeDocument/2006/relationships/image" Target="../media/image19.wmf"/><Relationship Id="rId5" Type="http://schemas.openxmlformats.org/officeDocument/2006/relationships/image" Target="../media/image20.wmf"/><Relationship Id="rId6" Type="http://schemas.openxmlformats.org/officeDocument/2006/relationships/image" Target="../media/image21.wmf"/><Relationship Id="rId7" Type="http://schemas.openxmlformats.org/officeDocument/2006/relationships/image" Target="../media/image22.wmf"/><Relationship Id="rId1" Type="http://schemas.openxmlformats.org/officeDocument/2006/relationships/image" Target="../media/image16.emf"/><Relationship Id="rId2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Relationship Id="rId2" Type="http://schemas.openxmlformats.org/officeDocument/2006/relationships/image" Target="../media/image26.wmf"/><Relationship Id="rId3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20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1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16.emf"/><Relationship Id="rId5" Type="http://schemas.openxmlformats.org/officeDocument/2006/relationships/oleObject" Target="../embeddings/Microsoft_Excel_97_-_2004_Worksheet5.xls"/><Relationship Id="rId6" Type="http://schemas.openxmlformats.org/officeDocument/2006/relationships/image" Target="../media/image17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1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19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oleObject" Target="../embeddings/oleObject9.bin"/><Relationship Id="rId5" Type="http://schemas.openxmlformats.org/officeDocument/2006/relationships/image" Target="../media/image23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29.wmf"/><Relationship Id="rId7" Type="http://schemas.openxmlformats.org/officeDocument/2006/relationships/image" Target="../media/image30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6.xls"/><Relationship Id="rId4" Type="http://schemas.openxmlformats.org/officeDocument/2006/relationships/image" Target="../media/image31.e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6" Type="http://schemas.openxmlformats.org/officeDocument/2006/relationships/image" Target="../media/image33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33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34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3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37.wmf"/><Relationship Id="rId7" Type="http://schemas.openxmlformats.org/officeDocument/2006/relationships/oleObject" Target="../embeddings/oleObject22.bin"/><Relationship Id="rId8" Type="http://schemas.openxmlformats.org/officeDocument/2006/relationships/image" Target="../media/image3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7.xls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8.xls"/><Relationship Id="rId4" Type="http://schemas.openxmlformats.org/officeDocument/2006/relationships/image" Target="../media/image39.e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4" Type="http://schemas.openxmlformats.org/officeDocument/2006/relationships/image" Target="../media/image4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43.jpeg"/><Relationship Id="rId5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4" Type="http://schemas.openxmlformats.org/officeDocument/2006/relationships/image" Target="../media/image48.wmf"/><Relationship Id="rId5" Type="http://schemas.openxmlformats.org/officeDocument/2006/relationships/oleObject" Target="../embeddings/oleObject25.bin"/><Relationship Id="rId6" Type="http://schemas.openxmlformats.org/officeDocument/2006/relationships/image" Target="../media/image4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1.emf"/><Relationship Id="rId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4" Type="http://schemas.openxmlformats.org/officeDocument/2006/relationships/image" Target="../media/image6.w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4.emf"/><Relationship Id="rId7" Type="http://schemas.openxmlformats.org/officeDocument/2006/relationships/image" Target="../media/image7.wmf"/><Relationship Id="rId8" Type="http://schemas.openxmlformats.org/officeDocument/2006/relationships/image" Target="../media/image8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9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8.</a:t>
            </a:r>
            <a:br>
              <a:rPr lang="en-US" altLang="zh-CN" dirty="0" smtClean="0"/>
            </a:br>
            <a:r>
              <a:rPr lang="en-US" altLang="zh-CN" dirty="0" smtClean="0"/>
              <a:t>Classification: Basic Concepts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Algorithm for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Basic algorithm (a greedy algorithm)</a:t>
            </a:r>
          </a:p>
          <a:p>
            <a:pPr lvl="1"/>
            <a:r>
              <a:rPr lang="en-US" altLang="en-US" sz="2400" dirty="0"/>
              <a:t>Tree is constructed in a </a:t>
            </a:r>
            <a:r>
              <a:rPr lang="en-US" altLang="en-US" sz="2400" b="1" dirty="0"/>
              <a:t>top-down recursive divide-and-conquer manner</a:t>
            </a:r>
          </a:p>
          <a:p>
            <a:pPr lvl="1"/>
            <a:r>
              <a:rPr lang="en-US" altLang="en-US" sz="2400" dirty="0"/>
              <a:t>At start, all the training examples are at the root</a:t>
            </a:r>
          </a:p>
          <a:p>
            <a:pPr lvl="1"/>
            <a:r>
              <a:rPr lang="en-US" altLang="en-US" sz="2400" dirty="0"/>
              <a:t>Attributes are categorical (if continuous-valued, they are discretized in advance)</a:t>
            </a:r>
          </a:p>
          <a:p>
            <a:pPr lvl="1"/>
            <a:r>
              <a:rPr lang="en-US" altLang="en-US" sz="2400" dirty="0"/>
              <a:t>Examples are partitioned recursively based on selected attributes</a:t>
            </a:r>
          </a:p>
          <a:p>
            <a:pPr lvl="1"/>
            <a:r>
              <a:rPr lang="en-US" altLang="en-US" sz="2400" dirty="0"/>
              <a:t>Test attributes are selected on the basis of a heuristic or statistical measure (e.g., </a:t>
            </a:r>
            <a:r>
              <a:rPr lang="en-US" altLang="en-US" sz="2400" b="1" dirty="0"/>
              <a:t>information gain</a:t>
            </a:r>
            <a:r>
              <a:rPr lang="en-US" altLang="en-US" sz="2400" dirty="0"/>
              <a:t>)</a:t>
            </a:r>
          </a:p>
          <a:p>
            <a:r>
              <a:rPr lang="en-US" altLang="en-US" sz="2400" dirty="0"/>
              <a:t>Conditions for stopping partitioning</a:t>
            </a:r>
          </a:p>
          <a:p>
            <a:pPr lvl="1"/>
            <a:r>
              <a:rPr lang="en-US" altLang="en-US" sz="2400" dirty="0"/>
              <a:t>All samples for a given node belong to the same class</a:t>
            </a:r>
          </a:p>
          <a:p>
            <a:pPr lvl="1"/>
            <a:r>
              <a:rPr lang="en-US" altLang="en-US" sz="2400" dirty="0"/>
              <a:t>There are no remaining attributes for further partitioning—</a:t>
            </a:r>
            <a:r>
              <a:rPr lang="en-US" altLang="en-US" sz="2400" b="1" dirty="0"/>
              <a:t>majority voting </a:t>
            </a:r>
            <a:r>
              <a:rPr lang="en-US" altLang="en-US" sz="2400" dirty="0"/>
              <a:t>is employed for classifying the leaf</a:t>
            </a:r>
          </a:p>
          <a:p>
            <a:pPr lvl="1"/>
            <a:r>
              <a:rPr lang="en-US" altLang="en-US" sz="2400" dirty="0"/>
              <a:t>There are no samples </a:t>
            </a:r>
            <a:r>
              <a:rPr lang="en-US" altLang="en-US" sz="2400" dirty="0" smtClean="0"/>
              <a:t>left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Brief Review of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Entropy (Information Theory)</a:t>
            </a:r>
          </a:p>
          <a:p>
            <a:pPr lvl="1"/>
            <a:r>
              <a:rPr lang="en-US" sz="2400" dirty="0"/>
              <a:t>A measure of uncertainty associated with a random number</a:t>
            </a:r>
          </a:p>
          <a:p>
            <a:pPr lvl="1"/>
            <a:r>
              <a:rPr lang="en-US" sz="2400" dirty="0"/>
              <a:t>Calculation:  For a discrete random variable Y taking m distinct values {y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y</a:t>
            </a:r>
            <a:r>
              <a:rPr lang="en-US" sz="2400" baseline="-25000" dirty="0" err="1"/>
              <a:t>m</a:t>
            </a:r>
            <a:r>
              <a:rPr lang="en-US" sz="2400" dirty="0"/>
              <a:t>}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Interpretation</a:t>
            </a:r>
          </a:p>
          <a:p>
            <a:pPr lvl="2"/>
            <a:r>
              <a:rPr lang="en-US" dirty="0"/>
              <a:t>Higher entropy </a:t>
            </a:r>
            <a:r>
              <a:rPr lang="en-US" dirty="0">
                <a:latin typeface="Calibri" panose="020F0502020204030204" pitchFamily="34" charset="0"/>
              </a:rPr>
              <a:t>→ higher uncertainty</a:t>
            </a:r>
          </a:p>
          <a:p>
            <a:pPr lvl="2"/>
            <a:r>
              <a:rPr lang="en-US" dirty="0"/>
              <a:t>Lower entropy </a:t>
            </a:r>
            <a:r>
              <a:rPr lang="en-US" dirty="0">
                <a:latin typeface="Calibri" panose="020F0502020204030204" pitchFamily="34" charset="0"/>
              </a:rPr>
              <a:t>→ lower uncertainty</a:t>
            </a:r>
            <a:endParaRPr lang="en-US" dirty="0"/>
          </a:p>
          <a:p>
            <a:r>
              <a:rPr lang="en-US" sz="2400" dirty="0"/>
              <a:t>Conditional entropy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78" y="3533665"/>
            <a:ext cx="4650568" cy="65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8" y="6023118"/>
            <a:ext cx="3149197" cy="515794"/>
          </a:xfrm>
          <a:prstGeom prst="rect">
            <a:avLst/>
          </a:prstGeom>
        </p:spPr>
      </p:pic>
      <p:pic>
        <p:nvPicPr>
          <p:cNvPr id="7" name="Picture 2" descr="Image result for ent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0" y="3533666"/>
            <a:ext cx="2574919" cy="23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376855" y="5996396"/>
            <a:ext cx="80946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75706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Attribute Selection Measure: Information Gain (ID3/C4.5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Select the attribute with the highest information gain</a:t>
            </a:r>
          </a:p>
          <a:p>
            <a:r>
              <a:rPr lang="en-US" altLang="en-US" dirty="0" smtClean="0"/>
              <a:t>Let pi be the probability that an arbitrary tuple in D belongs to class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estimated by |C</a:t>
            </a:r>
            <a:r>
              <a:rPr lang="en-US" altLang="en-US" baseline="-25000" dirty="0" smtClean="0"/>
              <a:t>i, D</a:t>
            </a:r>
            <a:r>
              <a:rPr lang="en-US" altLang="en-US" dirty="0" smtClean="0"/>
              <a:t>|/|D|</a:t>
            </a:r>
          </a:p>
          <a:p>
            <a:r>
              <a:rPr lang="en-US" altLang="en-US" dirty="0" smtClean="0"/>
              <a:t>Expected information (entropy) needed to classify a tuple in D: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Information needed (after using A to split D into v partitions) to classify D: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Information gained by branching on attribute A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68988"/>
              </p:ext>
            </p:extLst>
          </p:nvPr>
        </p:nvGraphicFramePr>
        <p:xfrm>
          <a:off x="2384426" y="299300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6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299300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69626"/>
              </p:ext>
            </p:extLst>
          </p:nvPr>
        </p:nvGraphicFramePr>
        <p:xfrm>
          <a:off x="2384426" y="449278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7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449278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545"/>
              </p:ext>
            </p:extLst>
          </p:nvPr>
        </p:nvGraphicFramePr>
        <p:xfrm>
          <a:off x="2347550" y="589183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18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550" y="589183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6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Selection: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1600" dirty="0">
                <a:solidFill>
                  <a:srgbClr val="121328"/>
                </a:solidFill>
              </a:rPr>
              <a:t> </a:t>
            </a: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en-US" sz="1800" dirty="0" smtClean="0">
                <a:solidFill>
                  <a:srgbClr val="121328"/>
                </a:solidFill>
              </a:rPr>
              <a:t>	means </a:t>
            </a:r>
            <a:r>
              <a:rPr lang="en-US" altLang="en-US" sz="1800" dirty="0">
                <a:solidFill>
                  <a:srgbClr val="121328"/>
                </a:solidFill>
              </a:rPr>
              <a:t>“age &lt;=30” has 5 out of 14 samples, with 2 </a:t>
            </a:r>
            <a:r>
              <a:rPr lang="en-US" altLang="en-US" sz="1800" dirty="0" err="1">
                <a:solidFill>
                  <a:srgbClr val="121328"/>
                </a:solidFill>
              </a:rPr>
              <a:t>yes’es</a:t>
            </a:r>
            <a:r>
              <a:rPr lang="en-US" altLang="en-US" sz="1800" dirty="0">
                <a:solidFill>
                  <a:srgbClr val="121328"/>
                </a:solidFill>
              </a:rPr>
              <a:t>  and 3 no’s.   Hence</a:t>
            </a:r>
            <a:endParaRPr lang="en-US" altLang="en-US" sz="1800" dirty="0"/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en-US" sz="1800" dirty="0">
                <a:solidFill>
                  <a:srgbClr val="121328"/>
                </a:solidFill>
              </a:rPr>
              <a:t>Similarly,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67257"/>
              </p:ext>
            </p:extLst>
          </p:nvPr>
        </p:nvGraphicFramePr>
        <p:xfrm>
          <a:off x="693464" y="2655703"/>
          <a:ext cx="30464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6" name="Worksheet" r:id="rId3" imgW="3835400" imgH="1524000" progId="Excel.Sheet.8">
                  <p:embed/>
                </p:oleObj>
              </mc:Choice>
              <mc:Fallback>
                <p:oleObj name="Worksheet" r:id="rId3" imgW="3835400" imgH="1524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64" y="2655703"/>
                        <a:ext cx="30464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26922"/>
              </p:ext>
            </p:extLst>
          </p:nvPr>
        </p:nvGraphicFramePr>
        <p:xfrm>
          <a:off x="0" y="3716338"/>
          <a:ext cx="4648200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Worksheet" r:id="rId5" imgW="6985000" imgH="4991100" progId="Excel.Sheet.8">
                  <p:embed/>
                </p:oleObj>
              </mc:Choice>
              <mc:Fallback>
                <p:oleObj name="Worksheet" r:id="rId5" imgW="6985000" imgH="4991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6338"/>
                        <a:ext cx="4648200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970501"/>
              </p:ext>
            </p:extLst>
          </p:nvPr>
        </p:nvGraphicFramePr>
        <p:xfrm>
          <a:off x="645201" y="2282376"/>
          <a:ext cx="3142938" cy="34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8" name="Equation" r:id="rId7" imgW="3314700" imgH="393700" progId="Equation.3">
                  <p:embed/>
                </p:oleObj>
              </mc:Choice>
              <mc:Fallback>
                <p:oleObj name="Equation" r:id="rId7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201" y="2282376"/>
                        <a:ext cx="3142938" cy="3429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04645"/>
              </p:ext>
            </p:extLst>
          </p:nvPr>
        </p:nvGraphicFramePr>
        <p:xfrm>
          <a:off x="5115654" y="1528171"/>
          <a:ext cx="3103692" cy="10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9" name="Equation" r:id="rId9" imgW="2044700" imgH="812800" progId="Equation.3">
                  <p:embed/>
                </p:oleObj>
              </mc:Choice>
              <mc:Fallback>
                <p:oleObj name="Equation" r:id="rId9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54" y="1528171"/>
                        <a:ext cx="3103692" cy="10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07580"/>
              </p:ext>
            </p:extLst>
          </p:nvPr>
        </p:nvGraphicFramePr>
        <p:xfrm>
          <a:off x="4026308" y="2625356"/>
          <a:ext cx="1013146" cy="62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0"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308" y="2625356"/>
                        <a:ext cx="1013146" cy="627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49970"/>
              </p:ext>
            </p:extLst>
          </p:nvPr>
        </p:nvGraphicFramePr>
        <p:xfrm>
          <a:off x="5268195" y="4760991"/>
          <a:ext cx="2951151" cy="98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1" name="Equation" r:id="rId13" imgW="3594100" imgH="1193800" progId="Equation.3">
                  <p:embed/>
                </p:oleObj>
              </mc:Choice>
              <mc:Fallback>
                <p:oleObj name="Equation" r:id="rId13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195" y="4760991"/>
                        <a:ext cx="2951151" cy="98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08877"/>
              </p:ext>
            </p:extLst>
          </p:nvPr>
        </p:nvGraphicFramePr>
        <p:xfrm>
          <a:off x="4800600" y="3889545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32" name="Equation" r:id="rId15" imgW="2552700" imgH="241300" progId="Equation.3">
                  <p:embed/>
                </p:oleObj>
              </mc:Choice>
              <mc:Fallback>
                <p:oleObj name="Equation" r:id="rId15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9545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56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Information-Gain for Continuous-Valued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b="1" i="1" dirty="0"/>
              <a:t>best split point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midpoint 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(a</a:t>
            </a:r>
            <a:r>
              <a:rPr lang="en-US" altLang="en-US" baseline="-25000" dirty="0"/>
              <a:t>i</a:t>
            </a:r>
            <a:r>
              <a:rPr lang="en-US" altLang="en-US" dirty="0"/>
              <a:t>+a</a:t>
            </a:r>
            <a:r>
              <a:rPr lang="en-US" altLang="en-US" baseline="-25000" dirty="0"/>
              <a:t>i+1</a:t>
            </a:r>
            <a:r>
              <a:rPr lang="en-US" altLang="en-US" dirty="0"/>
              <a:t>)/2 is the midpoint between the values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and a</a:t>
            </a:r>
            <a:r>
              <a:rPr lang="en-US" altLang="en-US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The point with the </a:t>
            </a:r>
            <a:r>
              <a:rPr lang="en-US" altLang="en-US" sz="2400" i="1" dirty="0"/>
              <a:t>minimum expected information requirement</a:t>
            </a:r>
            <a:r>
              <a:rPr lang="en-US" altLang="en-US" sz="2400" dirty="0"/>
              <a:t> 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altLang="en-US" sz="2400" dirty="0"/>
              <a:t>Split:</a:t>
            </a:r>
          </a:p>
          <a:p>
            <a:pPr lvl="1">
              <a:lnSpc>
                <a:spcPct val="115000"/>
              </a:lnSpc>
            </a:pPr>
            <a:r>
              <a:rPr lang="en-US" altLang="en-US" sz="2400" dirty="0"/>
              <a:t>D1 is the set of tuples in D satisfying A ≤ split-point, and D2 is the set of tuples in D satisfying A &gt; split-point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3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Gain Ratio for Attribute Selection (C4.5)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Information gain measure is biased towards attributes with a large number of values</a:t>
            </a:r>
          </a:p>
          <a:p>
            <a:r>
              <a:rPr lang="en-US" altLang="en-US" dirty="0"/>
              <a:t>C4.5 (a successor of ID3) uses gain ratio to overcome the problem (normalization to information gain)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r>
              <a:rPr lang="en-US" altLang="en-US" dirty="0"/>
              <a:t>Ex.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gain_ratio</a:t>
            </a:r>
            <a:r>
              <a:rPr lang="en-US" altLang="en-US" dirty="0"/>
              <a:t>(income) = 0.029/1.557 = 0.019</a:t>
            </a:r>
          </a:p>
          <a:p>
            <a:r>
              <a:rPr lang="en-US" altLang="en-US" dirty="0"/>
              <a:t>The attribute with the maximum gain ratio is selected as the splitting attribute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82" y="4180854"/>
            <a:ext cx="7211518" cy="5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46430"/>
              </p:ext>
            </p:extLst>
          </p:nvPr>
        </p:nvGraphicFramePr>
        <p:xfrm>
          <a:off x="2888804" y="2997878"/>
          <a:ext cx="3366392" cy="5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1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4" y="2997878"/>
                        <a:ext cx="3366392" cy="5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043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Gini Index (CART, </a:t>
            </a:r>
            <a:r>
              <a:rPr lang="en-US" altLang="en-US" dirty="0" smtClean="0"/>
              <a:t>IBM </a:t>
            </a:r>
            <a:r>
              <a:rPr lang="en-US" altLang="en-US" dirty="0" err="1" smtClean="0"/>
              <a:t>IntelligentMiner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  <a:buNone/>
            </a:pPr>
            <a:r>
              <a:rPr lang="en-US" altLang="en-US" dirty="0"/>
              <a:t>    		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/>
              <a:t>D</a:t>
            </a:r>
          </a:p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</a:t>
            </a:r>
            <a:r>
              <a:rPr lang="en-US" altLang="en-US" dirty="0"/>
              <a:t>  is split on A into two subsets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r>
              <a:rPr lang="en-US" altLang="en-US" dirty="0"/>
              <a:t>Reduction in Impurity</a:t>
            </a:r>
            <a:r>
              <a:rPr lang="en-US" altLang="en-US" dirty="0" smtClean="0"/>
              <a:t>:</a:t>
            </a:r>
          </a:p>
          <a:p>
            <a:pPr marL="0" indent="0">
              <a:spcAft>
                <a:spcPts val="200"/>
              </a:spcAft>
              <a:buNone/>
            </a:pPr>
            <a:endParaRPr lang="en-US" altLang="en-US" dirty="0" smtClean="0"/>
          </a:p>
          <a:p>
            <a:pPr>
              <a:spcAft>
                <a:spcPts val="20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attribute 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(or the largest reduction in impurity) is chosen to split the node (</a:t>
            </a:r>
            <a:r>
              <a:rPr lang="en-US" altLang="en-US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687820"/>
              </p:ext>
            </p:extLst>
          </p:nvPr>
        </p:nvGraphicFramePr>
        <p:xfrm>
          <a:off x="2513194" y="1855521"/>
          <a:ext cx="1835359" cy="75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94" y="1855521"/>
                        <a:ext cx="1835359" cy="752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86154"/>
              </p:ext>
            </p:extLst>
          </p:nvPr>
        </p:nvGraphicFramePr>
        <p:xfrm>
          <a:off x="3904156" y="3439407"/>
          <a:ext cx="3715844" cy="5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3439407"/>
                        <a:ext cx="3715844" cy="5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11840"/>
              </p:ext>
            </p:extLst>
          </p:nvPr>
        </p:nvGraphicFramePr>
        <p:xfrm>
          <a:off x="3904156" y="4225988"/>
          <a:ext cx="3156211" cy="35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4225988"/>
                        <a:ext cx="3156211" cy="35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66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Gini </a:t>
            </a:r>
            <a:r>
              <a:rPr lang="en-US" alt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Ex.  D has 9 tuples in </a:t>
            </a:r>
            <a:r>
              <a:rPr lang="en-US" altLang="en-US" dirty="0" err="1"/>
              <a:t>buys_computer</a:t>
            </a:r>
            <a:r>
              <a:rPr lang="en-US" altLang="en-US" dirty="0"/>
              <a:t> = “yes” and 5 in “no”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Suppose the attribute income partitions D into 10 in D</a:t>
            </a:r>
            <a:r>
              <a:rPr lang="en-US" altLang="en-US" baseline="-25000" dirty="0"/>
              <a:t>1</a:t>
            </a:r>
            <a:r>
              <a:rPr lang="en-US" altLang="en-US" dirty="0"/>
              <a:t>: {low, medium} and 4 in D</a:t>
            </a:r>
            <a:r>
              <a:rPr lang="en-US" altLang="en-US" baseline="-25000" dirty="0"/>
              <a:t>2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</a:t>
            </a:r>
            <a:r>
              <a:rPr lang="zh-CN" altLang="en-US" dirty="0"/>
              <a:t> </a:t>
            </a:r>
            <a:r>
              <a:rPr lang="en-US" altLang="en-US" dirty="0" smtClean="0"/>
              <a:t>Thus</a:t>
            </a:r>
            <a:r>
              <a:rPr lang="en-US" altLang="en-US" dirty="0"/>
              <a:t>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index</a:t>
            </a:r>
          </a:p>
          <a:p>
            <a:r>
              <a:rPr lang="en-US" altLang="en-US" dirty="0"/>
              <a:t>All attributes are assumed continuous-valued</a:t>
            </a:r>
          </a:p>
          <a:p>
            <a:r>
              <a:rPr lang="en-US" altLang="en-US" dirty="0"/>
              <a:t>May need other tools, e.g., clustering, to get the possible split values</a:t>
            </a:r>
          </a:p>
          <a:p>
            <a:r>
              <a:rPr lang="en-US" altLang="en-US" dirty="0"/>
              <a:t>Can be modified for categorical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77140"/>
              </p:ext>
            </p:extLst>
          </p:nvPr>
        </p:nvGraphicFramePr>
        <p:xfrm>
          <a:off x="3071692" y="2030585"/>
          <a:ext cx="3000616" cy="61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92" y="2030585"/>
                        <a:ext cx="3000616" cy="61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51188"/>
              </p:ext>
            </p:extLst>
          </p:nvPr>
        </p:nvGraphicFramePr>
        <p:xfrm>
          <a:off x="457200" y="3452327"/>
          <a:ext cx="3947751" cy="51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52327"/>
                        <a:ext cx="3947751" cy="51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1" y="3452327"/>
            <a:ext cx="4159771" cy="105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70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Comparing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towards multivalued attributes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 multivalued attributes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tends to favor tests that result in equal-sized partitions and purity in both </a:t>
            </a:r>
            <a:r>
              <a:rPr lang="en-US" altLang="en-US" dirty="0" smtClean="0"/>
              <a:t>partitions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6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Other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/>
              <a:t>CHAID</a:t>
            </a:r>
            <a:r>
              <a:rPr lang="en-US" altLang="en-US" sz="2400" dirty="0"/>
              <a:t>: a popular decision tree algorithm, measure based on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test for independence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C-SEP</a:t>
            </a:r>
            <a:r>
              <a:rPr lang="en-US" altLang="en-US" sz="2400" dirty="0"/>
              <a:t>: performs better than info. gain and </a:t>
            </a:r>
            <a:r>
              <a:rPr lang="en-US" altLang="en-US" sz="2400" dirty="0" err="1"/>
              <a:t>gini</a:t>
            </a:r>
            <a:r>
              <a:rPr lang="en-US" altLang="en-US" sz="2400" dirty="0"/>
              <a:t> index in certain cases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G-statistic</a:t>
            </a:r>
            <a:r>
              <a:rPr lang="en-US" altLang="en-US" sz="2400" dirty="0"/>
              <a:t>: has a close approximation to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distribution 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MDL (Minimal Description Length) principle</a:t>
            </a:r>
            <a:r>
              <a:rPr lang="en-US" altLang="en-US" sz="2400" dirty="0"/>
              <a:t> (i.e., the simplest solution is preferred):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best tree as the one that requires the fewest # of bits to both (1) encode the tree, and (2) encode the exceptions to the tree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Multivariate splits (partition based on multiple variable combinations)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/>
              <a:t>CART</a:t>
            </a:r>
            <a:r>
              <a:rPr lang="en-US" altLang="en-US" sz="2400" dirty="0"/>
              <a:t>: finds multivariate splits based on a linear comb. of </a:t>
            </a:r>
            <a:r>
              <a:rPr lang="en-US" altLang="en-US" sz="2400" dirty="0" err="1"/>
              <a:t>attrs</a:t>
            </a:r>
            <a:r>
              <a:rPr lang="en-US" alt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Which attribute selection measure is the best?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 Most give good results, none is significantly superior than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Overfitting</a:t>
            </a:r>
            <a:r>
              <a:rPr lang="en-US" altLang="en-US" dirty="0"/>
              <a:t> and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 err="1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Too many branches, some may reflect anomalies due to noise or outliers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Poor accuracy for unseen samples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Two approaches to avoid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goodness measure falling below a threshold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Difficult to choose an appropriate threshold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Use a set of data different from the training data to decide which is the “best pruned tree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9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Classification in Large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Classification—a classical problem extensively studied by statisticians and machine learning researchers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Scalability: Classifying data sets with millions of examples and hundreds of attributes with reasonable speed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Why is decision tree induction popular?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relatively faster learning speed (than other classification methods)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convertible to simple and easy to understand classification rules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can use SQL queries for accessing databases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comparable classification accuracy with other methods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err="1"/>
              <a:t>RainForest</a:t>
            </a:r>
            <a:r>
              <a:rPr lang="en-US" altLang="en-US" sz="2400" dirty="0">
                <a:solidFill>
                  <a:srgbClr val="FF3300"/>
                </a:solidFill>
              </a:rPr>
              <a:t> </a:t>
            </a:r>
            <a:r>
              <a:rPr lang="en-US" altLang="en-US" sz="2400" dirty="0"/>
              <a:t>(VLDB’98 — </a:t>
            </a:r>
            <a:r>
              <a:rPr lang="en-US" altLang="en-US" sz="2400" dirty="0" err="1"/>
              <a:t>Gehrke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Ramakrishnan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Ganti</a:t>
            </a:r>
            <a:r>
              <a:rPr lang="en-US" altLang="en-US" sz="2400" dirty="0"/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Builds an AVC-list (attribute, value, class label)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54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RainForest</a:t>
            </a:r>
            <a:r>
              <a:rPr lang="en-US" altLang="en-US" sz="3200" dirty="0"/>
              <a:t>: A Scalable Classification </a:t>
            </a:r>
            <a:r>
              <a:rPr lang="en-US" altLang="en-US" sz="3200" dirty="0" smtClean="0"/>
              <a:t>Framework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380"/>
            <a:ext cx="8229600" cy="5181783"/>
          </a:xfrm>
        </p:spPr>
        <p:txBody>
          <a:bodyPr>
            <a:normAutofit/>
          </a:bodyPr>
          <a:lstStyle/>
          <a:p>
            <a:r>
              <a:rPr lang="en-US" altLang="en-US" sz="1800" dirty="0"/>
              <a:t>The criteria that determine the quality of the tree can be computed separately </a:t>
            </a:r>
          </a:p>
          <a:p>
            <a:pPr lvl="1"/>
            <a:r>
              <a:rPr lang="en-US" altLang="en-US" sz="1800" dirty="0"/>
              <a:t>Builds an AVC-list</a:t>
            </a:r>
            <a:r>
              <a:rPr lang="en-US" altLang="ko-KR" sz="1800" b="1" dirty="0">
                <a:ea typeface="Gulim" panose="020B0600000101010101" pitchFamily="34" charset="-127"/>
              </a:rPr>
              <a:t>: AVC (Attribute, Value, </a:t>
            </a:r>
            <a:r>
              <a:rPr lang="en-US" altLang="ko-KR" sz="1800" b="1" dirty="0" err="1">
                <a:ea typeface="Gulim" panose="020B0600000101010101" pitchFamily="34" charset="-127"/>
              </a:rPr>
              <a:t>Class_label</a:t>
            </a:r>
            <a:r>
              <a:rPr lang="en-US" altLang="ko-KR" sz="1800" b="1" dirty="0">
                <a:ea typeface="Gulim" panose="020B0600000101010101" pitchFamily="34" charset="-127"/>
              </a:rPr>
              <a:t>) </a:t>
            </a:r>
          </a:p>
          <a:p>
            <a:r>
              <a:rPr lang="en-US" altLang="ko-KR" sz="1800" b="1" dirty="0">
                <a:ea typeface="Gulim" panose="020B0600000101010101" pitchFamily="34" charset="-127"/>
              </a:rPr>
              <a:t>AVC-set  </a:t>
            </a:r>
            <a:r>
              <a:rPr lang="en-US" altLang="ko-KR" sz="1800" dirty="0">
                <a:ea typeface="Gulim" panose="020B0600000101010101" pitchFamily="34" charset="-127"/>
              </a:rPr>
              <a:t>(of an attribute </a:t>
            </a:r>
            <a:r>
              <a:rPr lang="en-US" altLang="ko-KR" sz="1800" i="1" dirty="0">
                <a:ea typeface="Gulim" panose="020B0600000101010101" pitchFamily="34" charset="-127"/>
              </a:rPr>
              <a:t>X</a:t>
            </a:r>
            <a:r>
              <a:rPr lang="en-US" altLang="ko-KR" sz="1800" dirty="0"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1800" dirty="0"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sz="1800" i="1" dirty="0">
                <a:ea typeface="Gulim" panose="020B0600000101010101" pitchFamily="34" charset="-127"/>
              </a:rPr>
              <a:t>X</a:t>
            </a:r>
            <a:r>
              <a:rPr lang="en-US" altLang="ko-KR" sz="1800" dirty="0">
                <a:ea typeface="Gulim" panose="020B0600000101010101" pitchFamily="34" charset="-127"/>
              </a:rPr>
              <a:t> and class label where counts of individual class label are </a:t>
            </a:r>
            <a:r>
              <a:rPr lang="en-US" altLang="ko-KR" sz="1800" dirty="0" smtClean="0">
                <a:ea typeface="Gulim" panose="020B0600000101010101" pitchFamily="34" charset="-127"/>
              </a:rPr>
              <a:t>aggregated</a:t>
            </a:r>
            <a:endParaRPr lang="en-US" altLang="ko-KR" sz="1800" b="1" dirty="0">
              <a:ea typeface="Gulim" panose="020B0600000101010101" pitchFamily="34" charset="-127"/>
            </a:endParaRPr>
          </a:p>
          <a:p>
            <a:r>
              <a:rPr lang="en-US" altLang="ko-KR" sz="1800" b="1" dirty="0">
                <a:ea typeface="Gulim" panose="020B0600000101010101" pitchFamily="34" charset="-127"/>
              </a:rPr>
              <a:t>AVC-group  </a:t>
            </a:r>
            <a:r>
              <a:rPr lang="en-US" altLang="ko-KR" sz="1800" dirty="0">
                <a:ea typeface="Gulim" panose="020B0600000101010101" pitchFamily="34" charset="-127"/>
              </a:rPr>
              <a:t>(of a node </a:t>
            </a:r>
            <a:r>
              <a:rPr lang="en-US" altLang="ko-KR" sz="1800" i="1" dirty="0">
                <a:ea typeface="Gulim" panose="020B0600000101010101" pitchFamily="34" charset="-127"/>
              </a:rPr>
              <a:t>n</a:t>
            </a:r>
            <a:r>
              <a:rPr lang="en-US" altLang="ko-KR" sz="1800" dirty="0"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1800" dirty="0">
                <a:ea typeface="Gulim" panose="020B0600000101010101" pitchFamily="34" charset="-127"/>
              </a:rPr>
              <a:t>Set of AVC-sets </a:t>
            </a:r>
            <a:r>
              <a:rPr lang="en-US" altLang="ko-KR" sz="1800" dirty="0" smtClean="0">
                <a:ea typeface="Gulim" panose="020B0600000101010101" pitchFamily="34" charset="-127"/>
              </a:rPr>
              <a:t>of</a:t>
            </a:r>
            <a:r>
              <a:rPr lang="zh-CN" altLang="en-US" sz="1800" dirty="0">
                <a:ea typeface="Gulim" panose="020B0600000101010101" pitchFamily="34" charset="-127"/>
              </a:rPr>
              <a:t> </a:t>
            </a:r>
            <a:r>
              <a:rPr lang="en-US" altLang="ko-KR" sz="1800" dirty="0" smtClean="0">
                <a:ea typeface="Gulim" panose="020B0600000101010101" pitchFamily="34" charset="-127"/>
              </a:rPr>
              <a:t>all</a:t>
            </a:r>
            <a:endParaRPr lang="zh-CN" altLang="en-US" sz="1800" dirty="0" smtClean="0">
              <a:ea typeface="Gulim" panose="020B0600000101010101" pitchFamily="34" charset="-127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ea typeface="Gulim" panose="020B0600000101010101" pitchFamily="34" charset="-127"/>
              </a:rPr>
              <a:t>predictor </a:t>
            </a:r>
            <a:r>
              <a:rPr lang="en-US" altLang="ko-KR" sz="1800" dirty="0">
                <a:ea typeface="Gulim" panose="020B0600000101010101" pitchFamily="34" charset="-127"/>
              </a:rPr>
              <a:t>attributes </a:t>
            </a:r>
            <a:r>
              <a:rPr lang="en-US" altLang="ko-KR" sz="1800" dirty="0" smtClean="0">
                <a:ea typeface="Gulim" panose="020B0600000101010101" pitchFamily="34" charset="-127"/>
              </a:rPr>
              <a:t>at</a:t>
            </a:r>
            <a:endParaRPr lang="zh-CN" altLang="en-US" sz="1800" dirty="0" smtClean="0">
              <a:ea typeface="Gulim" panose="020B0600000101010101" pitchFamily="34" charset="-127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ea typeface="Gulim" panose="020B0600000101010101" pitchFamily="34" charset="-127"/>
              </a:rPr>
              <a:t>the </a:t>
            </a:r>
            <a:r>
              <a:rPr lang="en-US" altLang="ko-KR" sz="1800" dirty="0">
                <a:ea typeface="Gulim" panose="020B0600000101010101" pitchFamily="34" charset="-127"/>
              </a:rPr>
              <a:t>node </a:t>
            </a:r>
            <a:r>
              <a:rPr lang="en-US" altLang="ko-KR" sz="1800" i="1" dirty="0" smtClean="0">
                <a:ea typeface="Gulim" panose="020B0600000101010101" pitchFamily="34" charset="-127"/>
              </a:rPr>
              <a:t>n</a:t>
            </a:r>
            <a:endParaRPr lang="en-US" altLang="ko-KR" sz="1800" b="1" dirty="0"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88428" y="6518554"/>
            <a:ext cx="146470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Its AVC Sets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2979719"/>
              </p:ext>
            </p:extLst>
          </p:nvPr>
        </p:nvGraphicFramePr>
        <p:xfrm>
          <a:off x="3842024" y="3391245"/>
          <a:ext cx="1981200" cy="1447800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868940"/>
              </p:ext>
            </p:extLst>
          </p:nvPr>
        </p:nvGraphicFramePr>
        <p:xfrm>
          <a:off x="6204495" y="3391245"/>
          <a:ext cx="2171699" cy="1447800"/>
        </p:xfrm>
        <a:graphic>
          <a:graphicData uri="http://schemas.openxmlformats.org/drawingml/2006/table">
            <a:tbl>
              <a:tblPr/>
              <a:tblGrid>
                <a:gridCol w="848937"/>
                <a:gridCol w="508219"/>
                <a:gridCol w="814543"/>
              </a:tblGrid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4056642" y="2966974"/>
            <a:ext cx="1654748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>
                <a:latin typeface="Corbel" charset="0"/>
                <a:ea typeface="Corbel" charset="0"/>
                <a:cs typeface="Corbel" charset="0"/>
              </a:rPr>
              <a:t>Age</a:t>
            </a:r>
            <a:endParaRPr lang="en-US" altLang="en-US" sz="18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129"/>
          <p:cNvSpPr>
            <a:spLocks noChangeArrowheads="1"/>
          </p:cNvSpPr>
          <p:nvPr/>
        </p:nvSpPr>
        <p:spPr bwMode="auto">
          <a:xfrm>
            <a:off x="6318347" y="2977568"/>
            <a:ext cx="1970539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smtClean="0">
                <a:latin typeface="Corbel" charset="0"/>
                <a:ea typeface="Corbel" charset="0"/>
                <a:cs typeface="Corbel" charset="0"/>
              </a:rPr>
              <a:t>Income</a:t>
            </a:r>
            <a:endParaRPr lang="en-US" altLang="en-US" sz="1800" i="1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496552"/>
              </p:ext>
            </p:extLst>
          </p:nvPr>
        </p:nvGraphicFramePr>
        <p:xfrm>
          <a:off x="3729003" y="5356033"/>
          <a:ext cx="2124076" cy="1158240"/>
        </p:xfrm>
        <a:graphic>
          <a:graphicData uri="http://schemas.openxmlformats.org/drawingml/2006/table">
            <a:tbl>
              <a:tblPr/>
              <a:tblGrid>
                <a:gridCol w="837268"/>
                <a:gridCol w="534333"/>
                <a:gridCol w="752475"/>
              </a:tblGrid>
              <a:tr h="2038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7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29"/>
          <p:cNvSpPr>
            <a:spLocks noChangeArrowheads="1"/>
          </p:cNvSpPr>
          <p:nvPr/>
        </p:nvSpPr>
        <p:spPr bwMode="auto">
          <a:xfrm>
            <a:off x="3814450" y="4912873"/>
            <a:ext cx="2036263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smtClean="0">
                <a:latin typeface="Corbel" charset="0"/>
                <a:ea typeface="Corbel" charset="0"/>
                <a:cs typeface="Corbel" charset="0"/>
              </a:rPr>
              <a:t>Student</a:t>
            </a:r>
            <a:endParaRPr lang="en-US" altLang="en-US" sz="1800" i="1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Group 1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288625"/>
              </p:ext>
            </p:extLst>
          </p:nvPr>
        </p:nvGraphicFramePr>
        <p:xfrm>
          <a:off x="6204495" y="5344511"/>
          <a:ext cx="2190750" cy="1158240"/>
        </p:xfrm>
        <a:graphic>
          <a:graphicData uri="http://schemas.openxmlformats.org/drawingml/2006/table">
            <a:tbl>
              <a:tblPr/>
              <a:tblGrid>
                <a:gridCol w="857250"/>
                <a:gridCol w="781050"/>
                <a:gridCol w="552450"/>
              </a:tblGrid>
              <a:tr h="1806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3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7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29"/>
          <p:cNvSpPr>
            <a:spLocks noChangeArrowheads="1"/>
          </p:cNvSpPr>
          <p:nvPr/>
        </p:nvSpPr>
        <p:spPr bwMode="auto">
          <a:xfrm>
            <a:off x="6027150" y="4919595"/>
            <a:ext cx="2579681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err="1" smtClean="0">
                <a:latin typeface="Corbel" charset="0"/>
                <a:ea typeface="Corbel" charset="0"/>
                <a:cs typeface="Corbel" charset="0"/>
              </a:rPr>
              <a:t>Credit_Rating</a:t>
            </a:r>
            <a:endParaRPr lang="en-US" altLang="en-US" sz="1800" i="1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47579"/>
              </p:ext>
            </p:extLst>
          </p:nvPr>
        </p:nvGraphicFramePr>
        <p:xfrm>
          <a:off x="66138" y="3847684"/>
          <a:ext cx="35718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Worksheet" r:id="rId3" imgW="5207000" imgH="4610100" progId="Excel.Sheet.8">
                  <p:embed/>
                </p:oleObj>
              </mc:Choice>
              <mc:Fallback>
                <p:oleObj name="Worksheet" r:id="rId3" imgW="52070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8" y="3847684"/>
                        <a:ext cx="35718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200" y="6519446"/>
            <a:ext cx="221661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The Training Data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2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b="1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Classification: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u="sng" dirty="0"/>
              <a:t>A statistical classifier</a:t>
            </a:r>
            <a:r>
              <a:rPr lang="en-US" altLang="en-US" dirty="0"/>
              <a:t>: performs </a:t>
            </a:r>
            <a:r>
              <a:rPr lang="en-US" altLang="en-US" i="1" dirty="0"/>
              <a:t>probabilistic prediction, i.e.,</a:t>
            </a:r>
            <a:r>
              <a:rPr lang="en-US" altLang="en-US" dirty="0"/>
              <a:t> predicts class membership probabilities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Foundation:</a:t>
            </a:r>
            <a:r>
              <a:rPr lang="en-US" altLang="en-US" dirty="0"/>
              <a:t> Based on Bayes’ Theorem. 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Performance:</a:t>
            </a:r>
            <a:r>
              <a:rPr lang="en-US" altLang="en-US" dirty="0"/>
              <a:t> A simple Bayesian classifier, </a:t>
            </a:r>
            <a:r>
              <a:rPr lang="en-US" altLang="en-US" i="1" dirty="0"/>
              <a:t>naïve Bayesian classifier</a:t>
            </a:r>
            <a:r>
              <a:rPr lang="en-US" altLang="en-US" dirty="0"/>
              <a:t>, has comparable performance with decision tree and selected neural network classifiers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Incremental</a:t>
            </a:r>
            <a:r>
              <a:rPr lang="en-US" altLang="en-US" dirty="0"/>
              <a:t>: Each training example can incrementally increase/decrease the probability that a hypothesis is correct — prior knowledge can be combined with observed data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Standard</a:t>
            </a:r>
            <a:r>
              <a:rPr lang="en-US" altLang="en-US" dirty="0"/>
              <a:t>: Even when Bayesian methods are computationally intractable, they can provide a standard of optimal decision making against which other methods can be </a:t>
            </a:r>
            <a:r>
              <a:rPr lang="en-US" altLang="en-US" dirty="0" smtClean="0"/>
              <a:t>measured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Total probability Theorem: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Bayes’ Theorem: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 a data sample (“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evidence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”): class label is unknown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H be a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hypothesis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X belongs to class C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Classification is to determine P(H|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), (i.e.,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posteriori probability):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prior probability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initial probability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regardless of age, income, …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probability that sample data is observed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|H) (likelihood): the probability of observing the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given that the hypothesis holds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Given that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the prob. that X is 31..40, medium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income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4437"/>
              </p:ext>
            </p:extLst>
          </p:nvPr>
        </p:nvGraphicFramePr>
        <p:xfrm>
          <a:off x="4057336" y="1508422"/>
          <a:ext cx="2244897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9" name="Equation" r:id="rId3" imgW="2476500" imgH="685800" progId="Equation.3">
                  <p:embed/>
                </p:oleObj>
              </mc:Choice>
              <mc:Fallback>
                <p:oleObj name="Equation" r:id="rId3" imgW="24765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336" y="1508422"/>
                        <a:ext cx="2244897" cy="548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885574"/>
              </p:ext>
            </p:extLst>
          </p:nvPr>
        </p:nvGraphicFramePr>
        <p:xfrm>
          <a:off x="2923082" y="2147846"/>
          <a:ext cx="3931692" cy="398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" name="Equation" r:id="rId5" imgW="4813300" imgH="558800" progId="Equation.3">
                  <p:embed/>
                </p:oleObj>
              </mc:Choice>
              <mc:Fallback>
                <p:oleObj name="Equation" r:id="rId5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3082" y="2147846"/>
                        <a:ext cx="3931692" cy="3983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0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Based on Bayes’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>
              <a:spcAft>
                <a:spcPts val="600"/>
              </a:spcAft>
              <a:buNone/>
            </a:pPr>
            <a:r>
              <a:rPr lang="en-US" altLang="en-US" sz="2400" dirty="0"/>
              <a:t>			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en-US" sz="2400" dirty="0"/>
              <a:t>		posteriori = likelihood x prior/evidence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</a:t>
            </a:r>
            <a:r>
              <a:rPr lang="en-US" altLang="en-US" sz="2400" dirty="0" smtClean="0"/>
              <a:t>cost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97556"/>
              </p:ext>
            </p:extLst>
          </p:nvPr>
        </p:nvGraphicFramePr>
        <p:xfrm>
          <a:off x="2113636" y="2589921"/>
          <a:ext cx="4916727" cy="49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636" y="2589921"/>
                        <a:ext cx="4916727" cy="498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9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to Derive the Maximum Posteriori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Since P(X) is constant for all classes, only                                        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needs to be </a:t>
            </a:r>
            <a:r>
              <a:rPr lang="en-US" altLang="en-US" dirty="0" smtClean="0"/>
              <a:t>maximized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418011"/>
              </p:ext>
            </p:extLst>
          </p:nvPr>
        </p:nvGraphicFramePr>
        <p:xfrm>
          <a:off x="3053777" y="4382385"/>
          <a:ext cx="2743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7" y="4382385"/>
                        <a:ext cx="2743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37833"/>
              </p:ext>
            </p:extLst>
          </p:nvPr>
        </p:nvGraphicFramePr>
        <p:xfrm>
          <a:off x="2977577" y="568369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77" y="568369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31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D)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err="1"/>
              <a:t>continous</a:t>
            </a:r>
            <a:r>
              <a:rPr lang="en-US" altLang="en-US" dirty="0"/>
              <a:t>-valued,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 smtClean="0"/>
              <a:t>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98400"/>
              </p:ext>
            </p:extLst>
          </p:nvPr>
        </p:nvGraphicFramePr>
        <p:xfrm>
          <a:off x="2628850" y="2285649"/>
          <a:ext cx="6057950" cy="7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7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50" y="2285649"/>
                        <a:ext cx="6057950" cy="78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7541"/>
              </p:ext>
            </p:extLst>
          </p:nvPr>
        </p:nvGraphicFramePr>
        <p:xfrm>
          <a:off x="2680819" y="5331033"/>
          <a:ext cx="2368446" cy="66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819" y="5331033"/>
                        <a:ext cx="2368446" cy="66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87"/>
              </p:ext>
            </p:extLst>
          </p:nvPr>
        </p:nvGraphicFramePr>
        <p:xfrm>
          <a:off x="2647170" y="6181994"/>
          <a:ext cx="2320664" cy="34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9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6181994"/>
                        <a:ext cx="2320664" cy="34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9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Naïve Bayes Classifier: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35115" cy="45259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Class:</a:t>
            </a:r>
          </a:p>
          <a:p>
            <a:pPr lvl="1"/>
            <a:r>
              <a:rPr lang="en-US" altLang="en-US" sz="2000" dirty="0" smtClean="0"/>
              <a:t>C1:buys_computer = ‘yes’</a:t>
            </a:r>
          </a:p>
          <a:p>
            <a:pPr lvl="1"/>
            <a:r>
              <a:rPr lang="en-US" altLang="en-US" sz="2000" dirty="0" smtClean="0"/>
              <a:t>C2:buys_computer = ‘no’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Data to be classified: </a:t>
            </a:r>
          </a:p>
          <a:p>
            <a:pPr lvl="1"/>
            <a:r>
              <a:rPr lang="en-US" altLang="en-US" sz="2000" dirty="0" smtClean="0"/>
              <a:t>X = (age &lt;=30, Income = medium,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Student = yes, </a:t>
            </a:r>
            <a:r>
              <a:rPr lang="en-US" altLang="en-US" sz="2000" dirty="0" err="1" smtClean="0"/>
              <a:t>Credit_rating</a:t>
            </a:r>
            <a:r>
              <a:rPr lang="en-US" altLang="en-US" sz="2000" dirty="0" smtClean="0"/>
              <a:t> = Fair)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87498"/>
              </p:ext>
            </p:extLst>
          </p:nvPr>
        </p:nvGraphicFramePr>
        <p:xfrm>
          <a:off x="4004117" y="1780524"/>
          <a:ext cx="5098165" cy="421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Worksheet" r:id="rId3" imgW="5448300" imgH="4610100" progId="Excel.Sheet.8">
                  <p:embed/>
                </p:oleObj>
              </mc:Choice>
              <mc:Fallback>
                <p:oleObj name="Worksheet" r:id="rId3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117" y="1780524"/>
                        <a:ext cx="5098165" cy="421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8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existence of classes or clusters in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843010" cy="452596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1600" dirty="0"/>
              <a:t>P(C</a:t>
            </a:r>
            <a:r>
              <a:rPr lang="en-US" altLang="en-US" sz="1600" baseline="-25000" dirty="0"/>
              <a:t>i</a:t>
            </a:r>
            <a:r>
              <a:rPr lang="en-US" altLang="en-US" sz="1600" dirty="0"/>
              <a:t>):   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 = 9/14 = 0.643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dirty="0"/>
              <a:t>                  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5/14= 0.357</a:t>
            </a:r>
          </a:p>
          <a:p>
            <a:pPr>
              <a:spcBef>
                <a:spcPts val="300"/>
              </a:spcBef>
            </a:pPr>
            <a:r>
              <a:rPr lang="en-US" altLang="en-US" sz="1600" dirty="0"/>
              <a:t>Compute P(</a:t>
            </a:r>
            <a:r>
              <a:rPr lang="en-US" altLang="en-US" sz="1600" dirty="0" err="1"/>
              <a:t>X|C</a:t>
            </a:r>
            <a:r>
              <a:rPr lang="en-US" altLang="en-US" sz="1600" baseline="-25000" dirty="0" err="1"/>
              <a:t>i</a:t>
            </a:r>
            <a:r>
              <a:rPr lang="en-US" altLang="en-US" sz="1600" dirty="0"/>
              <a:t>) for each class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P(age = “&lt;=30”|buys_computer = “yes”) = 2/9 = 0.222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P(age = “&lt;= 30”|buys_computer = “no”) = 3/5 = 0.6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P(income = “medium”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4/9 = 0.444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P(income = “medium”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2/5 = 0.4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P(student = “yes”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P(student = “yes”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1/5 = 0.2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</a:t>
            </a:r>
            <a:r>
              <a:rPr lang="en-US" altLang="en-US" sz="1600" dirty="0" err="1"/>
              <a:t>credit_rating</a:t>
            </a:r>
            <a:r>
              <a:rPr lang="en-US" altLang="en-US" sz="1600" dirty="0"/>
              <a:t> = “fair”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600" dirty="0"/>
              <a:t>     P(</a:t>
            </a:r>
            <a:r>
              <a:rPr lang="en-US" altLang="en-US" sz="1600" dirty="0" err="1"/>
              <a:t>credit_rating</a:t>
            </a:r>
            <a:r>
              <a:rPr lang="en-US" altLang="en-US" sz="1600" dirty="0"/>
              <a:t> = “fair” | 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2/5 = 0.4</a:t>
            </a:r>
          </a:p>
          <a:p>
            <a:pPr>
              <a:spcBef>
                <a:spcPts val="300"/>
              </a:spcBef>
            </a:pPr>
            <a:r>
              <a:rPr lang="en-US" altLang="en-US" sz="1600" b="1" dirty="0"/>
              <a:t> X = (age &lt;= 30 , income = medium, student = yes, </a:t>
            </a:r>
            <a:r>
              <a:rPr lang="en-US" altLang="en-US" sz="1600" b="1" dirty="0" err="1"/>
              <a:t>credit_rating</a:t>
            </a:r>
            <a:r>
              <a:rPr lang="en-US" altLang="en-US" sz="1600" b="1" dirty="0"/>
              <a:t> = fair)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dirty="0"/>
              <a:t> </a:t>
            </a:r>
            <a:r>
              <a:rPr lang="en-US" altLang="en-US" sz="1600" b="1" dirty="0"/>
              <a:t>P(</a:t>
            </a:r>
            <a:r>
              <a:rPr lang="en-US" altLang="en-US" sz="1600" b="1" dirty="0" err="1"/>
              <a:t>X|C</a:t>
            </a:r>
            <a:r>
              <a:rPr lang="en-US" altLang="en-US" sz="1600" b="1" baseline="-25000" dirty="0" err="1"/>
              <a:t>i</a:t>
            </a:r>
            <a:r>
              <a:rPr lang="en-US" altLang="en-US" sz="1600" b="1" dirty="0"/>
              <a:t>) :</a:t>
            </a:r>
            <a:r>
              <a:rPr lang="en-US" altLang="en-US" sz="1600" dirty="0"/>
              <a:t> 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“yes”) = 0.222 x 0.444 x 0.667 x 0.667 = 0.044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dirty="0"/>
              <a:t>                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“no”) = 0.6 x 0.4 x 0.2 x 0.4 = 0.019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/>
              <a:t>P(</a:t>
            </a:r>
            <a:r>
              <a:rPr lang="en-US" altLang="en-US" sz="1600" b="1" dirty="0" err="1"/>
              <a:t>X|C</a:t>
            </a:r>
            <a:r>
              <a:rPr lang="en-US" altLang="en-US" sz="1600" b="1" baseline="-25000" dirty="0" err="1"/>
              <a:t>i</a:t>
            </a:r>
            <a:r>
              <a:rPr lang="en-US" altLang="en-US" sz="1600" b="1" dirty="0"/>
              <a:t>)*P(C</a:t>
            </a:r>
            <a:r>
              <a:rPr lang="en-US" altLang="en-US" sz="1600" b="1" baseline="-25000" dirty="0"/>
              <a:t>i</a:t>
            </a:r>
            <a:r>
              <a:rPr lang="en-US" altLang="en-US" sz="1600" b="1" dirty="0"/>
              <a:t>) :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“yes”) *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“yes”) = 0.028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/>
              <a:t>		             </a:t>
            </a:r>
            <a:r>
              <a:rPr lang="en-US" altLang="en-US" sz="1600" dirty="0"/>
              <a:t>P(</a:t>
            </a:r>
            <a:r>
              <a:rPr lang="en-US" altLang="en-US" sz="1600" dirty="0" err="1"/>
              <a:t>X|buys_computer</a:t>
            </a:r>
            <a:r>
              <a:rPr lang="en-US" altLang="en-US" sz="1600" dirty="0"/>
              <a:t> = “no”) * P(</a:t>
            </a:r>
            <a:r>
              <a:rPr lang="en-US" altLang="en-US" sz="1600" dirty="0" err="1"/>
              <a:t>buys_computer</a:t>
            </a:r>
            <a:r>
              <a:rPr lang="en-US" altLang="en-US" sz="1600" dirty="0"/>
              <a:t> = “no”) = 0.007</a:t>
            </a:r>
            <a:endParaRPr lang="en-US" altLang="en-US" sz="1600" b="1" dirty="0"/>
          </a:p>
          <a:p>
            <a:pPr>
              <a:spcBef>
                <a:spcPts val="300"/>
              </a:spcBef>
              <a:buNone/>
            </a:pPr>
            <a:r>
              <a:rPr lang="en-US" altLang="en-US" sz="1600" b="1" dirty="0"/>
              <a:t>Therefore,  X belongs to class (“</a:t>
            </a:r>
            <a:r>
              <a:rPr lang="en-US" altLang="en-US" sz="1600" b="1" dirty="0" err="1"/>
              <a:t>buys_computer</a:t>
            </a:r>
            <a:r>
              <a:rPr lang="en-US" altLang="en-US" sz="1600" b="1" dirty="0"/>
              <a:t> = yes</a:t>
            </a:r>
            <a:r>
              <a:rPr lang="en-US" altLang="en-US" sz="1600" b="1" dirty="0" smtClean="0"/>
              <a:t>”)</a:t>
            </a:r>
            <a:endParaRPr lang="en-US" altLang="en-US" sz="1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996945"/>
              </p:ext>
            </p:extLst>
          </p:nvPr>
        </p:nvGraphicFramePr>
        <p:xfrm>
          <a:off x="5947843" y="1600200"/>
          <a:ext cx="3151187" cy="2800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2" name="Worksheet" r:id="rId3" imgW="5448300" imgH="4610100" progId="Excel.Sheet.8">
                  <p:embed/>
                </p:oleObj>
              </mc:Choice>
              <mc:Fallback>
                <p:oleObj name="Worksheet" r:id="rId3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7843" y="1600200"/>
                        <a:ext cx="3151187" cy="2800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4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Avoiding the Zero-Probability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 Otherwise, the predicted prob. will be zero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b="1" dirty="0"/>
              <a:t>	</a:t>
            </a:r>
          </a:p>
          <a:p>
            <a:r>
              <a:rPr lang="en-US" altLang="en-US" dirty="0"/>
              <a:t>Ex. Suppose a dataset with 1000 tuples, income=low (0), income= medium (990), and income = high (10)</a:t>
            </a:r>
          </a:p>
          <a:p>
            <a:r>
              <a:rPr lang="en-US" altLang="en-US" dirty="0"/>
              <a:t>Use </a:t>
            </a:r>
            <a:r>
              <a:rPr lang="en-US" altLang="en-US" b="1" dirty="0" err="1"/>
              <a:t>Laplacian</a:t>
            </a:r>
            <a:r>
              <a:rPr lang="en-US" altLang="en-US" b="1" dirty="0"/>
              <a:t> correction</a:t>
            </a:r>
            <a:r>
              <a:rPr lang="en-US" altLang="en-US" dirty="0"/>
              <a:t> (or </a:t>
            </a:r>
            <a:r>
              <a:rPr lang="en-US" altLang="en-US" dirty="0" err="1"/>
              <a:t>Laplacian</a:t>
            </a:r>
            <a:r>
              <a:rPr lang="en-US" altLang="en-US" dirty="0"/>
              <a:t> estimator)</a:t>
            </a:r>
          </a:p>
          <a:p>
            <a:pPr lvl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high) = 11/1003</a:t>
            </a:r>
          </a:p>
          <a:p>
            <a:pPr lvl="1"/>
            <a:r>
              <a:rPr lang="en-US" altLang="en-US" dirty="0"/>
              <a:t>The “corrected” prob. estimates are close to their “uncorrected”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0027"/>
              </p:ext>
            </p:extLst>
          </p:nvPr>
        </p:nvGraphicFramePr>
        <p:xfrm>
          <a:off x="3103588" y="2445895"/>
          <a:ext cx="29368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8" y="2445895"/>
                        <a:ext cx="293682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4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</a:p>
          <a:p>
            <a:pPr lvl="3">
              <a:lnSpc>
                <a:spcPct val="90000"/>
              </a:lnSpc>
              <a:buNone/>
            </a:pPr>
            <a:r>
              <a:rPr lang="en-US" altLang="en-US" sz="2400" dirty="0"/>
              <a:t> Symptoms: fever, cough etc., Disease: lung cancer, diabetes, etc.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to deal with these dependencies? Bayesian Belief Networks (Chapter 9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5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b="1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9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validation test set</a:t>
            </a:r>
            <a:r>
              <a:rPr lang="en-US" altLang="en-US" sz="24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Cost-benefit analysis and ROC </a:t>
            </a:r>
            <a:r>
              <a:rPr lang="en-US" altLang="en-US" sz="2400" dirty="0" smtClean="0"/>
              <a:t>Curves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Given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classes, an entry, </a:t>
            </a:r>
            <a:r>
              <a:rPr lang="en-US" altLang="en-US" sz="2400" b="1" i="1" dirty="0" err="1"/>
              <a:t>CM</a:t>
            </a:r>
            <a:r>
              <a:rPr lang="en-US" altLang="en-US" sz="2400" b="1" i="1" baseline="-25000" dirty="0" err="1"/>
              <a:t>i,j</a:t>
            </a:r>
            <a:r>
              <a:rPr lang="en-US" altLang="en-US" sz="2400" b="1" baseline="-25000" dirty="0"/>
              <a:t> </a:t>
            </a:r>
            <a:r>
              <a:rPr lang="en-US" altLang="en-US" sz="2400" dirty="0"/>
              <a:t> in a </a:t>
            </a:r>
            <a:r>
              <a:rPr lang="en-US" altLang="en-US" sz="2400" b="1" dirty="0"/>
              <a:t>confusion matrix</a:t>
            </a:r>
            <a:r>
              <a:rPr lang="en-US" altLang="en-US" sz="2400" dirty="0"/>
              <a:t> indicates # of tuples in class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 that were labeled by the classifier as class </a:t>
            </a:r>
            <a:r>
              <a:rPr lang="en-US" altLang="en-US" sz="2400" i="1" dirty="0"/>
              <a:t>j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have extra rows/columns to provide </a:t>
            </a:r>
            <a:r>
              <a:rPr lang="en-US" altLang="en-US" sz="2400" dirty="0" smtClean="0"/>
              <a:t>totals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922668"/>
              </p:ext>
            </p:extLst>
          </p:nvPr>
        </p:nvGraphicFramePr>
        <p:xfrm>
          <a:off x="105400" y="3692208"/>
          <a:ext cx="8887449" cy="1454467"/>
        </p:xfrm>
        <a:graphic>
          <a:graphicData uri="http://schemas.openxmlformats.org/drawingml/2006/table">
            <a:tbl>
              <a:tblPr/>
              <a:tblGrid>
                <a:gridCol w="3187889"/>
                <a:gridCol w="2329088"/>
                <a:gridCol w="2256115"/>
                <a:gridCol w="1114357"/>
              </a:tblGrid>
              <a:tr h="3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05400" y="1638862"/>
            <a:ext cx="2608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Confusion Matrix:</a:t>
            </a:r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99941"/>
              </p:ext>
            </p:extLst>
          </p:nvPr>
        </p:nvGraphicFramePr>
        <p:xfrm>
          <a:off x="105400" y="2038972"/>
          <a:ext cx="7924800" cy="1173798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105400" y="3286999"/>
            <a:ext cx="34479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Example of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203078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Classifier Evaluation Metrics: Accuracy, Error Rate, Sensitivity and Specificity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1275"/>
          </a:xfrm>
        </p:spPr>
        <p:txBody>
          <a:bodyPr>
            <a:normAutofit fontScale="92500"/>
          </a:bodyPr>
          <a:lstStyle/>
          <a:p>
            <a:endParaRPr lang="zh-CN" altLang="en-US" sz="2400" b="1" dirty="0" smtClean="0"/>
          </a:p>
          <a:p>
            <a:endParaRPr lang="zh-CN" altLang="en-US" sz="2400" b="1" dirty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en-US" altLang="en-US" sz="2400" b="1" dirty="0" smtClean="0"/>
              <a:t>Classifier </a:t>
            </a:r>
            <a:r>
              <a:rPr lang="en-US" altLang="en-US" sz="2400" b="1" dirty="0"/>
              <a:t>Accuracy, </a:t>
            </a:r>
            <a:r>
              <a:rPr lang="en-US" altLang="en-US" sz="2400" dirty="0"/>
              <a:t>or recognition rate: percentage of test set tuples that are correctly </a:t>
            </a:r>
            <a:r>
              <a:rPr lang="en-US" altLang="en-US" sz="2400" dirty="0" smtClean="0"/>
              <a:t>classified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Accuracy </a:t>
            </a:r>
            <a:r>
              <a:rPr lang="en-US" altLang="en-US" sz="2000" b="1" dirty="0"/>
              <a:t>= (TP + TN)/All</a:t>
            </a:r>
            <a:endParaRPr lang="en-US" altLang="en-US" sz="2000" dirty="0"/>
          </a:p>
          <a:p>
            <a:r>
              <a:rPr lang="en-US" altLang="en-US" sz="2400" b="1" dirty="0"/>
              <a:t>Error rate:</a:t>
            </a:r>
            <a:r>
              <a:rPr lang="en-US" altLang="en-US" sz="2400" dirty="0"/>
              <a:t> </a:t>
            </a:r>
            <a:r>
              <a:rPr lang="en-US" altLang="en-US" sz="2400" i="1" dirty="0"/>
              <a:t>1 –</a:t>
            </a:r>
            <a:r>
              <a:rPr lang="en-US" altLang="en-US" sz="2400" dirty="0"/>
              <a:t>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or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Error rate = (FP + FN)/All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/>
              <a:t>Class Imbalance Problem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dirty="0"/>
              <a:t>One class may be </a:t>
            </a:r>
            <a:r>
              <a:rPr lang="en-US" altLang="en-US" i="1" dirty="0"/>
              <a:t>rare</a:t>
            </a:r>
            <a:r>
              <a:rPr lang="en-US" altLang="en-US" dirty="0"/>
              <a:t>, e.g. fraud, or HIV-positive</a:t>
            </a:r>
          </a:p>
          <a:p>
            <a:pPr lvl="1"/>
            <a:r>
              <a:rPr lang="en-US" altLang="en-US" dirty="0"/>
              <a:t>Significant </a:t>
            </a:r>
            <a:r>
              <a:rPr lang="en-US" altLang="en-US" i="1" dirty="0"/>
              <a:t>majority of the negative class</a:t>
            </a:r>
            <a:r>
              <a:rPr lang="en-US" altLang="en-US" dirty="0"/>
              <a:t> and minority of the positive class</a:t>
            </a:r>
          </a:p>
          <a:p>
            <a:pPr lvl="1"/>
            <a:r>
              <a:rPr lang="en-US" altLang="en-US" b="1" dirty="0"/>
              <a:t>Sensitivity</a:t>
            </a:r>
            <a:r>
              <a:rPr lang="en-US" altLang="en-US" dirty="0"/>
              <a:t>: True Positive recognition rate</a:t>
            </a:r>
          </a:p>
          <a:p>
            <a:pPr lvl="2"/>
            <a:r>
              <a:rPr lang="en-US" altLang="en-US" sz="2400" b="1" dirty="0"/>
              <a:t>Sensitivity = TP/P</a:t>
            </a:r>
          </a:p>
          <a:p>
            <a:pPr lvl="1"/>
            <a:r>
              <a:rPr lang="en-US" altLang="en-US" b="1" dirty="0"/>
              <a:t>Specificity</a:t>
            </a:r>
            <a:r>
              <a:rPr lang="en-US" altLang="en-US" dirty="0"/>
              <a:t>: True Negative recognition rate</a:t>
            </a:r>
          </a:p>
          <a:p>
            <a:pPr lvl="2"/>
            <a:r>
              <a:rPr lang="en-US" altLang="en-US" sz="2400" b="1" dirty="0"/>
              <a:t>Specificity = </a:t>
            </a:r>
            <a:r>
              <a:rPr lang="en-US" altLang="en-US" sz="2400" b="1" dirty="0" smtClean="0"/>
              <a:t>TN/N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51863"/>
              </p:ext>
            </p:extLst>
          </p:nvPr>
        </p:nvGraphicFramePr>
        <p:xfrm>
          <a:off x="1300843" y="1825053"/>
          <a:ext cx="2351313" cy="1673000"/>
        </p:xfrm>
        <a:graphic>
          <a:graphicData uri="http://schemas.openxmlformats.org/drawingml/2006/table">
            <a:tbl>
              <a:tblPr/>
              <a:tblGrid>
                <a:gridCol w="658368"/>
                <a:gridCol w="564315"/>
                <a:gridCol w="564315"/>
                <a:gridCol w="564315"/>
              </a:tblGrid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814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</a:t>
            </a:r>
            <a:br>
              <a:rPr lang="en-US" altLang="en-US" dirty="0"/>
            </a:br>
            <a:r>
              <a:rPr lang="en-US" altLang="en-US" dirty="0"/>
              <a:t>Precision and Recall, and F-measures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exactness: what % of tuples that the classifier labeled as positive are actually positive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Comment: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Perfect score is 1.0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Inverse relationship between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-score): </a:t>
            </a:r>
            <a:r>
              <a:rPr lang="en-US" altLang="en-US" sz="2400" dirty="0"/>
              <a:t>harmonic mean of precision and 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In general, it is the weighted measure of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F1-measure (balanced F-measure) </a:t>
            </a:r>
          </a:p>
          <a:p>
            <a:pPr lvl="4">
              <a:lnSpc>
                <a:spcPct val="80000"/>
              </a:lnSpc>
              <a:defRPr/>
            </a:pPr>
            <a:r>
              <a:rPr lang="en-US" altLang="en-US" sz="2400" dirty="0"/>
              <a:t>That is,  when </a:t>
            </a:r>
            <a:r>
              <a:rPr lang="el-GR" altLang="en-US" sz="2400" dirty="0">
                <a:cs typeface="Tahoma" pitchFamily="34" charset="0"/>
              </a:rPr>
              <a:t>β</a:t>
            </a:r>
            <a:r>
              <a:rPr lang="en-US" altLang="en-US" sz="2400" dirty="0">
                <a:cs typeface="Tahoma" pitchFamily="34" charset="0"/>
              </a:rPr>
              <a:t> = 1,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91" y="4839490"/>
            <a:ext cx="3381375" cy="5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66" y="5841088"/>
            <a:ext cx="1154187" cy="51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939187"/>
            <a:ext cx="2254770" cy="45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929319"/>
            <a:ext cx="1829628" cy="4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82039" y="4839490"/>
            <a:ext cx="329799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Assigning </a:t>
            </a:r>
            <a:r>
              <a:rPr lang="el-GR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 times as much weight to recall as to precision)</a:t>
            </a:r>
            <a:endParaRPr lang="en-US" altLang="en-US" dirty="0">
              <a:solidFill>
                <a:schemeClr val="tx2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79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75486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Precision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90/230 = 39.13%         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Recall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90/300 = 30.00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%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3052"/>
              </p:ext>
            </p:extLst>
          </p:nvPr>
        </p:nvGraphicFramePr>
        <p:xfrm>
          <a:off x="169888" y="1762412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sensitivity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specificity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89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Evaluating Classifier Accuracy:</a:t>
            </a:r>
            <a:br>
              <a:rPr lang="en-US" altLang="en-US" dirty="0"/>
            </a:br>
            <a:r>
              <a:rPr lang="en-US" altLang="en-US" dirty="0"/>
              <a:t>Holdout &amp; Cross-Validation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Holdout method</a:t>
            </a:r>
          </a:p>
          <a:p>
            <a:pPr lvl="1"/>
            <a:r>
              <a:rPr lang="en-US" altLang="en-US" sz="2400" dirty="0"/>
              <a:t>Given data is randomly partitioned into two independent sets</a:t>
            </a:r>
          </a:p>
          <a:p>
            <a:pPr lvl="2"/>
            <a:r>
              <a:rPr lang="en-US" altLang="en-US" dirty="0"/>
              <a:t>Training set (e.g., 2/3) for model construction</a:t>
            </a:r>
          </a:p>
          <a:p>
            <a:pPr lvl="2"/>
            <a:r>
              <a:rPr lang="en-US" altLang="en-US" dirty="0"/>
              <a:t>Test set (e.g., 1/3) for accuracy estimation</a:t>
            </a:r>
          </a:p>
          <a:p>
            <a:pPr lvl="1"/>
            <a:r>
              <a:rPr lang="en-US" altLang="en-US" sz="2400" u="sng" dirty="0"/>
              <a:t>Random sampling</a:t>
            </a:r>
            <a:r>
              <a:rPr lang="en-US" altLang="en-US" sz="2400" dirty="0"/>
              <a:t>: a variation of holdout</a:t>
            </a:r>
          </a:p>
          <a:p>
            <a:pPr lvl="2"/>
            <a:r>
              <a:rPr lang="en-US" altLang="en-US" dirty="0"/>
              <a:t>Repeat holdout k times, accuracy = avg. of the accuracies obtained</a:t>
            </a:r>
          </a:p>
          <a:p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/>
            <a:r>
              <a:rPr lang="en-US" altLang="en-US" sz="2400" dirty="0"/>
              <a:t>Randomly 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subsets, each approximately equal size</a:t>
            </a:r>
          </a:p>
          <a:p>
            <a:pPr lvl="1"/>
            <a:r>
              <a:rPr lang="en-US" altLang="en-US" sz="2400" dirty="0"/>
              <a:t>At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test set and others as training set</a:t>
            </a:r>
          </a:p>
          <a:p>
            <a:pPr lvl="1"/>
            <a:r>
              <a:rPr lang="en-US" altLang="en-US" sz="2400" u="sng" dirty="0"/>
              <a:t>Leave-one-out</a:t>
            </a:r>
            <a:r>
              <a:rPr lang="en-US" altLang="en-US" sz="2400" dirty="0"/>
              <a:t>: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folds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# of tuples, for small sized data</a:t>
            </a:r>
          </a:p>
          <a:p>
            <a:pPr lvl="1"/>
            <a:r>
              <a:rPr lang="en-US" altLang="en-US" sz="2400" b="1" u="sng" dirty="0"/>
              <a:t>*Stratified cross-validation*</a:t>
            </a:r>
            <a:r>
              <a:rPr lang="en-US" altLang="en-US" sz="2400" dirty="0"/>
              <a:t>: folds are stratified so that class dist. in each fold is approx. the same as that in the initial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Problems: Classification vs. Numeric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mtClean="0"/>
              <a:t>Classification  </a:t>
            </a:r>
          </a:p>
          <a:p>
            <a:pPr lvl="1"/>
            <a:r>
              <a:rPr lang="en-US" altLang="en-US" smtClean="0"/>
              <a:t>predicts categorical class labels (discrete or nominal)</a:t>
            </a:r>
          </a:p>
          <a:p>
            <a:pPr lvl="1"/>
            <a:r>
              <a:rPr lang="en-US" altLang="en-US" smtClean="0"/>
              <a:t>classifies data (constructs a model) based on the training set and the values (class labels) in a classifying attribute and uses it in classifying new data</a:t>
            </a:r>
          </a:p>
          <a:p>
            <a:r>
              <a:rPr lang="en-US" altLang="en-US" smtClean="0"/>
              <a:t>Numeric Prediction  </a:t>
            </a:r>
          </a:p>
          <a:p>
            <a:pPr lvl="1"/>
            <a:r>
              <a:rPr lang="en-US" altLang="en-US" smtClean="0"/>
              <a:t>models continuous-valued functions, i.e., predicts unknown or missing values </a:t>
            </a:r>
          </a:p>
          <a:p>
            <a:r>
              <a:rPr lang="en-US" altLang="en-US" smtClean="0"/>
              <a:t>Typical applications</a:t>
            </a:r>
          </a:p>
          <a:p>
            <a:pPr lvl="1"/>
            <a:r>
              <a:rPr lang="en-US" altLang="en-US" smtClean="0"/>
              <a:t>Credit/loan approval:</a:t>
            </a:r>
          </a:p>
          <a:p>
            <a:pPr lvl="1"/>
            <a:r>
              <a:rPr lang="en-US" altLang="en-US" smtClean="0"/>
              <a:t>Medical diagnosis: if a tumor is cancerous or benign</a:t>
            </a:r>
          </a:p>
          <a:p>
            <a:pPr lvl="1"/>
            <a:r>
              <a:rPr lang="en-US" altLang="en-US" smtClean="0"/>
              <a:t>Fraud detection: if a transaction is fraudulent</a:t>
            </a:r>
          </a:p>
          <a:p>
            <a:pPr lvl="1"/>
            <a:r>
              <a:rPr lang="en-US" altLang="en-US" smtClean="0"/>
              <a:t>Web page categorization: which category it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8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Evaluating Classifier Accuracy: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Works well with small data sets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Samples the given training tuples uniformly </a:t>
            </a:r>
            <a:r>
              <a:rPr lang="en-US" altLang="en-US" i="1" dirty="0"/>
              <a:t>with replacement</a:t>
            </a:r>
          </a:p>
          <a:p>
            <a:pPr lvl="2">
              <a:lnSpc>
                <a:spcPct val="110000"/>
              </a:lnSpc>
            </a:pPr>
            <a:r>
              <a:rPr lang="en-US" altLang="en-US" sz="2900" dirty="0"/>
              <a:t>Each time a tuple is selected, it is equally likely to be selected again and re-added to the training set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Several bootstrap methods, and a common one is </a:t>
            </a:r>
            <a:r>
              <a:rPr lang="en-US" altLang="en-US" b="1" dirty="0"/>
              <a:t>.632 </a:t>
            </a:r>
            <a:r>
              <a:rPr lang="en-US" altLang="en-US" b="1" dirty="0" smtClean="0"/>
              <a:t>boo</a:t>
            </a:r>
            <a:r>
              <a:rPr lang="en-US" altLang="zh-CN" b="1" dirty="0" smtClean="0"/>
              <a:t>t</a:t>
            </a:r>
            <a:r>
              <a:rPr lang="en-US" altLang="en-US" b="1" dirty="0" smtClean="0"/>
              <a:t>strap</a:t>
            </a:r>
            <a:endParaRPr lang="en-US" altLang="en-US" b="1" dirty="0"/>
          </a:p>
          <a:p>
            <a:pPr lvl="1">
              <a:lnSpc>
                <a:spcPct val="110000"/>
              </a:lnSpc>
            </a:pPr>
            <a:r>
              <a:rPr lang="en-US" altLang="en-US" dirty="0"/>
              <a:t>A data set with </a:t>
            </a:r>
            <a:r>
              <a:rPr lang="en-US" altLang="en-US" i="1" dirty="0"/>
              <a:t>d</a:t>
            </a:r>
            <a:r>
              <a:rPr lang="en-US" altLang="en-US" dirty="0"/>
              <a:t> tuples is sampled </a:t>
            </a:r>
            <a:r>
              <a:rPr lang="en-US" altLang="en-US" i="1" dirty="0"/>
              <a:t>d</a:t>
            </a:r>
            <a:r>
              <a:rPr lang="en-US" altLang="en-US" dirty="0"/>
              <a:t> times, with replacement, resulting in a training set of </a:t>
            </a:r>
            <a:r>
              <a:rPr lang="en-US" altLang="en-US" i="1" dirty="0"/>
              <a:t>d</a:t>
            </a:r>
            <a:r>
              <a:rPr lang="en-US" altLang="en-US" dirty="0"/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baseline="30000" dirty="0"/>
              <a:t>d</a:t>
            </a:r>
            <a:r>
              <a:rPr lang="en-US" altLang="en-US" dirty="0"/>
              <a:t> ≈ e</a:t>
            </a:r>
            <a:r>
              <a:rPr lang="en-US" altLang="en-US" baseline="30000" dirty="0"/>
              <a:t>-1</a:t>
            </a:r>
            <a:r>
              <a:rPr lang="en-US" altLang="en-US" dirty="0"/>
              <a:t> = 0.368)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Repeat the sampling procedure </a:t>
            </a:r>
            <a:r>
              <a:rPr lang="en-US" altLang="en-US" i="1" dirty="0"/>
              <a:t>k</a:t>
            </a:r>
            <a:r>
              <a:rPr lang="en-US" altLang="en-US" dirty="0"/>
              <a:t> times, overall accuracy of the model: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8" y="5645957"/>
            <a:ext cx="6720016" cy="66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468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Selection: ROC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84623" cy="512127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ROC (Receiver Operating Characteristics) curves: for visual comparison of classification models</a:t>
            </a:r>
          </a:p>
          <a:p>
            <a:r>
              <a:rPr lang="en-US" altLang="en-US" dirty="0" smtClean="0"/>
              <a:t>Originated from signal detection theory</a:t>
            </a:r>
          </a:p>
          <a:p>
            <a:r>
              <a:rPr lang="en-US" altLang="en-US" dirty="0" smtClean="0"/>
              <a:t>Shows the trade-off between the true positive rate and the false positive rate</a:t>
            </a:r>
          </a:p>
          <a:p>
            <a:r>
              <a:rPr lang="en-US" altLang="en-US" dirty="0" smtClean="0"/>
              <a:t>The area under the ROC curve is a measure of the accuracy of the model</a:t>
            </a:r>
          </a:p>
          <a:p>
            <a:r>
              <a:rPr lang="en-US" altLang="en-US" dirty="0" smtClean="0"/>
              <a:t>Rank the test tuples in decreasing order: the one that is most likely to belong to the positive class appears at the top of the list</a:t>
            </a:r>
          </a:p>
          <a:p>
            <a:r>
              <a:rPr lang="en-US" altLang="en-US" dirty="0" smtClean="0"/>
              <a:t>The closer to the diagonal line (i.e., the closer the area is to 0.5), the less accurate is the model</a:t>
            </a:r>
            <a:endParaRPr lang="zh-CN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21901" y="44794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/>
              <a:t>Vertical axis represents the true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Horizontal axis rep. the false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The plot also shows a diagonal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A model with perfect accuracy will have an area of 1.0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11" y="1622026"/>
            <a:ext cx="3203780" cy="273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61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Affecting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classifier accuracy: predicting class label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Speed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construct the model (training time)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use the model (classification/prediction time)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Robustness</a:t>
            </a:r>
            <a:r>
              <a:rPr lang="en-US" altLang="en-US" dirty="0"/>
              <a:t>: handling noise and missing values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Scalability</a:t>
            </a:r>
            <a:r>
              <a:rPr lang="en-US" altLang="en-US" dirty="0"/>
              <a:t>: efficiency in disk-resident databases 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Interpretability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understanding and insight provided by the model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Other measures, e.g., goodness of rules, such as decision tree size or compactness of classification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23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b="1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5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Ensemble Methods: Increasing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Ensemble methods</a:t>
            </a:r>
          </a:p>
          <a:p>
            <a:pPr lvl="1"/>
            <a:r>
              <a:rPr lang="en-US" altLang="en-US" sz="2000" dirty="0"/>
              <a:t>Use a combination of models to increase accuracy</a:t>
            </a:r>
          </a:p>
          <a:p>
            <a:pPr lvl="1"/>
            <a:r>
              <a:rPr lang="en-US" altLang="en-US" sz="2000" dirty="0"/>
              <a:t>Combine a series of k learned models, 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M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M</a:t>
            </a:r>
            <a:r>
              <a:rPr lang="en-US" altLang="en-US" sz="2000" baseline="-25000" dirty="0"/>
              <a:t>k</a:t>
            </a:r>
            <a:r>
              <a:rPr lang="en-US" altLang="en-US" sz="2000" dirty="0"/>
              <a:t>, with the aim of creating an improved model M*</a:t>
            </a:r>
          </a:p>
          <a:p>
            <a:r>
              <a:rPr lang="en-US" altLang="en-US" sz="2000" dirty="0"/>
              <a:t>Popular ensemble methods</a:t>
            </a:r>
          </a:p>
          <a:p>
            <a:pPr lvl="1"/>
            <a:r>
              <a:rPr lang="en-US" altLang="en-US" sz="2000" dirty="0"/>
              <a:t>Bagging: averaging the prediction over a collection of classifiers</a:t>
            </a:r>
          </a:p>
          <a:p>
            <a:pPr lvl="1"/>
            <a:r>
              <a:rPr lang="en-US" altLang="en-US" sz="2000" dirty="0"/>
              <a:t>Boosting: weighted vote with a collection of classifiers</a:t>
            </a:r>
          </a:p>
          <a:p>
            <a:pPr lvl="1"/>
            <a:r>
              <a:rPr lang="en-US" altLang="en-US" sz="2000" dirty="0"/>
              <a:t>Ensemble: combining a set of heterogeneous </a:t>
            </a:r>
            <a:r>
              <a:rPr lang="en-US" altLang="en-US" sz="2000" dirty="0" smtClean="0"/>
              <a:t>classifiers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74250"/>
            <a:ext cx="4572000" cy="186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239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Bagging: </a:t>
            </a:r>
            <a:r>
              <a:rPr lang="en-US" altLang="en-US" dirty="0" err="1"/>
              <a:t>Boostrap</a:t>
            </a:r>
            <a:r>
              <a:rPr lang="en-US" altLang="en-US" dirty="0"/>
              <a:t>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Analogy: Diagnosis based on multiple doctors’ majority vote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Training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Given a set D of </a:t>
            </a:r>
            <a:r>
              <a:rPr lang="en-US" altLang="en-US" sz="2400" i="1" dirty="0"/>
              <a:t>d </a:t>
            </a:r>
            <a:r>
              <a:rPr lang="en-US" altLang="en-US" sz="2400" dirty="0"/>
              <a:t>tuples, at each iteration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 training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tuples is sampled with replacement from D (i.e., bootstrap)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A classifier model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 for each training set D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Classification: classify an unknown sample</a:t>
            </a:r>
            <a:r>
              <a:rPr lang="en-US" altLang="en-US" sz="2400" b="1" dirty="0"/>
              <a:t> X</a:t>
            </a:r>
            <a:r>
              <a:rPr lang="en-US" alt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Each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returns its class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The bagged classifier M* counts the votes and assigns the class with the most votes to </a:t>
            </a:r>
            <a:r>
              <a:rPr lang="en-US" altLang="en-US" sz="2400" b="1" dirty="0"/>
              <a:t>X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Prediction: can be applied to the prediction of continuous values by taking the average value of each prediction for a given test tuple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Accuracy: Proved improved accuracy in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Often significantly better than a single classifier derived from D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For noise data: not considerably worse, more </a:t>
            </a:r>
            <a:r>
              <a:rPr lang="en-US" altLang="en-US" sz="2400" dirty="0" smtClean="0"/>
              <a:t>robust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0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sz="2400" b="1" dirty="0"/>
              <a:t>Weights</a:t>
            </a:r>
            <a:r>
              <a:rPr lang="en-US" altLang="en-US" sz="2400" dirty="0"/>
              <a:t> are assigned to each training tuple</a:t>
            </a:r>
          </a:p>
          <a:p>
            <a:pPr marL="914400" lvl="1" indent="-457200"/>
            <a:r>
              <a:rPr lang="en-US" altLang="en-US" sz="2400" dirty="0"/>
              <a:t>A series of k classifiers is iteratively learned</a:t>
            </a:r>
          </a:p>
          <a:p>
            <a:pPr marL="914400" lvl="1" indent="-457200"/>
            <a:r>
              <a:rPr lang="en-US" altLang="en-US" sz="2400" dirty="0"/>
              <a:t>After a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learned, the weights are updated to allow the subsequent classifier, M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, to </a:t>
            </a:r>
            <a:r>
              <a:rPr lang="en-US" altLang="en-US" sz="2400" b="1" dirty="0"/>
              <a:t>pay more attention to the training tuples that were misclassified</a:t>
            </a:r>
            <a:r>
              <a:rPr lang="en-US" altLang="en-US" sz="2400" dirty="0"/>
              <a:t> by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endParaRPr lang="en-US" altLang="en-US" sz="2400" dirty="0"/>
          </a:p>
          <a:p>
            <a:pPr marL="914400" lvl="1" indent="-457200"/>
            <a:r>
              <a:rPr lang="en-US" altLang="en-US" sz="2400" dirty="0"/>
              <a:t>The final </a:t>
            </a:r>
            <a:r>
              <a:rPr lang="en-US" altLang="en-US" sz="2400" b="1" dirty="0" smtClean="0"/>
              <a:t>M</a:t>
            </a:r>
            <a:r>
              <a:rPr lang="zh-CN" altLang="en-US" sz="2400" b="1" dirty="0" smtClean="0"/>
              <a:t> </a:t>
            </a:r>
            <a:r>
              <a:rPr lang="en-US" altLang="en-US" sz="2400" b="1" dirty="0" smtClean="0"/>
              <a:t>* </a:t>
            </a:r>
            <a:r>
              <a:rPr lang="en-US" altLang="en-US" sz="2400" b="1" dirty="0"/>
              <a:t>combines the votes</a:t>
            </a:r>
            <a:r>
              <a:rPr lang="en-US" altLang="en-US" sz="2400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Boosting algorithm can be extended for numeric prediction</a:t>
            </a:r>
          </a:p>
          <a:p>
            <a:pPr marL="457200" indent="-457200"/>
            <a:r>
              <a:rPr lang="en-US" altLang="en-US" sz="2400" dirty="0"/>
              <a:t>Comparing with bagging: Boosting tends to have greater accuracy, but it also risks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the model to misclassified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87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Adaboost</a:t>
            </a:r>
            <a:r>
              <a:rPr lang="en-US" altLang="en-US" dirty="0"/>
              <a:t> (Freund and </a:t>
            </a:r>
            <a:r>
              <a:rPr lang="en-US" altLang="en-US" dirty="0" err="1"/>
              <a:t>Schapire</a:t>
            </a:r>
            <a:r>
              <a:rPr lang="en-US" altLang="en-US" dirty="0"/>
              <a:t>, 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/>
              <a:t>Given a set of </a:t>
            </a:r>
            <a:r>
              <a:rPr lang="en-US" altLang="en-US" i="1" dirty="0"/>
              <a:t>d</a:t>
            </a:r>
            <a:r>
              <a:rPr lang="en-US" altLang="en-US" dirty="0"/>
              <a:t> class-labeled tuples, (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1</a:t>
            </a:r>
            <a:r>
              <a:rPr lang="en-US" altLang="en-US" dirty="0"/>
              <a:t>), …, 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d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d</a:t>
            </a:r>
            <a:r>
              <a:rPr lang="en-US" altLang="en-US" dirty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Initially, all the weights of tuples are set the same (1/d)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Generate k classifiers in k rounds.  At round 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Tuples from D are sampled (with replacement) to form a training set D</a:t>
            </a:r>
            <a:r>
              <a:rPr lang="en-US" altLang="en-US" baseline="-25000" dirty="0"/>
              <a:t>i</a:t>
            </a:r>
            <a:r>
              <a:rPr lang="en-US" altLang="en-US" dirty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Each tuple’s chance of being selected is based on its 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A classification model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derived from D</a:t>
            </a:r>
            <a:r>
              <a:rPr lang="en-US" altLang="en-US" baseline="-25000" dirty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Its error rate is calculated using D</a:t>
            </a:r>
            <a:r>
              <a:rPr lang="en-US" altLang="en-US" baseline="-25000" dirty="0"/>
              <a:t>i </a:t>
            </a:r>
            <a:r>
              <a:rPr lang="en-US" altLang="en-US" dirty="0"/>
              <a:t>as a test set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If a tuple is misclassified, its weight is increased, </a:t>
            </a:r>
            <a:r>
              <a:rPr lang="en-US" altLang="en-US" dirty="0" err="1"/>
              <a:t>o.w</a:t>
            </a:r>
            <a:r>
              <a:rPr lang="en-US" altLang="en-US" dirty="0"/>
              <a:t>. it is decreased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Error rate: err(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 is the misclassification error of tuple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.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error rate is the sum of the weights of the misclassified tuples: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The weight of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vote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54178"/>
              </p:ext>
            </p:extLst>
          </p:nvPr>
        </p:nvGraphicFramePr>
        <p:xfrm>
          <a:off x="5578839" y="5811838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839" y="5811838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8920"/>
              </p:ext>
            </p:extLst>
          </p:nvPr>
        </p:nvGraphicFramePr>
        <p:xfrm>
          <a:off x="3765028" y="5105731"/>
          <a:ext cx="2728211" cy="70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28" y="5105731"/>
                        <a:ext cx="2728211" cy="70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788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Random Forest (</a:t>
            </a:r>
            <a:r>
              <a:rPr lang="en-US" altLang="en-US" sz="4000" dirty="0" err="1"/>
              <a:t>Breiman</a:t>
            </a:r>
            <a:r>
              <a:rPr lang="en-US" altLang="en-US" sz="4000" dirty="0"/>
              <a:t> 2001)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/>
              <a:t>Random Forest: </a:t>
            </a:r>
          </a:p>
          <a:p>
            <a:pPr lvl="1"/>
            <a:r>
              <a:rPr lang="en-US" altLang="en-US" sz="2400" dirty="0"/>
              <a:t>Each classifier in the ensemble is a </a:t>
            </a:r>
            <a:r>
              <a:rPr lang="en-US" altLang="en-US" sz="2400" i="1" dirty="0"/>
              <a:t>decision tree </a:t>
            </a:r>
            <a:r>
              <a:rPr lang="en-US" altLang="en-US" sz="2400" dirty="0"/>
              <a:t>classifier and is generated using a random selection of attributes at each node to determine the split</a:t>
            </a:r>
          </a:p>
          <a:p>
            <a:pPr lvl="1"/>
            <a:r>
              <a:rPr lang="en-US" altLang="en-US" sz="2400" dirty="0"/>
              <a:t>During classification, each tree votes and the most popular class is returned</a:t>
            </a:r>
          </a:p>
          <a:p>
            <a:r>
              <a:rPr lang="en-US" altLang="en-US" sz="2400" dirty="0"/>
              <a:t>Two Methods to construct Random Forest:</a:t>
            </a:r>
          </a:p>
          <a:p>
            <a:pPr lvl="1"/>
            <a:r>
              <a:rPr lang="en-US" altLang="en-US" sz="2400" dirty="0"/>
              <a:t>Forest-RI (</a:t>
            </a:r>
            <a:r>
              <a:rPr lang="en-US" altLang="en-US" sz="2400" i="1" dirty="0"/>
              <a:t>random input selection</a:t>
            </a:r>
            <a:r>
              <a:rPr lang="en-US" altLang="en-US" sz="2400" dirty="0"/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US" sz="2400" dirty="0"/>
              <a:t>Forest-RC (</a:t>
            </a:r>
            <a:r>
              <a:rPr lang="en-US" altLang="en-US" sz="2400" i="1" dirty="0"/>
              <a:t>random linear combinations</a:t>
            </a:r>
            <a:r>
              <a:rPr lang="en-US" altLang="en-US" sz="2400" dirty="0"/>
              <a:t>)</a:t>
            </a:r>
            <a:r>
              <a:rPr lang="en-US" altLang="en-US" sz="2400" i="1" dirty="0"/>
              <a:t>: </a:t>
            </a:r>
            <a:r>
              <a:rPr lang="en-US" altLang="en-US" sz="2400" dirty="0"/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2400" dirty="0"/>
              <a:t>Comparable in accuracy to </a:t>
            </a:r>
            <a:r>
              <a:rPr lang="en-US" altLang="en-US" sz="2400" dirty="0" err="1"/>
              <a:t>Adaboost</a:t>
            </a:r>
            <a:r>
              <a:rPr lang="en-US" altLang="en-US" sz="2400" dirty="0"/>
              <a:t>, but more robust to errors and outliers </a:t>
            </a:r>
          </a:p>
          <a:p>
            <a:r>
              <a:rPr lang="en-US" altLang="en-US" sz="2400" dirty="0"/>
              <a:t>Insensitive to the number of attributes selected for consideration at each split, and faster than bagging or </a:t>
            </a:r>
            <a:r>
              <a:rPr lang="en-US" altLang="en-US" sz="2400" dirty="0" smtClean="0"/>
              <a:t>boosting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795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of Class-Imbalanced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400" dirty="0"/>
              <a:t>Class-imbalance problem: Rare positive example but numerous negative ones, e.g., medical diagnosis, fraud, oil-spill, fault, etc. </a:t>
            </a:r>
          </a:p>
          <a:p>
            <a:r>
              <a:rPr lang="en-US" altLang="en-US" sz="3400" dirty="0"/>
              <a:t>Traditional methods assume a balanced distribution of classes and equal error costs: not suitable for class-imbalanced data</a:t>
            </a:r>
          </a:p>
          <a:p>
            <a:pPr>
              <a:defRPr/>
            </a:pPr>
            <a:r>
              <a:rPr lang="en-US" sz="3400" kern="0" dirty="0"/>
              <a:t>Typical methods in two-class classification: </a:t>
            </a:r>
          </a:p>
          <a:p>
            <a:pPr lvl="1">
              <a:defRPr/>
            </a:pPr>
            <a:r>
              <a:rPr lang="en-US" sz="2900" b="1" kern="0" dirty="0"/>
              <a:t>Oversampling</a:t>
            </a:r>
            <a:r>
              <a:rPr lang="en-US" sz="2900" kern="0" dirty="0"/>
              <a:t>: re-sampling of data from positive class</a:t>
            </a:r>
          </a:p>
          <a:p>
            <a:pPr lvl="1">
              <a:defRPr/>
            </a:pPr>
            <a:r>
              <a:rPr lang="en-US" sz="2900" b="1" kern="0" dirty="0"/>
              <a:t>Under-sampling</a:t>
            </a:r>
            <a:r>
              <a:rPr lang="en-US" sz="2900" kern="0" dirty="0"/>
              <a:t>: randomly eliminate tuples from negative class</a:t>
            </a:r>
          </a:p>
          <a:p>
            <a:pPr lvl="1">
              <a:defRPr/>
            </a:pPr>
            <a:r>
              <a:rPr lang="en-US" sz="2900" b="1" kern="0" dirty="0"/>
              <a:t>Threshold-moving</a:t>
            </a:r>
            <a:r>
              <a:rPr lang="en-US" sz="2900" kern="0" dirty="0"/>
              <a:t>: move the decision threshold, t, so that the rare class tuples are easier to classify, and hence, less chance of costly false negative errors</a:t>
            </a:r>
          </a:p>
          <a:p>
            <a:pPr lvl="1">
              <a:defRPr/>
            </a:pPr>
            <a:r>
              <a:rPr lang="en-US" sz="2900" b="1" kern="0" dirty="0"/>
              <a:t>Ensemble techniques</a:t>
            </a:r>
            <a:r>
              <a:rPr lang="en-US" sz="2900" kern="0" dirty="0"/>
              <a:t>: Ensemble multiple classifiers introduced above</a:t>
            </a:r>
          </a:p>
          <a:p>
            <a:pPr>
              <a:defRPr/>
            </a:pPr>
            <a:r>
              <a:rPr lang="en-US" sz="3400" kern="0" dirty="0"/>
              <a:t>Still difficult for class imbalance problem on multiclass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7495082" y="2821788"/>
            <a:ext cx="1515833" cy="1351358"/>
            <a:chOff x="6850334" y="2699730"/>
            <a:chExt cx="2403722" cy="2143638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850334" y="2699730"/>
              <a:ext cx="2403722" cy="2143638"/>
              <a:chOff x="6333658" y="2918534"/>
              <a:chExt cx="2981594" cy="2780026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6333658" y="3039233"/>
                <a:ext cx="2810342" cy="25995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6333658" y="4054751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8386483" y="3373920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6987990" y="3491947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7401742" y="3913312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7745506" y="3551584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6521824" y="3551584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6754905" y="4149174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7455367" y="3196258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8721538" y="3009042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6405281" y="4567858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7571913" y="4333101"/>
                <a:ext cx="483128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7885136" y="4979772"/>
                <a:ext cx="483128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7896040" y="4567858"/>
                <a:ext cx="483128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7575176" y="4724401"/>
                <a:ext cx="483128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8508626" y="4141914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8129121" y="3850750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8843682" y="3831120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6801768" y="5176343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7120311" y="4953001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8244448" y="4640748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8199344" y="4980115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7306383" y="4465982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6856882" y="4611992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8582487" y="5025058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8116716" y="4306956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8023972" y="3039233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6715462" y="2918534"/>
                <a:ext cx="471570" cy="522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Tahoma" panose="020B0604030504040204" pitchFamily="34" charset="0"/>
                  </a:rPr>
                  <a:t>x</a:t>
                </a: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543801" y="3561795"/>
              <a:ext cx="380173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035682" y="3561795"/>
              <a:ext cx="380173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730882" y="4398065"/>
              <a:ext cx="380173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86800" y="3962398"/>
              <a:ext cx="380173" cy="402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02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Classification: A </a:t>
            </a:r>
            <a:r>
              <a:rPr lang="en-US" altLang="en-US" dirty="0"/>
              <a:t>Two-Step Process</a:t>
            </a:r>
            <a:r>
              <a:rPr lang="en-US" altLang="en-US" sz="28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b="1" dirty="0"/>
              <a:t>Model construction: </a:t>
            </a:r>
            <a:r>
              <a:rPr lang="en-US" altLang="en-US" sz="2400" dirty="0"/>
              <a:t>describing a set of predetermined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Each tuple/sample is assumed to belong to a predefined class, as determined by the </a:t>
            </a:r>
            <a:r>
              <a:rPr lang="en-US" altLang="en-US" sz="2400" b="1" dirty="0"/>
              <a:t>class label </a:t>
            </a:r>
            <a:r>
              <a:rPr lang="en-US" altLang="en-US" sz="2400" dirty="0"/>
              <a:t>attribute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set of tuples used for model construction is </a:t>
            </a:r>
            <a:r>
              <a:rPr lang="en-US" altLang="en-US" sz="2400" b="1" dirty="0"/>
              <a:t>training set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Model: represented as classification rules, decision trees, or mathematical formulae</a:t>
            </a:r>
          </a:p>
          <a:p>
            <a:pPr>
              <a:spcBef>
                <a:spcPts val="400"/>
              </a:spcBef>
            </a:pPr>
            <a:r>
              <a:rPr lang="en-US" altLang="en-US" sz="2400" b="1" dirty="0"/>
              <a:t>Model usage</a:t>
            </a:r>
            <a:r>
              <a:rPr lang="en-US" altLang="en-US" sz="2400" dirty="0"/>
              <a:t>: for classifying future or unknown objects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Estimate accuracy of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The known label of test sample is compared with the classified result from the model</a:t>
            </a:r>
          </a:p>
          <a:p>
            <a:pPr lvl="2">
              <a:spcBef>
                <a:spcPts val="400"/>
              </a:spcBef>
            </a:pPr>
            <a:r>
              <a:rPr lang="en-US" altLang="en-US" b="1" dirty="0"/>
              <a:t>Accuracy</a:t>
            </a:r>
            <a:r>
              <a:rPr lang="en-US" altLang="en-US" dirty="0"/>
              <a:t>: % of test set samples that are correctly classified by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Test set is independent of training set (otherwise </a:t>
            </a:r>
            <a:r>
              <a:rPr lang="en-US" altLang="en-US" dirty="0" err="1"/>
              <a:t>overfitting</a:t>
            </a:r>
            <a:r>
              <a:rPr lang="en-US" altLang="en-US" dirty="0"/>
              <a:t>)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If the accuracy is acceptable, use the model to classify new data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Note: If </a:t>
            </a:r>
            <a:r>
              <a:rPr lang="en-US" altLang="en-US" sz="2400" i="1" dirty="0"/>
              <a:t>the test set </a:t>
            </a:r>
            <a:r>
              <a:rPr lang="en-US" altLang="en-US" sz="2400" dirty="0"/>
              <a:t>is used to select/refine models, it is called </a:t>
            </a:r>
            <a:r>
              <a:rPr lang="en-US" altLang="en-US" sz="2400" b="1" dirty="0"/>
              <a:t>validation (test) set</a:t>
            </a:r>
            <a:r>
              <a:rPr lang="en-US" altLang="en-US" sz="2400" dirty="0"/>
              <a:t> or development test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0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Classification:  Extracting models describing important data classes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Effective and scalable methods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Decision tree induction, Naive Bayesian classification, rule-based classification, and many other classification methods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Evaluation metrics: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Accuracy, sensitivity, specificity, precision, recall, </a:t>
            </a:r>
            <a:r>
              <a:rPr lang="en-US" altLang="en-US" sz="2400" i="1" dirty="0"/>
              <a:t>F</a:t>
            </a:r>
            <a:r>
              <a:rPr lang="en-US" altLang="en-US" sz="2400" dirty="0"/>
              <a:t> measure, and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measure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Stratified k-fold cross-validation is recommended for accuracy estimation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En</a:t>
            </a:r>
            <a:r>
              <a:rPr lang="en-US" altLang="zh-CN" sz="2400" dirty="0" smtClean="0"/>
              <a:t>s</a:t>
            </a:r>
            <a:r>
              <a:rPr lang="en-US" altLang="en-US" sz="2400" dirty="0" smtClean="0"/>
              <a:t>emble</a:t>
            </a:r>
            <a:r>
              <a:rPr lang="en-US" altLang="en-US" sz="2400" dirty="0"/>
              <a:t>: Bagging and boosting can be used to increase overall accuracy by learning and combining a series of individual models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Model selection: </a:t>
            </a:r>
            <a:r>
              <a:rPr lang="en-US" altLang="en-US" sz="2400" dirty="0">
                <a:solidFill>
                  <a:schemeClr val="hlink"/>
                </a:solidFill>
              </a:rPr>
              <a:t>Significance tests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hlink"/>
                </a:solidFill>
              </a:rPr>
              <a:t>ROC curves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No single method has been found to be superior over all others for all data </a:t>
            </a:r>
            <a:r>
              <a:rPr lang="en-US" altLang="en-US" sz="2400" dirty="0" smtClean="0"/>
              <a:t>sets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Model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2001787" y="1619250"/>
            <a:ext cx="1698625" cy="1506538"/>
            <a:chOff x="1283" y="1118"/>
            <a:chExt cx="1070" cy="949"/>
          </a:xfrm>
        </p:grpSpPr>
        <p:pic>
          <p:nvPicPr>
            <p:cNvPr id="21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23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57903"/>
              </p:ext>
            </p:extLst>
          </p:nvPr>
        </p:nvGraphicFramePr>
        <p:xfrm>
          <a:off x="107898" y="3748088"/>
          <a:ext cx="5676901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Worksheet" r:id="rId4" imgW="6019800" imgH="2070100" progId="Excel.Sheet.8">
                  <p:embed/>
                </p:oleObj>
              </mc:Choice>
              <mc:Fallback>
                <p:oleObj name="Worksheet" r:id="rId4" imgW="6019800" imgH="207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8" y="3748088"/>
                        <a:ext cx="5676901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271411" y="2955925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701998" y="2955925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446787" y="1466851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Algorithms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 rot="20460000">
            <a:off x="4200473" y="1919289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913386" y="5156200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THEN tenured = ‘yes’ </a:t>
            </a: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443612" y="3060700"/>
            <a:ext cx="1889125" cy="1506538"/>
            <a:chOff x="4081" y="2026"/>
            <a:chExt cx="1190" cy="949"/>
          </a:xfrm>
        </p:grpSpPr>
        <p:pic>
          <p:nvPicPr>
            <p:cNvPr id="30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(Model)</a:t>
              </a:r>
            </a:p>
          </p:txBody>
        </p:sp>
      </p:grp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5911799" y="4465639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8334323" y="438785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108773" y="2420939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Using the Model in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75163" y="1417638"/>
            <a:ext cx="1889125" cy="1506537"/>
            <a:chOff x="2800" y="989"/>
            <a:chExt cx="1190" cy="949"/>
          </a:xfrm>
        </p:grpSpPr>
        <p:pic>
          <p:nvPicPr>
            <p:cNvPr id="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187576" y="2582863"/>
            <a:ext cx="1698625" cy="1506537"/>
            <a:chOff x="1359" y="1723"/>
            <a:chExt cx="1070" cy="949"/>
          </a:xfrm>
        </p:grpSpPr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1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95794"/>
              </p:ext>
            </p:extLst>
          </p:nvPr>
        </p:nvGraphicFramePr>
        <p:xfrm>
          <a:off x="457200" y="4622800"/>
          <a:ext cx="5456237" cy="162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Worksheet" r:id="rId5" imgW="6146800" imgH="1816100" progId="Excel.Sheet.8">
                  <p:embed/>
                </p:oleObj>
              </mc:Choice>
              <mc:Fallback>
                <p:oleObj name="Worksheet" r:id="rId5" imgW="6146800" imgH="1816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22800"/>
                        <a:ext cx="5456237" cy="1628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57200" y="39195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7787" y="39195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823200" y="4848224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553201" y="2020887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648451" y="3035300"/>
            <a:ext cx="1825625" cy="815975"/>
            <a:chOff x="4169" y="2008"/>
            <a:chExt cx="1150" cy="514"/>
          </a:xfrm>
        </p:grpSpPr>
        <p:pic>
          <p:nvPicPr>
            <p:cNvPr id="17" name="Picture 1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169" y="2149"/>
              <a:ext cx="1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Unseen Data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32674" y="4110038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(Jeff, Professor, 4)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197601" y="3751262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478837" y="3751262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390900" y="18796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3" name="Picture 2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7" y="5544818"/>
            <a:ext cx="720725" cy="4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235406" y="4806950"/>
            <a:ext cx="155792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8464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b="1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Decision Tree Induction: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Training data set: </a:t>
            </a:r>
            <a:r>
              <a:rPr lang="en-US" altLang="en-US" sz="2000" dirty="0" err="1" smtClean="0"/>
              <a:t>Buys_computer</a:t>
            </a:r>
            <a:endParaRPr lang="en-US" altLang="en-US" sz="2000" dirty="0" smtClean="0"/>
          </a:p>
          <a:p>
            <a:r>
              <a:rPr lang="en-US" altLang="en-US" sz="2000" dirty="0" smtClean="0"/>
              <a:t>The data set follows an example of Quinlan’s ID3 (Playing Tennis)</a:t>
            </a:r>
          </a:p>
          <a:p>
            <a:r>
              <a:rPr lang="en-US" altLang="en-US" sz="2000" dirty="0" smtClean="0"/>
              <a:t>Resulting tree: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33571" y="2939661"/>
            <a:ext cx="4538429" cy="2800038"/>
            <a:chOff x="743" y="1152"/>
            <a:chExt cx="4019" cy="24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364" y="1152"/>
              <a:ext cx="520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00" y="2342"/>
              <a:ext cx="820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student?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21" y="2342"/>
              <a:ext cx="1163" cy="29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credit rating?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535" y="1809"/>
              <a:ext cx="493" cy="26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&lt;=30</a:t>
              </a:r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65" y="1804"/>
              <a:ext cx="415" cy="2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rbel" charset="0"/>
                  <a:ea typeface="Corbel" charset="0"/>
                  <a:cs typeface="Corbel" charset="0"/>
                </a:rPr>
                <a:t>&gt;40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619" y="1440"/>
              <a:ext cx="0" cy="9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743" y="326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006" y="326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346" y="3216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415" y="234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288" y="1804"/>
              <a:ext cx="67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31..40</a:t>
              </a:r>
              <a:endParaRPr lang="en-US" alt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 rot="21456844">
              <a:off x="3143" y="321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160" y="2784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fair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054" y="2784"/>
              <a:ext cx="843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excellent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850" y="2832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</p:grpSp>
      <p:graphicFrame>
        <p:nvGraphicFramePr>
          <p:cNvPr id="3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867684"/>
              </p:ext>
            </p:extLst>
          </p:nvPr>
        </p:nvGraphicFramePr>
        <p:xfrm>
          <a:off x="4619625" y="2425700"/>
          <a:ext cx="4513263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3" name="Worksheet" r:id="rId3" imgW="6591300" imgH="5372100" progId="Excel.Sheet.8">
                  <p:embed/>
                </p:oleObj>
              </mc:Choice>
              <mc:Fallback>
                <p:oleObj name="Worksheet" r:id="rId3" imgW="6591300" imgH="5372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425700"/>
                        <a:ext cx="4513263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3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49471</TotalTime>
  <Words>4946</Words>
  <Application>Microsoft Macintosh PowerPoint</Application>
  <PresentationFormat>On-screen Show (4:3)</PresentationFormat>
  <Paragraphs>709</Paragraphs>
  <Slides>52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Calibri</vt:lpstr>
      <vt:lpstr>Corbel</vt:lpstr>
      <vt:lpstr>Gulim</vt:lpstr>
      <vt:lpstr>Tahoma</vt:lpstr>
      <vt:lpstr>Wingdings</vt:lpstr>
      <vt:lpstr>华文楷体</vt:lpstr>
      <vt:lpstr>Arial</vt:lpstr>
      <vt:lpstr>Office Theme</vt:lpstr>
      <vt:lpstr>Microsoft Excel 97 - 2004 Worksheet</vt:lpstr>
      <vt:lpstr>Equation</vt:lpstr>
      <vt:lpstr>Chapter 8. Classification: Basic Concepts</vt:lpstr>
      <vt:lpstr>Classification: Basic Concepts</vt:lpstr>
      <vt:lpstr>Supervised vs. Unsupervised Learning</vt:lpstr>
      <vt:lpstr>Prediction Problems: Classification vs. Numeric Prediction</vt:lpstr>
      <vt:lpstr>Classification: A Two-Step Process </vt:lpstr>
      <vt:lpstr>(1) Model Construction</vt:lpstr>
      <vt:lpstr>(2) Using the Model in Prediction</vt:lpstr>
      <vt:lpstr>Classification: Basic Concepts</vt:lpstr>
      <vt:lpstr>Decision Tree Induction: An Example</vt:lpstr>
      <vt:lpstr>Algorithm for Decision Tree Induction</vt:lpstr>
      <vt:lpstr>Brief Review of Entropy</vt:lpstr>
      <vt:lpstr>Attribute Selection Measure: Information Gain (ID3/C4.5)</vt:lpstr>
      <vt:lpstr>Attribute Selection: Information Gain</vt:lpstr>
      <vt:lpstr>Computing Information-Gain for Continuous-Valued Attributes</vt:lpstr>
      <vt:lpstr>Gain Ratio for Attribute Selection (C4.5)</vt:lpstr>
      <vt:lpstr>Gini Index (CART, IBM IntelligentMiner)</vt:lpstr>
      <vt:lpstr>Computation of Gini Index</vt:lpstr>
      <vt:lpstr>Comparing Attribute Selection Measures</vt:lpstr>
      <vt:lpstr>Other Attribute Selection Measures</vt:lpstr>
      <vt:lpstr>Overfitting and Tree Pruning</vt:lpstr>
      <vt:lpstr>Classification in Large Databases</vt:lpstr>
      <vt:lpstr>RainForest: A Scalable Classification Framework</vt:lpstr>
      <vt:lpstr>Classification: Basic Concepts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Model Selection: ROC Curves</vt:lpstr>
      <vt:lpstr>Issues Affecting Model Selection</vt:lpstr>
      <vt:lpstr>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2059</cp:revision>
  <cp:lastPrinted>2017-01-15T22:23:57Z</cp:lastPrinted>
  <dcterms:created xsi:type="dcterms:W3CDTF">2015-05-16T14:51:23Z</dcterms:created>
  <dcterms:modified xsi:type="dcterms:W3CDTF">2017-05-28T19:19:09Z</dcterms:modified>
</cp:coreProperties>
</file>