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81" r:id="rId2"/>
    <p:sldId id="325" r:id="rId3"/>
    <p:sldId id="313" r:id="rId4"/>
    <p:sldId id="314" r:id="rId5"/>
    <p:sldId id="315" r:id="rId6"/>
    <p:sldId id="316" r:id="rId7"/>
    <p:sldId id="317" r:id="rId8"/>
    <p:sldId id="324" r:id="rId9"/>
    <p:sldId id="326" r:id="rId10"/>
    <p:sldId id="322" r:id="rId11"/>
    <p:sldId id="323" r:id="rId12"/>
    <p:sldId id="339" r:id="rId13"/>
    <p:sldId id="318" r:id="rId14"/>
    <p:sldId id="332" r:id="rId15"/>
    <p:sldId id="337" r:id="rId16"/>
    <p:sldId id="327" r:id="rId17"/>
    <p:sldId id="333" r:id="rId18"/>
    <p:sldId id="352" r:id="rId19"/>
    <p:sldId id="340" r:id="rId20"/>
    <p:sldId id="343" r:id="rId21"/>
    <p:sldId id="345" r:id="rId22"/>
    <p:sldId id="348" r:id="rId23"/>
    <p:sldId id="349" r:id="rId24"/>
    <p:sldId id="347" r:id="rId25"/>
    <p:sldId id="350" r:id="rId26"/>
    <p:sldId id="335" r:id="rId27"/>
    <p:sldId id="329" r:id="rId28"/>
    <p:sldId id="351" r:id="rId29"/>
    <p:sldId id="353" r:id="rId30"/>
    <p:sldId id="358" r:id="rId31"/>
    <p:sldId id="298" r:id="rId32"/>
    <p:sldId id="299" r:id="rId33"/>
    <p:sldId id="300" r:id="rId34"/>
    <p:sldId id="360" r:id="rId35"/>
    <p:sldId id="359" r:id="rId36"/>
    <p:sldId id="293" r:id="rId37"/>
    <p:sldId id="301" r:id="rId38"/>
    <p:sldId id="355" r:id="rId39"/>
    <p:sldId id="356" r:id="rId40"/>
    <p:sldId id="307" r:id="rId41"/>
    <p:sldId id="282" r:id="rId42"/>
    <p:sldId id="28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commentAuthors" Target="commentAuthors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60.png"/><Relationship Id="rId5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-machines.org/" TargetMode="External"/><Relationship Id="rId3" Type="http://schemas.openxmlformats.org/officeDocument/2006/relationships/hyperlink" Target="http://www.meng-jiang.com/teaching/SVMDemo.zi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dm16_jshang-dpclass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558162"/>
            <a:ext cx="7456311" cy="1319323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Meng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72834"/>
            <a:ext cx="7772400" cy="2268074"/>
          </a:xfrm>
          <a:solidFill>
            <a:srgbClr val="00B050">
              <a:alpha val="5000"/>
            </a:srgbClr>
          </a:solidFill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9.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Advanced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Classification:</a:t>
            </a:r>
            <a:r>
              <a:rPr lang="zh-CN" altLang="en-US" dirty="0">
                <a:solidFill>
                  <a:srgbClr val="0070C0"/>
                </a:solidFill>
              </a:rPr>
              <a:t/>
            </a:r>
            <a:br>
              <a:rPr lang="zh-CN" altLang="en-US" dirty="0">
                <a:solidFill>
                  <a:srgbClr val="0070C0"/>
                </a:solidFill>
              </a:rPr>
            </a:br>
            <a:r>
              <a:rPr lang="en-US" altLang="zh-CN" dirty="0" smtClean="0">
                <a:solidFill>
                  <a:srgbClr val="0070C0"/>
                </a:solidFill>
              </a:rPr>
              <a:t>Support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Vector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Machines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(SVMs)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1947" y="1430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90643" y="188876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1947" y="193904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4011" y="1799338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3251" y="143000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70C0"/>
                </a:solidFill>
              </a:rPr>
              <a:t>S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97326" y="75794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V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3330" y="60201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V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69334" y="75794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V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83610" y="1012262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V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730" y="113997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V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88068" y="1035577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V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68" y="1995240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90132" y="183366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23551" y="2238913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25615" y="2076135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58309" y="164368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M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768663" y="655336"/>
            <a:ext cx="1019187" cy="1085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921899" y="1740570"/>
            <a:ext cx="847155" cy="104047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778294" y="1211912"/>
            <a:ext cx="1652486" cy="52865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079967" y="1059819"/>
            <a:ext cx="506342" cy="42293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041003" y="2078632"/>
            <a:ext cx="511582" cy="4361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18646" y="2333466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5325615" y="1394292"/>
            <a:ext cx="148520" cy="3332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vs Bad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Both lines separate the red and green clusters. Is there a good reason to choose one over another?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90"/>
            <a:ext cx="914400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5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vs Bad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Q: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Both lines separate the red and green clusters. Is there a good reason to choose one over another?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90"/>
            <a:ext cx="9144000" cy="34518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99213" y="3522689"/>
            <a:ext cx="734518" cy="6595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1141" y="5251906"/>
            <a:ext cx="734518" cy="6595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vs Bad Classifiers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A: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second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kind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line.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Q’: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Define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underlying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philosophy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general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</a:rPr>
              <a:t>case.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90"/>
            <a:ext cx="9144000" cy="34518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99213" y="3522689"/>
            <a:ext cx="734518" cy="6595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1141" y="5251906"/>
            <a:ext cx="734518" cy="6595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1" y="3458383"/>
            <a:ext cx="8374830" cy="31431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vs Bad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Philosophy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correctly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Among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greatest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distance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points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closest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26243" y="4092315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42945" y="5991771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64171" y="4116936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85803" y="5986412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1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closest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points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support</a:t>
            </a:r>
            <a:r>
              <a:rPr lang="zh-CN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vectors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35" y="2674591"/>
            <a:ext cx="5312930" cy="41834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57207" y="4257206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0118" y="4751305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(shaded)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region</a:t>
            </a:r>
            <a:r>
              <a:rPr lang="zh-CN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margin</a:t>
            </a:r>
            <a:r>
              <a:rPr lang="en-US" altLang="zh-CN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35" y="2674591"/>
            <a:ext cx="5312930" cy="418340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57207" y="4257206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30118" y="4751305"/>
            <a:ext cx="299803" cy="284813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Hyperplane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Supper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ector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Margin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SVMs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</a:rPr>
              <a:t>Maximize Margin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Width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Non-linear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SVMs: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Kernel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Function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5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Definition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(Wikipedia)</a:t>
            </a:r>
            <a:endParaRPr lang="zh-CN" altLang="en-US" sz="2800" dirty="0" smtClean="0"/>
          </a:p>
          <a:p>
            <a:pPr lvl="1"/>
            <a:r>
              <a:rPr lang="en-US" altLang="zh-CN" sz="2400" dirty="0"/>
              <a:t>A </a:t>
            </a:r>
            <a:r>
              <a:rPr lang="en-US" altLang="zh-CN" sz="2400" dirty="0" smtClean="0"/>
              <a:t>SVM </a:t>
            </a:r>
            <a:r>
              <a:rPr lang="en-US" altLang="zh-CN" sz="2400" dirty="0"/>
              <a:t>is a discriminative classifier formally defined by a </a:t>
            </a:r>
            <a:r>
              <a:rPr lang="en-US" altLang="zh-CN" sz="2400" i="1" dirty="0">
                <a:solidFill>
                  <a:srgbClr val="C00000"/>
                </a:solidFill>
              </a:rPr>
              <a:t>separating </a:t>
            </a:r>
            <a:r>
              <a:rPr lang="en-US" altLang="zh-CN" sz="2400" i="1" dirty="0" err="1">
                <a:solidFill>
                  <a:srgbClr val="C00000"/>
                </a:solidFill>
              </a:rPr>
              <a:t>hyperplane</a:t>
            </a:r>
            <a:r>
              <a:rPr lang="en-US" altLang="zh-CN" sz="2400" dirty="0"/>
              <a:t>. In other words, given </a:t>
            </a:r>
            <a:r>
              <a:rPr lang="en-US" altLang="zh-CN" sz="2400" i="1" dirty="0">
                <a:solidFill>
                  <a:srgbClr val="C00000"/>
                </a:solidFill>
              </a:rPr>
              <a:t>labeled training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data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the algorithm outputs an </a:t>
            </a:r>
            <a:r>
              <a:rPr lang="en-US" altLang="zh-CN" sz="2400" i="1" dirty="0">
                <a:solidFill>
                  <a:srgbClr val="C00000"/>
                </a:solidFill>
              </a:rPr>
              <a:t>optimal </a:t>
            </a:r>
            <a:r>
              <a:rPr lang="en-US" altLang="zh-CN" sz="2400" i="1" dirty="0" err="1">
                <a:solidFill>
                  <a:srgbClr val="C00000"/>
                </a:solidFill>
              </a:rPr>
              <a:t>hyperplane</a:t>
            </a:r>
            <a:r>
              <a:rPr lang="en-US" altLang="zh-CN" sz="2400" i="1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which categorizes </a:t>
            </a:r>
            <a:r>
              <a:rPr lang="en-US" altLang="zh-CN" sz="2400" b="1" i="1" dirty="0">
                <a:solidFill>
                  <a:srgbClr val="C00000"/>
                </a:solidFill>
              </a:rPr>
              <a:t>new examples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A </a:t>
            </a:r>
            <a:r>
              <a:rPr lang="en-US" altLang="zh-CN" sz="2400" i="1" dirty="0">
                <a:solidFill>
                  <a:srgbClr val="C00000"/>
                </a:solidFill>
              </a:rPr>
              <a:t>data point </a:t>
            </a:r>
            <a:r>
              <a:rPr lang="en-US" altLang="zh-CN" sz="2400" dirty="0"/>
              <a:t>is viewed as a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</a:rPr>
              <a:t>-dimensional vector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and we want to know whether we can separate such points with a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</a:rPr>
              <a:t>p-1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)</a:t>
            </a:r>
            <a:r>
              <a:rPr lang="en-US" altLang="zh-CN" sz="2400" dirty="0" smtClean="0">
                <a:solidFill>
                  <a:srgbClr val="C00000"/>
                </a:solidFill>
              </a:rPr>
              <a:t>-</a:t>
            </a:r>
            <a:r>
              <a:rPr lang="en-US" altLang="zh-CN" sz="2400" dirty="0">
                <a:solidFill>
                  <a:srgbClr val="C00000"/>
                </a:solidFill>
              </a:rPr>
              <a:t>dimensional </a:t>
            </a:r>
            <a:r>
              <a:rPr lang="en-US" altLang="zh-CN" sz="2400" dirty="0" err="1">
                <a:solidFill>
                  <a:srgbClr val="C00000"/>
                </a:solidFill>
              </a:rPr>
              <a:t>hyperplane</a:t>
            </a:r>
            <a:r>
              <a:rPr lang="en-US" altLang="zh-CN" sz="2400" dirty="0"/>
              <a:t>.</a:t>
            </a:r>
            <a:endParaRPr lang="zh-CN" altLang="en-US" sz="2400" dirty="0" smtClean="0"/>
          </a:p>
          <a:p>
            <a:r>
              <a:rPr lang="en-US" altLang="zh-CN" sz="2800" dirty="0" smtClean="0"/>
              <a:t>Use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SVMs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pick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between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many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possible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classifiers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way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guarantees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chance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correctly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labeling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test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data</a:t>
            </a:r>
            <a:r>
              <a:rPr lang="en-US" altLang="zh-CN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General </a:t>
            </a:r>
            <a:r>
              <a:rPr lang="en-US" altLang="en-US" dirty="0"/>
              <a:t>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460374" y="1886743"/>
            <a:ext cx="4114800" cy="2667000"/>
            <a:chOff x="337" y="1296"/>
            <a:chExt cx="2592" cy="168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20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4573587" y="1886743"/>
            <a:ext cx="4113213" cy="2667000"/>
            <a:chOff x="2929" y="1296"/>
            <a:chExt cx="2591" cy="1680"/>
          </a:xfrm>
        </p:grpSpPr>
        <p:sp>
          <p:nvSpPr>
            <p:cNvPr id="3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0" name="Group 1092"/>
          <p:cNvGrpSpPr>
            <a:grpSpLocks/>
          </p:cNvGrpSpPr>
          <p:nvPr/>
        </p:nvGrpSpPr>
        <p:grpSpPr bwMode="auto">
          <a:xfrm>
            <a:off x="3414712" y="2496343"/>
            <a:ext cx="3749675" cy="3390901"/>
            <a:chOff x="2198" y="1680"/>
            <a:chExt cx="2362" cy="2136"/>
          </a:xfrm>
        </p:grpSpPr>
        <p:sp>
          <p:nvSpPr>
            <p:cNvPr id="71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Support Vectors</a:t>
              </a:r>
            </a:p>
          </p:txBody>
        </p:sp>
        <p:sp>
          <p:nvSpPr>
            <p:cNvPr id="72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7" name="Group 1099"/>
          <p:cNvGrpSpPr>
            <a:grpSpLocks/>
          </p:cNvGrpSpPr>
          <p:nvPr/>
        </p:nvGrpSpPr>
        <p:grpSpPr bwMode="auto">
          <a:xfrm>
            <a:off x="992186" y="3182144"/>
            <a:ext cx="1870075" cy="2138363"/>
            <a:chOff x="682" y="2112"/>
            <a:chExt cx="1178" cy="1347"/>
          </a:xfrm>
        </p:grpSpPr>
        <p:sp>
          <p:nvSpPr>
            <p:cNvPr id="78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Small Margin</a:t>
              </a:r>
            </a:p>
          </p:txBody>
        </p:sp>
        <p:sp>
          <p:nvSpPr>
            <p:cNvPr id="79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1" name="Group 1103"/>
          <p:cNvGrpSpPr>
            <a:grpSpLocks/>
          </p:cNvGrpSpPr>
          <p:nvPr/>
        </p:nvGrpSpPr>
        <p:grpSpPr bwMode="auto">
          <a:xfrm>
            <a:off x="5275262" y="2496343"/>
            <a:ext cx="1881188" cy="2824163"/>
            <a:chOff x="3370" y="1680"/>
            <a:chExt cx="1185" cy="1779"/>
          </a:xfrm>
        </p:grpSpPr>
        <p:sp>
          <p:nvSpPr>
            <p:cNvPr id="82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Large Margin</a:t>
              </a:r>
            </a:p>
          </p:txBody>
        </p:sp>
        <p:sp>
          <p:nvSpPr>
            <p:cNvPr id="83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2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Hyperplane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Supper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V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ector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Margin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SVMs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</a:rPr>
              <a:t>Maximize Margin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Width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Non-linear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SVMs: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Kernel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Function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5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Hyperplane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Supper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V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ector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Margin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SVMs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</a:rPr>
              <a:t>Maximize Margin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Width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Non-linear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SVMs: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Kernel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Function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5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Formally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Binary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Classification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E.g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.,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course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performance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classification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/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= (x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…)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ubject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scores</a:t>
            </a:r>
            <a:endParaRPr lang="zh-CN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lvl="2"/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en-US" baseline="-25000" dirty="0" err="1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= +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1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or –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“Good”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“Bad”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score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subject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Math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score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subject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Stats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Mathematically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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, y 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{+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1,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1},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We want to derive a function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f: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Y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93" y="3026260"/>
            <a:ext cx="2885607" cy="22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790298" y="2616186"/>
            <a:ext cx="29718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936348" y="290669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1080811" y="3195623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46986" y="2068343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1469748" y="3571830"/>
            <a:ext cx="288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-650078" y="3366919"/>
            <a:ext cx="216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-114467" y="3673466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-193148" y="4030580"/>
            <a:ext cx="186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=-1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612748" y="311624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687361" y="2366948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529860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867866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3495" y="1542405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Support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vectors:</a:t>
            </a:r>
            <a:endParaRPr lang="en-US" sz="2000" dirty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80863" y="2843242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854682" y="1927287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985322" y="253433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73029" y="249186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2275131" y="171487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2427531" y="221205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040287" y="228949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auto">
          <a:xfrm>
            <a:off x="1832926" y="1992194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2765148" y="338856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2497825" y="333110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650225" y="360342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2337932" y="3605926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119918" y="338357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3272318" y="382078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1011" y="2129750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Hyperplane</a:t>
            </a:r>
            <a:r>
              <a:rPr lang="en-US" altLang="zh-CN" sz="2000" dirty="0" smtClean="0"/>
              <a:t>:</a:t>
            </a:r>
            <a:endParaRPr lang="en-US" sz="2000" dirty="0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579340" y="2122588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6011010" y="2717095"/>
            <a:ext cx="3115189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What we know: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+1 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zh-CN" sz="2400" i="1" dirty="0" smtClean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48220" y="4820125"/>
            <a:ext cx="749464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can be written as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zh-CN" sz="2400" b="1" dirty="0" smtClean="0"/>
              <a:t>w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.</a:t>
            </a:r>
            <a:r>
              <a:rPr lang="en-US" altLang="en-US" sz="2400" dirty="0" smtClean="0"/>
              <a:t> </a:t>
            </a:r>
            <a:r>
              <a:rPr lang="en-US" altLang="zh-CN" sz="2400" b="1" dirty="0" smtClean="0"/>
              <a:t>x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 b = </a:t>
            </a:r>
            <a:r>
              <a:rPr lang="en-US" altLang="en-US" sz="2400" dirty="0" smtClean="0"/>
              <a:t>0</a:t>
            </a:r>
            <a:r>
              <a:rPr lang="en-US" altLang="zh-CN" sz="2400" dirty="0" smtClean="0"/>
              <a:t>,</a:t>
            </a:r>
            <a:endParaRPr lang="zh-CN" altLang="en-US" sz="2400" dirty="0" smtClean="0"/>
          </a:p>
          <a:p>
            <a:pPr>
              <a:lnSpc>
                <a:spcPct val="110000"/>
              </a:lnSpc>
            </a:pPr>
            <a:r>
              <a:rPr lang="en-US" altLang="zh-CN" sz="2200" dirty="0"/>
              <a:t>w</a:t>
            </a:r>
            <a:r>
              <a:rPr lang="en-US" altLang="en-US" sz="2200" dirty="0" smtClean="0"/>
              <a:t>here </a:t>
            </a:r>
            <a:r>
              <a:rPr lang="en-US" altLang="zh-CN" sz="22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en-US" sz="2200" dirty="0" smtClean="0"/>
              <a:t>={</a:t>
            </a:r>
            <a:r>
              <a:rPr lang="en-US" altLang="en-US" sz="2200" dirty="0"/>
              <a:t>w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w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…, </a:t>
            </a:r>
            <a:r>
              <a:rPr lang="en-US" altLang="en-US" sz="2200" dirty="0" err="1"/>
              <a:t>w</a:t>
            </a:r>
            <a:r>
              <a:rPr lang="en-US" altLang="en-US" sz="2200" baseline="-25000" dirty="0" err="1"/>
              <a:t>n</a:t>
            </a:r>
            <a:r>
              <a:rPr lang="en-US" altLang="en-US" sz="2200" dirty="0"/>
              <a:t>} is a weight vector and </a:t>
            </a:r>
            <a:r>
              <a:rPr lang="en-US" altLang="en-US" sz="2200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altLang="en-US" sz="2200" dirty="0"/>
              <a:t> a scalar (bias</a:t>
            </a:r>
            <a:r>
              <a:rPr lang="en-US" altLang="en-US" sz="2200" dirty="0" smtClean="0"/>
              <a:t>)</a:t>
            </a:r>
            <a:r>
              <a:rPr lang="en-US" altLang="zh-CN" sz="2200" dirty="0" smtClean="0"/>
              <a:t>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91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790298" y="2616186"/>
            <a:ext cx="29718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936348" y="290669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1080811" y="3195623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46986" y="2068343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1469748" y="3571830"/>
            <a:ext cx="288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-650078" y="3366919"/>
            <a:ext cx="216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-114467" y="3673466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-193148" y="4030580"/>
            <a:ext cx="186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=-1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612748" y="311624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687361" y="2366948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529860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867866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3495" y="1542405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Support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vectors:</a:t>
            </a:r>
            <a:endParaRPr lang="en-US" sz="2000" dirty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80863" y="2843242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854682" y="1927287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985322" y="253433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73029" y="249186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2275131" y="171487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2427531" y="221205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040287" y="228949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auto">
          <a:xfrm>
            <a:off x="1832926" y="1992194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2765148" y="338856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2497825" y="333110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650225" y="360342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2337932" y="3605926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119918" y="338357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3272318" y="382078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1011" y="2129750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Hyperplane</a:t>
            </a:r>
            <a:r>
              <a:rPr lang="en-US" altLang="zh-CN" sz="2000" dirty="0" smtClean="0"/>
              <a:t>:</a:t>
            </a:r>
            <a:endParaRPr lang="en-US" sz="2000" dirty="0"/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579340" y="2122588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6011010" y="2717095"/>
            <a:ext cx="3115189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What we know: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+1 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-1 </a:t>
            </a: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609002" y="1931372"/>
            <a:ext cx="327025" cy="598488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806786" y="1909145"/>
            <a:ext cx="1965896" cy="40011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=Margin Width</a:t>
            </a:r>
            <a:endParaRPr lang="en-US" altLang="zh-CN" sz="2000" i="1" dirty="0">
              <a:solidFill>
                <a:schemeClr val="accent6">
                  <a:lumMod val="7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Content Placeholder 2"/>
          <p:cNvSpPr>
            <a:spLocks noGrp="1"/>
          </p:cNvSpPr>
          <p:nvPr>
            <p:ph idx="1"/>
          </p:nvPr>
        </p:nvSpPr>
        <p:spPr>
          <a:xfrm>
            <a:off x="457200" y="4770681"/>
            <a:ext cx="8229600" cy="135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How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calculate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Margin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Width?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Distance</a:t>
            </a: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between</a:t>
            </a: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two</a:t>
            </a: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parallel</a:t>
            </a: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lines.</a:t>
            </a:r>
            <a:endParaRPr lang="zh-CN" altLang="en-US" sz="28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7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Optimization:</a:t>
            </a:r>
            <a:r>
              <a:rPr lang="zh-CN" altLang="en-US" dirty="0" smtClean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790298" y="2616186"/>
            <a:ext cx="29718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936348" y="290669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1080811" y="3195623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46986" y="2068343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1469748" y="3571830"/>
            <a:ext cx="288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“Predict Class = -1” zone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612748" y="311624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687361" y="2366948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529860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867866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3495" y="1542405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Support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vectors:</a:t>
            </a:r>
            <a:endParaRPr lang="en-US" sz="2000" dirty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80863" y="2843242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854682" y="1927287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985322" y="253433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73029" y="249186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2275131" y="171487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2427531" y="221205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040287" y="228949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auto">
          <a:xfrm>
            <a:off x="1832926" y="1992194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2765148" y="338856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2497825" y="333110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650225" y="360342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2337932" y="3605926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119918" y="338357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3272318" y="382078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1011" y="2129750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Hyperplane</a:t>
            </a:r>
            <a:r>
              <a:rPr lang="en-US" altLang="zh-CN" sz="2000" dirty="0" smtClean="0"/>
              <a:t>:</a:t>
            </a:r>
            <a:endParaRPr lang="en-US" sz="2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609002" y="1931372"/>
            <a:ext cx="327025" cy="598488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806786" y="1909145"/>
            <a:ext cx="1965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=Margin Width</a:t>
            </a:r>
            <a:endParaRPr lang="en-US" altLang="zh-CN" sz="2000" i="1" dirty="0">
              <a:solidFill>
                <a:schemeClr val="accent6">
                  <a:lumMod val="7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6011010" y="2717095"/>
            <a:ext cx="3115189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What we know: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+1 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zh-CN" sz="2400" i="1" dirty="0" smtClean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58" name="Object 29"/>
          <p:cNvGraphicFramePr>
            <a:graphicFrameLocks noChangeAspect="1"/>
          </p:cNvGraphicFramePr>
          <p:nvPr>
            <p:extLst/>
          </p:nvPr>
        </p:nvGraphicFramePr>
        <p:xfrm>
          <a:off x="1232031" y="4803192"/>
          <a:ext cx="2910659" cy="92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031" y="4803192"/>
                        <a:ext cx="2910659" cy="920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441430" y="5002175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zh-CN" alt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0" name="Object 29"/>
          <p:cNvGraphicFramePr>
            <a:graphicFrameLocks noChangeAspect="1"/>
          </p:cNvGraphicFramePr>
          <p:nvPr>
            <p:extLst/>
          </p:nvPr>
        </p:nvGraphicFramePr>
        <p:xfrm>
          <a:off x="2282705" y="578416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705" y="578416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439848" y="5962205"/>
            <a:ext cx="1816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i="1" dirty="0" smtClean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zh-CN" alt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 rot="19822108">
            <a:off x="-650078" y="3366919"/>
            <a:ext cx="216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=1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 rot="19822108">
            <a:off x="-114467" y="3673466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 rot="19822108">
            <a:off x="-193148" y="4030580"/>
            <a:ext cx="186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=-1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7579340" y="2122588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4572000" y="5000868"/>
            <a:ext cx="4114800" cy="1355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onstraints?</a:t>
            </a:r>
            <a:endParaRPr lang="zh-CN" alt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Correctly</a:t>
            </a:r>
            <a:r>
              <a:rPr lang="zh-CN" alt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categorize</a:t>
            </a:r>
            <a:r>
              <a:rPr lang="mr-IN" altLang="zh-CN" sz="2800" b="1" i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28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Optimization:</a:t>
            </a:r>
            <a:r>
              <a:rPr lang="zh-CN" altLang="en-US" dirty="0" smtClean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Margin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790298" y="2616186"/>
            <a:ext cx="2971800" cy="0"/>
          </a:xfrm>
          <a:prstGeom prst="line">
            <a:avLst/>
          </a:prstGeom>
          <a:noFill/>
          <a:ln w="127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936348" y="2906698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1080811" y="3195623"/>
            <a:ext cx="297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246986" y="2068343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1469748" y="3571830"/>
            <a:ext cx="288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“Predict Class = -1” zone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612748" y="311624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687361" y="2366948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529860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867866" y="1488425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3495" y="1542405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Support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vectors:</a:t>
            </a:r>
            <a:endParaRPr lang="en-US" sz="2000" dirty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780863" y="2843242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40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</a:t>
            </a:r>
            <a:endParaRPr lang="en-US" altLang="zh-CN" sz="2400" b="1" i="1" baseline="40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854682" y="1927287"/>
            <a:ext cx="515937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endParaRPr lang="en-US" altLang="zh-CN" sz="2400" b="1" i="1" baseline="30000" dirty="0">
              <a:solidFill>
                <a:srgbClr val="00B05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1985322" y="253433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1673029" y="2491867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18"/>
          <p:cNvSpPr>
            <a:spLocks noChangeArrowheads="1"/>
          </p:cNvSpPr>
          <p:nvPr/>
        </p:nvSpPr>
        <p:spPr bwMode="auto">
          <a:xfrm>
            <a:off x="2275131" y="171487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2427531" y="2212050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2040287" y="2289499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Oval 18"/>
          <p:cNvSpPr>
            <a:spLocks noChangeArrowheads="1"/>
          </p:cNvSpPr>
          <p:nvPr/>
        </p:nvSpPr>
        <p:spPr bwMode="auto">
          <a:xfrm>
            <a:off x="1832926" y="1992194"/>
            <a:ext cx="76200" cy="762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2765148" y="3388568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Oval 16"/>
          <p:cNvSpPr>
            <a:spLocks noChangeArrowheads="1"/>
          </p:cNvSpPr>
          <p:nvPr/>
        </p:nvSpPr>
        <p:spPr bwMode="auto">
          <a:xfrm>
            <a:off x="2497825" y="333110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650225" y="3603427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Oval 16"/>
          <p:cNvSpPr>
            <a:spLocks noChangeArrowheads="1"/>
          </p:cNvSpPr>
          <p:nvPr/>
        </p:nvSpPr>
        <p:spPr bwMode="auto">
          <a:xfrm>
            <a:off x="2337932" y="3605926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119918" y="338357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3272318" y="3820783"/>
            <a:ext cx="76200" cy="76200"/>
          </a:xfrm>
          <a:prstGeom prst="ellipse">
            <a:avLst/>
          </a:prstGeom>
          <a:solidFill>
            <a:srgbClr val="FF0000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1011" y="2129750"/>
            <a:ext cx="1481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/>
              <a:t>Hyperplane</a:t>
            </a:r>
            <a:r>
              <a:rPr lang="en-US" altLang="zh-CN" sz="2000" dirty="0" smtClean="0"/>
              <a:t>:</a:t>
            </a:r>
            <a:endParaRPr lang="en-US" sz="2000" dirty="0"/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3609002" y="1931372"/>
            <a:ext cx="327025" cy="598488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3806786" y="1909145"/>
            <a:ext cx="1965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rbel" charset="0"/>
                <a:ea typeface="Corbel" charset="0"/>
                <a:cs typeface="Corbel" charset="0"/>
              </a:rPr>
              <a:t>=Margin Width</a:t>
            </a:r>
            <a:endParaRPr lang="en-US" altLang="zh-CN" sz="2000" i="1" dirty="0">
              <a:solidFill>
                <a:schemeClr val="accent6">
                  <a:lumMod val="7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Rectangle 4"/>
          <p:cNvSpPr txBox="1">
            <a:spLocks noChangeArrowheads="1"/>
          </p:cNvSpPr>
          <p:nvPr/>
        </p:nvSpPr>
        <p:spPr>
          <a:xfrm>
            <a:off x="6011010" y="2717095"/>
            <a:ext cx="3115189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What we know: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+1 </a:t>
            </a:r>
          </a:p>
          <a:p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4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+ b = -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zh-CN" sz="2400" i="1" dirty="0" smtClean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5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64766"/>
              </p:ext>
            </p:extLst>
          </p:nvPr>
        </p:nvGraphicFramePr>
        <p:xfrm>
          <a:off x="1232031" y="4803192"/>
          <a:ext cx="2910659" cy="92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031" y="4803192"/>
                        <a:ext cx="2910659" cy="920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8"/>
          <p:cNvSpPr/>
          <p:nvPr/>
        </p:nvSpPr>
        <p:spPr>
          <a:xfrm>
            <a:off x="441430" y="5002175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zh-CN" alt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6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18178"/>
              </p:ext>
            </p:extLst>
          </p:nvPr>
        </p:nvGraphicFramePr>
        <p:xfrm>
          <a:off x="2282705" y="578416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705" y="578416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439848" y="5962205"/>
            <a:ext cx="1816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same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i="1" dirty="0" smtClean="0">
                <a:solidFill>
                  <a:schemeClr val="accent6">
                    <a:lumMod val="75000"/>
                  </a:schemeClr>
                </a:solidFill>
              </a:rPr>
              <a:t>min</a:t>
            </a:r>
            <a:r>
              <a:rPr lang="zh-CN" alt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27897" y="4808276"/>
            <a:ext cx="370954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sz="2400" baseline="-250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wx</a:t>
            </a:r>
            <a:r>
              <a:rPr lang="en-US" altLang="zh-CN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≥ 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altLang="en-US" sz="2400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= +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alt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altLang="en-US" sz="2400" b="1" dirty="0" err="1">
                <a:solidFill>
                  <a:schemeClr val="accent6">
                    <a:lumMod val="75000"/>
                  </a:schemeClr>
                </a:solidFill>
              </a:rPr>
              <a:t>wx</a:t>
            </a:r>
            <a:r>
              <a:rPr lang="en-US" altLang="zh-CN" sz="2400" b="1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≤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altLang="en-US" sz="2400" dirty="0" err="1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sym typeface="Wingdings"/>
              </a:rPr>
              <a:t> </a:t>
            </a:r>
            <a:r>
              <a:rPr lang="en-US" alt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US" altLang="en-US" sz="2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baseline="-2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wx</a:t>
            </a:r>
            <a:r>
              <a:rPr lang="en-US" altLang="zh-CN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b)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</a:rPr>
              <a:t>≥</a:t>
            </a:r>
            <a:r>
              <a:rPr lang="en-US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all</a:t>
            </a: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3" name="Text Box 10"/>
          <p:cNvSpPr txBox="1">
            <a:spLocks noChangeArrowheads="1"/>
          </p:cNvSpPr>
          <p:nvPr/>
        </p:nvSpPr>
        <p:spPr bwMode="auto">
          <a:xfrm rot="19822108">
            <a:off x="-650078" y="3366919"/>
            <a:ext cx="216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=1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 rot="19822108">
            <a:off x="-114467" y="3673466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65" name="Text Box 12"/>
          <p:cNvSpPr txBox="1">
            <a:spLocks noChangeArrowheads="1"/>
          </p:cNvSpPr>
          <p:nvPr/>
        </p:nvSpPr>
        <p:spPr bwMode="auto">
          <a:xfrm rot="19822108">
            <a:off x="-193148" y="4030580"/>
            <a:ext cx="186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=-1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7579340" y="2122588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wx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66381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MMW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17542"/>
              </p:ext>
            </p:extLst>
          </p:nvPr>
        </p:nvGraphicFramePr>
        <p:xfrm>
          <a:off x="1399531" y="1699951"/>
          <a:ext cx="198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888840" imgH="393480" progId="Equation.3">
                  <p:embed/>
                </p:oleObj>
              </mc:Choice>
              <mc:Fallback>
                <p:oleObj name="Equation" r:id="rId3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531" y="1699951"/>
                        <a:ext cx="1981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723906"/>
              </p:ext>
            </p:extLst>
          </p:nvPr>
        </p:nvGraphicFramePr>
        <p:xfrm>
          <a:off x="1399531" y="2560078"/>
          <a:ext cx="236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5" imgW="901309" imgH="228501" progId="Equation.3">
                  <p:embed/>
                </p:oleObj>
              </mc:Choice>
              <mc:Fallback>
                <p:oleObj name="Equation" r:id="rId5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531" y="2560078"/>
                        <a:ext cx="2362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12616" y="1927537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min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05323" y="2634782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s.t.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803268" y="2634782"/>
            <a:ext cx="103746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74976" y="3493432"/>
            <a:ext cx="6095999" cy="1160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It’s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Constrained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(Convex)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Quadratic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Optimization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Problem!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24" y="4877842"/>
            <a:ext cx="85979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70C0"/>
                </a:solidFill>
              </a:rPr>
              <a:t>Quadratic optimization problems are a well-known class of mathematical programming problems, and many (rather intricate) algorithms exist for solving them. 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2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MMW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CN" sz="2400" dirty="0"/>
              <a:t>Need to optimize a </a:t>
            </a:r>
            <a:r>
              <a:rPr lang="en-US" altLang="zh-CN" sz="2400" dirty="0">
                <a:solidFill>
                  <a:srgbClr val="C00000"/>
                </a:solidFill>
              </a:rPr>
              <a:t>quadratic function</a:t>
            </a:r>
            <a:r>
              <a:rPr lang="en-US" altLang="zh-CN" sz="2400" dirty="0"/>
              <a:t> subject to </a:t>
            </a:r>
            <a:r>
              <a:rPr lang="en-US" altLang="zh-CN" sz="2400" dirty="0">
                <a:solidFill>
                  <a:srgbClr val="C00000"/>
                </a:solidFill>
              </a:rPr>
              <a:t>linear constraints</a:t>
            </a:r>
            <a:r>
              <a:rPr lang="en-US" altLang="zh-CN" sz="2400" dirty="0"/>
              <a:t>.</a:t>
            </a:r>
          </a:p>
          <a:p>
            <a:pPr marL="342900" lvl="1" indent="-342900">
              <a:buFont typeface="Arial"/>
              <a:buChar char="•"/>
            </a:pPr>
            <a:r>
              <a:rPr lang="en-US" altLang="en-US" sz="2400" dirty="0" smtClean="0">
                <a:solidFill>
                  <a:srgbClr val="C00000"/>
                </a:solidFill>
              </a:rPr>
              <a:t>Quadratic </a:t>
            </a:r>
            <a:r>
              <a:rPr lang="en-US" altLang="en-US" sz="2400" dirty="0">
                <a:solidFill>
                  <a:srgbClr val="C00000"/>
                </a:solidFill>
              </a:rPr>
              <a:t>objective function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C00000"/>
                </a:solidFill>
              </a:rPr>
              <a:t>linear constraints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i="1" dirty="0"/>
              <a:t>Quadratic Programming (</a:t>
            </a:r>
            <a:r>
              <a:rPr lang="en-US" altLang="en-US" sz="2400" i="1" dirty="0">
                <a:solidFill>
                  <a:srgbClr val="C00000"/>
                </a:solidFill>
              </a:rPr>
              <a:t>QP</a:t>
            </a:r>
            <a:r>
              <a:rPr lang="en-US" altLang="en-US" sz="2400" i="1" dirty="0"/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C00000"/>
                </a:solidFill>
              </a:rPr>
              <a:t>Lagrangian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>
                <a:solidFill>
                  <a:srgbClr val="C00000"/>
                </a:solidFill>
              </a:rPr>
              <a:t>multipliers</a:t>
            </a:r>
            <a:endParaRPr lang="zh-CN" altLang="en-US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solution involves constructing a dual problem where a </a:t>
            </a:r>
            <a:r>
              <a:rPr lang="en-US" altLang="zh-CN" sz="2400" b="1" dirty="0">
                <a:solidFill>
                  <a:srgbClr val="C00000"/>
                </a:solidFill>
              </a:rPr>
              <a:t>Lagrange multiplier </a:t>
            </a:r>
            <a:r>
              <a:rPr lang="el-GR" altLang="en-US" sz="2400" b="1" dirty="0">
                <a:solidFill>
                  <a:srgbClr val="C00000"/>
                </a:solidFill>
              </a:rPr>
              <a:t>α</a:t>
            </a:r>
            <a:r>
              <a:rPr lang="en-US" altLang="zh-CN" sz="2400" b="1" baseline="-25000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is associated with every constraint in the primary problem:</a:t>
            </a:r>
          </a:p>
          <a:p>
            <a:pPr marL="342900" lvl="1" indent="-342900">
              <a:buFont typeface="Arial"/>
              <a:buChar char="•"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544291"/>
            <a:ext cx="388994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and b such that</a:t>
            </a:r>
          </a:p>
          <a:p>
            <a:r>
              <a:rPr lang="el-GR" altLang="en-US" sz="2000" b="1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=½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 is minimized; 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and for all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)}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zh-CN" sz="20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b="1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+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≥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9469" y="4540468"/>
            <a:ext cx="386746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l-GR" altLang="en-US" sz="2800" b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 =</a:t>
            </a:r>
            <a:r>
              <a:rPr lang="el-GR" altLang="en-US" sz="28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8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b="1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="1" baseline="30000" dirty="0" err="1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400" b="1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endParaRPr lang="zh-CN" altLang="en-US" sz="24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maximized and 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(1)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≥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0 for all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000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7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Hyperplane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Supper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V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ector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Margin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SVMs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rgbClr val="FF0000"/>
                </a:solidFill>
              </a:rPr>
              <a:t>Maximize Margin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Width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Non-linear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SVMs: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Kernel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Function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LinearSVM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classifier is a separating </a:t>
            </a:r>
            <a:r>
              <a:rPr lang="en-US" altLang="zh-CN" sz="2400" dirty="0" err="1" smtClean="0"/>
              <a:t>hyperplane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Linearly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separable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points</a:t>
            </a:r>
            <a:endParaRPr lang="en-US" altLang="zh-CN" sz="2000" dirty="0" smtClean="0"/>
          </a:p>
          <a:p>
            <a:r>
              <a:rPr lang="en-US" altLang="zh-CN" sz="2400" dirty="0" smtClean="0"/>
              <a:t>Most “important” training points are </a:t>
            </a:r>
            <a:r>
              <a:rPr lang="en-US" altLang="zh-CN" sz="2400" dirty="0" smtClean="0">
                <a:solidFill>
                  <a:srgbClr val="FF0000"/>
                </a:solidFill>
              </a:rPr>
              <a:t>support vectors</a:t>
            </a:r>
            <a:r>
              <a:rPr lang="en-US" altLang="zh-CN" sz="2400" dirty="0" smtClean="0"/>
              <a:t>; they define the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hyperplane</a:t>
            </a:r>
            <a:r>
              <a:rPr lang="en-US" altLang="zh-CN" sz="2400" dirty="0" smtClean="0"/>
              <a:t>.</a:t>
            </a:r>
          </a:p>
          <a:p>
            <a:pPr marL="0" indent="0"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Quadratic </a:t>
            </a:r>
            <a:r>
              <a:rPr lang="en-US" altLang="zh-CN" sz="2400" dirty="0" smtClean="0">
                <a:solidFill>
                  <a:srgbClr val="FF0000"/>
                </a:solidFill>
              </a:rPr>
              <a:t>optimization </a:t>
            </a:r>
            <a:r>
              <a:rPr lang="en-US" altLang="zh-CN" sz="2400" dirty="0" smtClean="0"/>
              <a:t>algorithms can identify which training points x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 are support vectors with </a:t>
            </a:r>
            <a:r>
              <a:rPr lang="en-US" altLang="zh-CN" sz="2400" dirty="0" smtClean="0">
                <a:solidFill>
                  <a:srgbClr val="FF0000"/>
                </a:solidFill>
              </a:rPr>
              <a:t>non-zero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Lagrangian</a:t>
            </a:r>
            <a:r>
              <a:rPr lang="en-US" altLang="zh-CN" sz="2400" dirty="0" smtClean="0">
                <a:solidFill>
                  <a:srgbClr val="FF0000"/>
                </a:solidFill>
              </a:rPr>
              <a:t> multipliers</a:t>
            </a:r>
            <a:r>
              <a:rPr lang="en-US" altLang="zh-CN" sz="2400" dirty="0" smtClean="0"/>
              <a:t> </a:t>
            </a:r>
            <a:r>
              <a:rPr lang="el-GR" altLang="en-US" sz="2400" dirty="0" smtClean="0"/>
              <a:t>α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. </a:t>
            </a:r>
          </a:p>
          <a:p>
            <a:endParaRPr lang="en-US" altLang="zh-CN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5296" y="4966065"/>
            <a:ext cx="593985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Q(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 smtClean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4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is maximized and 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(1)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 smtClean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0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≤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≤ 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for all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4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58091" y="3136893"/>
            <a:ext cx="5734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accent6">
                    <a:lumMod val="75000"/>
                  </a:schemeClr>
                </a:solidFill>
              </a:rPr>
              <a:t>maximum marginal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hyperplane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Why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SVM Effective on High Dimensional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The complexity of trained classifier is characterized by the </a:t>
            </a:r>
            <a:r>
              <a:rPr lang="en-US" altLang="en-US" i="1" dirty="0">
                <a:solidFill>
                  <a:srgbClr val="C00000"/>
                </a:solidFill>
              </a:rPr>
              <a:t># of support vectors </a:t>
            </a:r>
            <a:r>
              <a:rPr lang="en-US" altLang="en-US" dirty="0"/>
              <a:t>rather than the </a:t>
            </a:r>
            <a:r>
              <a:rPr lang="en-US" altLang="en-US" i="1" dirty="0">
                <a:solidFill>
                  <a:srgbClr val="C00000"/>
                </a:solidFill>
              </a:rPr>
              <a:t>dimensionality of the </a:t>
            </a:r>
            <a:r>
              <a:rPr lang="en-US" altLang="en-US" i="1" dirty="0" smtClean="0">
                <a:solidFill>
                  <a:srgbClr val="C00000"/>
                </a:solidFill>
              </a:rPr>
              <a:t>data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C00000"/>
                </a:solidFill>
              </a:rPr>
              <a:t>support vectors</a:t>
            </a:r>
            <a:r>
              <a:rPr lang="en-US" altLang="en-US" dirty="0" smtClean="0"/>
              <a:t> are the </a:t>
            </a:r>
            <a:r>
              <a:rPr lang="en-US" altLang="en-US" i="1" dirty="0" smtClean="0">
                <a:solidFill>
                  <a:srgbClr val="C00000"/>
                </a:solidFill>
              </a:rPr>
              <a:t>essential or critical</a:t>
            </a:r>
            <a:r>
              <a:rPr lang="en-US" altLang="en-US" dirty="0" smtClean="0"/>
              <a:t> training examples —</a:t>
            </a:r>
            <a:r>
              <a:rPr lang="zh-CN" altLang="en-US" dirty="0" smtClean="0"/>
              <a:t> </a:t>
            </a:r>
            <a:r>
              <a:rPr lang="en-US" altLang="en-US" dirty="0" smtClean="0"/>
              <a:t>they lie closest to the decision boundar</a:t>
            </a:r>
            <a:r>
              <a:rPr lang="en-US" altLang="zh-CN" dirty="0" smtClean="0"/>
              <a:t>y</a:t>
            </a:r>
            <a:r>
              <a:rPr lang="en-US" altLang="zh-CN" dirty="0"/>
              <a:t>.</a:t>
            </a:r>
            <a:endParaRPr lang="zh-CN" altLang="en-US" dirty="0" smtClean="0"/>
          </a:p>
          <a:p>
            <a:r>
              <a:rPr lang="en-US" altLang="en-US" dirty="0" smtClean="0"/>
              <a:t>If all other training examples are removed and the training is repeated, the </a:t>
            </a:r>
            <a:r>
              <a:rPr lang="en-US" altLang="en-US" b="1" i="1" dirty="0" smtClean="0">
                <a:solidFill>
                  <a:srgbClr val="C00000"/>
                </a:solidFill>
              </a:rPr>
              <a:t>same</a:t>
            </a:r>
            <a:r>
              <a:rPr lang="en-US" altLang="en-US" dirty="0" smtClean="0"/>
              <a:t> </a:t>
            </a:r>
            <a:r>
              <a:rPr lang="en-US" altLang="en-US" i="1" dirty="0" smtClean="0">
                <a:solidFill>
                  <a:srgbClr val="C00000"/>
                </a:solidFill>
              </a:rPr>
              <a:t>separating </a:t>
            </a:r>
            <a:r>
              <a:rPr lang="en-US" altLang="en-US" i="1" dirty="0" err="1" smtClean="0">
                <a:solidFill>
                  <a:srgbClr val="C00000"/>
                </a:solidFill>
              </a:rPr>
              <a:t>hyperplane</a:t>
            </a:r>
            <a:r>
              <a:rPr lang="en-US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would be found</a:t>
            </a:r>
            <a:r>
              <a:rPr lang="en-US" altLang="zh-CN" dirty="0" smtClean="0"/>
              <a:t>.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Classification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Suppose </a:t>
            </a:r>
            <a:r>
              <a:rPr lang="en-US" b="1" dirty="0" smtClean="0"/>
              <a:t>data science </a:t>
            </a:r>
            <a:r>
              <a:rPr lang="en-US" dirty="0" smtClean="0"/>
              <a:t>course instructors have observed that students get the </a:t>
            </a:r>
            <a:r>
              <a:rPr lang="en-US" i="1" dirty="0" smtClean="0">
                <a:solidFill>
                  <a:srgbClr val="C00000"/>
                </a:solidFill>
              </a:rPr>
              <a:t>most out of the course</a:t>
            </a:r>
            <a:r>
              <a:rPr lang="en-US" dirty="0" smtClean="0"/>
              <a:t> if they are good at </a:t>
            </a:r>
            <a:r>
              <a:rPr lang="en-US" i="1" dirty="0" smtClean="0">
                <a:solidFill>
                  <a:srgbClr val="C00000"/>
                </a:solidFill>
              </a:rPr>
              <a:t>Math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Stats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Over time, they have recorded the </a:t>
            </a:r>
            <a:r>
              <a:rPr lang="en-US" i="1" dirty="0" smtClean="0">
                <a:solidFill>
                  <a:srgbClr val="C00000"/>
                </a:solidFill>
              </a:rPr>
              <a:t>scores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the enrolled students in these subjects.</a:t>
            </a:r>
          </a:p>
          <a:p>
            <a:pPr lvl="1"/>
            <a:r>
              <a:rPr lang="en-US" dirty="0" smtClean="0"/>
              <a:t>Also, for each of these students, they have a </a:t>
            </a:r>
            <a:r>
              <a:rPr lang="en-US" i="1" dirty="0" smtClean="0">
                <a:solidFill>
                  <a:srgbClr val="C00000"/>
                </a:solidFill>
              </a:rPr>
              <a:t>label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depicting their performance in the data science course: “</a:t>
            </a:r>
            <a:r>
              <a:rPr lang="en-US" i="1" dirty="0" smtClean="0">
                <a:solidFill>
                  <a:srgbClr val="C00000"/>
                </a:solidFill>
              </a:rPr>
              <a:t>Good</a:t>
            </a:r>
            <a:r>
              <a:rPr lang="en-US" dirty="0" smtClean="0"/>
              <a:t>” or “</a:t>
            </a:r>
            <a:r>
              <a:rPr lang="en-US" i="1" dirty="0" smtClean="0">
                <a:solidFill>
                  <a:srgbClr val="C00000"/>
                </a:solidFill>
              </a:rPr>
              <a:t>Bad</a:t>
            </a:r>
            <a:r>
              <a:rPr lang="en-US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74" y="3978275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3" y="1223937"/>
            <a:ext cx="36576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76" y="4259190"/>
            <a:ext cx="2686050" cy="2155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93" y="1417638"/>
            <a:ext cx="3657600" cy="27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26" y="4181808"/>
            <a:ext cx="2676192" cy="26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0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General idea: T</a:t>
            </a:r>
            <a:r>
              <a:rPr lang="en-US" altLang="zh-CN" sz="2800" dirty="0" smtClean="0"/>
              <a:t>he </a:t>
            </a:r>
            <a:r>
              <a:rPr lang="en-US" altLang="zh-CN" sz="2800" dirty="0"/>
              <a:t>original input space can always be mapped to some higher-dimensional feature space where the training set is separable: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053523" y="3447257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32685" y="5058570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083685" y="42791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509010" y="46362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661410" y="5182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194810" y="56586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775710" y="43251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280410" y="49537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99510" y="56967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194810" y="47251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096510" y="4712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956810" y="59253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08910" y="4839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220210" y="6293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185410" y="54490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248660" y="59888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937510" y="55062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994660" y="39822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490085" y="51173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109085" y="525065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394835" y="401240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099435" y="4098132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1147060" y="4134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3071110" y="41155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6092123" y="3199607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61960" y="5287170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360410" y="4650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785735" y="50077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6166735" y="5563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6985885" y="5563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52435" y="46966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6261985" y="49728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490585" y="56014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71535" y="50966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8078085" y="47315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938385" y="59443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462135" y="3696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468485" y="4960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8166985" y="5468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6992235" y="44076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7595485" y="56395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7385935" y="39060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5995285" y="5412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5614285" y="55459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376410" y="403145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6928735" y="3563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8052685" y="4134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44348" y="5288757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6081010" y="3936207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309610" y="5307807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4614160" y="3974307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595110" y="4812507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3566410" y="3250407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3566410" y="3936207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="1" baseline="-2500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00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0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Trick”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classifier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relies on dot product between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vectors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 algn="ctr">
              <a:buNone/>
            </a:pPr>
            <a:r>
              <a:rPr lang="en-US" altLang="zh-CN" sz="4000" i="1" dirty="0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40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40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4000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4000" dirty="0" err="1" smtClean="0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40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)=</a:t>
            </a:r>
            <a:r>
              <a:rPr lang="en-US" altLang="zh-CN" sz="4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4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40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4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4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endParaRPr lang="en-US" altLang="zh-CN" sz="4000" baseline="-25000" dirty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every data point is mapped into high-dimensional space via some transformation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:  x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→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(x), the dot product becomes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 algn="ctr">
              <a:buFont typeface="Wingdings" charset="2"/>
              <a:buNone/>
            </a:pPr>
            <a:r>
              <a:rPr lang="en-US" altLang="zh-CN" sz="40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4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4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40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4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)= </a:t>
            </a:r>
            <a:r>
              <a:rPr lang="el-GR" altLang="en-US" sz="4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4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4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4000" baseline="30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4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4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4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40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zh-CN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kernel function</a:t>
            </a:r>
            <a:r>
              <a:rPr lang="en-US" altLang="zh-CN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is some function that corresponds to an inner product in some expanded feature space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Functions are Kernels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For some functions 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 checking that </a:t>
            </a:r>
          </a:p>
          <a:p>
            <a:pPr>
              <a:buFont typeface="Wingdings" charset="2"/>
              <a:buNone/>
            </a:pP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               K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)=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aseline="30000" dirty="0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 can be cumbersome. </a:t>
            </a: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Mercer’s theorem:  </a:t>
            </a:r>
          </a:p>
          <a:p>
            <a:pPr algn="ctr">
              <a:buFont typeface="Wingdings" charset="2"/>
              <a:buNone/>
            </a:pPr>
            <a:r>
              <a:rPr lang="en-US" altLang="zh-CN" sz="2400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Every semi-positive definite symmetric function is a kernel</a:t>
            </a: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Semi-positive definite symmetric functions correspond to a semi-positive definite symmetric Gram matrix:</a:t>
            </a:r>
          </a:p>
          <a:p>
            <a:pPr algn="ctr">
              <a:buFont typeface="Wingdings" charset="2"/>
              <a:buNone/>
            </a:pPr>
            <a:endParaRPr lang="en-US" altLang="zh-CN" sz="2400" i="1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2757"/>
              </p:ext>
            </p:extLst>
          </p:nvPr>
        </p:nvGraphicFramePr>
        <p:xfrm>
          <a:off x="1566472" y="4358005"/>
          <a:ext cx="6858000" cy="1803400"/>
        </p:xfrm>
        <a:graphic>
          <a:graphicData uri="http://schemas.openxmlformats.org/drawingml/2006/table">
            <a:tbl>
              <a:tblPr/>
              <a:tblGrid>
                <a:gridCol w="1370013"/>
                <a:gridCol w="1373187"/>
                <a:gridCol w="1371600"/>
                <a:gridCol w="1373188"/>
                <a:gridCol w="1370012"/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728272" y="504380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zh-CN" altLang="en-US" sz="2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=</a:t>
            </a:r>
            <a:endParaRPr lang="en-US" altLang="zh-CN" sz="2400" b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</a:t>
            </a:r>
            <a:r>
              <a:rPr lang="en-US" altLang="zh-CN" dirty="0" smtClean="0">
                <a:ea typeface="Gulim" panose="020B0600000101010101" pitchFamily="34" charset="-127"/>
              </a:rPr>
              <a:t>A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Kernel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altLang="ko-KR" sz="2000" dirty="0" smtClean="0">
                    <a:ea typeface="Gulim" panose="020B0600000101010101" pitchFamily="34" charset="-127"/>
                  </a:rPr>
                  <a:t>Polynomial kernel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of 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degree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h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:  </a:t>
                </a:r>
                <a:r>
                  <a:rPr lang="en-US" altLang="ko-KR" sz="2000" i="1" dirty="0">
                    <a:ea typeface="Gulim" panose="020B0600000101010101" pitchFamily="34" charset="-127"/>
                  </a:rPr>
                  <a:t>K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</a:t>
                </a:r>
                <a:r>
                  <a:rPr lang="en-US" altLang="ko-KR" sz="2000" b="1" i="1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i="1" baseline="-25000" dirty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, 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) = </a:t>
                </a:r>
                <a:r>
                  <a:rPr lang="en-US" altLang="ko-KR" sz="2000" b="1" i="1" dirty="0" err="1" smtClean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 smtClean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 err="1">
                    <a:ea typeface="Gulim" panose="020B0600000101010101" pitchFamily="34" charset="-127"/>
                  </a:rPr>
                  <a:t>∙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zh-CN" altLang="en-US" sz="2000" dirty="0" smtClean="0">
                    <a:ea typeface="Gulim" panose="020B0600000101010101" pitchFamily="34" charset="-127"/>
                    <a:sym typeface="Wingdings"/>
                  </a:rPr>
                  <a:t>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err="1" smtClean="0">
                    <a:ea typeface="Gulim" panose="020B0600000101010101" pitchFamily="34" charset="-127"/>
                  </a:rPr>
                  <a:t>φ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y)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charset="0"/>
                            <a:ea typeface="Gulim" panose="020B0600000101010101" pitchFamily="34" charset="-127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000" dirty="0" err="1" smtClean="0">
                    <a:ea typeface="Gulim" panose="020B0600000101010101" pitchFamily="34" charset="-127"/>
                  </a:rPr>
                  <a:t>xy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)</a:t>
                </a:r>
                <a:endParaRPr lang="zh-CN" altLang="en-US" sz="2000" dirty="0" smtClean="0">
                  <a:ea typeface="Gulim" panose="020B0600000101010101" pitchFamily="34" charset="-127"/>
                </a:endParaRPr>
              </a:p>
              <a:p>
                <a:r>
                  <a:rPr lang="en-US" altLang="ko-KR" sz="2000" dirty="0" smtClean="0">
                    <a:ea typeface="Gulim" panose="020B0600000101010101" pitchFamily="34" charset="-127"/>
                  </a:rPr>
                  <a:t>Suppose there are 5 original 2-dimensional points: </a:t>
                </a:r>
              </a:p>
              <a:p>
                <a:pPr lvl="1"/>
                <a:r>
                  <a:rPr lang="en-US" altLang="ko-KR" sz="2000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1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(0, 0),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3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4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-4),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5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-4)</a:t>
                </a:r>
                <a:endParaRPr lang="en-US" altLang="ko-KR" sz="2000" dirty="0"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63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2" y="2730649"/>
            <a:ext cx="2931056" cy="240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116636"/>
                  </p:ext>
                </p:extLst>
              </p:nvPr>
            </p:nvGraphicFramePr>
            <p:xfrm>
              <a:off x="3469493" y="2844437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418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116636"/>
                  </p:ext>
                </p:extLst>
              </p:nvPr>
            </p:nvGraphicFramePr>
            <p:xfrm>
              <a:off x="3469493" y="2844437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3636" r="-775000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3636" r="-730357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80282" r="-775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80282" r="-73035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80282" r="-23801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80282" r="-100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80282" r="-2857" b="-340845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220690" r="-775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220690" r="-73035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220690" r="-23801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220690" r="-100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220690" r="-2857" b="-3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315254" r="-775000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315254" r="-730357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315254" r="-238017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315254" r="-100000" b="-2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315254" r="-2857" b="-211864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422414" r="-775000" b="-1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422414" r="-730357" b="-1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422414" r="-238017" b="-1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422414" r="-100000" b="-1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422414" r="-2857" b="-115517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522414" r="-775000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522414" r="-730357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522414" r="-238017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522414" r="-100000" b="-1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522414" r="-2857" b="-1551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5-Point Star 8"/>
          <p:cNvSpPr/>
          <p:nvPr/>
        </p:nvSpPr>
        <p:spPr>
          <a:xfrm>
            <a:off x="1660843" y="3838760"/>
            <a:ext cx="215153" cy="17481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79529" y="431388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957118" y="3403975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355606" y="4318371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333195" y="340845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48655" y="30579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</a:rPr>
              <a:t>x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20373" y="429955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40785" y="440129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1497" y="30799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Example: </a:t>
            </a:r>
            <a:r>
              <a:rPr lang="en-US" altLang="zh-CN" dirty="0" smtClean="0">
                <a:ea typeface="Gulim" panose="020B0600000101010101" pitchFamily="34" charset="-127"/>
              </a:rPr>
              <a:t>A</a:t>
            </a:r>
            <a:r>
              <a:rPr lang="zh-CN" altLang="en-US" dirty="0" smtClean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Kernel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342900" lvl="1" indent="-342900">
                  <a:buFont typeface="Arial"/>
                  <a:buChar char="•"/>
                </a:pPr>
                <a:r>
                  <a:rPr lang="en-US" altLang="ko-KR" sz="2000" dirty="0" smtClean="0">
                    <a:ea typeface="Gulim" panose="020B0600000101010101" pitchFamily="34" charset="-127"/>
                  </a:rPr>
                  <a:t>Polynomial kernel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of 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degree 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h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:  </a:t>
                </a:r>
                <a:r>
                  <a:rPr lang="en-US" altLang="ko-KR" sz="2000" i="1" dirty="0">
                    <a:ea typeface="Gulim" panose="020B0600000101010101" pitchFamily="34" charset="-127"/>
                  </a:rPr>
                  <a:t>K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(</a:t>
                </a:r>
                <a:r>
                  <a:rPr lang="en-US" altLang="ko-KR" sz="2000" b="1" i="1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i="1" baseline="-25000" dirty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, 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) = </a:t>
                </a:r>
                <a:r>
                  <a:rPr lang="en-US" altLang="ko-KR" sz="2000" b="1" i="1" dirty="0" err="1" smtClean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 smtClean="0">
                    <a:ea typeface="Gulim" panose="020B0600000101010101" pitchFamily="34" charset="-127"/>
                  </a:rPr>
                  <a:t>i</a:t>
                </a:r>
                <a:r>
                  <a:rPr lang="en-US" altLang="ko-KR" sz="2000" dirty="0" err="1">
                    <a:ea typeface="Gulim" panose="020B0600000101010101" pitchFamily="34" charset="-127"/>
                  </a:rPr>
                  <a:t>∙</a:t>
                </a:r>
                <a:r>
                  <a:rPr lang="en-US" altLang="ko-KR" sz="2000" b="1" i="1" dirty="0" err="1">
                    <a:ea typeface="Gulim" panose="020B0600000101010101" pitchFamily="34" charset="-127"/>
                  </a:rPr>
                  <a:t>X</a:t>
                </a:r>
                <a:r>
                  <a:rPr lang="en-US" altLang="ko-KR" sz="2000" b="1" i="1" baseline="-25000" dirty="0" err="1">
                    <a:ea typeface="Gulim" panose="020B0600000101010101" pitchFamily="34" charset="-127"/>
                  </a:rPr>
                  <a:t>j</a:t>
                </a:r>
                <a:r>
                  <a:rPr lang="en-US" altLang="ko-KR" sz="2000" dirty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zh-CN" altLang="en-US" sz="2000" dirty="0" smtClean="0">
                    <a:ea typeface="Gulim" panose="020B0600000101010101" pitchFamily="34" charset="-127"/>
                    <a:sym typeface="Wingdings"/>
                  </a:rPr>
                  <a:t>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err="1" smtClean="0">
                    <a:ea typeface="Gulim" panose="020B0600000101010101" pitchFamily="34" charset="-127"/>
                  </a:rPr>
                  <a:t>φ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y)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=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(x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000" i="1" smtClean="0">
                            <a:latin typeface="Cambria Math" charset="0"/>
                            <a:ea typeface="Gulim" panose="020B0600000101010101" pitchFamily="34" charset="-127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charset="0"/>
                            <a:ea typeface="Gulim" panose="020B0600000101010101" pitchFamily="34" charset="-127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000" dirty="0" err="1" smtClean="0">
                    <a:ea typeface="Gulim" panose="020B0600000101010101" pitchFamily="34" charset="-127"/>
                  </a:rPr>
                  <a:t>xy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,</a:t>
                </a:r>
                <a:r>
                  <a:rPr lang="zh-CN" altLang="en-US" sz="2000" dirty="0" smtClean="0">
                    <a:ea typeface="Gulim" panose="020B0600000101010101" pitchFamily="34" charset="-127"/>
                  </a:rPr>
                  <a:t> 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y</a:t>
                </a:r>
                <a:r>
                  <a:rPr lang="en-US" altLang="zh-CN" sz="2000" baseline="30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zh-CN" sz="2000" dirty="0" smtClean="0">
                    <a:ea typeface="Gulim" panose="020B0600000101010101" pitchFamily="34" charset="-127"/>
                  </a:rPr>
                  <a:t>)</a:t>
                </a:r>
                <a:endParaRPr lang="zh-CN" altLang="en-US" sz="2000" dirty="0" smtClean="0">
                  <a:ea typeface="Gulim" panose="020B0600000101010101" pitchFamily="34" charset="-127"/>
                </a:endParaRPr>
              </a:p>
              <a:p>
                <a:r>
                  <a:rPr lang="en-US" altLang="ko-KR" sz="2000" dirty="0" smtClean="0">
                    <a:ea typeface="Gulim" panose="020B0600000101010101" pitchFamily="34" charset="-127"/>
                  </a:rPr>
                  <a:t>Suppose there are 5 original 2-dimensional points: </a:t>
                </a:r>
              </a:p>
              <a:p>
                <a:pPr lvl="1"/>
                <a:r>
                  <a:rPr lang="en-US" altLang="ko-KR" sz="2000" dirty="0">
                    <a:ea typeface="Gulim" panose="020B0600000101010101" pitchFamily="34" charset="-127"/>
                  </a:rPr>
                  <a:t>x</a:t>
                </a:r>
                <a:r>
                  <a:rPr lang="en-US" altLang="ko-KR" sz="2000" baseline="-25000" dirty="0">
                    <a:ea typeface="Gulim" panose="020B0600000101010101" pitchFamily="34" charset="-127"/>
                  </a:rPr>
                  <a:t>1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(0, 0),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2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3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4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(-4, -4), x</a:t>
                </a:r>
                <a:r>
                  <a:rPr lang="en-US" altLang="ko-KR" sz="2000" baseline="-25000" dirty="0" smtClean="0">
                    <a:ea typeface="Gulim" panose="020B0600000101010101" pitchFamily="34" charset="-127"/>
                  </a:rPr>
                  <a:t>5</a:t>
                </a:r>
                <a:r>
                  <a:rPr lang="en-US" altLang="ko-KR" sz="2000" dirty="0" smtClean="0">
                    <a:ea typeface="Gulim" panose="020B0600000101010101" pitchFamily="34" charset="-127"/>
                  </a:rPr>
                  <a:t>(4, -4)</a:t>
                </a:r>
                <a:endParaRPr lang="en-US" altLang="ko-KR" sz="2000" dirty="0"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632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2" y="2730649"/>
            <a:ext cx="2931056" cy="240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71264" y="4664372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4181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</m:t>
                                </m:r>
                                <m:r>
                                  <a:rPr lang="en-US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−16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40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400" b="0" i="1" smtClean="0">
                                        <a:latin typeface="Cambria Math" charset="0"/>
                                        <a:ea typeface="Gulim" panose="020B0600000101010101" pitchFamily="34" charset="-127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196911"/>
                  </p:ext>
                </p:extLst>
              </p:nvPr>
            </p:nvGraphicFramePr>
            <p:xfrm>
              <a:off x="1171264" y="4664372"/>
              <a:ext cx="3547275" cy="2179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09"/>
                    <a:gridCol w="368183"/>
                    <a:gridCol w="337501"/>
                    <a:gridCol w="737345"/>
                    <a:gridCol w="874059"/>
                    <a:gridCol w="853378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5455" r="-775000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5455" r="-730357" b="-5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err="1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xy</a:t>
                          </a:r>
                          <a:endParaRPr lang="en-US" sz="14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φ3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=</a:t>
                          </a:r>
                          <a:r>
                            <a:rPr lang="zh-CN" altLang="en-US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 </a:t>
                          </a:r>
                          <a:r>
                            <a:rPr lang="en-US" altLang="zh-CN" sz="14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y</a:t>
                          </a:r>
                          <a:r>
                            <a:rPr lang="en-US" altLang="zh-CN" sz="1400" baseline="30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400" baseline="300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30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1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81690" r="-775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81690" r="-73035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81690" r="-238017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81690" r="-100000" b="-3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81690" r="-2857" b="-340845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2</a:t>
                          </a:r>
                          <a:endParaRPr lang="en-US" sz="1600" i="1" baseline="-25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222414" r="-775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222414" r="-73035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222414" r="-23801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222414" r="-10000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222414" r="-2857" b="-3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322414" r="-77500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322414" r="-73035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322414" r="-23801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322414" r="-10000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322414" r="-2857" b="-2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422414" r="-775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422414" r="-730357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422414" r="-238017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422414" r="-10000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422414" r="-2857" b="-117241"/>
                          </a:stretch>
                        </a:blipFill>
                      </a:tcPr>
                    </a:tc>
                  </a:tr>
                  <a:tr h="353383"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x</a:t>
                          </a:r>
                          <a:r>
                            <a:rPr lang="en-US" sz="1600" i="1" baseline="-25000" dirty="0" smtClean="0">
                              <a:latin typeface="Corbel" charset="0"/>
                              <a:ea typeface="Corbel" charset="0"/>
                              <a:cs typeface="Corbel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000" t="-522414" r="-775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19643" t="-522414" r="-73035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934" t="-522414" r="-238017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8333" t="-522414" r="-100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17143" t="-522414" r="-2857" b="-172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5-Point Star 8"/>
          <p:cNvSpPr/>
          <p:nvPr/>
        </p:nvSpPr>
        <p:spPr>
          <a:xfrm>
            <a:off x="1660843" y="3838760"/>
            <a:ext cx="215153" cy="17481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79529" y="431388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957118" y="3403975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355606" y="4318371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2333195" y="3408458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08846" y="2931317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Now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linearly</a:t>
            </a:r>
            <a:r>
              <a:rPr lang="zh-CN" altLang="en-US" dirty="0" smtClean="0">
                <a:solidFill>
                  <a:srgbClr val="FF0000"/>
                </a:solidFill>
                <a:ea typeface="Gulim" panose="020B0600000101010101" pitchFamily="34" charset="-127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Gulim" panose="020B0600000101010101" pitchFamily="34" charset="-127"/>
              </a:rPr>
              <a:t>separable!!!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96469" y="2741527"/>
            <a:ext cx="0" cy="152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96469" y="4265218"/>
            <a:ext cx="1855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994420" y="3903487"/>
            <a:ext cx="656154" cy="71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80638" y="4250885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zh-CN" altLang="en-US" dirty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96469" y="2644083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85998" y="3256549"/>
            <a:ext cx="52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4214920" y="4148132"/>
            <a:ext cx="215153" cy="174812"/>
          </a:xfrm>
          <a:prstGeom prst="star5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4315921" y="3648120"/>
            <a:ext cx="1356629" cy="621787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4157918" y="3798179"/>
            <a:ext cx="1356629" cy="621787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5210308" y="3887907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5161003" y="3973072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5591307" y="3502427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5542002" y="3587592"/>
            <a:ext cx="215153" cy="17481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448655" y="30579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</a:rPr>
              <a:t>x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20373" y="429955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5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40785" y="4401294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4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21497" y="30799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3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686722" y="3945804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898601" y="3923791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 smtClean="0">
                <a:ea typeface="Gulim" panose="020B0600000101010101" pitchFamily="34" charset="-127"/>
              </a:rPr>
              <a:t>5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661216" y="353241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ea typeface="Gulim" panose="020B0600000101010101" pitchFamily="34" charset="-127"/>
              </a:rPr>
              <a:t> </a:t>
            </a:r>
            <a:r>
              <a:rPr lang="en-US" altLang="ko-KR" smtClean="0">
                <a:ea typeface="Gulim" panose="020B0600000101010101" pitchFamily="34" charset="-127"/>
              </a:rPr>
              <a:t>x</a:t>
            </a:r>
            <a:r>
              <a:rPr lang="en-US" altLang="ko-KR" baseline="-25000" smtClean="0">
                <a:ea typeface="Gulim" panose="020B0600000101010101" pitchFamily="34" charset="-127"/>
              </a:rPr>
              <a:t>2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73095" y="3510406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ea typeface="Gulim" panose="020B0600000101010101" pitchFamily="34" charset="-127"/>
              </a:rPr>
              <a:t>x</a:t>
            </a:r>
            <a:r>
              <a:rPr lang="en-US" altLang="zh-CN" baseline="-25000" dirty="0">
                <a:ea typeface="Gulim" panose="020B0600000101010101" pitchFamily="34" charset="-127"/>
              </a:rPr>
              <a:t>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31916" y="4664269"/>
              <a:ext cx="4064795" cy="2178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268"/>
                    <a:gridCol w="844402"/>
                    <a:gridCol w="783905"/>
                    <a:gridCol w="800794"/>
                    <a:gridCol w="814426"/>
                  </a:tblGrid>
                  <a:tr h="3269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𝑲</m:t>
                                </m:r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charset="0"/>
                                        <a:ea typeface="Corbel" charset="0"/>
                                        <a:cs typeface="Corbel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4130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 smtClean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32</m:t>
                                </m:r>
                                <m:r>
                                  <a:rPr lang="en-US" altLang="zh-CN" sz="1600" b="0" i="1" baseline="30000" dirty="0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30000" dirty="0">
                            <a:latin typeface="Corbel" charset="0"/>
                            <a:ea typeface="Corbel" charset="0"/>
                            <a:cs typeface="Corbel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147401"/>
                  </p:ext>
                </p:extLst>
              </p:nvPr>
            </p:nvGraphicFramePr>
            <p:xfrm>
              <a:off x="4731916" y="4664269"/>
              <a:ext cx="4064795" cy="21785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1268"/>
                    <a:gridCol w="844402"/>
                    <a:gridCol w="783905"/>
                    <a:gridCol w="800794"/>
                    <a:gridCol w="814426"/>
                  </a:tblGrid>
                  <a:tr h="3269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852" r="-397778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1852" r="-286331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1852" r="-208527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1852" r="-105344" b="-5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1852" r="-2985" b="-566667"/>
                          </a:stretch>
                        </a:blipFill>
                      </a:tcPr>
                    </a:tc>
                  </a:tr>
                  <a:tr h="41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80882" r="-397778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80882" r="-28633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80882" r="-208527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80882" r="-105344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80882" r="-2985" b="-35000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208475" r="-397778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208475" r="-286331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208475" r="-208527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208475" r="-105344" b="-3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208475" r="-2985" b="-3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08475" r="-397778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308475" r="-286331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308475" r="-208527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308475" r="-105344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308475" r="-2985" b="-2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408475" r="-397778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408475" r="-286331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408475" r="-208527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408475" r="-105344" b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408475" r="-2985" b="-103390"/>
                          </a:stretch>
                        </a:blipFill>
                      </a:tcPr>
                    </a:tc>
                  </a:tr>
                  <a:tr h="359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508475" r="-397778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7842" t="-508475" r="-286331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13178" t="-508475" r="-208527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08397" t="-508475" r="-105344" b="-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99254" t="-508475" r="-2985" b="-33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323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Functions for Nonlinear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Instead of computing the dot product on the transformed data, it is </a:t>
            </a:r>
            <a:r>
              <a:rPr lang="en-US" altLang="en-US" sz="2800" dirty="0" smtClean="0"/>
              <a:t>math</a:t>
            </a:r>
            <a:r>
              <a:rPr lang="en-US" altLang="zh-CN" sz="2800" dirty="0" smtClean="0"/>
              <a:t>em</a:t>
            </a:r>
            <a:r>
              <a:rPr lang="en-US" altLang="en-US" sz="2800" dirty="0" smtClean="0"/>
              <a:t>atically </a:t>
            </a:r>
            <a:r>
              <a:rPr lang="en-US" altLang="en-US" sz="2800" dirty="0"/>
              <a:t>equivalent to applying a kernel function K(</a:t>
            </a:r>
            <a:r>
              <a:rPr lang="en-US" altLang="en-US" sz="2800" b="1" dirty="0"/>
              <a:t>X</a:t>
            </a:r>
            <a:r>
              <a:rPr lang="en-US" altLang="en-US" sz="2800" b="1" baseline="-25000" dirty="0"/>
              <a:t>i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X</a:t>
            </a:r>
            <a:r>
              <a:rPr lang="en-US" altLang="en-US" sz="2800" b="1" baseline="-25000" dirty="0" err="1"/>
              <a:t>j</a:t>
            </a:r>
            <a:r>
              <a:rPr lang="en-US" altLang="en-US" sz="2800" dirty="0"/>
              <a:t>) to the original data, i.e., </a:t>
            </a:r>
            <a:r>
              <a:rPr lang="en-US" altLang="en-US" sz="2800" dirty="0" smtClean="0"/>
              <a:t>K(</a:t>
            </a:r>
            <a:r>
              <a:rPr lang="en-US" altLang="en-US" sz="2800" b="1" dirty="0" smtClean="0"/>
              <a:t>X</a:t>
            </a:r>
            <a:r>
              <a:rPr lang="en-US" altLang="en-US" sz="2800" b="1" baseline="-25000" dirty="0" smtClean="0"/>
              <a:t>i</a:t>
            </a:r>
            <a:r>
              <a:rPr lang="en-US" altLang="en-US" sz="2800" dirty="0"/>
              <a:t>, </a:t>
            </a:r>
            <a:r>
              <a:rPr lang="en-US" altLang="en-US" sz="2800" b="1" dirty="0" err="1"/>
              <a:t>X</a:t>
            </a:r>
            <a:r>
              <a:rPr lang="en-US" altLang="en-US" sz="2800" b="1" baseline="-25000" dirty="0" err="1"/>
              <a:t>j</a:t>
            </a:r>
            <a:r>
              <a:rPr lang="en-US" altLang="en-US" sz="2800" dirty="0"/>
              <a:t>) = </a:t>
            </a:r>
            <a:r>
              <a:rPr lang="el-GR" altLang="en-US" sz="2800" dirty="0"/>
              <a:t>Φ</a:t>
            </a:r>
            <a:r>
              <a:rPr lang="en-US" altLang="en-US" sz="2800" dirty="0"/>
              <a:t>(</a:t>
            </a:r>
            <a:r>
              <a:rPr lang="en-US" altLang="en-US" sz="2800" b="1" dirty="0"/>
              <a:t>X</a:t>
            </a:r>
            <a:r>
              <a:rPr lang="en-US" altLang="en-US" sz="2800" b="1" baseline="-25000" dirty="0"/>
              <a:t>i</a:t>
            </a:r>
            <a:r>
              <a:rPr lang="en-US" altLang="en-US" sz="2800" dirty="0"/>
              <a:t>) </a:t>
            </a:r>
            <a:r>
              <a:rPr lang="el-GR" altLang="en-US" sz="2800" dirty="0"/>
              <a:t>Φ</a:t>
            </a:r>
            <a:r>
              <a:rPr lang="en-US" altLang="en-US" sz="2800" dirty="0"/>
              <a:t>(</a:t>
            </a:r>
            <a:r>
              <a:rPr lang="en-US" altLang="en-US" sz="2800" b="1" dirty="0" err="1"/>
              <a:t>X</a:t>
            </a:r>
            <a:r>
              <a:rPr lang="en-US" altLang="en-US" sz="2800" b="1" baseline="-25000" dirty="0" err="1"/>
              <a:t>j</a:t>
            </a:r>
            <a:r>
              <a:rPr lang="en-US" altLang="en-US" sz="2800" dirty="0" smtClean="0"/>
              <a:t>)</a:t>
            </a:r>
            <a:r>
              <a:rPr lang="en-US" altLang="zh-CN" sz="2800" dirty="0" smtClean="0"/>
              <a:t>.</a:t>
            </a:r>
            <a:endParaRPr lang="el-GR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Typical Kernel Functions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" y="4615433"/>
            <a:ext cx="7689798" cy="13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Non-linear </a:t>
            </a:r>
            <a:r>
              <a:rPr lang="en-US" altLang="zh-CN" dirty="0" smtClean="0"/>
              <a:t>SVMs: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Dual problem formulation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buNone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The solution is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Optimization techniques for finding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’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 remain the same!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7793" y="2107259"/>
            <a:ext cx="6228413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Q(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 =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4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400" baseline="-25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400" baseline="-25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is maximized and 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(1) 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≥ 0 for all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4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9010" y="4378321"/>
            <a:ext cx="310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800" dirty="0">
                <a:latin typeface="Corbel" charset="0"/>
                <a:ea typeface="Corbel" charset="0"/>
                <a:cs typeface="Corbel" charset="0"/>
              </a:rPr>
              <a:t>(x) = </a:t>
            </a:r>
            <a:r>
              <a:rPr lang="el-GR" altLang="en-US" sz="28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8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8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8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800" baseline="-25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800" baseline="-25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)+ </a:t>
            </a:r>
            <a:r>
              <a:rPr lang="en-US" altLang="zh-CN" sz="2800" i="1" dirty="0">
                <a:latin typeface="Corbel" charset="0"/>
                <a:ea typeface="Corbel" charset="0"/>
                <a:cs typeface="Corbe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75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chemeClr val="tx2"/>
                </a:solidFill>
              </a:rPr>
              <a:t>Hyperplane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Supper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V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ector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Margin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SVMs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</a:rPr>
              <a:t>Maximize Margin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Width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Non-linear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SVMs: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Kernel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Function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6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SVM</a:t>
            </a:r>
            <a:r>
              <a:rPr lang="en-US" altLang="zh-CN" smtClean="0"/>
              <a:t>:</a:t>
            </a:r>
            <a:r>
              <a:rPr lang="zh-CN" altLang="en-US" smtClean="0"/>
              <a:t> </a:t>
            </a:r>
            <a:r>
              <a:rPr lang="en-US" altLang="en-US" smtClean="0"/>
              <a:t>History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 smtClean="0"/>
              <a:t>Vapnik</a:t>
            </a:r>
            <a:r>
              <a:rPr lang="en-US" altLang="en-US" sz="2400" dirty="0" smtClean="0"/>
              <a:t> and colleagues (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1992</a:t>
            </a:r>
            <a:r>
              <a:rPr lang="en-US" altLang="en-US" sz="2400" dirty="0" smtClean="0"/>
              <a:t>)—groundwork from </a:t>
            </a:r>
            <a:r>
              <a:rPr lang="en-US" altLang="en-US" sz="2400" dirty="0" err="1" smtClean="0"/>
              <a:t>Vapnik</a:t>
            </a:r>
            <a:r>
              <a:rPr lang="en-US" altLang="en-US" sz="2400" dirty="0" smtClean="0"/>
              <a:t> &amp; </a:t>
            </a:r>
            <a:r>
              <a:rPr lang="en-US" altLang="en-US" sz="2400" dirty="0" err="1" smtClean="0"/>
              <a:t>Chervonenkis</a:t>
            </a:r>
            <a:r>
              <a:rPr lang="en-US" altLang="en-US" sz="2400" dirty="0" smtClean="0"/>
              <a:t>’ </a:t>
            </a:r>
            <a:r>
              <a:rPr lang="en-US" altLang="en-US" sz="2400" i="1" dirty="0" smtClean="0">
                <a:solidFill>
                  <a:srgbClr val="C00000"/>
                </a:solidFill>
              </a:rPr>
              <a:t>statistical learning theory </a:t>
            </a:r>
            <a:r>
              <a:rPr lang="en-US" altLang="en-US" sz="2400" dirty="0" smtClean="0"/>
              <a:t>in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1960s</a:t>
            </a:r>
          </a:p>
          <a:p>
            <a:r>
              <a:rPr lang="en-US" altLang="en-US" sz="2400" dirty="0" smtClean="0"/>
              <a:t>Features: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training can be slow but accuracy is high </a:t>
            </a:r>
            <a:r>
              <a:rPr lang="en-US" altLang="en-US" sz="2400" dirty="0" smtClean="0"/>
              <a:t>owing to their ability to model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complex nonlinear decision boundaries </a:t>
            </a:r>
            <a:r>
              <a:rPr lang="en-US" altLang="en-US" sz="2400" dirty="0" smtClean="0"/>
              <a:t>(margin maximization)</a:t>
            </a:r>
          </a:p>
          <a:p>
            <a:r>
              <a:rPr lang="en-US" altLang="en-US" sz="2400" dirty="0" smtClean="0"/>
              <a:t>Applications: </a:t>
            </a:r>
          </a:p>
          <a:p>
            <a:pPr lvl="1"/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categorization</a:t>
            </a:r>
            <a:endParaRPr lang="zh-CN" altLang="en-US" sz="2000" dirty="0"/>
          </a:p>
          <a:p>
            <a:pPr lvl="1"/>
            <a:r>
              <a:rPr lang="en-US" altLang="zh-CN" sz="2000" dirty="0"/>
              <a:t>Image </a:t>
            </a:r>
            <a:r>
              <a:rPr lang="en-US" altLang="zh-CN" sz="2000" dirty="0" smtClean="0"/>
              <a:t>classification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Hand-written digit/character </a:t>
            </a:r>
            <a:r>
              <a:rPr lang="en-US" altLang="zh-CN" sz="2000" dirty="0" smtClean="0"/>
              <a:t>recognition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O</a:t>
            </a:r>
            <a:r>
              <a:rPr lang="en-US" altLang="en-US" sz="2000" dirty="0"/>
              <a:t>bject </a:t>
            </a:r>
            <a:r>
              <a:rPr lang="en-US" altLang="en-US" sz="2000" dirty="0" smtClean="0"/>
              <a:t>recognition</a:t>
            </a:r>
            <a:endParaRPr lang="zh-CN" altLang="en-US" sz="2000" dirty="0"/>
          </a:p>
          <a:p>
            <a:pPr lvl="1"/>
            <a:r>
              <a:rPr lang="en-US" altLang="zh-CN" sz="2000" dirty="0"/>
              <a:t>Bioinformatics (Protein classification, Cancer </a:t>
            </a:r>
            <a:r>
              <a:rPr lang="en-US" altLang="zh-CN" sz="2000" dirty="0" smtClean="0"/>
              <a:t>classification</a:t>
            </a:r>
            <a:r>
              <a:rPr lang="mr-IN" altLang="zh-CN" sz="2000" dirty="0" smtClean="0"/>
              <a:t>…</a:t>
            </a: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Classification Problem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they want to determine the </a:t>
            </a:r>
            <a:r>
              <a:rPr lang="en-US" i="1" dirty="0">
                <a:solidFill>
                  <a:srgbClr val="C00000"/>
                </a:solidFill>
              </a:rPr>
              <a:t>relationship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between Math and Stats </a:t>
            </a:r>
            <a:r>
              <a:rPr lang="en-US" i="1" dirty="0">
                <a:solidFill>
                  <a:srgbClr val="C00000"/>
                </a:solidFill>
              </a:rPr>
              <a:t>scores</a:t>
            </a:r>
            <a:r>
              <a:rPr lang="en-US" dirty="0"/>
              <a:t> and the </a:t>
            </a:r>
            <a:r>
              <a:rPr lang="en-US" i="1" dirty="0" smtClean="0">
                <a:solidFill>
                  <a:srgbClr val="C00000"/>
                </a:solidFill>
              </a:rPr>
              <a:t>performance (label)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in the ML </a:t>
            </a:r>
            <a:r>
              <a:rPr lang="en-US" dirty="0" smtClean="0"/>
              <a:t>course.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Perhaps</a:t>
            </a:r>
            <a:r>
              <a:rPr lang="en-US" dirty="0"/>
              <a:t>, based on what they </a:t>
            </a:r>
            <a:r>
              <a:rPr lang="en-US" dirty="0" smtClean="0"/>
              <a:t>find</a:t>
            </a:r>
            <a:r>
              <a:rPr lang="en-US" dirty="0"/>
              <a:t>, they want to specify a </a:t>
            </a:r>
            <a:r>
              <a:rPr lang="en-US" i="1" dirty="0">
                <a:solidFill>
                  <a:srgbClr val="C00000"/>
                </a:solidFill>
              </a:rPr>
              <a:t>prerequisite for enrolling in the course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27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2"/>
              </a:rPr>
              <a:t>http://www.kernel-machines.org/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</a:t>
            </a:r>
            <a:r>
              <a:rPr lang="en-US" altLang="en-US" sz="2400" dirty="0" smtClean="0"/>
              <a:t>C</a:t>
            </a:r>
            <a:endParaRPr lang="zh-CN" altLang="en-US" sz="2400" dirty="0" smtClean="0"/>
          </a:p>
          <a:p>
            <a:pPr lvl="1">
              <a:lnSpc>
                <a:spcPct val="130000"/>
              </a:lnSpc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www.meng-jiang.com/teaching/</a:t>
            </a:r>
            <a:r>
              <a:rPr lang="en-US" altLang="zh-CN" sz="2400" dirty="0" smtClean="0">
                <a:hlinkClick r:id="rId3"/>
              </a:rPr>
              <a:t>SVM</a:t>
            </a:r>
            <a:r>
              <a:rPr lang="en-US" sz="2400" dirty="0" smtClean="0">
                <a:hlinkClick r:id="rId3"/>
              </a:rPr>
              <a:t>Demo.zip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C. M. Bishop,  Neural Networks for Pattern Recognition.  Oxford University Press, 1995</a:t>
            </a:r>
          </a:p>
          <a:p>
            <a:r>
              <a:rPr lang="en-US" altLang="en-US" sz="1600" dirty="0" smtClean="0"/>
              <a:t>L. </a:t>
            </a:r>
            <a:r>
              <a:rPr lang="en-US" altLang="en-US" sz="1600" dirty="0" err="1" smtClean="0"/>
              <a:t>Breiman</a:t>
            </a:r>
            <a:r>
              <a:rPr lang="en-US" altLang="en-US" sz="1600" dirty="0" smtClean="0"/>
              <a:t>, J. Friedman, R. </a:t>
            </a:r>
            <a:r>
              <a:rPr lang="en-US" altLang="en-US" sz="1600" dirty="0" err="1" smtClean="0"/>
              <a:t>Olshen</a:t>
            </a:r>
            <a:r>
              <a:rPr lang="en-US" altLang="en-US" sz="1600" dirty="0" smtClean="0"/>
              <a:t>, and C. Stone. Classification and Regression Trees. Wadsworth International Group, 1984</a:t>
            </a:r>
          </a:p>
          <a:p>
            <a:r>
              <a:rPr lang="en-US" altLang="en-US" sz="1600" dirty="0" smtClean="0"/>
              <a:t>C. J. C. Burges. A Tutorial on Support Vector Machines for Pattern Recognition. Data Mining and Knowledge Discovery, 2(2): 121-168, 1998</a:t>
            </a:r>
          </a:p>
          <a:p>
            <a:r>
              <a:rPr lang="en-US" altLang="en-US" sz="1600" dirty="0" smtClean="0"/>
              <a:t>N. </a:t>
            </a:r>
            <a:r>
              <a:rPr lang="en-US" altLang="en-US" sz="1600" dirty="0" err="1" smtClean="0"/>
              <a:t>Cristianini</a:t>
            </a:r>
            <a:r>
              <a:rPr lang="en-US" altLang="en-US" sz="1600" dirty="0" smtClean="0"/>
              <a:t> and J. </a:t>
            </a:r>
            <a:r>
              <a:rPr lang="en-US" altLang="en-US" sz="1600" dirty="0" err="1" smtClean="0"/>
              <a:t>Shawe</a:t>
            </a:r>
            <a:r>
              <a:rPr lang="en-US" altLang="en-US" sz="1600" dirty="0" smtClean="0"/>
              <a:t>-Taylor, Introduction to Support Vector Machines and Other Kernel-Based Learning Methods, Cambridge University Press, 2000</a:t>
            </a:r>
          </a:p>
          <a:p>
            <a:r>
              <a:rPr lang="en-US" altLang="en-US" sz="1600" dirty="0" smtClean="0"/>
              <a:t>H. Yu, J. Yang, and J. Han. Classifying large data sets using SVM with hierarchical clusters. KDD'03</a:t>
            </a:r>
          </a:p>
          <a:p>
            <a:r>
              <a:rPr lang="en-US" altLang="en-US" sz="1600" dirty="0" smtClean="0"/>
              <a:t>A. J. Dobson.  An Introduction to Generalized Linear Models.  Chapman &amp; Hall, 1990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</a:t>
            </a:r>
          </a:p>
          <a:p>
            <a:r>
              <a:rPr lang="en-US" altLang="en-US" sz="1600" dirty="0" smtClean="0"/>
              <a:t>S. </a:t>
            </a:r>
            <a:r>
              <a:rPr lang="en-US" altLang="en-US" sz="1600" dirty="0" err="1" smtClean="0"/>
              <a:t>Haykin</a:t>
            </a:r>
            <a:r>
              <a:rPr lang="en-US" altLang="en-US" sz="1600" dirty="0" smtClean="0"/>
              <a:t>, Neural Networks and Learning Machines, Prentice Hall, 2008</a:t>
            </a:r>
          </a:p>
          <a:p>
            <a:r>
              <a:rPr lang="en-US" altLang="en-US" sz="1600" dirty="0" smtClean="0"/>
              <a:t>D. Heckerman, D. Geiger, and D. M. </a:t>
            </a:r>
            <a:r>
              <a:rPr lang="en-US" altLang="en-US" sz="1600" dirty="0" err="1" smtClean="0"/>
              <a:t>Chickering</a:t>
            </a:r>
            <a:r>
              <a:rPr lang="en-US" altLang="en-US" sz="1600" dirty="0" smtClean="0"/>
              <a:t>. Learning Bayesian networks: The combination of knowledge and statistical data. Machine Learning, 1995</a:t>
            </a:r>
            <a:endParaRPr lang="zh-CN" altLang="en-US" sz="1600" dirty="0" smtClean="0"/>
          </a:p>
          <a:p>
            <a:r>
              <a:rPr lang="en-US" altLang="zh-CN" sz="1600" dirty="0" smtClean="0"/>
              <a:t>H. Cheng, X. Yan, J. Han &amp; C.-W. Hsu, Discriminative Frequent Pattern Analysis for Effective Classification, ICDE‘07</a:t>
            </a:r>
            <a:endParaRPr lang="zh-CN" altLang="en-US" sz="1600" dirty="0" smtClean="0"/>
          </a:p>
          <a:p>
            <a:r>
              <a:rPr lang="en-US" altLang="en-US" sz="1600" dirty="0"/>
              <a:t>W. Cohen.  Fast effective rule induction. </a:t>
            </a:r>
            <a:r>
              <a:rPr lang="en-US" altLang="en-US" sz="1600" dirty="0" smtClean="0"/>
              <a:t>ICML'95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H. Cheng, X. Yan, J. Han &amp; P. S. Yu, Direct Discriminative Pattern Mining for Effective Classification, ICDE’08</a:t>
            </a:r>
          </a:p>
          <a:p>
            <a:r>
              <a:rPr lang="en-US" altLang="zh-CN" sz="1600" dirty="0" smtClean="0"/>
              <a:t>G</a:t>
            </a:r>
            <a:r>
              <a:rPr lang="en-US" altLang="zh-CN" sz="1600" dirty="0"/>
              <a:t>. Cong, K. Tan, A. Tung &amp; X. Xu. Mining Top-k Covering Rule Groups for Gene Expression Data, SIGMOD’05</a:t>
            </a:r>
          </a:p>
          <a:p>
            <a:r>
              <a:rPr lang="en-US" altLang="zh-CN" sz="1600" dirty="0"/>
              <a:t>M. Deshpande, M. </a:t>
            </a:r>
            <a:r>
              <a:rPr lang="en-US" altLang="zh-CN" sz="1600" dirty="0" err="1"/>
              <a:t>Kuramochi</a:t>
            </a:r>
            <a:r>
              <a:rPr lang="en-US" altLang="zh-CN" sz="1600" dirty="0"/>
              <a:t>, N. Wale &amp; G. </a:t>
            </a:r>
            <a:r>
              <a:rPr lang="en-US" altLang="zh-CN" sz="1600" dirty="0" err="1"/>
              <a:t>Karypis</a:t>
            </a:r>
            <a:r>
              <a:rPr lang="en-US" altLang="zh-CN" sz="1600" dirty="0"/>
              <a:t>. Frequent Substructure-based Approaches for Classifying Chemical Compounds, TKDE’05</a:t>
            </a:r>
          </a:p>
          <a:p>
            <a:r>
              <a:rPr lang="en-US" altLang="zh-CN" sz="1600" dirty="0"/>
              <a:t>G. Dong &amp; J. Li. Efficient Mining of Emerging Patterns: Discovering Trends and Differences, KDD’99</a:t>
            </a:r>
          </a:p>
          <a:p>
            <a:r>
              <a:rPr lang="en-US" altLang="zh-CN" sz="1600" dirty="0"/>
              <a:t>W. Fan, K. Zhang, H. Cheng, J. Gao, X. Yan, J. Han, P. S. Yu &amp; O. </a:t>
            </a:r>
            <a:r>
              <a:rPr lang="en-US" altLang="zh-CN" sz="1600" dirty="0" err="1"/>
              <a:t>Verscheure</a:t>
            </a:r>
            <a:r>
              <a:rPr lang="en-US" altLang="zh-CN" sz="1600" dirty="0"/>
              <a:t>. Direct Mining of Discriminative and Essential Graphical and </a:t>
            </a:r>
            <a:r>
              <a:rPr lang="en-US" altLang="zh-CN" sz="1600" dirty="0" err="1"/>
              <a:t>Itemset</a:t>
            </a:r>
            <a:r>
              <a:rPr lang="en-US" altLang="zh-CN" sz="1600" dirty="0"/>
              <a:t> Features via Model-based Search Tree, KDD’08</a:t>
            </a:r>
          </a:p>
          <a:p>
            <a:r>
              <a:rPr lang="en-US" altLang="en-US" sz="1600" dirty="0"/>
              <a:t>W. Li, J. Han </a:t>
            </a:r>
            <a:r>
              <a:rPr lang="en-US" altLang="zh-CN" sz="1600" dirty="0"/>
              <a:t>&amp;</a:t>
            </a:r>
            <a:r>
              <a:rPr lang="en-US" altLang="en-US" sz="1600" dirty="0"/>
              <a:t> J. Pei. CMAR: Accurate and Efficient Classification based on Multiple Class-association Rules, ICDM’01</a:t>
            </a:r>
          </a:p>
          <a:p>
            <a:r>
              <a:rPr lang="en-US" altLang="en-US" sz="1600" dirty="0"/>
              <a:t>B. Liu, W. Hsu</a:t>
            </a:r>
            <a:r>
              <a:rPr lang="en-US" altLang="zh-CN" sz="1600" dirty="0"/>
              <a:t> &amp; </a:t>
            </a:r>
            <a:r>
              <a:rPr lang="en-US" altLang="en-US" sz="1600" dirty="0"/>
              <a:t>Y. Ma. Integrating Classification and Association Rule Mining, KDD’98</a:t>
            </a:r>
          </a:p>
          <a:p>
            <a:r>
              <a:rPr lang="en-US" altLang="en-US" sz="1600" dirty="0"/>
              <a:t>J. R. Quinlan and R. M. Cameron-Jones. FOIL: A midterm report. ECML’93</a:t>
            </a:r>
          </a:p>
          <a:p>
            <a:r>
              <a:rPr lang="en-US" sz="1600" dirty="0" err="1"/>
              <a:t>Jingbo</a:t>
            </a:r>
            <a:r>
              <a:rPr lang="en-US" sz="1600" dirty="0"/>
              <a:t> Shang, </a:t>
            </a:r>
            <a:r>
              <a:rPr lang="en-US" sz="1600" dirty="0" err="1"/>
              <a:t>Wenzhu</a:t>
            </a:r>
            <a:r>
              <a:rPr lang="en-US" sz="1600" dirty="0"/>
              <a:t> Tong, Jian Peng, and </a:t>
            </a:r>
            <a:r>
              <a:rPr lang="en-US" sz="1600" dirty="0" err="1"/>
              <a:t>Jiawei</a:t>
            </a:r>
            <a:r>
              <a:rPr lang="en-US" sz="1600" dirty="0"/>
              <a:t> Han, "</a:t>
            </a:r>
            <a:r>
              <a:rPr lang="en-US" sz="1600" dirty="0">
                <a:hlinkClick r:id="rId2"/>
              </a:rPr>
              <a:t>DPClass: An Effective but Concise Discriminative Patterns-Based Classification Framework</a:t>
            </a:r>
            <a:r>
              <a:rPr lang="en-US" sz="1600" dirty="0"/>
              <a:t>", SDM’16</a:t>
            </a:r>
            <a:endParaRPr lang="en-US" altLang="en-US" sz="1600" dirty="0"/>
          </a:p>
          <a:p>
            <a:r>
              <a:rPr lang="en-US" altLang="en-US" sz="1600" dirty="0"/>
              <a:t>J. Wang and G. </a:t>
            </a:r>
            <a:r>
              <a:rPr lang="en-US" altLang="en-US" sz="1600" dirty="0" err="1"/>
              <a:t>Karypis</a:t>
            </a:r>
            <a:r>
              <a:rPr lang="en-US" altLang="en-US" sz="1600" dirty="0"/>
              <a:t>. HARMONY: Efficiently Mining the Best Rules for Classification, SDM’05</a:t>
            </a:r>
          </a:p>
          <a:p>
            <a:r>
              <a:rPr lang="en-US" altLang="zh-CN" sz="1600" dirty="0"/>
              <a:t>X. Yin &amp; J. Han. CPAR: Classi</a:t>
            </a:r>
            <a:r>
              <a:rPr lang="en-US" altLang="en-US" sz="1600" dirty="0"/>
              <a:t>fi</a:t>
            </a:r>
            <a:r>
              <a:rPr lang="en-US" altLang="zh-CN" sz="1600" dirty="0"/>
              <a:t>cation Based on Predictive Association Rules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SDM’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Classification Problem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Preprocessing + Visualization</a:t>
            </a:r>
            <a:endParaRPr lang="en-US" sz="2400" dirty="0"/>
          </a:p>
          <a:p>
            <a:pPr lvl="1"/>
            <a:r>
              <a:rPr lang="en-US" sz="2000" dirty="0" smtClean="0"/>
              <a:t>Draw a two-dimensional </a:t>
            </a:r>
            <a:r>
              <a:rPr lang="en-US" sz="2000" i="1" dirty="0" smtClean="0">
                <a:solidFill>
                  <a:srgbClr val="C00000"/>
                </a:solidFill>
              </a:rPr>
              <a:t>scatter plot</a:t>
            </a:r>
            <a:r>
              <a:rPr lang="en-US" sz="2000" dirty="0" smtClean="0"/>
              <a:t>, where one axis represents scores in Math, while the other represents scores in Stats.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i="1" dirty="0" smtClean="0">
                <a:solidFill>
                  <a:srgbClr val="C00000"/>
                </a:solidFill>
              </a:rPr>
              <a:t>student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with certain scores is shown as a </a:t>
            </a:r>
            <a:r>
              <a:rPr lang="en-US" sz="2000" i="1" dirty="0" smtClean="0">
                <a:solidFill>
                  <a:srgbClr val="C00000"/>
                </a:solidFill>
              </a:rPr>
              <a:t>point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on the graph.</a:t>
            </a:r>
          </a:p>
          <a:p>
            <a:pPr lvl="1"/>
            <a:r>
              <a:rPr lang="en-US" sz="2000" dirty="0" smtClean="0"/>
              <a:t>The color of the point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i="1" dirty="0" smtClean="0">
                <a:solidFill>
                  <a:srgbClr val="00B050"/>
                </a:solidFill>
              </a:rPr>
              <a:t>green</a:t>
            </a:r>
            <a:r>
              <a:rPr lang="en-US" sz="2000" i="1" dirty="0" smtClean="0"/>
              <a:t> or </a:t>
            </a:r>
            <a:r>
              <a:rPr lang="en-US" sz="2000" i="1" dirty="0" smtClean="0">
                <a:solidFill>
                  <a:srgbClr val="C00000"/>
                </a:solidFill>
              </a:rPr>
              <a:t>red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represents how he/she did on the data science course: </a:t>
            </a:r>
            <a:r>
              <a:rPr lang="en-US" sz="2000" i="1" dirty="0" smtClean="0"/>
              <a:t>“</a:t>
            </a:r>
            <a:r>
              <a:rPr lang="en-US" sz="2000" i="1" dirty="0" smtClean="0">
                <a:solidFill>
                  <a:srgbClr val="00B050"/>
                </a:solidFill>
              </a:rPr>
              <a:t>Good</a:t>
            </a:r>
            <a:r>
              <a:rPr lang="en-US" sz="2000" i="1" dirty="0" smtClean="0"/>
              <a:t>” or “</a:t>
            </a:r>
            <a:r>
              <a:rPr lang="en-US" sz="2000" i="1" dirty="0" smtClean="0">
                <a:solidFill>
                  <a:srgbClr val="C00000"/>
                </a:solidFill>
              </a:rPr>
              <a:t>Bad</a:t>
            </a:r>
            <a:r>
              <a:rPr lang="en-US" sz="2000" i="1" dirty="0" smtClean="0"/>
              <a:t>” </a:t>
            </a:r>
            <a:r>
              <a:rPr lang="en-US" sz="2000" dirty="0" smtClean="0"/>
              <a:t>respectively.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5" y="3732551"/>
            <a:ext cx="3974529" cy="31254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94677" y="4533488"/>
            <a:ext cx="1646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Training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data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Problem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 smtClean="0"/>
              <a:t>Finding a </a:t>
            </a:r>
            <a:r>
              <a:rPr lang="en-US" sz="2400" b="1" i="1" dirty="0" smtClean="0">
                <a:solidFill>
                  <a:srgbClr val="FF0000"/>
                </a:solidFill>
              </a:rPr>
              <a:t>line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passes between the red and green clusters, and then </a:t>
            </a:r>
            <a:r>
              <a:rPr lang="en-US" sz="2400" i="1" dirty="0" smtClean="0">
                <a:solidFill>
                  <a:srgbClr val="C00000"/>
                </a:solidFill>
              </a:rPr>
              <a:t>determining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i="1" dirty="0" smtClean="0">
                <a:solidFill>
                  <a:srgbClr val="C00000"/>
                </a:solidFill>
              </a:rPr>
              <a:t>which side </a:t>
            </a:r>
            <a:r>
              <a:rPr lang="en-US" sz="2400" dirty="0" smtClean="0"/>
              <a:t>of this line a score tuple lies on, is a good algorithm.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35" y="3732551"/>
            <a:ext cx="3974529" cy="312544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185444" y="4242216"/>
            <a:ext cx="2525808" cy="22966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91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Classification Problem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i="1" dirty="0" smtClean="0">
                <a:solidFill>
                  <a:srgbClr val="FF0000"/>
                </a:solidFill>
              </a:rPr>
              <a:t>line</a:t>
            </a:r>
            <a:r>
              <a:rPr lang="en-US" sz="2400" dirty="0" smtClean="0"/>
              <a:t> is our </a:t>
            </a:r>
            <a:r>
              <a:rPr lang="en-US" sz="2400" i="1" dirty="0" smtClean="0">
                <a:solidFill>
                  <a:srgbClr val="C00000"/>
                </a:solidFill>
              </a:rPr>
              <a:t>separating boundary </a:t>
            </a:r>
            <a:r>
              <a:rPr lang="en-US" sz="2400" dirty="0" smtClean="0"/>
              <a:t>(because it separates out the labels) or </a:t>
            </a:r>
            <a:r>
              <a:rPr lang="en-US" sz="2400" i="1" dirty="0" smtClean="0">
                <a:solidFill>
                  <a:srgbClr val="C00000"/>
                </a:solidFill>
              </a:rPr>
              <a:t>classifier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(we use it classify points).</a:t>
            </a:r>
          </a:p>
          <a:p>
            <a:r>
              <a:rPr lang="en-US" sz="2400" dirty="0" smtClean="0"/>
              <a:t>Two classifiers: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90"/>
            <a:ext cx="9144000" cy="34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3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1487"/>
            <a:ext cx="7030387" cy="3140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line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plane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hyperplane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generalization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three-dimensional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plane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arbitrary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number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of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dimensions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1883" y="3681507"/>
            <a:ext cx="433215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separated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hyperplane</a:t>
            </a:r>
            <a:r>
              <a:rPr lang="zh-CN" altLang="en-US" dirty="0" smtClean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linearly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separable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data.</a:t>
            </a:r>
            <a:endParaRPr lang="zh-CN" alt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hyperplane</a:t>
            </a:r>
            <a:r>
              <a:rPr lang="zh-CN" altLang="en-US" dirty="0"/>
              <a:t> </a:t>
            </a:r>
            <a:r>
              <a:rPr lang="en-US" altLang="zh-CN" dirty="0"/>
              <a:t>acts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linear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classifier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97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610566"/>
            <a:ext cx="3594100" cy="3238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1577" y="2412352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8170" y="3630709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9800" y="1693666"/>
            <a:ext cx="184441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Support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sz="2000" b="1" i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zh-CN" altLang="en-US" sz="2000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924" y="3505781"/>
            <a:ext cx="512634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tx2"/>
                </a:solidFill>
              </a:rPr>
              <a:t>Quick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start: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Hyperplane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Supper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V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ector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Margin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SVMs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>
                <a:solidFill>
                  <a:schemeClr val="tx2"/>
                </a:solidFill>
              </a:rPr>
              <a:t>Maximize Margin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Width</a:t>
            </a:r>
            <a:endParaRPr lang="zh-CN" altLang="en-US" sz="2400" b="1" dirty="0" smtClean="0">
              <a:solidFill>
                <a:schemeClr val="tx2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</a:rPr>
              <a:t>Non-linear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SVMs: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Kernel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Function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50665</TotalTime>
  <Words>2724</Words>
  <Application>Microsoft Macintosh PowerPoint</Application>
  <PresentationFormat>On-screen Show (4:3)</PresentationFormat>
  <Paragraphs>530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Calibri</vt:lpstr>
      <vt:lpstr>Cambria Math</vt:lpstr>
      <vt:lpstr>Corbel</vt:lpstr>
      <vt:lpstr>Gulim</vt:lpstr>
      <vt:lpstr>Mangal</vt:lpstr>
      <vt:lpstr>Symbol</vt:lpstr>
      <vt:lpstr>Times New Roman</vt:lpstr>
      <vt:lpstr>Wingdings</vt:lpstr>
      <vt:lpstr>华文楷体</vt:lpstr>
      <vt:lpstr>宋体</vt:lpstr>
      <vt:lpstr>Arial</vt:lpstr>
      <vt:lpstr>Office Theme</vt:lpstr>
      <vt:lpstr>Equation</vt:lpstr>
      <vt:lpstr>Chapter 9. Advanced Classification: Support Vector Machines (SVMs)</vt:lpstr>
      <vt:lpstr>Concepts</vt:lpstr>
      <vt:lpstr>A Classification Problem</vt:lpstr>
      <vt:lpstr>A Classification Problem (cont.)</vt:lpstr>
      <vt:lpstr>A Classification Problem (cont.)</vt:lpstr>
      <vt:lpstr>A Classification Problem (cont.)</vt:lpstr>
      <vt:lpstr>A Classification Problem (cont.)</vt:lpstr>
      <vt:lpstr>Concept 1: Hyperplane</vt:lpstr>
      <vt:lpstr>Concepts</vt:lpstr>
      <vt:lpstr>Good vs Bad Classifiers</vt:lpstr>
      <vt:lpstr>Good vs Bad Classifiers</vt:lpstr>
      <vt:lpstr>Good vs Bad Classifiers</vt:lpstr>
      <vt:lpstr>Good vs Bad Classifiers</vt:lpstr>
      <vt:lpstr>Concept 2: Support Vector</vt:lpstr>
      <vt:lpstr>Concept 3: Margin</vt:lpstr>
      <vt:lpstr>Concepts</vt:lpstr>
      <vt:lpstr>Support Vector Machines</vt:lpstr>
      <vt:lpstr>SVM: General Philosophy</vt:lpstr>
      <vt:lpstr>Concepts</vt:lpstr>
      <vt:lpstr>Formally Define the Problem</vt:lpstr>
      <vt:lpstr>Optimization</vt:lpstr>
      <vt:lpstr>Optimization</vt:lpstr>
      <vt:lpstr>Optimization: Maximize Margin Width</vt:lpstr>
      <vt:lpstr>Optimization: Maximize Margin Width</vt:lpstr>
      <vt:lpstr>The MMW Problem</vt:lpstr>
      <vt:lpstr>Solving the MMW Problem</vt:lpstr>
      <vt:lpstr>Concepts</vt:lpstr>
      <vt:lpstr>LinearSVM: Summary</vt:lpstr>
      <vt:lpstr>Why is SVM Effective on High Dimensional Data?</vt:lpstr>
      <vt:lpstr>Non-Linear Data Points</vt:lpstr>
      <vt:lpstr>Non-linear SVMs: Feature Spaces</vt:lpstr>
      <vt:lpstr>The “Kernel Trick”</vt:lpstr>
      <vt:lpstr>What Functions are Kernels?</vt:lpstr>
      <vt:lpstr>Example: A Kernel Function</vt:lpstr>
      <vt:lpstr>Example: A Kernel Function</vt:lpstr>
      <vt:lpstr>Kernel Functions for Nonlinear Classification</vt:lpstr>
      <vt:lpstr>Non-linear SVMs: Optimization</vt:lpstr>
      <vt:lpstr>Concepts</vt:lpstr>
      <vt:lpstr>SVM: History and Applications</vt:lpstr>
      <vt:lpstr>SVM Related Links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2282</cp:revision>
  <cp:lastPrinted>2017-01-15T22:23:57Z</cp:lastPrinted>
  <dcterms:created xsi:type="dcterms:W3CDTF">2015-05-16T14:51:23Z</dcterms:created>
  <dcterms:modified xsi:type="dcterms:W3CDTF">2017-10-30T20:17:52Z</dcterms:modified>
</cp:coreProperties>
</file>