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xls" ContentType="application/vnd.ms-excel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81" r:id="rId2"/>
    <p:sldId id="286" r:id="rId3"/>
    <p:sldId id="309" r:id="rId4"/>
    <p:sldId id="310" r:id="rId5"/>
    <p:sldId id="311" r:id="rId6"/>
    <p:sldId id="312" r:id="rId7"/>
    <p:sldId id="313" r:id="rId8"/>
    <p:sldId id="314" r:id="rId9"/>
    <p:sldId id="371" r:id="rId10"/>
    <p:sldId id="319" r:id="rId11"/>
    <p:sldId id="320" r:id="rId12"/>
    <p:sldId id="288" r:id="rId13"/>
    <p:sldId id="283" r:id="rId14"/>
    <p:sldId id="284" r:id="rId15"/>
    <p:sldId id="285" r:id="rId16"/>
    <p:sldId id="321" r:id="rId17"/>
    <p:sldId id="368" r:id="rId18"/>
    <p:sldId id="322" r:id="rId19"/>
    <p:sldId id="323" r:id="rId20"/>
    <p:sldId id="324" r:id="rId21"/>
    <p:sldId id="326" r:id="rId22"/>
    <p:sldId id="327" r:id="rId23"/>
    <p:sldId id="329" r:id="rId24"/>
    <p:sldId id="331" r:id="rId25"/>
    <p:sldId id="370" r:id="rId26"/>
    <p:sldId id="333" r:id="rId27"/>
    <p:sldId id="33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26"/>
    <a:srgbClr val="910012"/>
    <a:srgbClr val="E2AC01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1" autoAdjust="0"/>
    <p:restoredTop sz="85748"/>
  </p:normalViewPr>
  <p:slideViewPr>
    <p:cSldViewPr snapToGrid="0" snapToObjects="1">
      <p:cViewPr>
        <p:scale>
          <a:sx n="87" d="100"/>
          <a:sy n="87" d="100"/>
        </p:scale>
        <p:origin x="336" y="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commentAuthors" Target="commentAuthors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Relationship Id="rId3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5" Type="http://schemas.openxmlformats.org/officeDocument/2006/relationships/image" Target="../media/image18.wmf"/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8/17/17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8/17/17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29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4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err="1" smtClean="0"/>
              <a:t>Jaccard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coefficient: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Facebook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mutual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friends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of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two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users.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2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&gt;=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4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gif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1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8.wmf"/><Relationship Id="rId5" Type="http://schemas.openxmlformats.org/officeDocument/2006/relationships/oleObject" Target="../embeddings/Microsoft_Excel_97_-_2004_Worksheet1.xls"/><Relationship Id="rId6" Type="http://schemas.openxmlformats.org/officeDocument/2006/relationships/image" Target="../media/image19.emf"/><Relationship Id="rId7" Type="http://schemas.openxmlformats.org/officeDocument/2006/relationships/oleObject" Target="../embeddings/Microsoft_Excel_97_-_2004_Worksheet2.xls"/><Relationship Id="rId8" Type="http://schemas.openxmlformats.org/officeDocument/2006/relationships/image" Target="../media/image2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21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23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24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25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5.bin"/><Relationship Id="rId12" Type="http://schemas.openxmlformats.org/officeDocument/2006/relationships/image" Target="../media/image18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1.bin"/><Relationship Id="rId4" Type="http://schemas.openxmlformats.org/officeDocument/2006/relationships/image" Target="../media/image26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27.e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28.emf"/><Relationship Id="rId9" Type="http://schemas.openxmlformats.org/officeDocument/2006/relationships/oleObject" Target="../embeddings/oleObject14.bin"/><Relationship Id="rId10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4" Type="http://schemas.openxmlformats.org/officeDocument/2006/relationships/image" Target="../media/image31.jpeg"/><Relationship Id="rId5" Type="http://schemas.openxmlformats.org/officeDocument/2006/relationships/image" Target="../media/image32.jpeg"/><Relationship Id="rId6" Type="http://schemas.openxmlformats.org/officeDocument/2006/relationships/image" Target="../media/image33.jpeg"/><Relationship Id="rId7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35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4" Type="http://schemas.openxmlformats.org/officeDocument/2006/relationships/oleObject" Target="../embeddings/oleObject17.bin"/><Relationship Id="rId5" Type="http://schemas.openxmlformats.org/officeDocument/2006/relationships/image" Target="../media/image36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6309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77575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Chapter 2.</a:t>
            </a:r>
            <a:r>
              <a:rPr lang="zh-CN" altLang="en-US" dirty="0" smtClean="0">
                <a:solidFill>
                  <a:schemeClr val="bg1"/>
                </a:solidFill>
              </a:rPr>
              <a:t/>
            </a:r>
            <a:br>
              <a:rPr lang="zh-CN" altLang="en-US" dirty="0" smtClean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Getting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to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Know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Your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Data:</a:t>
            </a:r>
            <a:r>
              <a:rPr lang="zh-CN" altLang="en-US" dirty="0" smtClean="0">
                <a:solidFill>
                  <a:schemeClr val="bg1"/>
                </a:solidFill>
              </a:rPr>
              <a:t/>
            </a:r>
            <a:br>
              <a:rPr lang="zh-CN" altLang="en-US" dirty="0" smtClean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Data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Visualization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35065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Meng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Jiang</a:t>
            </a:r>
          </a:p>
          <a:p>
            <a:pPr algn="l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Science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Visualization:</a:t>
            </a:r>
            <a:r>
              <a:rPr lang="zh-CN" altLang="en-US" dirty="0"/>
              <a:t> </a:t>
            </a:r>
            <a:r>
              <a:rPr lang="en-US" altLang="zh-CN" dirty="0" smtClean="0"/>
              <a:t>Tag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6" y="1321594"/>
            <a:ext cx="5895209" cy="2011541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572" y="2979174"/>
            <a:ext cx="4530228" cy="374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05489" y="5663070"/>
            <a:ext cx="3953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mtClean="0"/>
              <a:t>Newsmap: Google News Stories in 2005</a:t>
            </a:r>
            <a:endParaRPr lang="en-US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5557184" y="1321594"/>
            <a:ext cx="3101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dirty="0"/>
              <a:t>KDD 2013 Research Paper </a:t>
            </a:r>
            <a:r>
              <a:rPr lang="en-US" altLang="en-US" dirty="0" smtClean="0"/>
              <a:t>Title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4459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Visualization:</a:t>
            </a:r>
            <a:r>
              <a:rPr lang="zh-CN" altLang="en-US" dirty="0"/>
              <a:t> </a:t>
            </a:r>
            <a:r>
              <a:rPr lang="en-US" altLang="zh-CN" dirty="0" smtClean="0"/>
              <a:t>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433" y="1355782"/>
            <a:ext cx="2979170" cy="231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https://upload.wikimedia.org/wikipedia/commons/7/70/Social_R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40" y="1417638"/>
            <a:ext cx="2743200" cy="225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fmsasg.com/socialnetworkanalysis/SocialNetworkAnalysis_Grap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40" y="3867877"/>
            <a:ext cx="2743200" cy="283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chiwang1\Documents\Project\advisor-advisee\ChiWang_kdd10\Figures\shades_gt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590" y="4105963"/>
            <a:ext cx="2912489" cy="252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626233" y="3345410"/>
            <a:ext cx="2808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/>
              <a:t>A typical network structure </a:t>
            </a:r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3152818" y="6335379"/>
            <a:ext cx="1755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/>
              <a:t>A social network</a:t>
            </a:r>
            <a:endParaRPr lang="en-US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84176" y="3667742"/>
            <a:ext cx="3307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/>
              <a:t>organizing information networks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5798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Chapter </a:t>
            </a:r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Getting</a:t>
            </a:r>
            <a:r>
              <a:rPr lang="zh-CN" altLang="en-US" dirty="0" smtClean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Types</a:t>
            </a:r>
            <a:endParaRPr lang="zh-CN" altLang="en-US" dirty="0" smtClean="0"/>
          </a:p>
          <a:p>
            <a:r>
              <a:rPr lang="en-US" altLang="zh-CN" dirty="0" smtClean="0"/>
              <a:t>Basic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Statistical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Descriptions</a:t>
            </a:r>
            <a:endParaRPr lang="zh-CN" altLang="en-US" dirty="0"/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Visualization</a:t>
            </a:r>
            <a:endParaRPr lang="zh-CN" altLang="en-US" dirty="0" smtClean="0"/>
          </a:p>
          <a:p>
            <a:r>
              <a:rPr lang="en-US" altLang="zh-CN" b="1" dirty="0" smtClean="0"/>
              <a:t>Measuring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Similarity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and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Dissimilarity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7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Similarity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en-US" dirty="0" smtClean="0"/>
              <a:t>Dissimilarity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200"/>
              </a:spcBef>
            </a:pPr>
            <a:r>
              <a:rPr lang="en-US" altLang="en-US" sz="2400" b="1" dirty="0"/>
              <a:t>Similarity </a:t>
            </a:r>
            <a:r>
              <a:rPr lang="en-US" sz="2400" b="1" dirty="0"/>
              <a:t>measure</a:t>
            </a:r>
            <a:r>
              <a:rPr lang="en-US" sz="2400" dirty="0"/>
              <a:t> or </a:t>
            </a:r>
            <a:r>
              <a:rPr lang="en-US" sz="2400" b="1" dirty="0"/>
              <a:t>similarity function</a:t>
            </a:r>
            <a:endParaRPr lang="en-US" altLang="en-US" sz="2400" b="1" dirty="0"/>
          </a:p>
          <a:p>
            <a:pPr lvl="1">
              <a:spcBef>
                <a:spcPts val="1200"/>
              </a:spcBef>
            </a:pPr>
            <a:r>
              <a:rPr lang="en-US" sz="2400" dirty="0"/>
              <a:t>A real-valued function that quantifies the similarity between two objects</a:t>
            </a:r>
            <a:endParaRPr lang="en-US" altLang="en-US" sz="2400" b="1" dirty="0"/>
          </a:p>
          <a:p>
            <a:pPr lvl="1">
              <a:spcBef>
                <a:spcPts val="1200"/>
              </a:spcBef>
            </a:pPr>
            <a:r>
              <a:rPr lang="en-US" altLang="en-US" sz="2400" dirty="0"/>
              <a:t>Measure how two data objects are alike: The higher value, the more alike</a:t>
            </a:r>
          </a:p>
          <a:p>
            <a:pPr lvl="1">
              <a:spcBef>
                <a:spcPts val="1200"/>
              </a:spcBef>
            </a:pPr>
            <a:r>
              <a:rPr lang="en-US" altLang="en-US" sz="2400" dirty="0"/>
              <a:t>Often falls in the range [0,1]:  0: no similarity; 1: completely similar</a:t>
            </a:r>
          </a:p>
          <a:p>
            <a:pPr>
              <a:spcBef>
                <a:spcPts val="1200"/>
              </a:spcBef>
            </a:pPr>
            <a:r>
              <a:rPr lang="en-US" altLang="en-US" sz="2400" b="1" dirty="0"/>
              <a:t>Dissimilarity</a:t>
            </a:r>
            <a:r>
              <a:rPr lang="en-US" altLang="en-US" sz="2400" dirty="0"/>
              <a:t> (or </a:t>
            </a:r>
            <a:r>
              <a:rPr lang="en-US" altLang="en-US" sz="2400" b="1" dirty="0"/>
              <a:t>distance</a:t>
            </a:r>
            <a:r>
              <a:rPr lang="en-US" altLang="en-US" sz="2400" dirty="0"/>
              <a:t>) measure</a:t>
            </a:r>
          </a:p>
          <a:p>
            <a:pPr lvl="1">
              <a:spcBef>
                <a:spcPts val="1200"/>
              </a:spcBef>
            </a:pPr>
            <a:r>
              <a:rPr lang="en-US" altLang="en-US" sz="2400" dirty="0"/>
              <a:t>Numerical measure of how different two data objects are</a:t>
            </a:r>
          </a:p>
          <a:p>
            <a:pPr lvl="1">
              <a:spcBef>
                <a:spcPts val="1200"/>
              </a:spcBef>
            </a:pPr>
            <a:r>
              <a:rPr lang="en-US" altLang="en-US" sz="2400" dirty="0"/>
              <a:t>In some sense, the inverse of similarity: </a:t>
            </a:r>
            <a:r>
              <a:rPr lang="en-US" sz="2400" dirty="0"/>
              <a:t> The </a:t>
            </a:r>
            <a:r>
              <a:rPr lang="en-US" altLang="en-US" sz="2400" dirty="0"/>
              <a:t>lower, the more alike</a:t>
            </a:r>
          </a:p>
          <a:p>
            <a:pPr lvl="1">
              <a:spcBef>
                <a:spcPts val="1200"/>
              </a:spcBef>
            </a:pPr>
            <a:r>
              <a:rPr lang="en-US" altLang="en-US" sz="2400" dirty="0"/>
              <a:t>Minimum dissimilarity is often 0 (i.e., completely similar)</a:t>
            </a:r>
          </a:p>
          <a:p>
            <a:pPr lvl="1">
              <a:spcBef>
                <a:spcPts val="1200"/>
              </a:spcBef>
            </a:pPr>
            <a:r>
              <a:rPr lang="en-US" altLang="en-US" sz="2400" dirty="0"/>
              <a:t>Range [0, 1] or [0, ∞) , depending on the </a:t>
            </a:r>
            <a:r>
              <a:rPr lang="en-US" altLang="en-US" sz="2400" dirty="0" smtClean="0"/>
              <a:t>definition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35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Data Matrix and Dissimilarity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1912" cy="512127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Data matrix</a:t>
            </a:r>
          </a:p>
          <a:p>
            <a:pPr lvl="1"/>
            <a:r>
              <a:rPr lang="en-US" altLang="en-US" dirty="0" smtClean="0"/>
              <a:t>A data matrix of n data points with l dimensions</a:t>
            </a:r>
          </a:p>
          <a:p>
            <a:r>
              <a:rPr lang="en-US" altLang="en-US" dirty="0" smtClean="0"/>
              <a:t>Dissimilarity (distance) matrix</a:t>
            </a:r>
          </a:p>
          <a:p>
            <a:pPr lvl="1"/>
            <a:r>
              <a:rPr lang="en-US" altLang="en-US" dirty="0" smtClean="0"/>
              <a:t>n data points, but registers only the distance </a:t>
            </a:r>
            <a:r>
              <a:rPr lang="en-US" altLang="zh-CN" dirty="0" smtClean="0"/>
              <a:t>d(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j)</a:t>
            </a:r>
            <a:endParaRPr lang="zh-CN" altLang="en-US" dirty="0" smtClean="0"/>
          </a:p>
          <a:p>
            <a:pPr lvl="1"/>
            <a:r>
              <a:rPr lang="en-US" altLang="en-US" dirty="0" smtClean="0"/>
              <a:t>Usually symmetric, thus a triangular matrix</a:t>
            </a:r>
          </a:p>
          <a:p>
            <a:pPr lvl="1"/>
            <a:r>
              <a:rPr lang="en-US" altLang="zh-CN" dirty="0" smtClean="0"/>
              <a:t>Distance functions are usually different for real,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, categorical, ordinal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variables</a:t>
            </a:r>
          </a:p>
          <a:p>
            <a:pPr lvl="1"/>
            <a:r>
              <a:rPr lang="en-US" altLang="zh-CN" dirty="0" smtClean="0"/>
              <a:t>Weights can be associated with different variables based on applications and data semantics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lvl="1"/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93235"/>
              </p:ext>
            </p:extLst>
          </p:nvPr>
        </p:nvGraphicFramePr>
        <p:xfrm>
          <a:off x="5709112" y="1600200"/>
          <a:ext cx="3228411" cy="1956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" name="Equation" r:id="rId3" imgW="1549080" imgH="939600" progId="Equation.DSMT4">
                  <p:embed/>
                </p:oleObj>
              </mc:Choice>
              <mc:Fallback>
                <p:oleObj name="Equation" r:id="rId3" imgW="154908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09112" y="1600200"/>
                        <a:ext cx="3228411" cy="19563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54329"/>
              </p:ext>
            </p:extLst>
          </p:nvPr>
        </p:nvGraphicFramePr>
        <p:xfrm>
          <a:off x="6091084" y="4035988"/>
          <a:ext cx="2846439" cy="1610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6" name="Equation" r:id="rId5" imgW="1612800" imgH="914400" progId="Equation.DSMT4">
                  <p:embed/>
                </p:oleObj>
              </mc:Choice>
              <mc:Fallback>
                <p:oleObj name="Equation" r:id="rId5" imgW="16128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1084" y="4035988"/>
                        <a:ext cx="2846439" cy="1610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6445045" y="2610465"/>
            <a:ext cx="2359742" cy="3982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altLang="zh-CN" b="1" dirty="0" smtClean="0">
                <a:solidFill>
                  <a:schemeClr val="tx1"/>
                </a:solidFill>
              </a:rPr>
              <a:t>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27058" y="4841352"/>
            <a:ext cx="2359742" cy="3982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altLang="zh-CN" b="1" dirty="0" smtClean="0">
                <a:solidFill>
                  <a:schemeClr val="tx1"/>
                </a:solidFill>
              </a:rPr>
              <a:t>…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040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</a:t>
            </a:r>
            <a:r>
              <a:rPr lang="zh-CN" altLang="en-US" dirty="0" smtClean="0"/>
              <a:t> </a:t>
            </a:r>
            <a:r>
              <a:rPr lang="en-US" altLang="zh-CN" dirty="0" smtClean="0"/>
              <a:t>Euclidean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957496"/>
              </p:ext>
            </p:extLst>
          </p:nvPr>
        </p:nvGraphicFramePr>
        <p:xfrm>
          <a:off x="361022" y="1885024"/>
          <a:ext cx="2801922" cy="2789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5" name="SmartDraw" r:id="rId3" imgW="4379976" imgH="5551932" progId="SmartDraw.2">
                  <p:embed/>
                </p:oleObj>
              </mc:Choice>
              <mc:Fallback>
                <p:oleObj name="SmartDraw" r:id="rId3" imgW="4379976" imgH="5551932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022" y="1885024"/>
                        <a:ext cx="2801922" cy="2789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92957"/>
              </p:ext>
            </p:extLst>
          </p:nvPr>
        </p:nvGraphicFramePr>
        <p:xfrm>
          <a:off x="3625850" y="2319338"/>
          <a:ext cx="3257550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6" name="Worksheet" r:id="rId5" imgW="2032000" imgH="838200" progId="Excel.Sheet.8">
                  <p:embed/>
                </p:oleObj>
              </mc:Choice>
              <mc:Fallback>
                <p:oleObj name="Worksheet" r:id="rId5" imgW="2032000" imgH="8382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2319338"/>
                        <a:ext cx="3257550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779838" y="4101167"/>
            <a:ext cx="47960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Dissimilarity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Matrix </a:t>
            </a:r>
            <a:r>
              <a:rPr lang="en-US" altLang="en-US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(by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Euclidean Distance</a:t>
            </a:r>
            <a:r>
              <a:rPr lang="en-US" altLang="en-US" sz="2000" dirty="0">
                <a:solidFill>
                  <a:srgbClr val="333399"/>
                </a:solidFill>
                <a:latin typeface="Corbel" charset="0"/>
                <a:ea typeface="Corbel" charset="0"/>
                <a:cs typeface="Corbel" charset="0"/>
              </a:rPr>
              <a:t>)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892033"/>
              </p:ext>
            </p:extLst>
          </p:nvPr>
        </p:nvGraphicFramePr>
        <p:xfrm>
          <a:off x="3779838" y="4559759"/>
          <a:ext cx="4906962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7" name="Worksheet" r:id="rId7" imgW="3057441" imgH="866747" progId="Excel.Sheet.8">
                  <p:embed/>
                </p:oleObj>
              </mc:Choice>
              <mc:Fallback>
                <p:oleObj name="Worksheet" r:id="rId7" imgW="3057441" imgH="86674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559759"/>
                        <a:ext cx="4906962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779838" y="1848979"/>
            <a:ext cx="179592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Data Matrix</a:t>
            </a:r>
          </a:p>
        </p:txBody>
      </p:sp>
    </p:spTree>
    <p:extLst>
      <p:ext uri="{BB962C8B-B14F-4D97-AF65-F5344CB8AC3E}">
        <p14:creationId xmlns:p14="http://schemas.microsoft.com/office/powerpoint/2010/main" val="1969417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Minkowski</a:t>
            </a:r>
            <a:r>
              <a:rPr lang="en-US" altLang="en-US" dirty="0"/>
              <a:t>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36077" cy="5121275"/>
          </a:xfrm>
        </p:spPr>
        <p:txBody>
          <a:bodyPr>
            <a:normAutofit lnSpcReduction="10000"/>
          </a:bodyPr>
          <a:lstStyle/>
          <a:p>
            <a:pPr marL="381000" indent="-381000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 err="1">
                <a:solidFill>
                  <a:srgbClr val="FF0000"/>
                </a:solidFill>
              </a:rPr>
              <a:t>Minkowski</a:t>
            </a:r>
            <a:r>
              <a:rPr lang="en-US" altLang="en-US" sz="2400" dirty="0">
                <a:solidFill>
                  <a:srgbClr val="FF0000"/>
                </a:solidFill>
              </a:rPr>
              <a:t> distance</a:t>
            </a:r>
            <a:r>
              <a:rPr lang="en-US" altLang="en-US" sz="2400" dirty="0"/>
              <a:t>: A popular distance measure</a:t>
            </a:r>
          </a:p>
          <a:p>
            <a:pPr marL="838200" lvl="1" indent="-381000">
              <a:spcBef>
                <a:spcPts val="600"/>
              </a:spcBef>
              <a:spcAft>
                <a:spcPts val="600"/>
              </a:spcAft>
              <a:buNone/>
            </a:pPr>
            <a:endParaRPr lang="zh-CN" altLang="en-US" sz="2400" dirty="0" smtClean="0"/>
          </a:p>
          <a:p>
            <a:pPr marL="838200" lvl="1" indent="-38100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2200" dirty="0" smtClean="0"/>
              <a:t>where  </a:t>
            </a:r>
            <a:r>
              <a:rPr lang="en-US" altLang="en-US" sz="2200" i="1" dirty="0" err="1"/>
              <a:t>i</a:t>
            </a:r>
            <a:r>
              <a:rPr lang="en-US" altLang="en-US" sz="2200" dirty="0"/>
              <a:t> = (</a:t>
            </a:r>
            <a:r>
              <a:rPr lang="en-US" altLang="en-US" sz="2200" i="1" dirty="0"/>
              <a:t>x</a:t>
            </a:r>
            <a:r>
              <a:rPr lang="en-US" altLang="en-US" sz="2200" baseline="-25000" dirty="0"/>
              <a:t>i1</a:t>
            </a:r>
            <a:r>
              <a:rPr lang="en-US" altLang="en-US" sz="2200" dirty="0"/>
              <a:t>, </a:t>
            </a:r>
            <a:r>
              <a:rPr lang="en-US" altLang="en-US" sz="2200" i="1" dirty="0"/>
              <a:t>x</a:t>
            </a:r>
            <a:r>
              <a:rPr lang="en-US" altLang="en-US" sz="2200" baseline="-25000" dirty="0"/>
              <a:t>i2</a:t>
            </a:r>
            <a:r>
              <a:rPr lang="en-US" altLang="en-US" sz="2200" dirty="0"/>
              <a:t>, …, </a:t>
            </a:r>
            <a:r>
              <a:rPr lang="en-US" altLang="en-US" sz="2200" i="1" dirty="0" err="1"/>
              <a:t>x</a:t>
            </a:r>
            <a:r>
              <a:rPr lang="en-US" altLang="en-US" sz="2200" baseline="-25000" dirty="0" err="1"/>
              <a:t>il</a:t>
            </a:r>
            <a:r>
              <a:rPr lang="en-US" altLang="en-US" sz="2200" dirty="0"/>
              <a:t>) and</a:t>
            </a:r>
            <a:r>
              <a:rPr lang="en-US" altLang="en-US" sz="2200" i="1" dirty="0"/>
              <a:t> j</a:t>
            </a:r>
            <a:r>
              <a:rPr lang="en-US" altLang="en-US" sz="2200" dirty="0"/>
              <a:t> = (</a:t>
            </a:r>
            <a:r>
              <a:rPr lang="en-US" altLang="en-US" sz="2200" i="1" dirty="0"/>
              <a:t>x</a:t>
            </a:r>
            <a:r>
              <a:rPr lang="en-US" altLang="en-US" sz="2200" baseline="-25000" dirty="0"/>
              <a:t>j1</a:t>
            </a:r>
            <a:r>
              <a:rPr lang="en-US" altLang="en-US" sz="2200" dirty="0"/>
              <a:t>, </a:t>
            </a:r>
            <a:r>
              <a:rPr lang="en-US" altLang="en-US" sz="2200" i="1" dirty="0"/>
              <a:t>x</a:t>
            </a:r>
            <a:r>
              <a:rPr lang="en-US" altLang="en-US" sz="2200" baseline="-25000" dirty="0"/>
              <a:t>j2</a:t>
            </a:r>
            <a:r>
              <a:rPr lang="en-US" altLang="en-US" sz="2200" dirty="0"/>
              <a:t>, …, </a:t>
            </a:r>
            <a:r>
              <a:rPr lang="en-US" altLang="en-US" sz="2200" i="1" dirty="0" err="1"/>
              <a:t>x</a:t>
            </a:r>
            <a:r>
              <a:rPr lang="en-US" altLang="en-US" sz="2200" baseline="-25000" dirty="0" err="1"/>
              <a:t>jl</a:t>
            </a:r>
            <a:r>
              <a:rPr lang="en-US" altLang="en-US" sz="2200" dirty="0"/>
              <a:t>) are two </a:t>
            </a:r>
            <a:r>
              <a:rPr lang="en-US" altLang="en-US" sz="2200" i="1" dirty="0"/>
              <a:t>l</a:t>
            </a:r>
            <a:r>
              <a:rPr lang="en-US" altLang="en-US" sz="2200" dirty="0"/>
              <a:t>-dimensional </a:t>
            </a:r>
            <a:r>
              <a:rPr lang="en-US" altLang="en-US" sz="2200" dirty="0" smtClean="0"/>
              <a:t>data</a:t>
            </a:r>
            <a:r>
              <a:rPr lang="zh-CN" altLang="en-US" sz="2200" dirty="0" smtClean="0"/>
              <a:t> </a:t>
            </a:r>
            <a:r>
              <a:rPr lang="en-US" altLang="en-US" sz="2200" dirty="0" smtClean="0"/>
              <a:t>objects</a:t>
            </a:r>
            <a:r>
              <a:rPr lang="en-US" altLang="en-US" sz="2200" dirty="0"/>
              <a:t>, and </a:t>
            </a:r>
            <a:r>
              <a:rPr lang="en-US" altLang="en-US" sz="2200" i="1" dirty="0"/>
              <a:t>p</a:t>
            </a:r>
            <a:r>
              <a:rPr lang="en-US" altLang="en-US" sz="2200" dirty="0"/>
              <a:t> is the order (the distance so defined is </a:t>
            </a:r>
            <a:r>
              <a:rPr lang="en-US" altLang="en-US" sz="2200" dirty="0" smtClean="0"/>
              <a:t>called </a:t>
            </a:r>
            <a:r>
              <a:rPr lang="en-US" altLang="en-US" sz="2200" b="1" dirty="0">
                <a:solidFill>
                  <a:srgbClr val="FF0000"/>
                </a:solidFill>
              </a:rPr>
              <a:t>L-</a:t>
            </a:r>
            <a:r>
              <a:rPr lang="en-US" altLang="en-US" sz="2200" b="1" i="1" dirty="0">
                <a:solidFill>
                  <a:srgbClr val="FF0000"/>
                </a:solidFill>
              </a:rPr>
              <a:t>p</a:t>
            </a:r>
            <a:r>
              <a:rPr lang="en-US" altLang="en-US" sz="2200" b="1" dirty="0">
                <a:solidFill>
                  <a:srgbClr val="FF0000"/>
                </a:solidFill>
              </a:rPr>
              <a:t> norm</a:t>
            </a:r>
            <a:r>
              <a:rPr lang="en-US" altLang="en-US" sz="2200" dirty="0"/>
              <a:t>)</a:t>
            </a:r>
          </a:p>
          <a:p>
            <a:pPr marL="381000" indent="-381000">
              <a:spcAft>
                <a:spcPts val="600"/>
              </a:spcAft>
            </a:pPr>
            <a:r>
              <a:rPr lang="en-US" altLang="en-US" sz="2400" dirty="0"/>
              <a:t>Properties</a:t>
            </a:r>
          </a:p>
          <a:p>
            <a:pPr marL="838200" lvl="1" indent="-381000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d(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, j) </a:t>
            </a:r>
            <a:r>
              <a:rPr lang="en-US" altLang="en-US" sz="2400" dirty="0">
                <a:sym typeface="Symbol" panose="05050102010706020507" pitchFamily="18" charset="2"/>
              </a:rPr>
              <a:t>&gt; 0 if </a:t>
            </a:r>
            <a:r>
              <a:rPr lang="en-US" altLang="en-US" sz="2400" dirty="0" err="1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≠ j</a:t>
            </a:r>
            <a:r>
              <a:rPr lang="en-US" altLang="en-US" sz="2400" dirty="0">
                <a:cs typeface="Tahoma" panose="020B0604030504040204" pitchFamily="34" charset="0"/>
              </a:rPr>
              <a:t>, and </a:t>
            </a:r>
            <a:r>
              <a:rPr lang="en-US" altLang="en-US" sz="2400" dirty="0"/>
              <a:t>d(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) </a:t>
            </a:r>
            <a:r>
              <a:rPr lang="en-US" altLang="en-US" sz="2400" dirty="0">
                <a:sym typeface="Symbol" panose="05050102010706020507" pitchFamily="18" charset="2"/>
              </a:rPr>
              <a:t>= 0 </a:t>
            </a:r>
            <a:r>
              <a:rPr lang="en-US" altLang="en-US" sz="2400" dirty="0"/>
              <a:t>(Positivity)</a:t>
            </a:r>
          </a:p>
          <a:p>
            <a:pPr marL="838200" lvl="1" indent="-381000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d(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, j) </a:t>
            </a:r>
            <a:r>
              <a:rPr lang="en-US" altLang="en-US" sz="2400" dirty="0">
                <a:sym typeface="Symbol" panose="05050102010706020507" pitchFamily="18" charset="2"/>
              </a:rPr>
              <a:t>= </a:t>
            </a:r>
            <a:r>
              <a:rPr lang="en-US" altLang="en-US" sz="2400" dirty="0"/>
              <a:t>d(j,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)</a:t>
            </a:r>
            <a:r>
              <a:rPr lang="en-US" altLang="en-US" sz="2400" i="1" dirty="0"/>
              <a:t>  </a:t>
            </a: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FF0000"/>
                </a:solidFill>
              </a:rPr>
              <a:t>Symmetry</a:t>
            </a:r>
            <a:r>
              <a:rPr lang="en-US" altLang="en-US" sz="2400" dirty="0"/>
              <a:t>)</a:t>
            </a:r>
          </a:p>
          <a:p>
            <a:pPr marL="838200" lvl="1" indent="-381000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d(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, j) </a:t>
            </a:r>
            <a:r>
              <a:rPr lang="en-US" altLang="en-US" sz="2400" dirty="0">
                <a:sym typeface="Symbol" panose="05050102010706020507" pitchFamily="18" charset="2"/>
              </a:rPr>
              <a:t> </a:t>
            </a:r>
            <a:r>
              <a:rPr lang="en-US" altLang="en-US" sz="2400" dirty="0"/>
              <a:t>d(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, k) </a:t>
            </a:r>
            <a:r>
              <a:rPr lang="en-US" altLang="en-US" sz="2400" dirty="0">
                <a:sym typeface="Symbol" panose="05050102010706020507" pitchFamily="18" charset="2"/>
              </a:rPr>
              <a:t>+ </a:t>
            </a:r>
            <a:r>
              <a:rPr lang="en-US" altLang="en-US" sz="2400" dirty="0"/>
              <a:t>d(k, j)</a:t>
            </a:r>
            <a:r>
              <a:rPr lang="en-US" altLang="en-US" sz="2400" i="1" dirty="0"/>
              <a:t>  </a:t>
            </a: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FF0000"/>
                </a:solidFill>
              </a:rPr>
              <a:t>Triangle Inequality</a:t>
            </a:r>
            <a:r>
              <a:rPr lang="en-US" altLang="en-US" sz="2400" dirty="0"/>
              <a:t>)</a:t>
            </a:r>
            <a:endParaRPr lang="en-US" altLang="en-US" sz="2400" i="1" dirty="0"/>
          </a:p>
          <a:p>
            <a:pPr marL="381000" indent="-381000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A distance that satisfies these properties is a </a:t>
            </a:r>
            <a:r>
              <a:rPr lang="en-US" altLang="en-US" sz="2400" dirty="0">
                <a:solidFill>
                  <a:srgbClr val="FF0000"/>
                </a:solidFill>
              </a:rPr>
              <a:t>metric</a:t>
            </a:r>
          </a:p>
          <a:p>
            <a:pPr marL="381000" indent="-381000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Note:  There are nonmetric dissimilarities, e.g., </a:t>
            </a:r>
            <a:r>
              <a:rPr lang="en-US" altLang="en-US" sz="2400" i="1" dirty="0">
                <a:solidFill>
                  <a:srgbClr val="FF0000"/>
                </a:solidFill>
              </a:rPr>
              <a:t>set 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difference</a:t>
            </a:r>
            <a:endParaRPr lang="zh-CN" altLang="en-US" sz="2400" i="1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347532"/>
              </p:ext>
            </p:extLst>
          </p:nvPr>
        </p:nvGraphicFramePr>
        <p:xfrm>
          <a:off x="1976283" y="2049307"/>
          <a:ext cx="5287433" cy="509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2" name="Equation" r:id="rId4" imgW="3162240" imgH="304560" progId="Equation.DSMT4">
                  <p:embed/>
                </p:oleObj>
              </mc:Choice>
              <mc:Fallback>
                <p:oleObj name="Equation" r:id="rId4" imgW="31622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76283" y="2049307"/>
                        <a:ext cx="5287433" cy="5097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5722376" y="2116649"/>
            <a:ext cx="162232" cy="3982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altLang="zh-CN" sz="1100" b="1" dirty="0" smtClean="0">
                <a:solidFill>
                  <a:schemeClr val="tx1"/>
                </a:solidFill>
              </a:rPr>
              <a:t>…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211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Non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Metric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Dissimilarity: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strike="sngStrike" dirty="0" smtClean="0"/>
              <a:t>Triangle</a:t>
            </a:r>
            <a:r>
              <a:rPr lang="zh-CN" altLang="en-US" strike="sngStrike" dirty="0" smtClean="0"/>
              <a:t> </a:t>
            </a:r>
            <a:r>
              <a:rPr lang="en-US" altLang="zh-CN" strike="sngStrike" dirty="0" smtClean="0"/>
              <a:t>Inequality</a:t>
            </a:r>
            <a:endParaRPr lang="en-US" strike="sngStrik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0473"/>
            <a:ext cx="8229600" cy="448541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95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Special Cases of </a:t>
            </a:r>
            <a:r>
              <a:rPr lang="en-US" altLang="en-US" dirty="0" err="1"/>
              <a:t>Minkowski</a:t>
            </a:r>
            <a:r>
              <a:rPr lang="en-US" altLang="en-US" dirty="0"/>
              <a:t>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i="1" dirty="0" smtClean="0"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2800" dirty="0" smtClean="0">
                <a:latin typeface="Corbel" charset="0"/>
                <a:ea typeface="Corbel" charset="0"/>
                <a:cs typeface="Corbel" charset="0"/>
              </a:rPr>
              <a:t> = 1: (L</a:t>
            </a:r>
            <a:r>
              <a:rPr lang="en-US" altLang="en-US" sz="2800" baseline="-30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800" dirty="0" smtClean="0">
                <a:latin typeface="Corbel" charset="0"/>
                <a:ea typeface="Corbel" charset="0"/>
                <a:cs typeface="Corbel" charset="0"/>
              </a:rPr>
              <a:t> norm) </a:t>
            </a:r>
            <a:r>
              <a:rPr lang="en-US" altLang="en-US" sz="28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Manhattan (or city block) distance</a:t>
            </a:r>
          </a:p>
          <a:p>
            <a:pPr lvl="1"/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E.g., the Hamming distance: the number of bits that are different between two binary vectors</a:t>
            </a:r>
            <a:endParaRPr lang="zh-CN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1"/>
            <a:endParaRPr lang="en-US" altLang="en-US" sz="2400" i="1" dirty="0" smtClean="0"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en-US" sz="2800" i="1" dirty="0" smtClean="0">
                <a:latin typeface="Corbel" charset="0"/>
                <a:ea typeface="Corbel" charset="0"/>
                <a:cs typeface="Corbel" charset="0"/>
              </a:rPr>
              <a:t>p </a:t>
            </a:r>
            <a:r>
              <a:rPr lang="en-US" altLang="en-US" sz="2800" dirty="0" smtClean="0">
                <a:latin typeface="Corbel" charset="0"/>
                <a:ea typeface="Corbel" charset="0"/>
                <a:cs typeface="Corbel" charset="0"/>
              </a:rPr>
              <a:t>= 2:  (L</a:t>
            </a:r>
            <a:r>
              <a:rPr lang="en-US" altLang="en-US" sz="2800" baseline="-25000" dirty="0" smtClean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800" dirty="0" smtClean="0">
                <a:latin typeface="Corbel" charset="0"/>
                <a:ea typeface="Corbel" charset="0"/>
                <a:cs typeface="Corbel" charset="0"/>
              </a:rPr>
              <a:t> norm) </a:t>
            </a:r>
            <a:r>
              <a:rPr lang="en-US" altLang="en-US" sz="28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Euclidean distance</a:t>
            </a:r>
            <a:endParaRPr lang="zh-CN" altLang="en-US" sz="2800" dirty="0" smtClean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pPr marL="0" indent="0">
              <a:buNone/>
            </a:pPr>
            <a:endParaRPr lang="en-US" altLang="en-US" sz="2800" i="1" dirty="0" smtClean="0"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en-US" sz="2800" i="1" dirty="0" smtClean="0">
                <a:latin typeface="Corbel" charset="0"/>
                <a:ea typeface="Corbel" charset="0"/>
                <a:cs typeface="Corbel" charset="0"/>
              </a:rPr>
              <a:t>p </a:t>
            </a:r>
            <a:r>
              <a:rPr lang="en-US" altLang="en-US" sz="2800" dirty="0" smtClean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</a:t>
            </a:r>
            <a:r>
              <a:rPr lang="en-US" altLang="en-US" sz="28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800" dirty="0" smtClean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</a:t>
            </a:r>
            <a:r>
              <a:rPr lang="en-US" altLang="en-US" sz="2800" dirty="0" smtClean="0">
                <a:latin typeface="Corbel" charset="0"/>
                <a:ea typeface="Corbel" charset="0"/>
                <a:cs typeface="Corbel" charset="0"/>
              </a:rPr>
              <a:t>: (</a:t>
            </a:r>
            <a:r>
              <a:rPr lang="en-US" altLang="en-US" sz="2800" dirty="0" err="1" smtClean="0">
                <a:latin typeface="Corbel" charset="0"/>
                <a:ea typeface="Corbel" charset="0"/>
                <a:cs typeface="Corbel" charset="0"/>
              </a:rPr>
              <a:t>L</a:t>
            </a:r>
            <a:r>
              <a:rPr lang="en-US" altLang="en-US" sz="2800" baseline="-30000" dirty="0" err="1" smtClean="0">
                <a:latin typeface="Corbel" charset="0"/>
                <a:ea typeface="Corbel" charset="0"/>
                <a:cs typeface="Corbel" charset="0"/>
              </a:rPr>
              <a:t>max</a:t>
            </a:r>
            <a:r>
              <a:rPr lang="en-US" altLang="en-US" sz="2800" baseline="-30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800" dirty="0" smtClean="0">
                <a:latin typeface="Corbel" charset="0"/>
                <a:ea typeface="Corbel" charset="0"/>
                <a:cs typeface="Corbel" charset="0"/>
              </a:rPr>
              <a:t>norm, L</a:t>
            </a:r>
            <a:r>
              <a:rPr lang="en-US" altLang="en-US" sz="2800" baseline="-30000" dirty="0" smtClean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</a:t>
            </a:r>
            <a:r>
              <a:rPr lang="en-US" altLang="en-US" sz="2800" baseline="-30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800" dirty="0" smtClean="0">
                <a:latin typeface="Corbel" charset="0"/>
                <a:ea typeface="Corbel" charset="0"/>
                <a:cs typeface="Corbel" charset="0"/>
              </a:rPr>
              <a:t>norm) </a:t>
            </a:r>
            <a:r>
              <a:rPr lang="en-US" altLang="en-US" sz="28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“</a:t>
            </a:r>
            <a:r>
              <a:rPr lang="en-US" altLang="en-US" sz="2800" dirty="0" err="1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supremum</a:t>
            </a:r>
            <a:r>
              <a:rPr lang="en-US" altLang="en-US" sz="28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” distance</a:t>
            </a:r>
          </a:p>
          <a:p>
            <a:pPr lvl="1"/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The maximum difference between any component (attribute) of the vectors</a:t>
            </a:r>
          </a:p>
          <a:p>
            <a:pPr lvl="1"/>
            <a:endParaRPr lang="en-US" altLang="en-US" sz="1800" dirty="0" smtClean="0">
              <a:latin typeface="Corbel" charset="0"/>
              <a:ea typeface="Corbel" charset="0"/>
              <a:cs typeface="Corbel" charset="0"/>
            </a:endParaRPr>
          </a:p>
          <a:p>
            <a:endParaRPr lang="en-US" sz="28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666999"/>
              </p:ext>
            </p:extLst>
          </p:nvPr>
        </p:nvGraphicFramePr>
        <p:xfrm>
          <a:off x="2129183" y="2895640"/>
          <a:ext cx="4885633" cy="423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7" name="Equation" r:id="rId3" imgW="2781000" imgH="241200" progId="Equation.DSMT4">
                  <p:embed/>
                </p:oleObj>
              </mc:Choice>
              <mc:Fallback>
                <p:oleObj name="Equation" r:id="rId3" imgW="2781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9183" y="2895640"/>
                        <a:ext cx="4885633" cy="423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Content Placeholder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832733"/>
              </p:ext>
            </p:extLst>
          </p:nvPr>
        </p:nvGraphicFramePr>
        <p:xfrm>
          <a:off x="1616964" y="3863181"/>
          <a:ext cx="6215780" cy="538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8" name="Equation" r:id="rId5" imgW="3124080" imgH="304560" progId="Equation.DSMT4">
                  <p:embed/>
                </p:oleObj>
              </mc:Choice>
              <mc:Fallback>
                <p:oleObj name="Equation" r:id="rId5" imgW="31240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6964" y="3863181"/>
                        <a:ext cx="6215780" cy="538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873761"/>
              </p:ext>
            </p:extLst>
          </p:nvPr>
        </p:nvGraphicFramePr>
        <p:xfrm>
          <a:off x="825910" y="5677522"/>
          <a:ext cx="7182464" cy="678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9" name="Equation" r:id="rId7" imgW="4406760" imgH="380880" progId="Equation.DSMT4">
                  <p:embed/>
                </p:oleObj>
              </mc:Choice>
              <mc:Fallback>
                <p:oleObj name="Equation" r:id="rId7" imgW="44067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5910" y="5677522"/>
                        <a:ext cx="7182464" cy="6788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5560144" y="2868816"/>
            <a:ext cx="162232" cy="3982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altLang="zh-CN" sz="1100" b="1" dirty="0" smtClean="0">
                <a:solidFill>
                  <a:schemeClr val="tx1"/>
                </a:solidFill>
              </a:rPr>
              <a:t>…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7341" y="3945447"/>
            <a:ext cx="162232" cy="3982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altLang="zh-CN" sz="1100" b="1" dirty="0" smtClean="0">
                <a:solidFill>
                  <a:schemeClr val="tx1"/>
                </a:solidFill>
              </a:rPr>
              <a:t>…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52220" y="5789002"/>
            <a:ext cx="162232" cy="3982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r-IN" altLang="zh-CN" sz="1100" b="1" dirty="0" smtClean="0">
                <a:solidFill>
                  <a:schemeClr val="tx1"/>
                </a:solidFill>
              </a:rPr>
              <a:t>…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543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Example: </a:t>
            </a:r>
            <a:r>
              <a:rPr lang="en-US" altLang="en-US" dirty="0" err="1"/>
              <a:t>Minkowski</a:t>
            </a:r>
            <a:r>
              <a:rPr lang="en-US" altLang="en-US" dirty="0"/>
              <a:t> Distance at Special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57762" y="6492875"/>
            <a:ext cx="2133600" cy="365125"/>
          </a:xfrm>
        </p:spPr>
        <p:txBody>
          <a:bodyPr/>
          <a:lstStyle/>
          <a:p>
            <a:fld id="{18A68613-FF0B-4246-B613-8295211CFAFA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08331"/>
              </p:ext>
            </p:extLst>
          </p:nvPr>
        </p:nvGraphicFramePr>
        <p:xfrm>
          <a:off x="453235" y="1789115"/>
          <a:ext cx="2798473" cy="1288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8" name="Worksheet" r:id="rId3" imgW="1838249" imgH="819302" progId="Excel.Sheet.8">
                  <p:embed/>
                </p:oleObj>
              </mc:Choice>
              <mc:Fallback>
                <p:oleObj name="Worksheet" r:id="rId3" imgW="1838249" imgH="81930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5" y="1789115"/>
                        <a:ext cx="2798473" cy="12882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33187"/>
              </p:ext>
            </p:extLst>
          </p:nvPr>
        </p:nvGraphicFramePr>
        <p:xfrm>
          <a:off x="3738562" y="1975002"/>
          <a:ext cx="4948238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9" name="Worksheet" r:id="rId5" imgW="3057449" imgH="819302" progId="Excel.Sheet.8">
                  <p:embed/>
                </p:oleObj>
              </mc:Choice>
              <mc:Fallback>
                <p:oleObj name="Worksheet" r:id="rId5" imgW="3057449" imgH="81930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2" y="1975002"/>
                        <a:ext cx="4948238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810733"/>
              </p:ext>
            </p:extLst>
          </p:nvPr>
        </p:nvGraphicFramePr>
        <p:xfrm>
          <a:off x="3738562" y="3684710"/>
          <a:ext cx="4948238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0" name="Worksheet" r:id="rId7" imgW="3057449" imgH="819302" progId="Excel.Sheet.8">
                  <p:embed/>
                </p:oleObj>
              </mc:Choice>
              <mc:Fallback>
                <p:oleObj name="Worksheet" r:id="rId7" imgW="3057449" imgH="81930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2" y="3684710"/>
                        <a:ext cx="4948238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571796"/>
              </p:ext>
            </p:extLst>
          </p:nvPr>
        </p:nvGraphicFramePr>
        <p:xfrm>
          <a:off x="3738562" y="5391151"/>
          <a:ext cx="4872038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1" name="Worksheet" r:id="rId9" imgW="3057449" imgH="838200" progId="Excel.Sheet.8">
                  <p:embed/>
                </p:oleObj>
              </mc:Choice>
              <mc:Fallback>
                <p:oleObj name="Worksheet" r:id="rId9" imgW="3057449" imgH="8382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2" y="5391151"/>
                        <a:ext cx="4872038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3636169" y="1606731"/>
            <a:ext cx="25765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Manhattan (L</a:t>
            </a:r>
            <a:r>
              <a:rPr lang="en-US" altLang="en-US" sz="2000" baseline="-25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</a:t>
            </a: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3690113" y="3314378"/>
            <a:ext cx="16401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Euclidean (L</a:t>
            </a:r>
            <a:r>
              <a:rPr lang="en-US" altLang="en-US" sz="2000" baseline="-25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</a:t>
            </a: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3690113" y="5009735"/>
            <a:ext cx="18806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Supremum </a:t>
            </a:r>
            <a:r>
              <a:rPr lang="en-US" altLang="en-US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L</a:t>
            </a:r>
            <a:r>
              <a:rPr lang="en-US" altLang="en-US" sz="2000" baseline="-30000" dirty="0" smtClean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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) </a:t>
            </a:r>
            <a:endParaRPr lang="en-US" altLang="en-US" sz="2000" dirty="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1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15072"/>
              </p:ext>
            </p:extLst>
          </p:nvPr>
        </p:nvGraphicFramePr>
        <p:xfrm>
          <a:off x="453235" y="3463598"/>
          <a:ext cx="2885695" cy="2647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2" name="SmartDraw" r:id="rId11" imgW="4379976" imgH="5551932" progId="SmartDraw.2">
                  <p:embed/>
                </p:oleObj>
              </mc:Choice>
              <mc:Fallback>
                <p:oleObj name="SmartDraw" r:id="rId11" imgW="4379976" imgH="5551932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5" y="3463598"/>
                        <a:ext cx="2885695" cy="2647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50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Chapter </a:t>
            </a:r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smtClean="0"/>
              <a:t>Getting</a:t>
            </a:r>
            <a:r>
              <a:rPr lang="zh-CN" altLang="en-US" dirty="0" smtClean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Types</a:t>
            </a:r>
            <a:endParaRPr lang="zh-CN" altLang="en-US" dirty="0" smtClean="0"/>
          </a:p>
          <a:p>
            <a:r>
              <a:rPr lang="en-US" altLang="zh-CN" dirty="0" smtClean="0"/>
              <a:t>Basic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Statistical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Descriptions</a:t>
            </a:r>
            <a:endParaRPr lang="zh-CN" altLang="en-US" dirty="0"/>
          </a:p>
          <a:p>
            <a:r>
              <a:rPr lang="en-US" altLang="zh-CN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Visualization</a:t>
            </a:r>
            <a:endParaRPr lang="zh-CN" altLang="en-US" b="1" dirty="0" smtClean="0"/>
          </a:p>
          <a:p>
            <a:r>
              <a:rPr lang="en-US" altLang="zh-CN" dirty="0" smtClean="0"/>
              <a:t>Measuring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Similarity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Dissimilarity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26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Proximity Measure for Binary Attributes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A contingency table for binary data</a:t>
            </a:r>
          </a:p>
          <a:p>
            <a:endParaRPr lang="en-US" altLang="en-US" sz="2400" dirty="0" smtClean="0"/>
          </a:p>
          <a:p>
            <a:pPr marL="0" indent="0">
              <a:buNone/>
            </a:pPr>
            <a:endParaRPr lang="en-US" altLang="en-US" sz="2400" dirty="0" smtClean="0"/>
          </a:p>
          <a:p>
            <a:r>
              <a:rPr lang="en-US" altLang="en-US" sz="2400" dirty="0" smtClean="0">
                <a:solidFill>
                  <a:srgbClr val="FF0000"/>
                </a:solidFill>
              </a:rPr>
              <a:t>Distance</a:t>
            </a:r>
            <a:r>
              <a:rPr lang="en-US" altLang="en-US" sz="2400" dirty="0" smtClean="0"/>
              <a:t> measure for </a:t>
            </a:r>
            <a:r>
              <a:rPr lang="en-US" altLang="en-US" sz="2400" i="1" dirty="0" smtClean="0">
                <a:solidFill>
                  <a:srgbClr val="7030A0"/>
                </a:solidFill>
              </a:rPr>
              <a:t>symmetric</a:t>
            </a:r>
            <a:r>
              <a:rPr lang="en-US" altLang="en-US" sz="2400" dirty="0" smtClean="0">
                <a:solidFill>
                  <a:srgbClr val="7030A0"/>
                </a:solidFill>
              </a:rPr>
              <a:t> </a:t>
            </a:r>
            <a:r>
              <a:rPr lang="en-US" altLang="en-US" sz="2400" dirty="0" smtClean="0"/>
              <a:t>binary variables:</a:t>
            </a:r>
            <a:endParaRPr lang="zh-CN" altLang="en-US" sz="2400" dirty="0" smtClean="0"/>
          </a:p>
          <a:p>
            <a:endParaRPr lang="en-US" altLang="en-US" sz="2400" dirty="0" smtClean="0"/>
          </a:p>
          <a:p>
            <a:r>
              <a:rPr lang="en-US" altLang="en-US" sz="2400" dirty="0" smtClean="0">
                <a:solidFill>
                  <a:srgbClr val="FF0000"/>
                </a:solidFill>
              </a:rPr>
              <a:t>Distance</a:t>
            </a:r>
            <a:r>
              <a:rPr lang="en-US" altLang="en-US" sz="2400" dirty="0" smtClean="0"/>
              <a:t> measure for </a:t>
            </a:r>
            <a:r>
              <a:rPr lang="en-US" altLang="en-US" sz="2400" i="1" dirty="0" smtClean="0">
                <a:solidFill>
                  <a:srgbClr val="7030A0"/>
                </a:solidFill>
              </a:rPr>
              <a:t>asymmetric</a:t>
            </a:r>
            <a:r>
              <a:rPr lang="en-US" altLang="en-US" sz="2400" dirty="0" smtClean="0">
                <a:solidFill>
                  <a:srgbClr val="7030A0"/>
                </a:solidFill>
              </a:rPr>
              <a:t> </a:t>
            </a:r>
            <a:r>
              <a:rPr lang="en-US" altLang="en-US" sz="2400" dirty="0" smtClean="0"/>
              <a:t>binary </a:t>
            </a:r>
            <a:r>
              <a:rPr lang="en-US" altLang="en-US" sz="2400" dirty="0" smtClean="0"/>
              <a:t>variables:</a:t>
            </a:r>
            <a:endParaRPr lang="zh-CN" altLang="en-US" sz="2400" dirty="0" smtClean="0"/>
          </a:p>
          <a:p>
            <a:endParaRPr lang="en-US" altLang="en-US" sz="2400" dirty="0" smtClean="0"/>
          </a:p>
          <a:p>
            <a:r>
              <a:rPr lang="en-US" altLang="en-US" sz="2400" dirty="0" err="1" smtClean="0"/>
              <a:t>Jaccard</a:t>
            </a:r>
            <a:r>
              <a:rPr lang="en-US" altLang="en-US" sz="2400" dirty="0" smtClean="0"/>
              <a:t> coefficient (</a:t>
            </a:r>
            <a:r>
              <a:rPr lang="en-US" altLang="en-US" sz="2400" dirty="0" smtClean="0">
                <a:solidFill>
                  <a:srgbClr val="FF0000"/>
                </a:solidFill>
              </a:rPr>
              <a:t>similarity</a:t>
            </a:r>
            <a:r>
              <a:rPr lang="en-US" altLang="en-US" sz="2400" dirty="0" smtClean="0"/>
              <a:t> measure for </a:t>
            </a:r>
            <a:r>
              <a:rPr lang="en-US" altLang="en-US" sz="2400" i="1" dirty="0" smtClean="0">
                <a:solidFill>
                  <a:srgbClr val="7030A0"/>
                </a:solidFill>
              </a:rPr>
              <a:t>asymmetric</a:t>
            </a:r>
            <a:r>
              <a:rPr lang="en-US" altLang="en-US" sz="2400" dirty="0" smtClean="0"/>
              <a:t> binary variables): </a:t>
            </a:r>
            <a:endParaRPr lang="zh-CN" altLang="en-US" sz="2400" dirty="0" smtClean="0"/>
          </a:p>
          <a:p>
            <a:r>
              <a:rPr lang="en-US" altLang="en-US" sz="2400" dirty="0" smtClean="0"/>
              <a:t>Note: </a:t>
            </a:r>
            <a:r>
              <a:rPr lang="en-US" altLang="en-US" sz="2400" dirty="0" err="1" smtClean="0"/>
              <a:t>Jaccard</a:t>
            </a:r>
            <a:r>
              <a:rPr lang="en-US" altLang="en-US" sz="2400" dirty="0" smtClean="0"/>
              <a:t> coefficient is the same as “coherence”: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Picture 36" descr="eqcontingency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283" y="1969532"/>
            <a:ext cx="3101517" cy="969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37"/>
          <p:cNvSpPr txBox="1">
            <a:spLocks noChangeArrowheads="1"/>
          </p:cNvSpPr>
          <p:nvPr/>
        </p:nvSpPr>
        <p:spPr bwMode="auto">
          <a:xfrm>
            <a:off x="4660030" y="2269478"/>
            <a:ext cx="9252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Object </a:t>
            </a:r>
            <a:r>
              <a:rPr lang="en-US" altLang="en-US" sz="1800" i="1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i</a:t>
            </a:r>
            <a:endParaRPr lang="en-US" altLang="en-US" sz="1800" dirty="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7136041" y="1600200"/>
            <a:ext cx="9268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Object </a:t>
            </a:r>
            <a:r>
              <a:rPr lang="en-US" altLang="en-US" sz="1800" i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j</a:t>
            </a:r>
            <a:endParaRPr lang="en-US" altLang="en-US" sz="1800" dirty="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11" name="Picture 30" descr="eqbinarysy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958" y="3301804"/>
            <a:ext cx="2397842" cy="52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1" descr="eqbinaryasy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187715"/>
            <a:ext cx="1956620" cy="455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8" descr="eqjaccar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283" y="5082469"/>
            <a:ext cx="2924537" cy="455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5" descr="eqcoherenc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5123" y="5961506"/>
            <a:ext cx="6897776" cy="607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7388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Proximity Measure for Categorical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Categorical data, also called nominal attributes</a:t>
            </a:r>
          </a:p>
          <a:p>
            <a:pPr lvl="1"/>
            <a:r>
              <a:rPr lang="en-US" altLang="en-US" sz="2000" dirty="0" smtClean="0"/>
              <a:t> Example:  Color (red, yellow, blue, green), profession, etc.  </a:t>
            </a:r>
          </a:p>
          <a:p>
            <a:r>
              <a:rPr lang="en-US" altLang="en-US" sz="2400" dirty="0" smtClean="0"/>
              <a:t>Method 1: Simple matching</a:t>
            </a:r>
          </a:p>
          <a:p>
            <a:pPr lvl="1"/>
            <a:r>
              <a:rPr lang="en-US" altLang="en-US" sz="2000" dirty="0" smtClean="0"/>
              <a:t>m: # of matches, p: total # of variables</a:t>
            </a:r>
          </a:p>
          <a:p>
            <a:endParaRPr lang="en-US" altLang="en-US" sz="2400" dirty="0" smtClean="0"/>
          </a:p>
          <a:p>
            <a:pPr marL="0" indent="0">
              <a:buNone/>
            </a:pPr>
            <a:endParaRPr lang="en-US" altLang="en-US" sz="2400" dirty="0" smtClean="0"/>
          </a:p>
          <a:p>
            <a:r>
              <a:rPr lang="en-US" altLang="en-US" sz="2400" dirty="0" smtClean="0"/>
              <a:t>Method 2: Use a large number of binary attributes</a:t>
            </a:r>
          </a:p>
          <a:p>
            <a:pPr lvl="1"/>
            <a:r>
              <a:rPr lang="en-US" altLang="en-US" sz="2000" dirty="0" smtClean="0"/>
              <a:t>Creating a new binary attribute for each of the M nominal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805878"/>
              </p:ext>
            </p:extLst>
          </p:nvPr>
        </p:nvGraphicFramePr>
        <p:xfrm>
          <a:off x="3544912" y="3304954"/>
          <a:ext cx="20541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0" name="Equation" r:id="rId3" imgW="1384300" imgH="469900" progId="Equation.3">
                  <p:embed/>
                </p:oleObj>
              </mc:Choice>
              <mc:Fallback>
                <p:oleObj name="Equation" r:id="rId3" imgW="1384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912" y="3304954"/>
                        <a:ext cx="205417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5736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Ordinal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400" dirty="0" smtClean="0"/>
              <a:t>An ordinal variable can be discrete or continuous</a:t>
            </a:r>
          </a:p>
          <a:p>
            <a:r>
              <a:rPr lang="en-US" altLang="en-US" sz="2400" dirty="0" smtClean="0"/>
              <a:t>Order is important, e.g., rank (e.g., freshman, sophomore, junior, senior)</a:t>
            </a:r>
          </a:p>
          <a:p>
            <a:r>
              <a:rPr lang="en-US" altLang="en-US" sz="2400" dirty="0" smtClean="0"/>
              <a:t>Can be treated like interval-scaled </a:t>
            </a:r>
          </a:p>
          <a:p>
            <a:pPr lvl="1"/>
            <a:r>
              <a:rPr lang="en-US" altLang="en-US" sz="2400" dirty="0" smtClean="0"/>
              <a:t>Replace an ordinal variable value by its rank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m</a:t>
            </a:r>
            <a:r>
              <a:rPr lang="en-US" altLang="en-US" sz="2400" dirty="0" smtClean="0"/>
              <a:t>ap the range of each variable onto [0, 1]</a:t>
            </a:r>
            <a:r>
              <a:rPr lang="en-US" altLang="zh-CN" sz="2400" dirty="0" smtClean="0"/>
              <a:t>:</a:t>
            </a:r>
            <a:endParaRPr lang="en-US" altLang="en-US" sz="2400" dirty="0" smtClean="0"/>
          </a:p>
          <a:p>
            <a:pPr lvl="2"/>
            <a:r>
              <a:rPr lang="en-US" altLang="en-US" sz="2000" dirty="0" smtClean="0"/>
              <a:t>Example:  freshman: 0; sophomore: 1/3; junior: 2/3; senior 1</a:t>
            </a:r>
          </a:p>
          <a:p>
            <a:pPr lvl="3"/>
            <a:r>
              <a:rPr lang="en-US" altLang="en-US" sz="1800" dirty="0" smtClean="0"/>
              <a:t>Then distance:  d(freshman, senior) = 1, d(junior, senior) = 1/3</a:t>
            </a:r>
          </a:p>
          <a:p>
            <a:pPr lvl="1"/>
            <a:r>
              <a:rPr lang="en-US" altLang="en-US" sz="2400" dirty="0" smtClean="0"/>
              <a:t>Compute the dissimilarity using methods for interval-scaled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49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Cosine Similarity of Two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sz="2400" dirty="0"/>
              <a:t>A </a:t>
            </a:r>
            <a:r>
              <a:rPr lang="en-US" altLang="en-US" sz="2400" b="1" dirty="0"/>
              <a:t>document</a:t>
            </a:r>
            <a:r>
              <a:rPr lang="en-US" altLang="en-US" sz="2400" dirty="0"/>
              <a:t> can be represented by a bag of terms or a long vector, with each attribute recording the </a:t>
            </a:r>
            <a:r>
              <a:rPr lang="en-US" altLang="en-US" sz="2400" i="1" dirty="0"/>
              <a:t>frequency</a:t>
            </a:r>
            <a:r>
              <a:rPr lang="en-US" altLang="en-US" sz="2400" dirty="0"/>
              <a:t> of a particular term (such as word, keyword, or phrase) in the document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r>
              <a:rPr lang="en-US" altLang="en-US" sz="2400" dirty="0"/>
              <a:t>Other vector objects: Gene features in micro-arrays </a:t>
            </a:r>
          </a:p>
          <a:p>
            <a:r>
              <a:rPr lang="en-US" altLang="en-US" sz="2400" dirty="0"/>
              <a:t>Applications: Information retrieval, biologic taxonomy, gene feature mapping, etc.</a:t>
            </a:r>
          </a:p>
          <a:p>
            <a:r>
              <a:rPr lang="en-US" altLang="en-US" sz="2400" b="1" dirty="0">
                <a:solidFill>
                  <a:srgbClr val="FF0000"/>
                </a:solidFill>
              </a:rPr>
              <a:t>Cosine measure: </a:t>
            </a:r>
            <a:r>
              <a:rPr lang="en-US" altLang="en-US" sz="2400" dirty="0">
                <a:cs typeface="Times New Roman" panose="02020603050405020304" pitchFamily="18" charset="0"/>
              </a:rPr>
              <a:t>If 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cs typeface="Times New Roman" panose="02020603050405020304" pitchFamily="18" charset="0"/>
              </a:rPr>
              <a:t> and </a:t>
            </a:r>
            <a:r>
              <a:rPr lang="en-US" altLang="en-US" sz="2400" i="1" dirty="0">
                <a:cs typeface="Times New Roman" panose="02020603050405020304" pitchFamily="18" charset="0"/>
              </a:rPr>
              <a:t>d</a:t>
            </a:r>
            <a:r>
              <a:rPr lang="en-US" altLang="en-US" sz="2400" i="1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 are two vectors (e.g., term-frequency vectors), then</a:t>
            </a:r>
          </a:p>
          <a:p>
            <a:pPr algn="just"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lvl="2" algn="just"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lvl="2" algn="just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where 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dirty="0">
                <a:cs typeface="Times New Roman" panose="02020603050405020304" pitchFamily="18" charset="0"/>
              </a:rPr>
              <a:t> indicates vector dot product, ||</a:t>
            </a:r>
            <a:r>
              <a:rPr lang="en-US" altLang="en-US" i="1" dirty="0">
                <a:cs typeface="Times New Roman" panose="02020603050405020304" pitchFamily="18" charset="0"/>
              </a:rPr>
              <a:t>d</a:t>
            </a:r>
            <a:r>
              <a:rPr lang="en-US" altLang="en-US" dirty="0">
                <a:cs typeface="Times New Roman" panose="02020603050405020304" pitchFamily="18" charset="0"/>
              </a:rPr>
              <a:t>||: the length of vector </a:t>
            </a:r>
            <a:r>
              <a:rPr lang="en-US" altLang="en-US" i="1" dirty="0">
                <a:cs typeface="Times New Roman" panose="02020603050405020304" pitchFamily="18" charset="0"/>
              </a:rPr>
              <a:t>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 descr="eq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55" y="2551471"/>
            <a:ext cx="5408292" cy="95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76911"/>
              </p:ext>
            </p:extLst>
          </p:nvPr>
        </p:nvGraphicFramePr>
        <p:xfrm>
          <a:off x="3215897" y="4866968"/>
          <a:ext cx="2708109" cy="732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5" name="Equation" r:id="rId4" imgW="1600200" imgH="431640" progId="Equation.DSMT4">
                  <p:embed/>
                </p:oleObj>
              </mc:Choice>
              <mc:Fallback>
                <p:oleObj name="Equation" r:id="rId4" imgW="1600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15897" y="4866968"/>
                        <a:ext cx="2708109" cy="7324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6745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170981"/>
                </a:solidFill>
              </a:rPr>
              <a:t> </a:t>
            </a:r>
            <a:r>
              <a:rPr lang="en-US" smtClean="0"/>
              <a:t>KL Divergence: Comparing Two Probability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00"/>
              </a:spcBef>
              <a:defRPr/>
            </a:pPr>
            <a:r>
              <a:rPr lang="en-US" sz="2000" i="1" dirty="0" smtClean="0"/>
              <a:t>The </a:t>
            </a:r>
            <a:r>
              <a:rPr lang="en-US" sz="2000" i="1" dirty="0" err="1" smtClean="0"/>
              <a:t>Kullback-Leibler</a:t>
            </a:r>
            <a:r>
              <a:rPr lang="en-US" sz="2000" i="1" dirty="0" smtClean="0"/>
              <a:t> (KL) divergence: </a:t>
            </a:r>
            <a:r>
              <a:rPr lang="en-US" sz="2000" dirty="0" smtClean="0"/>
              <a:t> Measure the </a:t>
            </a:r>
            <a:r>
              <a:rPr lang="en-US" sz="2000" b="1" dirty="0" smtClean="0">
                <a:solidFill>
                  <a:srgbClr val="FF0000"/>
                </a:solidFill>
              </a:rPr>
              <a:t>difference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between two probability distributions over the same variable </a:t>
            </a:r>
            <a:r>
              <a:rPr lang="en-US" sz="2000" i="1" dirty="0" smtClean="0"/>
              <a:t>x</a:t>
            </a:r>
            <a:endParaRPr lang="en-US" sz="2000" dirty="0" smtClean="0"/>
          </a:p>
          <a:p>
            <a:pPr lvl="1" indent="-342900">
              <a:spcBef>
                <a:spcPts val="200"/>
              </a:spcBef>
              <a:defRPr/>
            </a:pPr>
            <a:r>
              <a:rPr lang="en-US" sz="2000" dirty="0" smtClean="0"/>
              <a:t>From information theory, closely related to </a:t>
            </a:r>
            <a:r>
              <a:rPr lang="en-US" sz="2000" i="1" dirty="0" smtClean="0"/>
              <a:t>relative entropy</a:t>
            </a:r>
            <a:r>
              <a:rPr lang="en-US" sz="2000" dirty="0" smtClean="0"/>
              <a:t>, </a:t>
            </a:r>
            <a:r>
              <a:rPr lang="en-US" sz="2000" i="1" dirty="0" smtClean="0"/>
              <a:t>information divergence</a:t>
            </a:r>
            <a:r>
              <a:rPr lang="en-US" sz="2000" dirty="0" smtClean="0"/>
              <a:t>, and </a:t>
            </a:r>
            <a:r>
              <a:rPr lang="en-US" sz="2000" i="1" dirty="0" smtClean="0"/>
              <a:t>information for discrimination</a:t>
            </a:r>
          </a:p>
          <a:p>
            <a:pPr>
              <a:spcBef>
                <a:spcPts val="200"/>
              </a:spcBef>
              <a:defRPr/>
            </a:pPr>
            <a:r>
              <a:rPr lang="en-US" sz="2000" i="1" dirty="0" smtClean="0"/>
              <a:t>D</a:t>
            </a:r>
            <a:r>
              <a:rPr lang="en-US" sz="2000" i="1" baseline="-25000" dirty="0" smtClean="0"/>
              <a:t>KL</a:t>
            </a:r>
            <a:r>
              <a:rPr lang="en-US" sz="2000" dirty="0" smtClean="0"/>
              <a:t>(</a:t>
            </a:r>
            <a:r>
              <a:rPr lang="en-US" sz="2000" i="1" dirty="0" smtClean="0"/>
              <a:t>p</a:t>
            </a:r>
            <a:r>
              <a:rPr lang="en-US" sz="2000" dirty="0" smtClean="0"/>
              <a:t>(</a:t>
            </a:r>
            <a:r>
              <a:rPr lang="en-US" sz="2000" i="1" dirty="0" smtClean="0"/>
              <a:t>x</a:t>
            </a:r>
            <a:r>
              <a:rPr lang="en-US" sz="2000" dirty="0" smtClean="0"/>
              <a:t>)</a:t>
            </a:r>
            <a:r>
              <a:rPr lang="en-US" sz="2000" i="1" dirty="0" smtClean="0"/>
              <a:t> </a:t>
            </a:r>
            <a:r>
              <a:rPr lang="en-US" sz="2000" dirty="0" smtClean="0"/>
              <a:t>||</a:t>
            </a:r>
            <a:r>
              <a:rPr lang="en-US" sz="2000" i="1" dirty="0" smtClean="0"/>
              <a:t> q</a:t>
            </a:r>
            <a:r>
              <a:rPr lang="en-US" sz="2000" dirty="0" smtClean="0"/>
              <a:t>(</a:t>
            </a:r>
            <a:r>
              <a:rPr lang="en-US" sz="2000" i="1" dirty="0" smtClean="0"/>
              <a:t>x</a:t>
            </a:r>
            <a:r>
              <a:rPr lang="en-US" sz="2000" dirty="0" smtClean="0"/>
              <a:t>)):  divergence of </a:t>
            </a:r>
            <a:r>
              <a:rPr lang="en-US" sz="2000" i="1" dirty="0" smtClean="0"/>
              <a:t>q</a:t>
            </a:r>
            <a:r>
              <a:rPr lang="en-US" sz="2000" dirty="0" smtClean="0"/>
              <a:t>(</a:t>
            </a:r>
            <a:r>
              <a:rPr lang="en-US" sz="2000" i="1" dirty="0" smtClean="0"/>
              <a:t>x</a:t>
            </a:r>
            <a:r>
              <a:rPr lang="en-US" sz="2000" dirty="0" smtClean="0"/>
              <a:t>) from </a:t>
            </a:r>
            <a:r>
              <a:rPr lang="en-US" sz="2000" i="1" dirty="0" smtClean="0"/>
              <a:t>p</a:t>
            </a:r>
            <a:r>
              <a:rPr lang="en-US" sz="2000" dirty="0" smtClean="0"/>
              <a:t>(</a:t>
            </a:r>
            <a:r>
              <a:rPr lang="en-US" sz="2000" i="1" dirty="0" smtClean="0"/>
              <a:t>x</a:t>
            </a:r>
            <a:r>
              <a:rPr lang="en-US" sz="2000" dirty="0" smtClean="0"/>
              <a:t>), measuring the </a:t>
            </a:r>
            <a:r>
              <a:rPr lang="en-US" sz="2000" b="1" dirty="0" smtClean="0">
                <a:solidFill>
                  <a:srgbClr val="FF0000"/>
                </a:solidFill>
              </a:rPr>
              <a:t>information lost when </a:t>
            </a:r>
            <a:r>
              <a:rPr lang="en-US" sz="2000" b="1" i="1" dirty="0" smtClean="0">
                <a:solidFill>
                  <a:srgbClr val="FF0000"/>
                </a:solidFill>
              </a:rPr>
              <a:t>q</a:t>
            </a: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i="1" dirty="0" smtClean="0">
                <a:solidFill>
                  <a:srgbClr val="FF0000"/>
                </a:solidFill>
              </a:rPr>
              <a:t>x</a:t>
            </a:r>
            <a:r>
              <a:rPr lang="en-US" sz="2000" b="1" dirty="0" smtClean="0">
                <a:solidFill>
                  <a:srgbClr val="FF0000"/>
                </a:solidFill>
              </a:rPr>
              <a:t>) is used to approximate </a:t>
            </a:r>
            <a:r>
              <a:rPr lang="en-US" sz="2000" b="1" i="1" dirty="0" smtClean="0">
                <a:solidFill>
                  <a:srgbClr val="FF0000"/>
                </a:solidFill>
              </a:rPr>
              <a:t>p</a:t>
            </a: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i="1" dirty="0" smtClean="0">
                <a:solidFill>
                  <a:srgbClr val="FF0000"/>
                </a:solidFill>
              </a:rPr>
              <a:t>x</a:t>
            </a:r>
            <a:r>
              <a:rPr lang="en-US" sz="20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4" descr="Image result for K-L diverg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510817"/>
            <a:ext cx="4415555" cy="321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468" y="4304570"/>
            <a:ext cx="3962397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469" y="5603144"/>
            <a:ext cx="3962400" cy="574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589741" y="5197665"/>
            <a:ext cx="1789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en-US" smtClean="0"/>
              <a:t>Continuous form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89741" y="3919608"/>
            <a:ext cx="148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en-US"/>
              <a:t>Discrete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8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Can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you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use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Matrix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Multiplication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compute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Cosine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Similarity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between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every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pair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objects?</a:t>
            </a:r>
            <a:endParaRPr lang="zh-CN" altLang="en-US" sz="2800" dirty="0" smtClean="0"/>
          </a:p>
          <a:p>
            <a:endParaRPr lang="zh-CN" altLang="en-US" sz="2800" dirty="0"/>
          </a:p>
          <a:p>
            <a:r>
              <a:rPr lang="en-US" altLang="zh-CN" sz="2800" dirty="0" smtClean="0"/>
              <a:t>Can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you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use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KL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divergence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find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suspiciousness?</a:t>
            </a:r>
            <a:endParaRPr lang="zh-CN" altLang="en-US" sz="2800" dirty="0" smtClean="0"/>
          </a:p>
          <a:p>
            <a:pPr marL="0" indent="0">
              <a:buNone/>
            </a:pPr>
            <a:endParaRPr lang="zh-CN" altLang="en-US" sz="2800" dirty="0" smtClean="0"/>
          </a:p>
          <a:p>
            <a:r>
              <a:rPr lang="en-US" altLang="zh-CN" sz="2800" dirty="0" smtClean="0"/>
              <a:t>Can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you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use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KL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divergence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find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representative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phrases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specific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topics?</a:t>
            </a:r>
            <a:endParaRPr lang="zh-CN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64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800" dirty="0" smtClean="0"/>
              <a:t>Data attribute types: nominal, binary, ordinal</a:t>
            </a:r>
            <a:r>
              <a:rPr lang="zh-CN" altLang="en-US" sz="2800" dirty="0" smtClean="0"/>
              <a:t> </a:t>
            </a:r>
            <a:r>
              <a:rPr lang="mr-IN" altLang="zh-CN" sz="2800" dirty="0" smtClean="0"/>
              <a:t>…</a:t>
            </a:r>
            <a:endParaRPr lang="zh-CN" altLang="en-US" sz="2800" dirty="0" smtClean="0"/>
          </a:p>
          <a:p>
            <a:r>
              <a:rPr lang="en-US" altLang="en-US" sz="2800" dirty="0" smtClean="0"/>
              <a:t>Gain </a:t>
            </a:r>
            <a:r>
              <a:rPr lang="en-US" altLang="en-US" sz="2800" dirty="0" smtClean="0"/>
              <a:t>insight into the data by:</a:t>
            </a:r>
          </a:p>
          <a:p>
            <a:pPr lvl="1"/>
            <a:r>
              <a:rPr lang="en-US" altLang="en-US" sz="2400" dirty="0" smtClean="0"/>
              <a:t>Basic data description: central tendency, </a:t>
            </a:r>
            <a:r>
              <a:rPr lang="en-US" altLang="zh-CN" sz="2400" dirty="0" err="1" smtClean="0"/>
              <a:t>outlierness</a:t>
            </a:r>
            <a:endParaRPr lang="en-US" altLang="en-US" sz="2400" dirty="0" smtClean="0"/>
          </a:p>
          <a:p>
            <a:pPr lvl="1"/>
            <a:r>
              <a:rPr lang="en-US" altLang="en-US" sz="2400" dirty="0" smtClean="0"/>
              <a:t>Data visualization</a:t>
            </a:r>
            <a:endParaRPr lang="zh-CN" altLang="en-US" sz="2400" dirty="0" smtClean="0"/>
          </a:p>
          <a:p>
            <a:pPr lvl="1"/>
            <a:r>
              <a:rPr lang="en-US" altLang="en-US" sz="2400" dirty="0" smtClean="0"/>
              <a:t>Measure data similarity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dissimilarity</a:t>
            </a:r>
            <a:endParaRPr lang="en-US" altLang="en-US" sz="2400" dirty="0" smtClean="0"/>
          </a:p>
          <a:p>
            <a:r>
              <a:rPr lang="en-US" altLang="en-US" sz="2800" dirty="0" smtClean="0"/>
              <a:t>Above steps are the beginning of data preprocessing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6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>
              <a:spcBef>
                <a:spcPts val="400"/>
              </a:spcBef>
            </a:pPr>
            <a:r>
              <a:rPr lang="en-US" altLang="en-US" dirty="0"/>
              <a:t>W. Cleveland, Visualizing Data, Hobart Press, 1993</a:t>
            </a:r>
          </a:p>
          <a:p>
            <a:pPr marL="457200" indent="-457200">
              <a:spcBef>
                <a:spcPts val="400"/>
              </a:spcBef>
            </a:pPr>
            <a:r>
              <a:rPr lang="en-US" altLang="en-US" dirty="0">
                <a:solidFill>
                  <a:schemeClr val="hlink"/>
                </a:solidFill>
              </a:rPr>
              <a:t>T. </a:t>
            </a:r>
            <a:r>
              <a:rPr lang="en-US" altLang="en-US" dirty="0" err="1">
                <a:solidFill>
                  <a:schemeClr val="hlink"/>
                </a:solidFill>
              </a:rPr>
              <a:t>Dasu</a:t>
            </a:r>
            <a:r>
              <a:rPr lang="en-US" altLang="en-US" dirty="0">
                <a:solidFill>
                  <a:schemeClr val="hlink"/>
                </a:solidFill>
              </a:rPr>
              <a:t> and T. Johnson.  Exploratory Data Mining and Data Cleaning. John Wiley, 2003</a:t>
            </a:r>
          </a:p>
          <a:p>
            <a:pPr marL="457200" indent="-457200">
              <a:spcBef>
                <a:spcPts val="400"/>
              </a:spcBef>
            </a:pPr>
            <a:r>
              <a:rPr lang="en-US" altLang="en-US" dirty="0"/>
              <a:t>U. Fayyad, G. Grinstein, and A. </a:t>
            </a:r>
            <a:r>
              <a:rPr lang="en-US" altLang="en-US" dirty="0" err="1"/>
              <a:t>Wierse</a:t>
            </a:r>
            <a:r>
              <a:rPr lang="en-US" altLang="en-US" dirty="0"/>
              <a:t>. Information Visualization in Data Mining and Knowledge Discovery, Morgan Kaufmann, 2001</a:t>
            </a:r>
          </a:p>
          <a:p>
            <a:pPr marL="457200" indent="-457200">
              <a:spcBef>
                <a:spcPts val="400"/>
              </a:spcBef>
            </a:pPr>
            <a:r>
              <a:rPr lang="en-US" altLang="en-US" dirty="0">
                <a:solidFill>
                  <a:srgbClr val="FF0000"/>
                </a:solidFill>
              </a:rPr>
              <a:t>L. Kaufman and P. J. </a:t>
            </a:r>
            <a:r>
              <a:rPr lang="en-US" altLang="en-US" dirty="0" err="1">
                <a:solidFill>
                  <a:srgbClr val="FF0000"/>
                </a:solidFill>
              </a:rPr>
              <a:t>Rousseeuw</a:t>
            </a:r>
            <a:r>
              <a:rPr lang="en-US" altLang="en-US" dirty="0">
                <a:solidFill>
                  <a:srgbClr val="FF0000"/>
                </a:solidFill>
              </a:rPr>
              <a:t>. Finding Groups in Data: an Introduction to Cluster Analysis. John Wiley &amp; Sons, 1990</a:t>
            </a:r>
            <a:r>
              <a:rPr lang="en-US" altLang="en-US" dirty="0"/>
              <a:t>.</a:t>
            </a:r>
            <a:endParaRPr lang="en-US" altLang="en-US" dirty="0">
              <a:solidFill>
                <a:schemeClr val="hlink"/>
              </a:solidFill>
            </a:endParaRPr>
          </a:p>
          <a:p>
            <a:pPr marL="457200" indent="-457200">
              <a:spcBef>
                <a:spcPts val="400"/>
              </a:spcBef>
            </a:pPr>
            <a:r>
              <a:rPr lang="en-US" altLang="en-US" dirty="0"/>
              <a:t>H. V. </a:t>
            </a:r>
            <a:r>
              <a:rPr lang="en-US" altLang="en-US" dirty="0" err="1"/>
              <a:t>Jagadish</a:t>
            </a:r>
            <a:r>
              <a:rPr lang="en-US" altLang="en-US" dirty="0"/>
              <a:t> et al., Special Issue on Data Reduction Techniques.  Bulletin of the Tech. Committee on Data Eng., 20(4), Dec. 1997</a:t>
            </a:r>
          </a:p>
          <a:p>
            <a:pPr marL="457200" indent="-457200">
              <a:spcBef>
                <a:spcPts val="400"/>
              </a:spcBef>
            </a:pPr>
            <a:r>
              <a:rPr lang="en-US" altLang="en-US" dirty="0"/>
              <a:t>D. A. </a:t>
            </a:r>
            <a:r>
              <a:rPr lang="en-US" altLang="en-US" dirty="0" err="1"/>
              <a:t>Keim</a:t>
            </a:r>
            <a:r>
              <a:rPr lang="en-US" altLang="en-US" dirty="0"/>
              <a:t>. Information visualization and visual data mining, IEEE trans. on Visualization and Computer Graphics, 8(1), 2002</a:t>
            </a:r>
          </a:p>
          <a:p>
            <a:pPr marL="457200" indent="-457200">
              <a:spcBef>
                <a:spcPts val="400"/>
              </a:spcBef>
            </a:pPr>
            <a:r>
              <a:rPr lang="en-US" altLang="en-US" dirty="0"/>
              <a:t>D. Pyle. Data Preparation for Data Mining. Morgan Kaufmann, 1999</a:t>
            </a:r>
          </a:p>
          <a:p>
            <a:pPr marL="457200" indent="-457200">
              <a:spcBef>
                <a:spcPts val="400"/>
              </a:spcBef>
            </a:pPr>
            <a:r>
              <a:rPr lang="en-US" altLang="en-US" dirty="0"/>
              <a:t>S.  </a:t>
            </a:r>
            <a:r>
              <a:rPr lang="en-US" altLang="en-US" dirty="0" err="1"/>
              <a:t>Santini</a:t>
            </a:r>
            <a:r>
              <a:rPr lang="en-US" altLang="en-US" dirty="0"/>
              <a:t> and R. Jain,” Similarity measures”, IEEE Trans. on Pattern Analysis and Machine Intelligence, 21(9), 1999</a:t>
            </a:r>
          </a:p>
          <a:p>
            <a:pPr marL="457200" indent="-457200">
              <a:spcBef>
                <a:spcPts val="400"/>
              </a:spcBef>
            </a:pPr>
            <a:r>
              <a:rPr lang="en-US" altLang="en-US" dirty="0">
                <a:solidFill>
                  <a:srgbClr val="FF0000"/>
                </a:solidFill>
              </a:rPr>
              <a:t>E. R. </a:t>
            </a:r>
            <a:r>
              <a:rPr lang="en-US" altLang="en-US" dirty="0" err="1">
                <a:solidFill>
                  <a:srgbClr val="FF0000"/>
                </a:solidFill>
              </a:rPr>
              <a:t>Tufte</a:t>
            </a:r>
            <a:r>
              <a:rPr lang="en-US" altLang="en-US" dirty="0">
                <a:solidFill>
                  <a:srgbClr val="FF0000"/>
                </a:solidFill>
              </a:rPr>
              <a:t>. The Visual Display of Quantitative Information, 2</a:t>
            </a:r>
            <a:r>
              <a:rPr lang="en-US" altLang="en-US" baseline="30000" dirty="0">
                <a:solidFill>
                  <a:srgbClr val="FF0000"/>
                </a:solidFill>
              </a:rPr>
              <a:t>nd</a:t>
            </a:r>
            <a:r>
              <a:rPr lang="en-US" altLang="en-US" dirty="0">
                <a:solidFill>
                  <a:srgbClr val="FF0000"/>
                </a:solidFill>
              </a:rPr>
              <a:t> ed., Graphics Press, 2001</a:t>
            </a:r>
          </a:p>
          <a:p>
            <a:pPr marL="457200" indent="-457200">
              <a:spcBef>
                <a:spcPts val="400"/>
              </a:spcBef>
            </a:pPr>
            <a:r>
              <a:rPr lang="en-US" altLang="en-US" dirty="0"/>
              <a:t>C. Yu, et al., Visual data mining of multimedia data for social and behavioral studies, Information Visualization, 8(1), 2009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Measuring the Dispersion of Data</a:t>
            </a:r>
            <a:r>
              <a:rPr lang="en-US" altLang="en-US" dirty="0" smtClean="0"/>
              <a:t>: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(1)</a:t>
            </a:r>
            <a:r>
              <a:rPr lang="zh-CN" altLang="en-US" dirty="0" smtClean="0"/>
              <a:t> </a:t>
            </a:r>
            <a:r>
              <a:rPr lang="en-US" altLang="en-US" dirty="0" smtClean="0"/>
              <a:t>Quartiles </a:t>
            </a:r>
            <a:r>
              <a:rPr lang="en-US" altLang="en-US" dirty="0"/>
              <a:t>&amp; Boxplots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81426" cy="4525963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Quartiles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Q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(25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th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percentile), Q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(75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th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percentile)</a:t>
            </a:r>
          </a:p>
          <a:p>
            <a:pPr>
              <a:spcAft>
                <a:spcPts val="600"/>
              </a:spcAft>
            </a:pPr>
            <a:r>
              <a:rPr lang="en-US" altLang="en-US" b="1" dirty="0" smtClean="0">
                <a:latin typeface="Corbel" charset="0"/>
                <a:ea typeface="Corbel" charset="0"/>
                <a:cs typeface="Corbel" charset="0"/>
              </a:rPr>
              <a:t>Inter-quartile range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: IQR = Q</a:t>
            </a:r>
            <a:r>
              <a:rPr lang="en-US" altLang="en-US" baseline="-25000" dirty="0" smtClean="0">
                <a:latin typeface="Corbel" charset="0"/>
                <a:ea typeface="Corbel" charset="0"/>
                <a:cs typeface="Corbel" charset="0"/>
              </a:rPr>
              <a:t>3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altLang="en-US" baseline="-25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Q</a:t>
            </a:r>
            <a:r>
              <a:rPr lang="en-US" altLang="en-US" baseline="-25000" dirty="0" smtClean="0">
                <a:latin typeface="Corbel" charset="0"/>
                <a:ea typeface="Corbel" charset="0"/>
                <a:cs typeface="Corbel" charset="0"/>
              </a:rPr>
              <a:t>1 </a:t>
            </a:r>
          </a:p>
          <a:p>
            <a:pPr>
              <a:spcAft>
                <a:spcPts val="600"/>
              </a:spcAft>
            </a:pPr>
            <a:r>
              <a:rPr lang="en-US" altLang="en-US" b="1" dirty="0" smtClean="0">
                <a:latin typeface="Corbel" charset="0"/>
                <a:ea typeface="Corbel" charset="0"/>
                <a:cs typeface="Corbel" charset="0"/>
              </a:rPr>
              <a:t>Five 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number summary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min, Q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median,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Q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max</a:t>
            </a:r>
          </a:p>
          <a:p>
            <a:pPr>
              <a:spcAft>
                <a:spcPts val="600"/>
              </a:spcAft>
            </a:pP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Boxplot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Data is represented with a box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Q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Q</a:t>
            </a:r>
            <a:r>
              <a:rPr lang="en-US" altLang="en-US" baseline="-25000" dirty="0" smtClean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, IQR: 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The ends of the box are at the first and third quartiles, i.e., the height of the box is IQR</a:t>
            </a:r>
          </a:p>
          <a:p>
            <a:pPr lvl="1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Median (Q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) is marked by a line within the box 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Whiskers: </a:t>
            </a:r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wo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lines outside the box extended to Minimum and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Maximum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 descr="http://blog.contextures.com/wp-content/uploads/2013/06/boxplotsimple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659288"/>
            <a:ext cx="2361130" cy="269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6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(2)</a:t>
            </a:r>
            <a:r>
              <a:rPr lang="zh-CN" altLang="en-US" dirty="0" smtClean="0"/>
              <a:t> </a:t>
            </a:r>
            <a:r>
              <a:rPr lang="en-US" altLang="en-US" dirty="0" smtClean="0"/>
              <a:t>Histogram </a:t>
            </a:r>
            <a:r>
              <a:rPr lang="en-US" altLang="en-US" dirty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309418" cy="52578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b="1" dirty="0">
                <a:solidFill>
                  <a:srgbClr val="7030A0"/>
                </a:solidFill>
                <a:latin typeface="Corbel" charset="0"/>
                <a:ea typeface="Corbel" charset="0"/>
                <a:cs typeface="Corbel" charset="0"/>
              </a:rPr>
              <a:t>Histogram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Graph display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of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b="1" dirty="0" smtClean="0">
                <a:latin typeface="Corbel" charset="0"/>
                <a:ea typeface="Corbel" charset="0"/>
                <a:cs typeface="Corbel" charset="0"/>
              </a:rPr>
              <a:t>tabulated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frequencies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shown as bars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Between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b="1" dirty="0" smtClean="0">
                <a:solidFill>
                  <a:srgbClr val="7030A0"/>
                </a:solidFill>
                <a:latin typeface="Corbel" charset="0"/>
                <a:ea typeface="Corbel" charset="0"/>
                <a:cs typeface="Corbel" charset="0"/>
              </a:rPr>
              <a:t>histograms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and </a:t>
            </a:r>
            <a:r>
              <a:rPr lang="en-US" altLang="en-US" sz="2400" b="1" dirty="0">
                <a:solidFill>
                  <a:srgbClr val="00B050"/>
                </a:solidFill>
                <a:latin typeface="Corbel" charset="0"/>
                <a:ea typeface="Corbel" charset="0"/>
                <a:cs typeface="Corbel" charset="0"/>
              </a:rPr>
              <a:t>bar charts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  <a:latin typeface="Corbel" charset="0"/>
                <a:ea typeface="Corbel" charset="0"/>
                <a:cs typeface="Corbel" charset="0"/>
              </a:rPr>
              <a:t>Histograms</a:t>
            </a:r>
            <a:r>
              <a:rPr lang="en-US" sz="2400" dirty="0">
                <a:solidFill>
                  <a:srgbClr val="7030A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are used to </a:t>
            </a:r>
            <a:r>
              <a:rPr lang="en-US" sz="2400" b="1" dirty="0">
                <a:latin typeface="Corbel" charset="0"/>
                <a:ea typeface="Corbel" charset="0"/>
                <a:cs typeface="Corbel" charset="0"/>
              </a:rPr>
              <a:t>show distributions of variables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 while </a:t>
            </a:r>
            <a:r>
              <a:rPr lang="en-US" sz="2400" b="1" dirty="0">
                <a:solidFill>
                  <a:srgbClr val="00B050"/>
                </a:solidFill>
                <a:latin typeface="Corbel" charset="0"/>
                <a:ea typeface="Corbel" charset="0"/>
                <a:cs typeface="Corbel" charset="0"/>
              </a:rPr>
              <a:t>bar charts</a:t>
            </a:r>
            <a:r>
              <a:rPr lang="en-US" sz="24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are used to </a:t>
            </a:r>
            <a:r>
              <a:rPr lang="en-US" sz="2400" b="1" dirty="0">
                <a:latin typeface="Corbel" charset="0"/>
                <a:ea typeface="Corbel" charset="0"/>
                <a:cs typeface="Corbel" charset="0"/>
              </a:rPr>
              <a:t>compare variables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  <a:latin typeface="Corbel" charset="0"/>
                <a:ea typeface="Corbel" charset="0"/>
                <a:cs typeface="Corbel" charset="0"/>
              </a:rPr>
              <a:t>Histograms 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plot</a:t>
            </a:r>
            <a:r>
              <a:rPr lang="en-US" sz="2400" b="1" dirty="0">
                <a:latin typeface="Corbel" charset="0"/>
                <a:ea typeface="Corbel" charset="0"/>
                <a:cs typeface="Corbel" charset="0"/>
              </a:rPr>
              <a:t> binned quantitative data 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while </a:t>
            </a:r>
            <a:r>
              <a:rPr lang="en-US" sz="2400" b="1" dirty="0">
                <a:solidFill>
                  <a:srgbClr val="00B050"/>
                </a:solidFill>
                <a:latin typeface="Corbel" charset="0"/>
                <a:ea typeface="Corbel" charset="0"/>
                <a:cs typeface="Corbel" charset="0"/>
              </a:rPr>
              <a:t>bar charts 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plot </a:t>
            </a:r>
            <a:r>
              <a:rPr lang="en-US" sz="2400" b="1" dirty="0">
                <a:latin typeface="Corbel" charset="0"/>
                <a:ea typeface="Corbel" charset="0"/>
                <a:cs typeface="Corbel" charset="0"/>
              </a:rPr>
              <a:t>categorical data</a:t>
            </a:r>
          </a:p>
          <a:p>
            <a:pPr lvl="1"/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Bars can be reordered in </a:t>
            </a:r>
            <a:r>
              <a:rPr lang="en-US" sz="2400" b="1" dirty="0">
                <a:solidFill>
                  <a:srgbClr val="00B050"/>
                </a:solidFill>
                <a:latin typeface="Corbel" charset="0"/>
                <a:ea typeface="Corbel" charset="0"/>
                <a:cs typeface="Corbel" charset="0"/>
              </a:rPr>
              <a:t>bar charts 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but not in </a:t>
            </a:r>
            <a:r>
              <a:rPr lang="en-US" sz="2400" b="1" dirty="0" smtClean="0">
                <a:solidFill>
                  <a:srgbClr val="7030A0"/>
                </a:solidFill>
                <a:latin typeface="Corbel" charset="0"/>
                <a:ea typeface="Corbel" charset="0"/>
                <a:cs typeface="Corbel" charset="0"/>
              </a:rPr>
              <a:t>histograms</a:t>
            </a:r>
            <a:endParaRPr lang="en-US" sz="2400" b="1" dirty="0">
              <a:solidFill>
                <a:srgbClr val="7030A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Object 10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5064766"/>
              </p:ext>
            </p:extLst>
          </p:nvPr>
        </p:nvGraphicFramePr>
        <p:xfrm>
          <a:off x="5663380" y="1856487"/>
          <a:ext cx="3982065" cy="2254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9" name="Chart" r:id="rId3" imgW="7915188" imgH="3848049" progId="MSGraph.Chart.8">
                  <p:embed followColorScheme="full"/>
                </p:oleObj>
              </mc:Choice>
              <mc:Fallback>
                <p:oleObj name="Chart" r:id="rId3" imgW="7915188" imgH="3848049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380" y="1856487"/>
                        <a:ext cx="3982065" cy="2254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33" descr="http://canvasjs.com/wp-content/uploads/2013/01/html5_multi_series_bar_char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380" y="4229100"/>
            <a:ext cx="3377381" cy="162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05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 b="1" dirty="0" smtClean="0">
                <a:solidFill>
                  <a:srgbClr val="7030A0"/>
                </a:solidFill>
              </a:rPr>
              <a:t>Histograms</a:t>
            </a:r>
            <a:r>
              <a:rPr lang="en-US" altLang="en-US" sz="3600" dirty="0" smtClean="0">
                <a:solidFill>
                  <a:srgbClr val="7030A0"/>
                </a:solidFill>
              </a:rPr>
              <a:t> </a:t>
            </a:r>
            <a:r>
              <a:rPr lang="en-US" altLang="en-US" sz="3600" dirty="0" smtClean="0"/>
              <a:t>Often Tell More than </a:t>
            </a:r>
            <a:r>
              <a:rPr lang="en-US" altLang="en-US" sz="3600" b="1" dirty="0" smtClean="0">
                <a:solidFill>
                  <a:schemeClr val="accent6">
                    <a:lumMod val="75000"/>
                  </a:schemeClr>
                </a:solidFill>
              </a:rPr>
              <a:t>Boxplots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The two histograms may have the same boxplot</a:t>
            </a:r>
          </a:p>
          <a:p>
            <a:pPr lvl="1"/>
            <a:r>
              <a:rPr lang="en-US" altLang="en-US" sz="2400" dirty="0" smtClean="0"/>
              <a:t>The same values for: min, Q1, median, Q3, max</a:t>
            </a:r>
          </a:p>
          <a:p>
            <a:r>
              <a:rPr lang="en-US" altLang="en-US" sz="2800" dirty="0" smtClean="0"/>
              <a:t>But they have rather different data distributions</a:t>
            </a:r>
            <a:endParaRPr lang="en-US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478352"/>
              </p:ext>
            </p:extLst>
          </p:nvPr>
        </p:nvGraphicFramePr>
        <p:xfrm>
          <a:off x="457200" y="3482178"/>
          <a:ext cx="3962400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7" name="SmartDraw" r:id="rId3" imgW="3063240" imgH="1691640" progId="SmartDraw.2">
                  <p:embed/>
                </p:oleObj>
              </mc:Choice>
              <mc:Fallback>
                <p:oleObj name="SmartDraw" r:id="rId3" imgW="3063240" imgH="1691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482178"/>
                        <a:ext cx="3962400" cy="241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963229"/>
              </p:ext>
            </p:extLst>
          </p:nvPr>
        </p:nvGraphicFramePr>
        <p:xfrm>
          <a:off x="4800600" y="3482178"/>
          <a:ext cx="3886200" cy="243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8" name="SmartDraw" r:id="rId5" imgW="3063240" imgH="1691640" progId="SmartDraw.2">
                  <p:embed/>
                </p:oleObj>
              </mc:Choice>
              <mc:Fallback>
                <p:oleObj name="SmartDraw" r:id="rId5" imgW="3063240" imgH="16916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482178"/>
                        <a:ext cx="3886200" cy="243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532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(3)</a:t>
            </a:r>
            <a:r>
              <a:rPr lang="zh-CN" altLang="en-US" dirty="0" smtClean="0"/>
              <a:t> </a:t>
            </a:r>
            <a:r>
              <a:rPr lang="en-US" altLang="en-US" dirty="0" err="1" smtClean="0"/>
              <a:t>Quantile</a:t>
            </a:r>
            <a:r>
              <a:rPr lang="en-US" altLang="en-US" dirty="0" smtClean="0"/>
              <a:t> </a:t>
            </a:r>
            <a:r>
              <a:rPr lang="en-US" altLang="en-US" dirty="0"/>
              <a:t>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Displays all of the data (allowing the user to assess both the overall behavior and unusual occurrences)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Plots </a:t>
            </a:r>
            <a:r>
              <a:rPr lang="en-US" altLang="en-US" sz="2400" b="1" dirty="0" err="1"/>
              <a:t>quantile</a:t>
            </a:r>
            <a:r>
              <a:rPr lang="en-US" altLang="en-US" sz="2400" dirty="0"/>
              <a:t> information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For a data </a:t>
            </a:r>
            <a:r>
              <a:rPr lang="en-US" altLang="en-US" sz="2400" i="1" dirty="0"/>
              <a:t>x</a:t>
            </a:r>
            <a:r>
              <a:rPr lang="en-US" altLang="en-US" sz="2400" i="1" baseline="-25000" dirty="0"/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data sorted in increasing order, </a:t>
            </a:r>
            <a:r>
              <a:rPr lang="en-US" altLang="en-US" sz="2400" i="1" dirty="0"/>
              <a:t>f</a:t>
            </a:r>
            <a:r>
              <a:rPr lang="en-US" altLang="en-US" sz="2400" i="1" baseline="-25000" dirty="0"/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indicates that approximately 100 </a:t>
            </a:r>
            <a:r>
              <a:rPr lang="en-US" altLang="en-US" sz="2400" i="1" dirty="0"/>
              <a:t>f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% of the data are below or equal to the value </a:t>
            </a:r>
            <a:r>
              <a:rPr lang="en-US" altLang="en-US" sz="2400" i="1" dirty="0" smtClean="0"/>
              <a:t>x</a:t>
            </a:r>
            <a:r>
              <a:rPr lang="en-US" altLang="en-US" sz="2400" i="1" baseline="-25000" dirty="0" smtClean="0"/>
              <a:t>i</a:t>
            </a:r>
            <a:endParaRPr lang="en-US" altLang="en-US" sz="2400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890" y="3863181"/>
            <a:ext cx="5162591" cy="262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04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(4)</a:t>
            </a:r>
            <a:r>
              <a:rPr lang="zh-CN" altLang="en-US" dirty="0" smtClean="0"/>
              <a:t> </a:t>
            </a:r>
            <a:r>
              <a:rPr lang="en-US" altLang="en-US" dirty="0" err="1" smtClean="0"/>
              <a:t>Quantile-Quantile</a:t>
            </a:r>
            <a:r>
              <a:rPr lang="en-US" altLang="en-US" dirty="0" smtClean="0"/>
              <a:t> </a:t>
            </a:r>
            <a:r>
              <a:rPr lang="en-US" altLang="en-US" dirty="0"/>
              <a:t>(Q-Q)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Graphs the </a:t>
            </a:r>
            <a:r>
              <a:rPr lang="en-US" altLang="en-US" sz="2400" dirty="0" err="1"/>
              <a:t>quantiles</a:t>
            </a:r>
            <a:r>
              <a:rPr lang="en-US" altLang="en-US" sz="2400" dirty="0"/>
              <a:t> of one </a:t>
            </a:r>
            <a:r>
              <a:rPr lang="en-US" altLang="en-US" sz="2400" dirty="0" err="1"/>
              <a:t>univariate</a:t>
            </a:r>
            <a:r>
              <a:rPr lang="en-US" altLang="en-US" sz="2400" dirty="0"/>
              <a:t> distribution against the corresponding </a:t>
            </a:r>
            <a:r>
              <a:rPr lang="en-US" altLang="en-US" sz="2400" dirty="0" err="1"/>
              <a:t>quantiles</a:t>
            </a:r>
            <a:r>
              <a:rPr lang="en-US" altLang="en-US" sz="2400" dirty="0"/>
              <a:t> of another</a:t>
            </a:r>
          </a:p>
          <a:p>
            <a:r>
              <a:rPr lang="en-US" altLang="en-US" sz="2400" dirty="0" smtClean="0"/>
              <a:t>Example </a:t>
            </a:r>
            <a:r>
              <a:rPr lang="en-US" altLang="en-US" sz="2400" dirty="0"/>
              <a:t>shows unit price of items sold at Branch 1 vs. Branch 2 for each </a:t>
            </a:r>
            <a:r>
              <a:rPr lang="en-US" altLang="en-US" sz="2400" dirty="0" err="1"/>
              <a:t>quantile</a:t>
            </a:r>
            <a:r>
              <a:rPr lang="en-US" altLang="en-US" sz="2400" dirty="0"/>
              <a:t>.  Unit prices of items sold at Branch 1 tend to be lower than those at Branch </a:t>
            </a:r>
            <a:r>
              <a:rPr lang="en-US" altLang="en-US" sz="2400" dirty="0" smtClean="0"/>
              <a:t>2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497" y="3693694"/>
            <a:ext cx="5275006" cy="302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610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scatter 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348" y="2448029"/>
            <a:ext cx="5471652" cy="390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(5)</a:t>
            </a:r>
            <a:r>
              <a:rPr lang="zh-CN" altLang="en-US" dirty="0" smtClean="0"/>
              <a:t> </a:t>
            </a:r>
            <a:r>
              <a:rPr lang="en-US" altLang="en-US" dirty="0" smtClean="0"/>
              <a:t>Scatter </a:t>
            </a:r>
            <a:r>
              <a:rPr lang="en-US" altLang="en-US" dirty="0"/>
              <a:t>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Provides a first look at </a:t>
            </a:r>
            <a:r>
              <a:rPr lang="en-US" altLang="en-US" sz="2400" dirty="0" smtClean="0"/>
              <a:t>data </a:t>
            </a:r>
            <a:r>
              <a:rPr lang="en-US" altLang="en-US" sz="2400" dirty="0"/>
              <a:t>to see clusters of points, </a:t>
            </a:r>
            <a:r>
              <a:rPr lang="en-US" altLang="en-US" sz="2400" dirty="0" smtClean="0"/>
              <a:t>outliers</a:t>
            </a:r>
            <a:endParaRPr lang="zh-CN" altLang="en-US" sz="2400" dirty="0" smtClean="0"/>
          </a:p>
          <a:p>
            <a:r>
              <a:rPr lang="en-US" altLang="en-US" sz="2400" dirty="0" smtClean="0"/>
              <a:t>Each </a:t>
            </a:r>
            <a:r>
              <a:rPr lang="en-US" altLang="en-US" sz="2400" dirty="0"/>
              <a:t>pair of values is treated as a pair of coordinates and plotted as points in the </a:t>
            </a:r>
            <a:r>
              <a:rPr lang="en-US" altLang="en-US" sz="2400" dirty="0" smtClean="0"/>
              <a:t>plane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Summary:</a:t>
            </a:r>
            <a:r>
              <a:rPr lang="zh-CN" altLang="en-US" dirty="0" smtClean="0"/>
              <a:t> </a:t>
            </a:r>
            <a:r>
              <a:rPr lang="en-US" altLang="en-US" dirty="0" smtClean="0"/>
              <a:t>Graphic </a:t>
            </a:r>
            <a:r>
              <a:rPr lang="en-US" altLang="en-US" dirty="0"/>
              <a:t>Displays </a:t>
            </a:r>
            <a:r>
              <a:rPr lang="en-US" altLang="en-US" dirty="0" smtClean="0"/>
              <a:t>of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en-US" dirty="0" smtClean="0"/>
              <a:t>Basic Statistical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  <a:buSzPct val="80000"/>
            </a:pPr>
            <a:r>
              <a:rPr lang="en-US" altLang="en-US" b="1" dirty="0"/>
              <a:t>Boxplot</a:t>
            </a:r>
            <a:r>
              <a:rPr lang="en-US" altLang="en-US" dirty="0"/>
              <a:t>: graphic display of five-number summary</a:t>
            </a:r>
          </a:p>
          <a:p>
            <a:pPr>
              <a:spcAft>
                <a:spcPts val="600"/>
              </a:spcAft>
              <a:buSzPct val="80000"/>
            </a:pPr>
            <a:r>
              <a:rPr lang="en-US" altLang="en-US" b="1" dirty="0"/>
              <a:t>Histogram</a:t>
            </a:r>
            <a:r>
              <a:rPr lang="en-US" altLang="en-US" dirty="0"/>
              <a:t>: x-axis are values, y-axis </a:t>
            </a:r>
            <a:r>
              <a:rPr lang="en-US" altLang="en-US" dirty="0" smtClean="0"/>
              <a:t>repres</a:t>
            </a:r>
            <a:r>
              <a:rPr lang="en-US" altLang="zh-CN" dirty="0" smtClean="0"/>
              <a:t>entative</a:t>
            </a:r>
            <a:r>
              <a:rPr lang="en-US" altLang="en-US" dirty="0" smtClean="0"/>
              <a:t> </a:t>
            </a:r>
            <a:r>
              <a:rPr lang="en-US" altLang="en-US" dirty="0"/>
              <a:t>frequencies </a:t>
            </a:r>
          </a:p>
          <a:p>
            <a:pPr>
              <a:spcAft>
                <a:spcPts val="600"/>
              </a:spcAft>
              <a:buSzPct val="80000"/>
            </a:pPr>
            <a:r>
              <a:rPr lang="en-US" altLang="en-US" b="1" dirty="0" err="1"/>
              <a:t>Quantile</a:t>
            </a:r>
            <a:r>
              <a:rPr lang="en-US" altLang="en-US" b="1" dirty="0"/>
              <a:t> plot</a:t>
            </a:r>
            <a:r>
              <a:rPr lang="en-US" altLang="en-US" dirty="0"/>
              <a:t>: </a:t>
            </a:r>
            <a:r>
              <a:rPr lang="en-US" altLang="en-US" dirty="0" smtClean="0"/>
              <a:t>each </a:t>
            </a:r>
            <a:r>
              <a:rPr lang="en-US" altLang="en-US" dirty="0"/>
              <a:t>value 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i</a:t>
            </a:r>
            <a:r>
              <a:rPr lang="en-US" altLang="en-US" baseline="-25000" dirty="0"/>
              <a:t>  </a:t>
            </a:r>
            <a:r>
              <a:rPr lang="en-US" altLang="en-US" dirty="0"/>
              <a:t>is paired with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i </a:t>
            </a:r>
            <a:r>
              <a:rPr lang="en-US" altLang="en-US" dirty="0"/>
              <a:t> indicating that approximately 100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i </a:t>
            </a:r>
            <a:r>
              <a:rPr lang="en-US" altLang="en-US" dirty="0"/>
              <a:t>% of data </a:t>
            </a:r>
            <a:r>
              <a:rPr lang="en-US" altLang="en-US" dirty="0" smtClean="0"/>
              <a:t>are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dirty="0"/>
              <a:t> 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i</a:t>
            </a:r>
            <a:r>
              <a:rPr lang="en-US" altLang="en-US" baseline="-25000" dirty="0"/>
              <a:t> </a:t>
            </a:r>
            <a:endParaRPr lang="en-US" altLang="en-US" dirty="0"/>
          </a:p>
          <a:p>
            <a:pPr>
              <a:spcAft>
                <a:spcPts val="600"/>
              </a:spcAft>
              <a:buSzPct val="80000"/>
            </a:pPr>
            <a:r>
              <a:rPr lang="en-US" altLang="en-US" b="1" dirty="0" err="1" smtClean="0"/>
              <a:t>Quantile-</a:t>
            </a:r>
            <a:r>
              <a:rPr lang="en-US" altLang="zh-CN" b="1" dirty="0" err="1" smtClean="0"/>
              <a:t>Q</a:t>
            </a:r>
            <a:r>
              <a:rPr lang="en-US" altLang="en-US" b="1" dirty="0" err="1" smtClean="0"/>
              <a:t>uantile</a:t>
            </a:r>
            <a:r>
              <a:rPr lang="en-US" altLang="en-US" b="1" dirty="0" smtClean="0"/>
              <a:t> </a:t>
            </a:r>
            <a:r>
              <a:rPr lang="en-US" altLang="en-US" b="1" dirty="0"/>
              <a:t>(q-q) plot</a:t>
            </a:r>
            <a:r>
              <a:rPr lang="en-US" altLang="en-US" dirty="0"/>
              <a:t>: graphs the </a:t>
            </a:r>
            <a:r>
              <a:rPr lang="en-US" altLang="en-US" dirty="0" err="1"/>
              <a:t>quantiles</a:t>
            </a:r>
            <a:r>
              <a:rPr lang="en-US" altLang="en-US" dirty="0"/>
              <a:t> of one </a:t>
            </a:r>
            <a:r>
              <a:rPr lang="en-US" altLang="en-US" dirty="0" err="1"/>
              <a:t>univariant</a:t>
            </a:r>
            <a:r>
              <a:rPr lang="en-US" altLang="en-US" dirty="0"/>
              <a:t> distribution against the corresponding </a:t>
            </a:r>
            <a:r>
              <a:rPr lang="en-US" altLang="en-US" dirty="0" err="1"/>
              <a:t>quantiles</a:t>
            </a:r>
            <a:r>
              <a:rPr lang="en-US" altLang="en-US" dirty="0"/>
              <a:t> of another</a:t>
            </a:r>
          </a:p>
          <a:p>
            <a:pPr>
              <a:spcAft>
                <a:spcPts val="600"/>
              </a:spcAft>
              <a:buSzPct val="80000"/>
            </a:pPr>
            <a:r>
              <a:rPr lang="en-US" altLang="en-US" b="1" dirty="0"/>
              <a:t>Scatter plot</a:t>
            </a:r>
            <a:r>
              <a:rPr lang="en-US" altLang="en-US" dirty="0"/>
              <a:t>: each pair of values is a pair of coordinates and plotted as points in the plane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06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47819</TotalTime>
  <Words>1479</Words>
  <Application>Microsoft Macintosh PowerPoint</Application>
  <PresentationFormat>On-screen Show (4:3)</PresentationFormat>
  <Paragraphs>206</Paragraphs>
  <Slides>27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42" baseType="lpstr">
      <vt:lpstr>Calibri</vt:lpstr>
      <vt:lpstr>Corbel</vt:lpstr>
      <vt:lpstr>Mangal</vt:lpstr>
      <vt:lpstr>Symbol</vt:lpstr>
      <vt:lpstr>Tahoma</vt:lpstr>
      <vt:lpstr>Times New Roman</vt:lpstr>
      <vt:lpstr>Wingdings</vt:lpstr>
      <vt:lpstr>华文楷体</vt:lpstr>
      <vt:lpstr>宋体</vt:lpstr>
      <vt:lpstr>Arial</vt:lpstr>
      <vt:lpstr>Office Theme</vt:lpstr>
      <vt:lpstr>Chart</vt:lpstr>
      <vt:lpstr>SmartDraw</vt:lpstr>
      <vt:lpstr>Equation</vt:lpstr>
      <vt:lpstr>Worksheet</vt:lpstr>
      <vt:lpstr>Chapter 2. Getting to Know Your Data: Data Visualization</vt:lpstr>
      <vt:lpstr>Chapter 2. Getting to Know Your Data</vt:lpstr>
      <vt:lpstr>Measuring the Dispersion of Data: (1) Quartiles &amp; Boxplots </vt:lpstr>
      <vt:lpstr>(2) Histogram Analysis</vt:lpstr>
      <vt:lpstr>Histograms Often Tell More than Boxplots</vt:lpstr>
      <vt:lpstr>(3) Quantile Plot</vt:lpstr>
      <vt:lpstr>(4) Quantile-Quantile (Q-Q) Plot</vt:lpstr>
      <vt:lpstr>(5) Scatter plot</vt:lpstr>
      <vt:lpstr>Summary: Graphic Displays of Basic Statistical Descriptions</vt:lpstr>
      <vt:lpstr>Other Visualization: Tag Cloud</vt:lpstr>
      <vt:lpstr>Other Visualization: Networks</vt:lpstr>
      <vt:lpstr>Chapter 2. Getting to Know Your Data</vt:lpstr>
      <vt:lpstr>Similarity and Dissimilarity</vt:lpstr>
      <vt:lpstr>Data Matrix and Dissimilarity Matrix</vt:lpstr>
      <vt:lpstr>Example: Euclidean Distance</vt:lpstr>
      <vt:lpstr>Minkowski Distance</vt:lpstr>
      <vt:lpstr>Non Metric Dissimilarity: Triangle Inequality</vt:lpstr>
      <vt:lpstr>Special Cases of Minkowski Distance</vt:lpstr>
      <vt:lpstr>Example: Minkowski Distance at Special Cases</vt:lpstr>
      <vt:lpstr>Proximity Measure for Binary Attributes</vt:lpstr>
      <vt:lpstr>Proximity Measure for Categorical Attributes</vt:lpstr>
      <vt:lpstr>Ordinal Variables</vt:lpstr>
      <vt:lpstr>Cosine Similarity of Two Vectors</vt:lpstr>
      <vt:lpstr> KL Divergence: Comparing Two Probability Distributions</vt:lpstr>
      <vt:lpstr>Discussion</vt:lpstr>
      <vt:lpstr>Summary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1995</cp:revision>
  <cp:lastPrinted>2017-01-15T22:23:57Z</cp:lastPrinted>
  <dcterms:created xsi:type="dcterms:W3CDTF">2015-05-16T14:51:23Z</dcterms:created>
  <dcterms:modified xsi:type="dcterms:W3CDTF">2017-08-17T19:36:01Z</dcterms:modified>
</cp:coreProperties>
</file>