
<file path=[Content_Types].xml><?xml version="1.0" encoding="utf-8"?>
<Types xmlns="http://schemas.openxmlformats.org/package/2006/content-types">
  <Default Extension="xml" ContentType="application/xml"/>
  <Default Extension="bin" ContentType="application/vnd.openxmlformats-officedocument.oleObject"/>
  <Default Extension="jp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1550" r:id="rId2"/>
    <p:sldId id="1551" r:id="rId3"/>
    <p:sldId id="1505" r:id="rId4"/>
    <p:sldId id="1549" r:id="rId5"/>
    <p:sldId id="1506" r:id="rId6"/>
    <p:sldId id="1507" r:id="rId7"/>
    <p:sldId id="1545" r:id="rId8"/>
    <p:sldId id="1509" r:id="rId9"/>
    <p:sldId id="1510" r:id="rId10"/>
    <p:sldId id="1511" r:id="rId11"/>
    <p:sldId id="1512" r:id="rId12"/>
    <p:sldId id="1513" r:id="rId13"/>
    <p:sldId id="1514" r:id="rId14"/>
    <p:sldId id="1515" r:id="rId15"/>
    <p:sldId id="1516" r:id="rId16"/>
    <p:sldId id="1517" r:id="rId17"/>
    <p:sldId id="1518" r:id="rId18"/>
    <p:sldId id="1519" r:id="rId19"/>
    <p:sldId id="1520" r:id="rId20"/>
    <p:sldId id="1521" r:id="rId21"/>
    <p:sldId id="1522" r:id="rId22"/>
    <p:sldId id="1523" r:id="rId23"/>
    <p:sldId id="1524" r:id="rId24"/>
    <p:sldId id="1546" r:id="rId25"/>
    <p:sldId id="1526" r:id="rId26"/>
    <p:sldId id="1527" r:id="rId27"/>
    <p:sldId id="1529" r:id="rId28"/>
    <p:sldId id="1530" r:id="rId29"/>
    <p:sldId id="1547" r:id="rId30"/>
    <p:sldId id="1532" r:id="rId31"/>
    <p:sldId id="1533" r:id="rId32"/>
    <p:sldId id="1534" r:id="rId33"/>
    <p:sldId id="1535" r:id="rId34"/>
    <p:sldId id="1536" r:id="rId35"/>
    <p:sldId id="1537" r:id="rId36"/>
    <p:sldId id="1548" r:id="rId37"/>
    <p:sldId id="1539" r:id="rId38"/>
    <p:sldId id="1540" r:id="rId39"/>
    <p:sldId id="1541" r:id="rId40"/>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9" autoAdjust="0"/>
    <p:restoredTop sz="69745" autoAdjust="0"/>
  </p:normalViewPr>
  <p:slideViewPr>
    <p:cSldViewPr snapToGrid="0">
      <p:cViewPr>
        <p:scale>
          <a:sx n="83" d="100"/>
          <a:sy n="83" d="100"/>
        </p:scale>
        <p:origin x="1208" y="-240"/>
      </p:cViewPr>
      <p:guideLst>
        <p:guide orient="horz" pos="2160"/>
        <p:guide pos="3840"/>
      </p:guideLst>
    </p:cSldViewPr>
  </p:slideViewPr>
  <p:outlineViewPr>
    <p:cViewPr>
      <p:scale>
        <a:sx n="33" d="100"/>
        <a:sy n="33" d="100"/>
      </p:scale>
      <p:origin x="0" y="-83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 d="1"/>
        <a:sy n="1" d="1"/>
      </p:scale>
      <p:origin x="0" y="0"/>
    </p:cViewPr>
  </p:notesTextViewPr>
  <p:sorterViewPr>
    <p:cViewPr varScale="1">
      <p:scale>
        <a:sx n="1" d="1"/>
        <a:sy n="1" d="1"/>
      </p:scale>
      <p:origin x="0" y="-11832"/>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commentAuthors" Target="commentAuthor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_rels/viewProps.xml.rels><?xml version="1.0" encoding="UTF-8" standalone="yes"?>
<Relationships xmlns="http://schemas.openxmlformats.org/package/2006/relationships"><Relationship Id="rId9" Type="http://schemas.openxmlformats.org/officeDocument/2006/relationships/slide" Target="slides/slide16.xml"/><Relationship Id="rId20" Type="http://schemas.openxmlformats.org/officeDocument/2006/relationships/slide" Target="slides/slide32.xml"/><Relationship Id="rId21" Type="http://schemas.openxmlformats.org/officeDocument/2006/relationships/slide" Target="slides/slide33.xml"/><Relationship Id="rId22" Type="http://schemas.openxmlformats.org/officeDocument/2006/relationships/slide" Target="slides/slide34.xml"/><Relationship Id="rId23" Type="http://schemas.openxmlformats.org/officeDocument/2006/relationships/slide" Target="slides/slide35.xml"/><Relationship Id="rId24" Type="http://schemas.openxmlformats.org/officeDocument/2006/relationships/slide" Target="slides/slide37.xml"/><Relationship Id="rId25" Type="http://schemas.openxmlformats.org/officeDocument/2006/relationships/slide" Target="slides/slide38.xml"/><Relationship Id="rId26" Type="http://schemas.openxmlformats.org/officeDocument/2006/relationships/slide" Target="slides/slide39.xml"/><Relationship Id="rId10" Type="http://schemas.openxmlformats.org/officeDocument/2006/relationships/slide" Target="slides/slide17.xml"/><Relationship Id="rId11" Type="http://schemas.openxmlformats.org/officeDocument/2006/relationships/slide" Target="slides/slide20.xml"/><Relationship Id="rId12" Type="http://schemas.openxmlformats.org/officeDocument/2006/relationships/slide" Target="slides/slide22.xml"/><Relationship Id="rId13" Type="http://schemas.openxmlformats.org/officeDocument/2006/relationships/slide" Target="slides/slide23.xml"/><Relationship Id="rId14" Type="http://schemas.openxmlformats.org/officeDocument/2006/relationships/slide" Target="slides/slide25.xml"/><Relationship Id="rId15" Type="http://schemas.openxmlformats.org/officeDocument/2006/relationships/slide" Target="slides/slide26.xml"/><Relationship Id="rId16" Type="http://schemas.openxmlformats.org/officeDocument/2006/relationships/slide" Target="slides/slide27.xml"/><Relationship Id="rId17" Type="http://schemas.openxmlformats.org/officeDocument/2006/relationships/slide" Target="slides/slide28.xml"/><Relationship Id="rId18" Type="http://schemas.openxmlformats.org/officeDocument/2006/relationships/slide" Target="slides/slide30.xml"/><Relationship Id="rId19" Type="http://schemas.openxmlformats.org/officeDocument/2006/relationships/slide" Target="slides/slide31.xml"/><Relationship Id="rId1" Type="http://schemas.openxmlformats.org/officeDocument/2006/relationships/slide" Target="slides/slide3.xml"/><Relationship Id="rId2" Type="http://schemas.openxmlformats.org/officeDocument/2006/relationships/slide" Target="slides/slide4.xml"/><Relationship Id="rId3" Type="http://schemas.openxmlformats.org/officeDocument/2006/relationships/slide" Target="slides/slide5.xml"/><Relationship Id="rId4" Type="http://schemas.openxmlformats.org/officeDocument/2006/relationships/slide" Target="slides/slide6.xml"/><Relationship Id="rId5" Type="http://schemas.openxmlformats.org/officeDocument/2006/relationships/slide" Target="slides/slide8.xml"/><Relationship Id="rId6" Type="http://schemas.openxmlformats.org/officeDocument/2006/relationships/slide" Target="slides/slide10.xml"/><Relationship Id="rId7" Type="http://schemas.openxmlformats.org/officeDocument/2006/relationships/slide" Target="slides/slide11.xml"/><Relationship Id="rId8"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9/12/16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Experience-driven:</a:t>
            </a:r>
            <a:r>
              <a:rPr lang="zh-CN" altLang="en-US" baseline="0" dirty="0" smtClean="0"/>
              <a:t> </a:t>
            </a:r>
            <a:r>
              <a:rPr lang="en-US" altLang="zh-CN" baseline="0" dirty="0" smtClean="0"/>
              <a:t>governor</a:t>
            </a:r>
            <a:r>
              <a:rPr lang="zh-CN" altLang="en-US" baseline="0" dirty="0" smtClean="0"/>
              <a:t> </a:t>
            </a:r>
            <a:r>
              <a:rPr lang="en-US" altLang="zh-CN" baseline="0" dirty="0" smtClean="0"/>
              <a:t>of</a:t>
            </a:r>
            <a:r>
              <a:rPr lang="zh-CN" altLang="en-US" baseline="0" dirty="0" smtClean="0"/>
              <a:t> </a:t>
            </a:r>
            <a:r>
              <a:rPr lang="en-US" altLang="zh-CN" baseline="0" dirty="0" smtClean="0"/>
              <a:t>a</a:t>
            </a:r>
            <a:r>
              <a:rPr lang="zh-CN" altLang="en-US" baseline="0" dirty="0" smtClean="0"/>
              <a:t> </a:t>
            </a:r>
            <a:r>
              <a:rPr lang="en-US" altLang="zh-CN" baseline="0" dirty="0" smtClean="0"/>
              <a:t>world</a:t>
            </a:r>
            <a:r>
              <a:rPr lang="zh-CN" altLang="en-US" baseline="0" dirty="0" smtClean="0"/>
              <a:t> </a:t>
            </a:r>
            <a:r>
              <a:rPr lang="en-US" altLang="zh-CN" baseline="0" dirty="0" smtClean="0"/>
              <a:t>of</a:t>
            </a:r>
            <a:r>
              <a:rPr lang="zh-CN" altLang="en-US" baseline="0" dirty="0" smtClean="0"/>
              <a:t> </a:t>
            </a:r>
            <a:r>
              <a:rPr lang="en-US" altLang="zh-CN" baseline="0" dirty="0" smtClean="0"/>
              <a:t>plants</a:t>
            </a:r>
            <a:r>
              <a:rPr lang="zh-CN" altLang="en-US" baseline="0" dirty="0" smtClean="0"/>
              <a:t> </a:t>
            </a:r>
            <a:r>
              <a:rPr lang="en-US" altLang="zh-CN" baseline="0" dirty="0" smtClean="0"/>
              <a:t>and</a:t>
            </a:r>
            <a:r>
              <a:rPr lang="zh-CN" altLang="en-US" baseline="0" dirty="0" smtClean="0"/>
              <a:t> </a:t>
            </a:r>
            <a:r>
              <a:rPr lang="en-US" altLang="zh-CN" baseline="0" dirty="0" smtClean="0"/>
              <a:t>zombies,</a:t>
            </a:r>
            <a:r>
              <a:rPr lang="zh-CN" altLang="en-US" baseline="0" dirty="0" smtClean="0"/>
              <a:t> </a:t>
            </a:r>
            <a:r>
              <a:rPr lang="en-US" altLang="zh-CN" baseline="0" dirty="0" smtClean="0"/>
              <a:t>look</a:t>
            </a:r>
            <a:r>
              <a:rPr lang="zh-CN" altLang="en-US" baseline="0" dirty="0" smtClean="0"/>
              <a:t> </a:t>
            </a:r>
            <a:r>
              <a:rPr lang="en-US" altLang="zh-CN" baseline="0" dirty="0" smtClean="0"/>
              <a:t>beautiful/strange,</a:t>
            </a:r>
            <a:r>
              <a:rPr lang="zh-CN" altLang="en-US" baseline="0" dirty="0" smtClean="0"/>
              <a:t> </a:t>
            </a:r>
            <a:r>
              <a:rPr lang="en-US" altLang="zh-CN" baseline="0" dirty="0" smtClean="0"/>
              <a:t>bitter</a:t>
            </a:r>
            <a:r>
              <a:rPr lang="zh-CN" altLang="en-US" baseline="0" dirty="0" smtClean="0"/>
              <a:t> </a:t>
            </a:r>
            <a:r>
              <a:rPr lang="en-US" altLang="zh-CN" baseline="0" dirty="0" smtClean="0"/>
              <a:t>melon</a:t>
            </a:r>
            <a:endParaRPr lang="zh-CN" altLang="en-US" baseline="0" dirty="0" smtClean="0"/>
          </a:p>
          <a:p>
            <a:r>
              <a:rPr lang="en-US" altLang="zh-CN" baseline="0" dirty="0" smtClean="0"/>
              <a:t>We</a:t>
            </a:r>
            <a:r>
              <a:rPr lang="zh-CN" altLang="en-US" baseline="0" dirty="0" smtClean="0"/>
              <a:t> </a:t>
            </a:r>
            <a:r>
              <a:rPr lang="en-US" altLang="zh-CN" baseline="0" dirty="0" smtClean="0"/>
              <a:t>have</a:t>
            </a:r>
            <a:r>
              <a:rPr lang="zh-CN" altLang="en-US" baseline="0" dirty="0" smtClean="0"/>
              <a:t> </a:t>
            </a:r>
            <a:r>
              <a:rPr lang="en-US" altLang="zh-CN" baseline="0" dirty="0" smtClean="0"/>
              <a:t>data</a:t>
            </a:r>
            <a:r>
              <a:rPr lang="zh-CN" altLang="en-US" baseline="0" dirty="0" smtClean="0"/>
              <a:t> </a:t>
            </a:r>
            <a:r>
              <a:rPr lang="en-US" altLang="zh-CN" baseline="0" dirty="0" smtClean="0"/>
              <a:t>of</a:t>
            </a:r>
            <a:r>
              <a:rPr lang="zh-CN" altLang="en-US" baseline="0" dirty="0" smtClean="0"/>
              <a:t> </a:t>
            </a:r>
            <a:r>
              <a:rPr lang="en-US" altLang="zh-CN" baseline="0" dirty="0" smtClean="0"/>
              <a:t>their</a:t>
            </a:r>
            <a:r>
              <a:rPr lang="zh-CN" altLang="en-US" baseline="0" dirty="0" smtClean="0"/>
              <a:t> </a:t>
            </a:r>
            <a:r>
              <a:rPr lang="en-US" altLang="zh-CN" baseline="0" dirty="0" smtClean="0"/>
              <a:t>interactions,</a:t>
            </a:r>
            <a:r>
              <a:rPr lang="zh-CN" altLang="en-US" baseline="0" dirty="0" smtClean="0"/>
              <a:t> </a:t>
            </a:r>
            <a:r>
              <a:rPr lang="en-US" altLang="zh-CN" baseline="0" dirty="0" smtClean="0"/>
              <a:t>bipartite</a:t>
            </a:r>
            <a:r>
              <a:rPr lang="zh-CN" altLang="en-US" baseline="0" dirty="0" smtClean="0"/>
              <a:t> </a:t>
            </a:r>
            <a:r>
              <a:rPr lang="en-US" altLang="zh-CN" baseline="0" dirty="0" smtClean="0"/>
              <a:t>graph</a:t>
            </a:r>
            <a:r>
              <a:rPr lang="zh-CN" altLang="en-US" baseline="0" dirty="0" smtClean="0"/>
              <a:t> </a:t>
            </a:r>
            <a:r>
              <a:rPr lang="en-US" altLang="zh-CN" baseline="0" dirty="0" smtClean="0"/>
              <a:t>between</a:t>
            </a:r>
            <a:r>
              <a:rPr lang="zh-CN" altLang="en-US" baseline="0" dirty="0" smtClean="0"/>
              <a:t> </a:t>
            </a:r>
            <a:r>
              <a:rPr lang="en-US" altLang="zh-CN" baseline="0" dirty="0" smtClean="0"/>
              <a:t>plants</a:t>
            </a:r>
            <a:r>
              <a:rPr lang="zh-CN" altLang="en-US" baseline="0" dirty="0" smtClean="0"/>
              <a:t> </a:t>
            </a:r>
            <a:r>
              <a:rPr lang="en-US" altLang="zh-CN" baseline="0" dirty="0" smtClean="0"/>
              <a:t>and</a:t>
            </a:r>
            <a:r>
              <a:rPr lang="zh-CN" altLang="en-US" baseline="0" dirty="0" smtClean="0"/>
              <a:t> </a:t>
            </a:r>
            <a:r>
              <a:rPr lang="en-US" altLang="zh-CN" baseline="0" dirty="0" smtClean="0"/>
              <a:t>zombies,</a:t>
            </a:r>
            <a:r>
              <a:rPr lang="zh-CN" altLang="en-US" baseline="0" dirty="0" smtClean="0"/>
              <a:t> </a:t>
            </a:r>
            <a:r>
              <a:rPr lang="en-US" altLang="zh-CN" baseline="0" dirty="0" smtClean="0"/>
              <a:t>bipartite</a:t>
            </a:r>
            <a:r>
              <a:rPr lang="zh-CN" altLang="en-US" baseline="0" dirty="0" smtClean="0"/>
              <a:t> </a:t>
            </a:r>
            <a:r>
              <a:rPr lang="en-US" altLang="zh-CN" baseline="0" dirty="0" smtClean="0"/>
              <a:t>core</a:t>
            </a:r>
            <a:r>
              <a:rPr lang="zh-CN" altLang="en-US" baseline="0" dirty="0" smtClean="0"/>
              <a:t> </a:t>
            </a:r>
            <a:r>
              <a:rPr lang="en-US" altLang="zh-CN" baseline="0" dirty="0" smtClean="0"/>
              <a:t>detection/propagation</a:t>
            </a:r>
            <a:endParaRPr lang="zh-CN" altLang="en-US" baseline="0" dirty="0" smtClean="0"/>
          </a:p>
          <a:p>
            <a:r>
              <a:rPr lang="en-US" altLang="zh-CN" baseline="0" dirty="0" smtClean="0"/>
              <a:t>How</a:t>
            </a:r>
            <a:r>
              <a:rPr lang="zh-CN" altLang="en-US" baseline="0" dirty="0" smtClean="0"/>
              <a:t> </a:t>
            </a:r>
            <a:r>
              <a:rPr lang="en-US" altLang="zh-CN" baseline="0" dirty="0" smtClean="0"/>
              <a:t>to</a:t>
            </a:r>
            <a:r>
              <a:rPr lang="zh-CN" altLang="en-US" baseline="0" dirty="0" smtClean="0"/>
              <a:t> </a:t>
            </a:r>
            <a:r>
              <a:rPr lang="en-US" altLang="zh-CN" baseline="0" dirty="0" smtClean="0"/>
              <a:t>predict</a:t>
            </a:r>
            <a:r>
              <a:rPr lang="zh-CN" altLang="en-US" baseline="0" dirty="0" smtClean="0"/>
              <a:t> </a:t>
            </a:r>
            <a:r>
              <a:rPr lang="en-US" altLang="zh-CN" baseline="0" dirty="0" smtClean="0"/>
              <a:t>what</a:t>
            </a:r>
            <a:r>
              <a:rPr lang="zh-CN" altLang="en-US" baseline="0" dirty="0" smtClean="0"/>
              <a:t> </a:t>
            </a:r>
            <a:r>
              <a:rPr lang="en-US" altLang="zh-CN" baseline="0" dirty="0" smtClean="0"/>
              <a:t>the</a:t>
            </a:r>
            <a:r>
              <a:rPr lang="zh-CN" altLang="en-US" baseline="0" dirty="0" smtClean="0"/>
              <a:t> </a:t>
            </a:r>
            <a:r>
              <a:rPr lang="en-US" altLang="zh-CN" baseline="0" dirty="0" smtClean="0"/>
              <a:t>users</a:t>
            </a:r>
            <a:r>
              <a:rPr lang="zh-CN" altLang="en-US" baseline="0" dirty="0" smtClean="0"/>
              <a:t> </a:t>
            </a:r>
            <a:r>
              <a:rPr lang="en-US" altLang="zh-CN" baseline="0" dirty="0" smtClean="0"/>
              <a:t>want</a:t>
            </a:r>
            <a:r>
              <a:rPr lang="zh-CN" altLang="en-US" baseline="0" dirty="0" smtClean="0"/>
              <a:t> </a:t>
            </a:r>
            <a:r>
              <a:rPr lang="en-US" altLang="zh-CN" baseline="0" dirty="0" smtClean="0"/>
              <a:t>to</a:t>
            </a:r>
            <a:r>
              <a:rPr lang="zh-CN" altLang="en-US" baseline="0" dirty="0" smtClean="0"/>
              <a:t> </a:t>
            </a:r>
            <a:r>
              <a:rPr lang="en-US" altLang="zh-CN" baseline="0" dirty="0" smtClean="0"/>
              <a:t>retweet?</a:t>
            </a:r>
            <a:r>
              <a:rPr lang="zh-CN" altLang="en-US" baseline="0" dirty="0" smtClean="0"/>
              <a:t> </a:t>
            </a:r>
            <a:r>
              <a:rPr lang="en-US" altLang="zh-CN" baseline="0" dirty="0" smtClean="0"/>
              <a:t>Popularity,</a:t>
            </a:r>
            <a:r>
              <a:rPr lang="zh-CN" altLang="en-US" baseline="0" dirty="0" smtClean="0"/>
              <a:t> </a:t>
            </a:r>
            <a:r>
              <a:rPr lang="en-US" altLang="zh-CN" baseline="0" dirty="0" smtClean="0"/>
              <a:t>personal</a:t>
            </a:r>
            <a:r>
              <a:rPr lang="zh-CN" altLang="en-US" baseline="0" dirty="0" smtClean="0"/>
              <a:t> </a:t>
            </a:r>
            <a:r>
              <a:rPr lang="en-US" altLang="zh-CN" baseline="0" dirty="0" smtClean="0"/>
              <a:t>preference,</a:t>
            </a:r>
            <a:r>
              <a:rPr lang="zh-CN" altLang="en-US" baseline="0" dirty="0" smtClean="0"/>
              <a:t> </a:t>
            </a:r>
            <a:r>
              <a:rPr lang="en-US" altLang="zh-CN" baseline="0" dirty="0" smtClean="0"/>
              <a:t>interpersonal</a:t>
            </a:r>
            <a:r>
              <a:rPr lang="zh-CN" altLang="en-US" baseline="0" dirty="0" smtClean="0"/>
              <a:t> </a:t>
            </a:r>
            <a:r>
              <a:rPr lang="en-US" altLang="zh-CN" baseline="0" dirty="0" smtClean="0"/>
              <a:t>influence</a:t>
            </a:r>
            <a:r>
              <a:rPr lang="is-IS" altLang="zh-CN" baseline="0" dirty="0" smtClean="0"/>
              <a:t>…</a:t>
            </a:r>
            <a:endParaRPr lang="zh-CN" altLang="en-US" baseline="0" dirty="0" smtClean="0"/>
          </a:p>
          <a:p>
            <a:r>
              <a:rPr lang="en-US" altLang="zh-CN" baseline="0" dirty="0" smtClean="0"/>
              <a:t>How</a:t>
            </a:r>
            <a:r>
              <a:rPr lang="zh-CN" altLang="en-US" baseline="0" dirty="0" smtClean="0"/>
              <a:t> </a:t>
            </a:r>
            <a:r>
              <a:rPr lang="en-US" altLang="zh-CN" baseline="0" dirty="0" smtClean="0"/>
              <a:t>to</a:t>
            </a:r>
            <a:r>
              <a:rPr lang="zh-CN" altLang="en-US" baseline="0" dirty="0" smtClean="0"/>
              <a:t> </a:t>
            </a:r>
            <a:r>
              <a:rPr lang="en-US" altLang="zh-CN" baseline="0" dirty="0" smtClean="0"/>
              <a:t>detect</a:t>
            </a:r>
            <a:r>
              <a:rPr lang="zh-CN" altLang="en-US" baseline="0" dirty="0" smtClean="0"/>
              <a:t> </a:t>
            </a:r>
            <a:r>
              <a:rPr lang="en-US" altLang="zh-CN" baseline="0" dirty="0" smtClean="0"/>
              <a:t>fake</a:t>
            </a:r>
            <a:r>
              <a:rPr lang="zh-CN" altLang="en-US" baseline="0" dirty="0" smtClean="0"/>
              <a:t> </a:t>
            </a:r>
            <a:r>
              <a:rPr lang="en-US" altLang="zh-CN" baseline="0" dirty="0" smtClean="0"/>
              <a:t>accounts?</a:t>
            </a:r>
            <a:r>
              <a:rPr lang="zh-CN" altLang="en-US" baseline="0" dirty="0" smtClean="0"/>
              <a:t> </a:t>
            </a:r>
            <a:r>
              <a:rPr lang="en-US" altLang="zh-CN" baseline="0" dirty="0" smtClean="0"/>
              <a:t>Many</a:t>
            </a:r>
            <a:r>
              <a:rPr lang="zh-CN" altLang="en-US" baseline="0" dirty="0" smtClean="0"/>
              <a:t> </a:t>
            </a:r>
            <a:r>
              <a:rPr lang="en-US" altLang="zh-CN" baseline="0" dirty="0" err="1" smtClean="0"/>
              <a:t>followees</a:t>
            </a:r>
            <a:r>
              <a:rPr lang="en-US" altLang="zh-CN" baseline="0" dirty="0" smtClean="0"/>
              <a:t>,</a:t>
            </a:r>
            <a:r>
              <a:rPr lang="zh-CN" altLang="en-US" baseline="0" dirty="0" smtClean="0"/>
              <a:t> </a:t>
            </a:r>
            <a:r>
              <a:rPr lang="en-US" altLang="zh-CN" baseline="0" dirty="0" smtClean="0"/>
              <a:t>many</a:t>
            </a:r>
            <a:r>
              <a:rPr lang="zh-CN" altLang="en-US" baseline="0" dirty="0" smtClean="0"/>
              <a:t> </a:t>
            </a:r>
            <a:r>
              <a:rPr lang="en-US" altLang="zh-CN" baseline="0" dirty="0" smtClean="0"/>
              <a:t>hashtags/</a:t>
            </a:r>
            <a:r>
              <a:rPr lang="en-US" altLang="zh-CN" baseline="0" dirty="0" err="1" smtClean="0"/>
              <a:t>urls</a:t>
            </a:r>
            <a:r>
              <a:rPr lang="zh-CN" altLang="en-US" baseline="0" dirty="0" smtClean="0"/>
              <a:t> </a:t>
            </a:r>
            <a:r>
              <a:rPr lang="en-US" altLang="zh-CN" baseline="0" dirty="0" smtClean="0"/>
              <a:t>in</a:t>
            </a:r>
            <a:r>
              <a:rPr lang="zh-CN" altLang="en-US" baseline="0" dirty="0" smtClean="0"/>
              <a:t> </a:t>
            </a:r>
            <a:r>
              <a:rPr lang="en-US" altLang="zh-CN" baseline="0" dirty="0" smtClean="0"/>
              <a:t>their</a:t>
            </a:r>
            <a:r>
              <a:rPr lang="zh-CN" altLang="en-US" baseline="0" dirty="0" smtClean="0"/>
              <a:t> </a:t>
            </a:r>
            <a:r>
              <a:rPr lang="en-US" altLang="zh-CN" baseline="0" dirty="0" smtClean="0"/>
              <a:t>tweets</a:t>
            </a:r>
            <a:r>
              <a:rPr lang="is-IS" altLang="zh-CN" baseline="0" dirty="0" smtClean="0"/>
              <a:t>…</a:t>
            </a:r>
            <a:endParaRPr lang="zh-CN" altLang="en-US" baseline="0" dirty="0" smtClean="0"/>
          </a:p>
          <a:p>
            <a:r>
              <a:rPr lang="en-US" altLang="zh-CN" baseline="0" dirty="0" smtClean="0"/>
              <a:t>User-item</a:t>
            </a:r>
            <a:r>
              <a:rPr lang="zh-CN" altLang="en-US" baseline="0" dirty="0" smtClean="0"/>
              <a:t> </a:t>
            </a:r>
            <a:r>
              <a:rPr lang="en-US" altLang="zh-CN" baseline="0" dirty="0" smtClean="0"/>
              <a:t>bipartite</a:t>
            </a:r>
            <a:r>
              <a:rPr lang="zh-CN" altLang="en-US" baseline="0" dirty="0" smtClean="0"/>
              <a:t> </a:t>
            </a:r>
            <a:r>
              <a:rPr lang="en-US" altLang="zh-CN" baseline="0" dirty="0" smtClean="0"/>
              <a:t>network</a:t>
            </a:r>
            <a:r>
              <a:rPr lang="zh-CN" altLang="en-US" baseline="0" dirty="0" smtClean="0"/>
              <a:t> </a:t>
            </a:r>
            <a:r>
              <a:rPr lang="en-US" altLang="zh-CN" baseline="0" dirty="0" smtClean="0"/>
              <a:t>–</a:t>
            </a:r>
            <a:r>
              <a:rPr lang="zh-CN" altLang="en-US" baseline="0" dirty="0" smtClean="0"/>
              <a:t> </a:t>
            </a:r>
            <a:r>
              <a:rPr lang="en-US" altLang="zh-CN" baseline="0" dirty="0" smtClean="0"/>
              <a:t>friendship,</a:t>
            </a:r>
            <a:r>
              <a:rPr lang="zh-CN" altLang="en-US" baseline="0" dirty="0" smtClean="0"/>
              <a:t> </a:t>
            </a:r>
            <a:r>
              <a:rPr lang="en-US" altLang="zh-CN" baseline="0" dirty="0" smtClean="0"/>
              <a:t>location,</a:t>
            </a:r>
            <a:r>
              <a:rPr lang="zh-CN" altLang="en-US" baseline="0" dirty="0" smtClean="0"/>
              <a:t> </a:t>
            </a:r>
            <a:r>
              <a:rPr lang="en-US" altLang="zh-CN" baseline="0" dirty="0" smtClean="0"/>
              <a:t>time</a:t>
            </a:r>
            <a:endParaRPr lang="zh-CN" altLang="en-US" baseline="0" dirty="0" smtClean="0"/>
          </a:p>
          <a:p>
            <a:r>
              <a:rPr lang="en-US" altLang="zh-CN" baseline="0" dirty="0" smtClean="0"/>
              <a:t>Item:</a:t>
            </a:r>
            <a:r>
              <a:rPr lang="zh-CN" altLang="en-US" baseline="0" dirty="0" smtClean="0"/>
              <a:t> </a:t>
            </a:r>
            <a:r>
              <a:rPr lang="en-US" altLang="zh-CN" baseline="0" dirty="0" smtClean="0"/>
              <a:t>$Person,</a:t>
            </a:r>
            <a:r>
              <a:rPr lang="zh-CN" altLang="en-US" baseline="0" dirty="0" smtClean="0"/>
              <a:t> </a:t>
            </a:r>
            <a:r>
              <a:rPr lang="en-US" altLang="zh-CN" baseline="0" dirty="0" smtClean="0"/>
              <a:t>$Location,</a:t>
            </a:r>
            <a:r>
              <a:rPr lang="zh-CN" altLang="en-US" baseline="0" dirty="0" smtClean="0"/>
              <a:t> </a:t>
            </a:r>
            <a:r>
              <a:rPr lang="en-US" altLang="zh-CN" baseline="0" dirty="0" smtClean="0"/>
              <a:t>$Organization,</a:t>
            </a:r>
            <a:r>
              <a:rPr lang="zh-CN" altLang="en-US" baseline="0" dirty="0" smtClean="0"/>
              <a:t> </a:t>
            </a:r>
            <a:r>
              <a:rPr lang="en-US" altLang="zh-CN" baseline="0" dirty="0" smtClean="0"/>
              <a:t>attributes,</a:t>
            </a:r>
            <a:r>
              <a:rPr lang="zh-CN" altLang="en-US" baseline="0" dirty="0" smtClean="0"/>
              <a:t> </a:t>
            </a:r>
            <a:r>
              <a:rPr lang="en-US" altLang="zh-CN" baseline="0" dirty="0" smtClean="0"/>
              <a:t>relationships</a:t>
            </a:r>
            <a:endParaRPr lang="zh-CN" altLang="en-US" baseline="0" dirty="0" smtClean="0"/>
          </a:p>
          <a:p>
            <a:r>
              <a:rPr lang="en-US" altLang="zh-CN" baseline="0" dirty="0" smtClean="0"/>
              <a:t>How</a:t>
            </a:r>
            <a:r>
              <a:rPr lang="zh-CN" altLang="en-US" baseline="0" dirty="0" smtClean="0"/>
              <a:t> </a:t>
            </a:r>
            <a:r>
              <a:rPr lang="en-US" altLang="zh-CN" baseline="0" dirty="0" smtClean="0"/>
              <a:t>to</a:t>
            </a:r>
            <a:r>
              <a:rPr lang="zh-CN" altLang="en-US" baseline="0" dirty="0" smtClean="0"/>
              <a:t> </a:t>
            </a:r>
            <a:r>
              <a:rPr lang="en-US" altLang="zh-CN" baseline="0" dirty="0" smtClean="0"/>
              <a:t>incorporate</a:t>
            </a:r>
            <a:r>
              <a:rPr lang="zh-CN" altLang="en-US" baseline="0" dirty="0" smtClean="0"/>
              <a:t> </a:t>
            </a:r>
            <a:r>
              <a:rPr lang="en-US" altLang="zh-CN" baseline="0" dirty="0" smtClean="0"/>
              <a:t>the</a:t>
            </a:r>
            <a:r>
              <a:rPr lang="zh-CN" altLang="en-US" baseline="0" dirty="0" smtClean="0"/>
              <a:t> </a:t>
            </a:r>
            <a:r>
              <a:rPr lang="en-US" altLang="zh-CN" baseline="0" dirty="0" smtClean="0"/>
              <a:t>information</a:t>
            </a:r>
            <a:r>
              <a:rPr lang="zh-CN" altLang="en-US" baseline="0" dirty="0" smtClean="0"/>
              <a:t> </a:t>
            </a:r>
            <a:r>
              <a:rPr lang="en-US" altLang="zh-CN" baseline="0" dirty="0" smtClean="0"/>
              <a:t>network</a:t>
            </a:r>
            <a:r>
              <a:rPr lang="zh-CN" altLang="en-US" baseline="0" dirty="0" smtClean="0"/>
              <a:t> </a:t>
            </a:r>
            <a:r>
              <a:rPr lang="en-US" altLang="zh-CN" baseline="0" dirty="0" smtClean="0"/>
              <a:t>for</a:t>
            </a:r>
            <a:r>
              <a:rPr lang="zh-CN" altLang="en-US" baseline="0" dirty="0" smtClean="0"/>
              <a:t> </a:t>
            </a:r>
            <a:r>
              <a:rPr lang="en-US" altLang="zh-CN" baseline="0" dirty="0" smtClean="0"/>
              <a:t>accurate</a:t>
            </a:r>
            <a:r>
              <a:rPr lang="zh-CN" altLang="en-US" baseline="0" dirty="0" smtClean="0"/>
              <a:t> </a:t>
            </a:r>
            <a:r>
              <a:rPr lang="en-US" altLang="zh-CN" baseline="0" dirty="0" smtClean="0"/>
              <a:t>prediction/detection?</a:t>
            </a:r>
            <a:endParaRPr lang="zh-CN" altLang="en-US" baseline="0" dirty="0" smtClean="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941795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10</a:t>
            </a:fld>
            <a:endParaRPr lang="en-US" altLang="en-US"/>
          </a:p>
        </p:txBody>
      </p:sp>
      <p:sp>
        <p:nvSpPr>
          <p:cNvPr id="2" name="Notes Placeholder 1"/>
          <p:cNvSpPr>
            <a:spLocks noGrp="1"/>
          </p:cNvSpPr>
          <p:nvPr>
            <p:ph type="body" idx="1"/>
          </p:nvPr>
        </p:nvSpPr>
        <p:spPr/>
        <p:txBody>
          <a:bodyPr/>
          <a:lstStyle/>
          <a:p>
            <a:r>
              <a:rPr lang="en-US" altLang="zh-CN" dirty="0" smtClean="0"/>
              <a:t>Star,</a:t>
            </a:r>
            <a:r>
              <a:rPr lang="zh-CN" altLang="en-US" dirty="0" smtClean="0"/>
              <a:t> </a:t>
            </a:r>
            <a:r>
              <a:rPr lang="en-US" altLang="zh-CN" dirty="0" smtClean="0"/>
              <a:t>Snowflake,</a:t>
            </a:r>
            <a:r>
              <a:rPr lang="zh-CN" altLang="en-US" dirty="0" smtClean="0"/>
              <a:t> </a:t>
            </a:r>
            <a:r>
              <a:rPr lang="en-US" altLang="zh-CN" dirty="0" smtClean="0"/>
              <a:t>Galaxy</a:t>
            </a:r>
            <a:r>
              <a:rPr lang="zh-CN" altLang="en-US" dirty="0" smtClean="0"/>
              <a:t> </a:t>
            </a:r>
            <a:r>
              <a:rPr lang="en-US" altLang="zh-CN" dirty="0" smtClean="0"/>
              <a:t>(constellation</a:t>
            </a:r>
            <a:r>
              <a:rPr lang="zh-CN" altLang="en-US" baseline="0" dirty="0" smtClean="0"/>
              <a:t> </a:t>
            </a:r>
            <a:r>
              <a:rPr lang="en-US" altLang="zh-CN" baseline="0" dirty="0" smtClean="0"/>
              <a:t>–</a:t>
            </a:r>
            <a:r>
              <a:rPr lang="zh-CN" altLang="en-US" baseline="0" dirty="0" smtClean="0"/>
              <a:t> </a:t>
            </a:r>
            <a:r>
              <a:rPr lang="en-US" altLang="zh-CN" baseline="0" dirty="0" smtClean="0"/>
              <a:t>collection</a:t>
            </a:r>
            <a:r>
              <a:rPr lang="zh-CN" altLang="en-US" baseline="0" dirty="0" smtClean="0"/>
              <a:t> </a:t>
            </a:r>
            <a:r>
              <a:rPr lang="en-US" altLang="zh-CN" baseline="0" dirty="0" smtClean="0"/>
              <a:t>of</a:t>
            </a:r>
            <a:r>
              <a:rPr lang="zh-CN" altLang="en-US" baseline="0" dirty="0" smtClean="0"/>
              <a:t> </a:t>
            </a:r>
            <a:r>
              <a:rPr lang="en-US" altLang="zh-CN" baseline="0" dirty="0" smtClean="0"/>
              <a:t>stars)</a:t>
            </a:r>
            <a:endParaRPr lang="en-US" dirty="0"/>
          </a:p>
        </p:txBody>
      </p:sp>
    </p:spTree>
    <p:extLst>
      <p:ext uri="{BB962C8B-B14F-4D97-AF65-F5344CB8AC3E}">
        <p14:creationId xmlns:p14="http://schemas.microsoft.com/office/powerpoint/2010/main" val="4094827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710175-F3BA-483E-A06A-2624EBEB52EE}" type="slidenum">
              <a:rPr lang="en-US" altLang="en-US"/>
              <a:pPr>
                <a:spcBef>
                  <a:spcPct val="0"/>
                </a:spcBef>
              </a:pPr>
              <a:t>11</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baseline="0" dirty="0" smtClean="0"/>
              <a:t>3</a:t>
            </a:r>
            <a:r>
              <a:rPr lang="zh-CN" altLang="en-US" baseline="0" dirty="0" smtClean="0"/>
              <a:t> </a:t>
            </a:r>
            <a:r>
              <a:rPr lang="en-US" altLang="zh-CN" baseline="0" dirty="0" smtClean="0"/>
              <a:t>measures</a:t>
            </a:r>
            <a:endParaRPr lang="zh-CN" altLang="en-US" dirty="0" smtClean="0"/>
          </a:p>
          <a:p>
            <a:r>
              <a:rPr lang="en-US" altLang="zh-CN" dirty="0" smtClean="0"/>
              <a:t>4</a:t>
            </a:r>
            <a:r>
              <a:rPr lang="zh-CN" altLang="en-US" baseline="0" dirty="0" smtClean="0"/>
              <a:t> </a:t>
            </a:r>
            <a:r>
              <a:rPr lang="en-US" altLang="zh-CN" baseline="0" dirty="0" smtClean="0"/>
              <a:t>dimensional</a:t>
            </a:r>
            <a:r>
              <a:rPr lang="zh-CN" altLang="en-US" baseline="0" dirty="0" smtClean="0"/>
              <a:t> </a:t>
            </a:r>
            <a:r>
              <a:rPr lang="en-US" altLang="zh-CN" baseline="0" dirty="0" smtClean="0"/>
              <a:t>keys:</a:t>
            </a:r>
            <a:r>
              <a:rPr lang="zh-CN" altLang="en-US" baseline="0" dirty="0" smtClean="0"/>
              <a:t> </a:t>
            </a:r>
            <a:r>
              <a:rPr lang="en-US" altLang="zh-CN" baseline="0" dirty="0" smtClean="0"/>
              <a:t>every</a:t>
            </a:r>
            <a:r>
              <a:rPr lang="zh-CN" altLang="en-US" baseline="0" dirty="0" smtClean="0"/>
              <a:t> </a:t>
            </a:r>
            <a:r>
              <a:rPr lang="en-US" altLang="zh-CN" baseline="0" dirty="0" smtClean="0"/>
              <a:t>dimension</a:t>
            </a:r>
            <a:r>
              <a:rPr lang="zh-CN" altLang="en-US" baseline="0" dirty="0" smtClean="0"/>
              <a:t> </a:t>
            </a:r>
            <a:r>
              <a:rPr lang="en-US" altLang="zh-CN" baseline="0" dirty="0" smtClean="0"/>
              <a:t>has</a:t>
            </a:r>
            <a:r>
              <a:rPr lang="zh-CN" altLang="en-US" baseline="0" dirty="0" smtClean="0"/>
              <a:t> </a:t>
            </a:r>
            <a:r>
              <a:rPr lang="en-US" altLang="zh-CN" baseline="0" dirty="0" smtClean="0"/>
              <a:t>different</a:t>
            </a:r>
            <a:r>
              <a:rPr lang="zh-CN" altLang="en-US" baseline="0" dirty="0" smtClean="0"/>
              <a:t> </a:t>
            </a:r>
            <a:r>
              <a:rPr lang="en-US" altLang="zh-CN" baseline="0" dirty="0" smtClean="0"/>
              <a:t>levels</a:t>
            </a:r>
            <a:endParaRPr lang="zh-CN" altLang="en-US" baseline="0" dirty="0" smtClean="0"/>
          </a:p>
          <a:p>
            <a:r>
              <a:rPr lang="en-US" altLang="zh-CN" baseline="0" dirty="0" smtClean="0"/>
              <a:t>Top-to-bottom</a:t>
            </a:r>
            <a:r>
              <a:rPr lang="zh-CN" altLang="en-US" baseline="0" dirty="0" smtClean="0"/>
              <a:t> </a:t>
            </a:r>
            <a:r>
              <a:rPr lang="en-US" altLang="zh-CN" baseline="0" dirty="0" smtClean="0"/>
              <a:t>(often</a:t>
            </a:r>
            <a:r>
              <a:rPr lang="zh-CN" altLang="en-US" baseline="0" dirty="0" smtClean="0"/>
              <a:t> </a:t>
            </a:r>
            <a:r>
              <a:rPr lang="en-US" altLang="zh-CN" baseline="0" dirty="0" smtClean="0"/>
              <a:t>big</a:t>
            </a:r>
            <a:r>
              <a:rPr lang="zh-CN" altLang="en-US" baseline="0" dirty="0" smtClean="0"/>
              <a:t> </a:t>
            </a:r>
            <a:r>
              <a:rPr lang="en-US" altLang="zh-CN" baseline="0" dirty="0" smtClean="0"/>
              <a:t>to</a:t>
            </a:r>
            <a:r>
              <a:rPr lang="zh-CN" altLang="en-US" baseline="0" dirty="0" smtClean="0"/>
              <a:t> </a:t>
            </a:r>
            <a:r>
              <a:rPr lang="en-US" altLang="zh-CN" baseline="0" dirty="0" smtClean="0"/>
              <a:t>small,</a:t>
            </a:r>
            <a:r>
              <a:rPr lang="zh-CN" altLang="en-US" baseline="0" dirty="0" smtClean="0"/>
              <a:t> </a:t>
            </a:r>
            <a:r>
              <a:rPr lang="en-US" altLang="zh-CN" baseline="0" dirty="0" smtClean="0"/>
              <a:t>high-level</a:t>
            </a:r>
            <a:r>
              <a:rPr lang="zh-CN" altLang="en-US" baseline="0" dirty="0" smtClean="0"/>
              <a:t> </a:t>
            </a:r>
            <a:r>
              <a:rPr lang="en-US" altLang="zh-CN" baseline="0" dirty="0" smtClean="0"/>
              <a:t>to</a:t>
            </a:r>
            <a:r>
              <a:rPr lang="zh-CN" altLang="en-US" baseline="0" dirty="0" smtClean="0"/>
              <a:t> </a:t>
            </a:r>
            <a:r>
              <a:rPr lang="en-US" altLang="zh-CN" baseline="0" dirty="0" smtClean="0"/>
              <a:t>low-level,</a:t>
            </a:r>
            <a:r>
              <a:rPr lang="zh-CN" altLang="en-US" baseline="0" dirty="0" smtClean="0"/>
              <a:t> </a:t>
            </a:r>
            <a:r>
              <a:rPr lang="en-US" altLang="zh-CN" baseline="0" dirty="0" smtClean="0"/>
              <a:t>few</a:t>
            </a:r>
            <a:r>
              <a:rPr lang="zh-CN" altLang="en-US" baseline="0" dirty="0" smtClean="0"/>
              <a:t> </a:t>
            </a:r>
            <a:r>
              <a:rPr lang="en-US" altLang="zh-CN" baseline="0" dirty="0" smtClean="0"/>
              <a:t>to</a:t>
            </a:r>
            <a:r>
              <a:rPr lang="zh-CN" altLang="en-US" baseline="0" dirty="0" smtClean="0"/>
              <a:t> </a:t>
            </a:r>
            <a:r>
              <a:rPr lang="en-US" altLang="zh-CN" baseline="0" dirty="0" smtClean="0"/>
              <a:t>many,</a:t>
            </a:r>
            <a:r>
              <a:rPr lang="zh-CN" altLang="en-US" baseline="0" dirty="0" smtClean="0"/>
              <a:t> </a:t>
            </a:r>
            <a:r>
              <a:rPr lang="en-US" altLang="zh-CN" baseline="0" dirty="0" smtClean="0"/>
              <a:t>sometimes</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no</a:t>
            </a:r>
            <a:r>
              <a:rPr lang="zh-CN" altLang="en-US" baseline="0" dirty="0" smtClean="0"/>
              <a:t> </a:t>
            </a:r>
            <a:r>
              <a:rPr lang="en-US" altLang="zh-CN" baseline="0" dirty="0" smtClean="0"/>
              <a:t>hierarchy)</a:t>
            </a:r>
            <a:r>
              <a:rPr lang="zh-CN" altLang="en-US" baseline="0" dirty="0" smtClean="0"/>
              <a:t> </a:t>
            </a:r>
            <a:r>
              <a:rPr lang="en-US" altLang="zh-CN" baseline="0" dirty="0" smtClean="0"/>
              <a:t>but</a:t>
            </a:r>
            <a:r>
              <a:rPr lang="zh-CN" altLang="en-US" baseline="0" dirty="0" smtClean="0"/>
              <a:t> </a:t>
            </a:r>
            <a:r>
              <a:rPr lang="en-US" altLang="zh-CN" baseline="0" dirty="0" smtClean="0"/>
              <a:t>“time/location”</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figure</a:t>
            </a:r>
            <a:r>
              <a:rPr lang="zh-CN" altLang="en-US" baseline="0" dirty="0" smtClean="0"/>
              <a:t> </a:t>
            </a:r>
            <a:r>
              <a:rPr lang="en-US" altLang="zh-CN" baseline="0" dirty="0" smtClean="0"/>
              <a:t>reversed</a:t>
            </a:r>
            <a:r>
              <a:rPr lang="zh-CN" altLang="en-US" baseline="0" dirty="0" smtClean="0"/>
              <a:t> </a:t>
            </a:r>
            <a:r>
              <a:rPr lang="en-US" altLang="zh-CN" baseline="0" dirty="0" smtClean="0"/>
              <a:t>the</a:t>
            </a:r>
            <a:r>
              <a:rPr lang="zh-CN" altLang="en-US" baseline="0" dirty="0" smtClean="0"/>
              <a:t> </a:t>
            </a:r>
            <a:r>
              <a:rPr lang="en-US" altLang="zh-CN" baseline="0" dirty="0" smtClean="0"/>
              <a:t>hierarchy.</a:t>
            </a:r>
            <a:endParaRPr lang="zh-CN" altLang="en-US" baseline="0" dirty="0" smtClean="0"/>
          </a:p>
          <a:p>
            <a:r>
              <a:rPr lang="en-US" altLang="zh-CN" baseline="0" dirty="0" smtClean="0"/>
              <a:t>Roll</a:t>
            </a:r>
            <a:r>
              <a:rPr lang="zh-CN" altLang="en-US" baseline="0" dirty="0" smtClean="0"/>
              <a:t> </a:t>
            </a:r>
            <a:r>
              <a:rPr lang="en-US" altLang="zh-CN" baseline="0" dirty="0" smtClean="0"/>
              <a:t>up</a:t>
            </a:r>
            <a:r>
              <a:rPr lang="zh-CN" altLang="en-US" baseline="0" dirty="0" smtClean="0"/>
              <a:t> </a:t>
            </a:r>
            <a:r>
              <a:rPr lang="en-US" altLang="zh-CN" baseline="0" dirty="0" smtClean="0"/>
              <a:t>(summarize</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 </a:t>
            </a:r>
            <a:r>
              <a:rPr lang="en-US" altLang="zh-CN" baseline="0" dirty="0" smtClean="0"/>
              <a:t>climb</a:t>
            </a:r>
            <a:r>
              <a:rPr lang="zh-CN" altLang="en-US" baseline="0" dirty="0" smtClean="0"/>
              <a:t> </a:t>
            </a:r>
            <a:r>
              <a:rPr lang="en-US" altLang="zh-CN" baseline="0" dirty="0" smtClean="0"/>
              <a:t>the</a:t>
            </a:r>
            <a:r>
              <a:rPr lang="zh-CN" altLang="en-US" baseline="0" dirty="0" smtClean="0"/>
              <a:t> </a:t>
            </a:r>
            <a:r>
              <a:rPr lang="en-US" altLang="zh-CN" baseline="0" dirty="0" smtClean="0"/>
              <a:t>hierarchy</a:t>
            </a:r>
            <a:r>
              <a:rPr lang="zh-CN" altLang="en-US" baseline="0" dirty="0" smtClean="0"/>
              <a:t> </a:t>
            </a:r>
            <a:r>
              <a:rPr lang="zh-CN" altLang="en-US" baseline="0" dirty="0" smtClean="0">
                <a:sym typeface="Wingdings"/>
              </a:rPr>
              <a:t> </a:t>
            </a:r>
            <a:r>
              <a:rPr lang="en-US" altLang="zh-CN" baseline="0" dirty="0" smtClean="0">
                <a:sym typeface="Wingdings"/>
              </a:rPr>
              <a:t>going</a:t>
            </a:r>
            <a:r>
              <a:rPr lang="zh-CN" altLang="en-US" baseline="0" dirty="0" smtClean="0">
                <a:sym typeface="Wingdings"/>
              </a:rPr>
              <a:t> </a:t>
            </a:r>
            <a:r>
              <a:rPr lang="en-US" altLang="zh-CN" baseline="0" dirty="0" smtClean="0">
                <a:sym typeface="Wingdings"/>
              </a:rPr>
              <a:t>down</a:t>
            </a:r>
            <a:r>
              <a:rPr lang="zh-CN" altLang="en-US" baseline="0" dirty="0" smtClean="0">
                <a:sym typeface="Wingdings"/>
              </a:rPr>
              <a:t> </a:t>
            </a:r>
            <a:r>
              <a:rPr lang="en-US" altLang="zh-CN" baseline="0" dirty="0" smtClean="0">
                <a:sym typeface="Wingdings"/>
              </a:rPr>
              <a:t>in</a:t>
            </a:r>
            <a:r>
              <a:rPr lang="zh-CN" altLang="en-US" baseline="0" dirty="0" smtClean="0">
                <a:sym typeface="Wingdings"/>
              </a:rPr>
              <a:t> </a:t>
            </a:r>
            <a:r>
              <a:rPr lang="en-US" altLang="zh-CN" baseline="0" dirty="0" smtClean="0">
                <a:sym typeface="Wingdings"/>
              </a:rPr>
              <a:t>the</a:t>
            </a:r>
            <a:r>
              <a:rPr lang="zh-CN" altLang="en-US" baseline="0" dirty="0" smtClean="0">
                <a:sym typeface="Wingdings"/>
              </a:rPr>
              <a:t> </a:t>
            </a:r>
            <a:r>
              <a:rPr lang="en-US" altLang="zh-CN" baseline="0" dirty="0" smtClean="0">
                <a:sym typeface="Wingdings"/>
              </a:rPr>
              <a:t>figure</a:t>
            </a:r>
            <a:endParaRPr lang="zh-CN" altLang="en-US" baseline="0" dirty="0" smtClean="0">
              <a:sym typeface="Wingdings"/>
            </a:endParaRPr>
          </a:p>
          <a:p>
            <a:r>
              <a:rPr lang="en-US" altLang="zh-CN" baseline="0" dirty="0" smtClean="0">
                <a:sym typeface="Wingdings"/>
              </a:rPr>
              <a:t>Drill</a:t>
            </a:r>
            <a:r>
              <a:rPr lang="zh-CN" altLang="en-US" baseline="0" dirty="0" smtClean="0">
                <a:sym typeface="Wingdings"/>
              </a:rPr>
              <a:t> </a:t>
            </a:r>
            <a:r>
              <a:rPr lang="en-US" altLang="zh-CN" baseline="0" dirty="0" smtClean="0">
                <a:sym typeface="Wingdings"/>
              </a:rPr>
              <a:t>down</a:t>
            </a:r>
            <a:r>
              <a:rPr lang="zh-CN" altLang="en-US" baseline="0" dirty="0" smtClean="0">
                <a:sym typeface="Wingdings"/>
              </a:rPr>
              <a:t> </a:t>
            </a:r>
            <a:r>
              <a:rPr lang="en-US" altLang="zh-CN" baseline="0" dirty="0" smtClean="0">
                <a:sym typeface="Wingdings"/>
              </a:rPr>
              <a:t>(from</a:t>
            </a:r>
            <a:r>
              <a:rPr lang="zh-CN" altLang="en-US" baseline="0" dirty="0" smtClean="0">
                <a:sym typeface="Wingdings"/>
              </a:rPr>
              <a:t> </a:t>
            </a:r>
            <a:r>
              <a:rPr lang="en-US" altLang="zh-CN" baseline="0" dirty="0" smtClean="0">
                <a:sym typeface="Wingdings"/>
              </a:rPr>
              <a:t>the</a:t>
            </a:r>
            <a:r>
              <a:rPr lang="zh-CN" altLang="en-US" baseline="0" dirty="0" smtClean="0">
                <a:sym typeface="Wingdings"/>
              </a:rPr>
              <a:t> </a:t>
            </a:r>
            <a:r>
              <a:rPr lang="en-US" altLang="zh-CN" baseline="0" dirty="0" smtClean="0">
                <a:sym typeface="Wingdings"/>
              </a:rPr>
              <a:t>top</a:t>
            </a:r>
            <a:r>
              <a:rPr lang="zh-CN" altLang="en-US" baseline="0" dirty="0" smtClean="0">
                <a:sym typeface="Wingdings"/>
              </a:rPr>
              <a:t> </a:t>
            </a:r>
            <a:r>
              <a:rPr lang="en-US" altLang="zh-CN" baseline="0" dirty="0" smtClean="0">
                <a:sym typeface="Wingdings"/>
              </a:rPr>
              <a:t>to</a:t>
            </a:r>
            <a:r>
              <a:rPr lang="zh-CN" altLang="en-US" baseline="0" dirty="0" smtClean="0">
                <a:sym typeface="Wingdings"/>
              </a:rPr>
              <a:t> </a:t>
            </a:r>
            <a:r>
              <a:rPr lang="en-US" altLang="zh-CN" baseline="0" dirty="0" smtClean="0">
                <a:sym typeface="Wingdings"/>
              </a:rPr>
              <a:t>the</a:t>
            </a:r>
            <a:r>
              <a:rPr lang="zh-CN" altLang="en-US" baseline="0" dirty="0" smtClean="0">
                <a:sym typeface="Wingdings"/>
              </a:rPr>
              <a:t> </a:t>
            </a:r>
            <a:r>
              <a:rPr lang="en-US" altLang="zh-CN" baseline="0" dirty="0" smtClean="0">
                <a:sym typeface="Wingdings"/>
              </a:rPr>
              <a:t>bottom,</a:t>
            </a:r>
            <a:r>
              <a:rPr lang="zh-CN" altLang="en-US" baseline="0" dirty="0" smtClean="0">
                <a:sym typeface="Wingdings"/>
              </a:rPr>
              <a:t> </a:t>
            </a:r>
            <a:r>
              <a:rPr lang="en-US" altLang="zh-CN" baseline="0" dirty="0" smtClean="0">
                <a:sym typeface="Wingdings"/>
              </a:rPr>
              <a:t>from</a:t>
            </a:r>
            <a:r>
              <a:rPr lang="zh-CN" altLang="en-US" baseline="0" dirty="0" smtClean="0">
                <a:sym typeface="Wingdings"/>
              </a:rPr>
              <a:t> </a:t>
            </a:r>
            <a:r>
              <a:rPr lang="en-US" altLang="zh-CN" baseline="0" dirty="0" smtClean="0">
                <a:sym typeface="Wingdings"/>
              </a:rPr>
              <a:t>few</a:t>
            </a:r>
            <a:r>
              <a:rPr lang="zh-CN" altLang="en-US" baseline="0" dirty="0" smtClean="0">
                <a:sym typeface="Wingdings"/>
              </a:rPr>
              <a:t> </a:t>
            </a:r>
            <a:r>
              <a:rPr lang="en-US" altLang="zh-CN" baseline="0" dirty="0" smtClean="0">
                <a:sym typeface="Wingdings"/>
              </a:rPr>
              <a:t>to</a:t>
            </a:r>
            <a:r>
              <a:rPr lang="zh-CN" altLang="en-US" baseline="0" dirty="0" smtClean="0">
                <a:sym typeface="Wingdings"/>
              </a:rPr>
              <a:t> </a:t>
            </a:r>
            <a:r>
              <a:rPr lang="en-US" altLang="zh-CN" baseline="0" dirty="0" smtClean="0">
                <a:sym typeface="Wingdings"/>
              </a:rPr>
              <a:t>many,</a:t>
            </a:r>
            <a:r>
              <a:rPr lang="zh-CN" altLang="en-US" baseline="0" dirty="0" smtClean="0">
                <a:sym typeface="Wingdings"/>
              </a:rPr>
              <a:t> </a:t>
            </a:r>
            <a:r>
              <a:rPr lang="en-US" altLang="zh-CN" baseline="0" dirty="0" smtClean="0">
                <a:sym typeface="Wingdings"/>
              </a:rPr>
              <a:t>from</a:t>
            </a:r>
            <a:r>
              <a:rPr lang="zh-CN" altLang="en-US" baseline="0" dirty="0" smtClean="0">
                <a:sym typeface="Wingdings"/>
              </a:rPr>
              <a:t> </a:t>
            </a:r>
            <a:r>
              <a:rPr lang="en-US" altLang="zh-CN" baseline="0" dirty="0" smtClean="0">
                <a:sym typeface="Wingdings"/>
              </a:rPr>
              <a:t>big</a:t>
            </a:r>
            <a:r>
              <a:rPr lang="zh-CN" altLang="en-US" baseline="0" dirty="0" smtClean="0">
                <a:sym typeface="Wingdings"/>
              </a:rPr>
              <a:t> </a:t>
            </a:r>
            <a:r>
              <a:rPr lang="en-US" altLang="zh-CN" baseline="0" dirty="0" smtClean="0">
                <a:sym typeface="Wingdings"/>
              </a:rPr>
              <a:t>to</a:t>
            </a:r>
            <a:r>
              <a:rPr lang="zh-CN" altLang="en-US" baseline="0" dirty="0" smtClean="0">
                <a:sym typeface="Wingdings"/>
              </a:rPr>
              <a:t> </a:t>
            </a:r>
            <a:r>
              <a:rPr lang="en-US" altLang="zh-CN" baseline="0" dirty="0" smtClean="0">
                <a:sym typeface="Wingdings"/>
              </a:rPr>
              <a:t>small)</a:t>
            </a:r>
            <a:endParaRPr lang="zh-CN" altLang="en-US" baseline="0" dirty="0" smtClean="0">
              <a:sym typeface="Wingdings"/>
            </a:endParaRPr>
          </a:p>
          <a:p>
            <a:endParaRPr lang="zh-CN" altLang="en-US" baseline="0" dirty="0" smtClean="0">
              <a:sym typeface="Wingdings"/>
            </a:endParaRPr>
          </a:p>
        </p:txBody>
      </p:sp>
    </p:spTree>
    <p:extLst>
      <p:ext uri="{BB962C8B-B14F-4D97-AF65-F5344CB8AC3E}">
        <p14:creationId xmlns:p14="http://schemas.microsoft.com/office/powerpoint/2010/main" val="1927457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B5BE9E-22FE-4E4A-821F-4589C1046BCC}" type="slidenum">
              <a:rPr lang="en-US" altLang="en-US"/>
              <a:pPr>
                <a:spcBef>
                  <a:spcPct val="0"/>
                </a:spcBef>
              </a:pPr>
              <a:t>12</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baseline="0" dirty="0" smtClean="0"/>
              <a:t>Example:</a:t>
            </a:r>
            <a:r>
              <a:rPr lang="zh-CN" altLang="en-US" baseline="0" dirty="0" smtClean="0"/>
              <a:t> </a:t>
            </a:r>
            <a:r>
              <a:rPr lang="en-US" altLang="zh-CN" baseline="0" dirty="0" smtClean="0"/>
              <a:t>(1)</a:t>
            </a:r>
            <a:r>
              <a:rPr lang="zh-CN" altLang="en-US" baseline="0" dirty="0" smtClean="0"/>
              <a:t> </a:t>
            </a:r>
            <a:r>
              <a:rPr lang="en-US" altLang="zh-CN" baseline="0" dirty="0" smtClean="0"/>
              <a:t>4</a:t>
            </a:r>
            <a:r>
              <a:rPr lang="en-US" altLang="zh-CN" baseline="30000" dirty="0" smtClean="0"/>
              <a:t>th</a:t>
            </a:r>
            <a:r>
              <a:rPr lang="zh-CN" altLang="en-US" dirty="0" smtClean="0"/>
              <a:t> </a:t>
            </a:r>
            <a:r>
              <a:rPr lang="en-US" altLang="zh-CN" dirty="0" smtClean="0"/>
              <a:t>Street,</a:t>
            </a:r>
            <a:r>
              <a:rPr lang="zh-CN" altLang="en-US" baseline="0" dirty="0" smtClean="0"/>
              <a:t> </a:t>
            </a:r>
            <a:r>
              <a:rPr lang="en-US" altLang="zh-CN" dirty="0" smtClean="0"/>
              <a:t>Champaign,</a:t>
            </a:r>
            <a:r>
              <a:rPr lang="zh-CN" altLang="en-US" baseline="0" dirty="0" smtClean="0"/>
              <a:t> </a:t>
            </a:r>
            <a:r>
              <a:rPr lang="en-US" altLang="zh-CN" baseline="0" dirty="0" smtClean="0"/>
              <a:t>Illinois,</a:t>
            </a:r>
            <a:r>
              <a:rPr lang="zh-CN" altLang="en-US" baseline="0" dirty="0" smtClean="0"/>
              <a:t> </a:t>
            </a:r>
            <a:r>
              <a:rPr lang="en-US" altLang="zh-CN" baseline="0" dirty="0" smtClean="0"/>
              <a:t>US</a:t>
            </a:r>
            <a:endParaRPr lang="zh-CN" altLang="en-US" dirty="0" smtClean="0"/>
          </a:p>
          <a:p>
            <a:r>
              <a:rPr lang="en-US" altLang="zh-CN" dirty="0" smtClean="0"/>
              <a:t>(2)</a:t>
            </a:r>
            <a:r>
              <a:rPr lang="zh-CN" altLang="en-US" dirty="0" smtClean="0"/>
              <a:t> </a:t>
            </a:r>
            <a:r>
              <a:rPr lang="en-US" altLang="zh-CN" dirty="0" smtClean="0"/>
              <a:t>6</a:t>
            </a:r>
            <a:r>
              <a:rPr lang="en-US" altLang="zh-CN" baseline="30000" dirty="0" smtClean="0"/>
              <a:t>th</a:t>
            </a:r>
            <a:r>
              <a:rPr lang="zh-CN" altLang="en-US" dirty="0" smtClean="0"/>
              <a:t> </a:t>
            </a:r>
            <a:r>
              <a:rPr lang="en-US" altLang="zh-CN" dirty="0" smtClean="0"/>
              <a:t>Street,</a:t>
            </a:r>
            <a:r>
              <a:rPr lang="zh-CN" altLang="en-US" baseline="0" dirty="0" smtClean="0"/>
              <a:t> </a:t>
            </a:r>
            <a:r>
              <a:rPr lang="en-US" altLang="zh-CN" dirty="0" smtClean="0"/>
              <a:t>Champaign,</a:t>
            </a:r>
            <a:r>
              <a:rPr lang="zh-CN" altLang="en-US" baseline="0" dirty="0" smtClean="0"/>
              <a:t> </a:t>
            </a:r>
            <a:r>
              <a:rPr lang="en-US" altLang="zh-CN" baseline="0" dirty="0" smtClean="0"/>
              <a:t>Illinois,</a:t>
            </a:r>
            <a:r>
              <a:rPr lang="zh-CN" altLang="en-US" baseline="0" dirty="0" smtClean="0"/>
              <a:t> </a:t>
            </a:r>
            <a:r>
              <a:rPr lang="en-US" altLang="zh-CN" baseline="0" dirty="0" smtClean="0"/>
              <a:t>US</a:t>
            </a:r>
            <a:endParaRPr lang="zh-CN" altLang="en-US" baseline="0" dirty="0" smtClean="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smtClean="0"/>
              <a:t>(3)</a:t>
            </a:r>
            <a:r>
              <a:rPr lang="zh-CN" altLang="en-US" baseline="0" dirty="0" smtClean="0"/>
              <a:t> </a:t>
            </a:r>
            <a:r>
              <a:rPr lang="en-US" altLang="zh-CN" baseline="0" dirty="0" smtClean="0"/>
              <a:t>Green</a:t>
            </a:r>
            <a:r>
              <a:rPr lang="zh-CN" altLang="en-US" baseline="0" dirty="0" smtClean="0"/>
              <a:t> </a:t>
            </a:r>
            <a:r>
              <a:rPr lang="en-US" altLang="zh-CN" baseline="0" dirty="0" smtClean="0"/>
              <a:t>Street,</a:t>
            </a:r>
            <a:r>
              <a:rPr lang="zh-CN" altLang="en-US" baseline="0" dirty="0" smtClean="0"/>
              <a:t> </a:t>
            </a:r>
            <a:r>
              <a:rPr lang="en-US" altLang="zh-CN" dirty="0" smtClean="0"/>
              <a:t>Champaign,</a:t>
            </a:r>
            <a:r>
              <a:rPr lang="zh-CN" altLang="en-US" baseline="0" dirty="0" smtClean="0"/>
              <a:t> </a:t>
            </a:r>
            <a:r>
              <a:rPr lang="en-US" altLang="zh-CN" baseline="0" dirty="0" smtClean="0"/>
              <a:t>Illinois,</a:t>
            </a:r>
            <a:r>
              <a:rPr lang="zh-CN" altLang="en-US" baseline="0" dirty="0" smtClean="0"/>
              <a:t> </a:t>
            </a:r>
            <a:r>
              <a:rPr lang="en-US" altLang="zh-CN" baseline="0" dirty="0" smtClean="0"/>
              <a:t>US</a:t>
            </a:r>
            <a:endParaRPr lang="zh-CN" altLang="en-US" baseline="0" dirty="0" smtClean="0"/>
          </a:p>
          <a:p>
            <a:pPr marL="171450" marR="0" indent="-171450" algn="l" defTabSz="914354" rtl="0" eaLnBrk="1" fontAlgn="auto" latinLnBrk="0" hangingPunct="1">
              <a:lnSpc>
                <a:spcPct val="100000"/>
              </a:lnSpc>
              <a:spcBef>
                <a:spcPts val="0"/>
              </a:spcBef>
              <a:spcAft>
                <a:spcPts val="0"/>
              </a:spcAft>
              <a:buClrTx/>
              <a:buSzTx/>
              <a:buFont typeface="Wingdings" charset="2"/>
              <a:buChar char="à"/>
              <a:tabLst/>
              <a:defRPr/>
            </a:pPr>
            <a:r>
              <a:rPr lang="is-IS" altLang="zh-CN" baseline="0" dirty="0" smtClean="0">
                <a:sym typeface="Wingdings"/>
              </a:rPr>
              <a:t>…</a:t>
            </a:r>
            <a:r>
              <a:rPr lang="en-US" altLang="zh-CN" baseline="0" dirty="0" smtClean="0">
                <a:sym typeface="Wingdings"/>
              </a:rPr>
              <a:t>Street,</a:t>
            </a:r>
            <a:r>
              <a:rPr lang="zh-CN" altLang="en-US" baseline="0" dirty="0" smtClean="0">
                <a:sym typeface="Wingdings"/>
              </a:rPr>
              <a:t> </a:t>
            </a:r>
            <a:r>
              <a:rPr lang="en-US" altLang="zh-CN" baseline="0" dirty="0" smtClean="0">
                <a:sym typeface="Wingdings"/>
              </a:rPr>
              <a:t>Champaign;</a:t>
            </a:r>
            <a:r>
              <a:rPr lang="zh-CN" altLang="en-US" baseline="0" dirty="0" smtClean="0">
                <a:sym typeface="Wingdings"/>
              </a:rPr>
              <a:t> </a:t>
            </a:r>
            <a:r>
              <a:rPr lang="en-US" altLang="zh-CN" baseline="0" dirty="0" smtClean="0">
                <a:sym typeface="Wingdings"/>
              </a:rPr>
              <a:t>(another</a:t>
            </a:r>
            <a:r>
              <a:rPr lang="zh-CN" altLang="en-US" baseline="0" dirty="0" smtClean="0">
                <a:sym typeface="Wingdings"/>
              </a:rPr>
              <a:t> </a:t>
            </a:r>
            <a:r>
              <a:rPr lang="en-US" altLang="zh-CN" baseline="0" dirty="0" smtClean="0">
                <a:sym typeface="Wingdings"/>
              </a:rPr>
              <a:t>table)</a:t>
            </a:r>
            <a:r>
              <a:rPr lang="zh-CN" altLang="en-US" baseline="0" dirty="0" smtClean="0">
                <a:sym typeface="Wingdings"/>
              </a:rPr>
              <a:t> </a:t>
            </a:r>
            <a:r>
              <a:rPr lang="en-US" altLang="zh-CN" baseline="0" dirty="0" smtClean="0">
                <a:sym typeface="Wingdings"/>
              </a:rPr>
              <a:t>Champaign,</a:t>
            </a:r>
            <a:r>
              <a:rPr lang="zh-CN" altLang="en-US" baseline="0" dirty="0" smtClean="0">
                <a:sym typeface="Wingdings"/>
              </a:rPr>
              <a:t> </a:t>
            </a:r>
            <a:r>
              <a:rPr lang="en-US" altLang="zh-CN" baseline="0" dirty="0" smtClean="0">
                <a:sym typeface="Wingdings"/>
              </a:rPr>
              <a:t>Illinois,</a:t>
            </a:r>
            <a:r>
              <a:rPr lang="zh-CN" altLang="en-US" baseline="0" dirty="0" smtClean="0">
                <a:sym typeface="Wingdings"/>
              </a:rPr>
              <a:t> </a:t>
            </a:r>
            <a:r>
              <a:rPr lang="en-US" altLang="zh-CN" baseline="0" dirty="0" smtClean="0">
                <a:sym typeface="Wingdings"/>
              </a:rPr>
              <a:t>US</a:t>
            </a:r>
            <a:endParaRPr lang="zh-CN" altLang="en-US" baseline="0" dirty="0" smtClean="0">
              <a:sym typeface="Wingdings"/>
            </a:endParaRPr>
          </a:p>
          <a:p>
            <a:pPr marL="0" marR="0" indent="0" algn="l" defTabSz="914354" rtl="0" eaLnBrk="1" fontAlgn="auto" latinLnBrk="0" hangingPunct="1">
              <a:lnSpc>
                <a:spcPct val="100000"/>
              </a:lnSpc>
              <a:spcBef>
                <a:spcPts val="0"/>
              </a:spcBef>
              <a:spcAft>
                <a:spcPts val="0"/>
              </a:spcAft>
              <a:buClrTx/>
              <a:buSzTx/>
              <a:buFont typeface="Wingdings" charset="2"/>
              <a:buNone/>
              <a:tabLst/>
              <a:defRPr/>
            </a:pPr>
            <a:r>
              <a:rPr lang="en-US" altLang="zh-CN" baseline="0" dirty="0" smtClean="0">
                <a:sym typeface="Wingdings"/>
              </a:rPr>
              <a:t>Which</a:t>
            </a:r>
            <a:r>
              <a:rPr lang="zh-CN" altLang="en-US" baseline="0" dirty="0" smtClean="0">
                <a:sym typeface="Wingdings"/>
              </a:rPr>
              <a:t> </a:t>
            </a:r>
            <a:r>
              <a:rPr lang="en-US" altLang="zh-CN" baseline="0" dirty="0" smtClean="0">
                <a:sym typeface="Wingdings"/>
              </a:rPr>
              <a:t>one</a:t>
            </a:r>
            <a:r>
              <a:rPr lang="zh-CN" altLang="en-US" baseline="0" dirty="0" smtClean="0">
                <a:sym typeface="Wingdings"/>
              </a:rPr>
              <a:t> </a:t>
            </a:r>
            <a:r>
              <a:rPr lang="en-US" altLang="zh-CN" baseline="0" dirty="0" smtClean="0">
                <a:sym typeface="Wingdings"/>
              </a:rPr>
              <a:t>is</a:t>
            </a:r>
            <a:r>
              <a:rPr lang="zh-CN" altLang="en-US" baseline="0" dirty="0" smtClean="0">
                <a:sym typeface="Wingdings"/>
              </a:rPr>
              <a:t> </a:t>
            </a:r>
            <a:r>
              <a:rPr lang="en-US" altLang="zh-CN" baseline="0" dirty="0" smtClean="0">
                <a:sym typeface="Wingdings"/>
              </a:rPr>
              <a:t>better?</a:t>
            </a:r>
            <a:endParaRPr lang="zh-CN" altLang="en-US" baseline="0" dirty="0" smtClean="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smtClean="0"/>
              <a:t>Snowflake</a:t>
            </a:r>
            <a:r>
              <a:rPr lang="zh-CN" altLang="en-US" baseline="0" dirty="0" smtClean="0"/>
              <a:t> </a:t>
            </a:r>
            <a:r>
              <a:rPr lang="en-US" altLang="zh-CN" baseline="0" dirty="0" smtClean="0"/>
              <a:t>schema:</a:t>
            </a:r>
            <a:r>
              <a:rPr lang="zh-CN" altLang="en-US" baseline="0" dirty="0" smtClean="0"/>
              <a:t> </a:t>
            </a:r>
            <a:r>
              <a:rPr lang="en-US" altLang="zh-CN" baseline="0" dirty="0" smtClean="0"/>
              <a:t>save</a:t>
            </a:r>
            <a:r>
              <a:rPr lang="zh-CN" altLang="en-US" baseline="0" dirty="0" smtClean="0"/>
              <a:t> </a:t>
            </a:r>
            <a:r>
              <a:rPr lang="en-US" altLang="zh-CN" baseline="0" dirty="0" smtClean="0"/>
              <a:t>storage</a:t>
            </a:r>
            <a:r>
              <a:rPr lang="zh-CN" altLang="en-US" baseline="0" dirty="0" smtClean="0"/>
              <a:t> </a:t>
            </a:r>
            <a:r>
              <a:rPr lang="en-US" altLang="zh-CN" baseline="0" dirty="0" smtClean="0"/>
              <a:t>cost</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to</a:t>
            </a:r>
            <a:r>
              <a:rPr lang="zh-CN" altLang="en-US" baseline="0" dirty="0" smtClean="0"/>
              <a:t> </a:t>
            </a:r>
            <a:r>
              <a:rPr lang="en-US" altLang="zh-CN" baseline="0" dirty="0" smtClean="0"/>
              <a:t>link</a:t>
            </a:r>
            <a:r>
              <a:rPr lang="zh-CN" altLang="en-US" baseline="0" dirty="0" smtClean="0"/>
              <a:t> </a:t>
            </a:r>
            <a:r>
              <a:rPr lang="en-US" altLang="zh-CN" baseline="0" dirty="0" smtClean="0"/>
              <a:t>the</a:t>
            </a:r>
            <a:r>
              <a:rPr lang="zh-CN" altLang="en-US" baseline="0" dirty="0" smtClean="0"/>
              <a:t> </a:t>
            </a:r>
            <a:r>
              <a:rPr lang="en-US" altLang="zh-CN" baseline="0" dirty="0" smtClean="0"/>
              <a:t>tables/relations</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compute)</a:t>
            </a:r>
            <a:endParaRPr lang="zh-CN" altLang="en-US" baseline="0" dirty="0" smtClean="0"/>
          </a:p>
          <a:p>
            <a:pPr marL="0" marR="0" indent="0" algn="l" defTabSz="914354" rtl="0" eaLnBrk="1" fontAlgn="auto" latinLnBrk="0" hangingPunct="1">
              <a:lnSpc>
                <a:spcPct val="100000"/>
              </a:lnSpc>
              <a:spcBef>
                <a:spcPts val="0"/>
              </a:spcBef>
              <a:spcAft>
                <a:spcPts val="0"/>
              </a:spcAft>
              <a:buClrTx/>
              <a:buSzTx/>
              <a:buFontTx/>
              <a:buNone/>
              <a:tabLst/>
              <a:defRPr/>
            </a:pPr>
            <a:r>
              <a:rPr lang="en-US" altLang="zh-CN" baseline="0" dirty="0" smtClean="0"/>
              <a:t>Star</a:t>
            </a:r>
            <a:r>
              <a:rPr lang="zh-CN" altLang="en-US" baseline="0" dirty="0" smtClean="0"/>
              <a:t> </a:t>
            </a:r>
            <a:r>
              <a:rPr lang="en-US" altLang="zh-CN" baseline="0" dirty="0" smtClean="0"/>
              <a:t>schema:</a:t>
            </a:r>
            <a:r>
              <a:rPr lang="zh-CN" altLang="en-US" baseline="0" dirty="0" smtClean="0"/>
              <a:t> </a:t>
            </a:r>
            <a:r>
              <a:rPr lang="en-US" altLang="zh-CN" baseline="0" dirty="0" smtClean="0"/>
              <a:t>save</a:t>
            </a:r>
            <a:r>
              <a:rPr lang="zh-CN" altLang="en-US" baseline="0" dirty="0" smtClean="0"/>
              <a:t> </a:t>
            </a:r>
            <a:r>
              <a:rPr lang="en-US" altLang="zh-CN" baseline="0" dirty="0" smtClean="0"/>
              <a:t>computing</a:t>
            </a:r>
            <a:r>
              <a:rPr lang="zh-CN" altLang="en-US" baseline="0" dirty="0" smtClean="0"/>
              <a:t> </a:t>
            </a:r>
            <a:r>
              <a:rPr lang="en-US" altLang="zh-CN" baseline="0" dirty="0" smtClean="0"/>
              <a:t>cost</a:t>
            </a:r>
            <a:r>
              <a:rPr lang="zh-CN" altLang="en-US" baseline="0" dirty="0" smtClean="0"/>
              <a:t> </a:t>
            </a:r>
            <a:r>
              <a:rPr lang="en-US" altLang="zh-CN" baseline="0" dirty="0" smtClean="0"/>
              <a:t>(some</a:t>
            </a:r>
            <a:r>
              <a:rPr lang="zh-CN" altLang="en-US" baseline="0" dirty="0" smtClean="0"/>
              <a:t> </a:t>
            </a:r>
            <a:r>
              <a:rPr lang="en-US" altLang="zh-CN" baseline="0" dirty="0" smtClean="0"/>
              <a:t>companies</a:t>
            </a:r>
            <a:r>
              <a:rPr lang="zh-CN" altLang="en-US" baseline="0" dirty="0" smtClean="0"/>
              <a:t> </a:t>
            </a:r>
            <a:r>
              <a:rPr lang="en-US" altLang="zh-CN" baseline="0" dirty="0" smtClean="0"/>
              <a:t>still</a:t>
            </a:r>
            <a:r>
              <a:rPr lang="zh-CN" altLang="en-US" baseline="0" dirty="0" smtClean="0"/>
              <a:t> </a:t>
            </a:r>
            <a:r>
              <a:rPr lang="en-US" altLang="zh-CN" baseline="0" dirty="0" smtClean="0"/>
              <a:t>use</a:t>
            </a:r>
            <a:r>
              <a:rPr lang="zh-CN" altLang="en-US" baseline="0" dirty="0" smtClean="0"/>
              <a:t> </a:t>
            </a:r>
            <a:r>
              <a:rPr lang="en-US" altLang="zh-CN" baseline="0" dirty="0" smtClean="0"/>
              <a:t>star</a:t>
            </a:r>
            <a:r>
              <a:rPr lang="zh-CN" altLang="en-US" baseline="0" dirty="0" smtClean="0"/>
              <a:t> </a:t>
            </a:r>
            <a:r>
              <a:rPr lang="en-US" altLang="zh-CN" baseline="0" dirty="0" smtClean="0"/>
              <a:t>schema,</a:t>
            </a:r>
            <a:r>
              <a:rPr lang="zh-CN" altLang="en-US" baseline="0" dirty="0" smtClean="0"/>
              <a:t> </a:t>
            </a:r>
            <a:r>
              <a:rPr lang="en-US" altLang="zh-CN" baseline="0" dirty="0" smtClean="0"/>
              <a:t>not</a:t>
            </a:r>
            <a:r>
              <a:rPr lang="zh-CN" altLang="en-US" baseline="0" dirty="0" smtClean="0"/>
              <a:t> </a:t>
            </a:r>
            <a:r>
              <a:rPr lang="en-US" altLang="zh-CN" baseline="0" dirty="0" smtClean="0"/>
              <a:t>snowflake</a:t>
            </a:r>
            <a:r>
              <a:rPr lang="zh-CN" altLang="en-US" baseline="0" dirty="0" smtClean="0"/>
              <a:t> </a:t>
            </a:r>
            <a:r>
              <a:rPr lang="en-US" altLang="zh-CN" baseline="0" dirty="0" smtClean="0"/>
              <a:t>schema)</a:t>
            </a:r>
            <a:endParaRPr lang="zh-CN" altLang="en-US" baseline="0" dirty="0" smtClean="0"/>
          </a:p>
        </p:txBody>
      </p:sp>
    </p:spTree>
    <p:extLst>
      <p:ext uri="{BB962C8B-B14F-4D97-AF65-F5344CB8AC3E}">
        <p14:creationId xmlns:p14="http://schemas.microsoft.com/office/powerpoint/2010/main" val="321941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7BE4DD-2FE2-4BB4-B24F-E7309365476C}" type="slidenum">
              <a:rPr lang="en-US" altLang="en-US"/>
              <a:pPr>
                <a:spcBef>
                  <a:spcPct val="0"/>
                </a:spcBef>
              </a:pPr>
              <a:t>13</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baseline="0" dirty="0" smtClean="0"/>
              <a:t>Sales</a:t>
            </a:r>
            <a:r>
              <a:rPr lang="zh-CN" altLang="en-US" baseline="0" dirty="0" smtClean="0"/>
              <a:t> </a:t>
            </a:r>
            <a:r>
              <a:rPr lang="en-US" altLang="zh-CN" baseline="0" dirty="0" smtClean="0"/>
              <a:t>and</a:t>
            </a:r>
            <a:r>
              <a:rPr lang="zh-CN" altLang="en-US" baseline="0" dirty="0" smtClean="0"/>
              <a:t> </a:t>
            </a:r>
            <a:r>
              <a:rPr lang="en-US" altLang="zh-CN" baseline="0" dirty="0" smtClean="0"/>
              <a:t>Shipping</a:t>
            </a:r>
            <a:r>
              <a:rPr lang="zh-CN" altLang="en-US" baseline="0" dirty="0" smtClean="0"/>
              <a:t> </a:t>
            </a:r>
            <a:r>
              <a:rPr lang="en-US" altLang="zh-CN" baseline="0" dirty="0" smtClean="0"/>
              <a:t>tables</a:t>
            </a:r>
            <a:r>
              <a:rPr lang="zh-CN" altLang="en-US" baseline="0" dirty="0" smtClean="0"/>
              <a:t> </a:t>
            </a:r>
            <a:r>
              <a:rPr lang="en-US" altLang="zh-CN" baseline="0" dirty="0" smtClean="0"/>
              <a:t>can</a:t>
            </a:r>
            <a:r>
              <a:rPr lang="zh-CN" altLang="en-US" baseline="0" dirty="0" smtClean="0"/>
              <a:t> </a:t>
            </a:r>
            <a:r>
              <a:rPr lang="en-US" altLang="zh-CN" baseline="0" dirty="0" smtClean="0"/>
              <a:t>s</a:t>
            </a:r>
            <a:r>
              <a:rPr lang="en-US" altLang="zh-CN" dirty="0" smtClean="0"/>
              <a:t>hare</a:t>
            </a:r>
            <a:r>
              <a:rPr lang="zh-CN" altLang="en-US" baseline="0" dirty="0" smtClean="0"/>
              <a:t> </a:t>
            </a:r>
            <a:r>
              <a:rPr lang="en-US" altLang="zh-CN" baseline="0" dirty="0" smtClean="0"/>
              <a:t>items,</a:t>
            </a:r>
            <a:r>
              <a:rPr lang="zh-CN" altLang="en-US" baseline="0" dirty="0" smtClean="0"/>
              <a:t> </a:t>
            </a:r>
            <a:r>
              <a:rPr lang="en-US" altLang="zh-CN" baseline="0" dirty="0" smtClean="0"/>
              <a:t>locations,</a:t>
            </a:r>
            <a:r>
              <a:rPr lang="zh-CN" altLang="en-US" baseline="0" dirty="0" smtClean="0"/>
              <a:t> </a:t>
            </a:r>
            <a:r>
              <a:rPr lang="en-US" altLang="zh-CN" baseline="0" dirty="0" smtClean="0"/>
              <a:t>time</a:t>
            </a:r>
            <a:r>
              <a:rPr lang="zh-CN" altLang="en-US" baseline="0" dirty="0" smtClean="0"/>
              <a:t> </a:t>
            </a:r>
            <a:r>
              <a:rPr lang="en-US" altLang="zh-CN" baseline="0" dirty="0" smtClean="0"/>
              <a:t>tables.</a:t>
            </a:r>
            <a:endParaRPr lang="zh-CN" altLang="en-US" baseline="0" dirty="0" smtClean="0"/>
          </a:p>
          <a:p>
            <a:pPr marL="0" marR="0" indent="0" algn="l" defTabSz="914354" rtl="0" eaLnBrk="1" fontAlgn="auto" latinLnBrk="0" hangingPunct="1">
              <a:lnSpc>
                <a:spcPct val="100000"/>
              </a:lnSpc>
              <a:spcBef>
                <a:spcPts val="0"/>
              </a:spcBef>
              <a:spcAft>
                <a:spcPts val="0"/>
              </a:spcAft>
              <a:buClrTx/>
              <a:buSzTx/>
              <a:buFontTx/>
              <a:buNone/>
              <a:tabLst/>
              <a:defRPr/>
            </a:pPr>
            <a:endParaRPr lang="en-US" altLang="en-US" dirty="0" smtClean="0"/>
          </a:p>
        </p:txBody>
      </p:sp>
    </p:spTree>
    <p:extLst>
      <p:ext uri="{BB962C8B-B14F-4D97-AF65-F5344CB8AC3E}">
        <p14:creationId xmlns:p14="http://schemas.microsoft.com/office/powerpoint/2010/main" val="7152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E638F36-F932-42A5-9806-A4DA778E184B}" type="slidenum">
              <a:rPr lang="en-US" altLang="en-US"/>
              <a:pPr>
                <a:spcBef>
                  <a:spcPct val="0"/>
                </a:spcBef>
              </a:pPr>
              <a:t>14</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Levels</a:t>
            </a:r>
            <a:r>
              <a:rPr lang="zh-CN" altLang="en-US" dirty="0" smtClean="0"/>
              <a:t> </a:t>
            </a:r>
            <a:r>
              <a:rPr lang="en-US" altLang="zh-CN" dirty="0" smtClean="0"/>
              <a:t>and</a:t>
            </a:r>
            <a:r>
              <a:rPr lang="zh-CN" altLang="en-US" dirty="0" smtClean="0"/>
              <a:t> </a:t>
            </a:r>
            <a:r>
              <a:rPr lang="en-US" altLang="zh-CN" dirty="0" smtClean="0"/>
              <a:t>values</a:t>
            </a:r>
            <a:r>
              <a:rPr lang="zh-CN" altLang="en-US" baseline="0" dirty="0" smtClean="0"/>
              <a:t> </a:t>
            </a:r>
            <a:r>
              <a:rPr lang="en-US" altLang="zh-CN" baseline="0" dirty="0" smtClean="0"/>
              <a:t>of</a:t>
            </a:r>
            <a:r>
              <a:rPr lang="zh-CN" altLang="en-US" baseline="0" dirty="0" smtClean="0"/>
              <a:t> </a:t>
            </a:r>
            <a:r>
              <a:rPr lang="en-US" altLang="zh-CN" baseline="0" dirty="0" smtClean="0"/>
              <a:t>a</a:t>
            </a:r>
            <a:r>
              <a:rPr lang="zh-CN" altLang="en-US" baseline="0" dirty="0" smtClean="0"/>
              <a:t> </a:t>
            </a:r>
            <a:r>
              <a:rPr lang="en-US" altLang="zh-CN" baseline="0" dirty="0" smtClean="0"/>
              <a:t>dimension</a:t>
            </a:r>
            <a:endParaRPr lang="zh-CN" altLang="en-US" baseline="0" dirty="0" smtClean="0"/>
          </a:p>
          <a:p>
            <a:r>
              <a:rPr lang="en-US" altLang="zh-CN" baseline="0" dirty="0" smtClean="0"/>
              <a:t>Q1:</a:t>
            </a:r>
            <a:r>
              <a:rPr lang="zh-CN" altLang="en-US" baseline="0" dirty="0" smtClean="0"/>
              <a:t> </a:t>
            </a:r>
            <a:r>
              <a:rPr lang="en-US" altLang="zh-CN" baseline="0" dirty="0" smtClean="0"/>
              <a:t>How</a:t>
            </a:r>
            <a:r>
              <a:rPr lang="zh-CN" altLang="en-US" baseline="0" dirty="0" smtClean="0"/>
              <a:t> </a:t>
            </a:r>
            <a:r>
              <a:rPr lang="en-US" altLang="zh-CN" baseline="0" dirty="0" smtClean="0"/>
              <a:t>to</a:t>
            </a:r>
            <a:r>
              <a:rPr lang="zh-CN" altLang="en-US" baseline="0" dirty="0" smtClean="0"/>
              <a:t> </a:t>
            </a:r>
            <a:r>
              <a:rPr lang="en-US" altLang="zh-CN" baseline="0" dirty="0" smtClean="0"/>
              <a:t>construct</a:t>
            </a:r>
            <a:r>
              <a:rPr lang="zh-CN" altLang="en-US" baseline="0" dirty="0" smtClean="0"/>
              <a:t> </a:t>
            </a:r>
            <a:r>
              <a:rPr lang="en-US" altLang="zh-CN" baseline="0" dirty="0" smtClean="0"/>
              <a:t>the</a:t>
            </a:r>
            <a:r>
              <a:rPr lang="zh-CN" altLang="en-US" baseline="0" dirty="0" smtClean="0"/>
              <a:t> </a:t>
            </a:r>
            <a:r>
              <a:rPr lang="en-US" altLang="zh-CN" baseline="0" dirty="0" smtClean="0"/>
              <a:t>concept</a:t>
            </a:r>
            <a:r>
              <a:rPr lang="zh-CN" altLang="en-US" baseline="0" dirty="0" smtClean="0"/>
              <a:t> </a:t>
            </a:r>
            <a:r>
              <a:rPr lang="en-US" altLang="zh-CN" baseline="0" dirty="0" smtClean="0"/>
              <a:t>hierarchy</a:t>
            </a:r>
            <a:r>
              <a:rPr lang="zh-CN" altLang="en-US" baseline="0" dirty="0" smtClean="0"/>
              <a:t> </a:t>
            </a:r>
            <a:r>
              <a:rPr lang="en-US" altLang="zh-CN" baseline="0" dirty="0" smtClean="0"/>
              <a:t>from</a:t>
            </a:r>
            <a:r>
              <a:rPr lang="zh-CN" altLang="en-US" baseline="0" dirty="0" smtClean="0"/>
              <a:t> </a:t>
            </a:r>
            <a:r>
              <a:rPr lang="en-US" altLang="zh-CN" baseline="0" dirty="0" smtClean="0"/>
              <a:t>structured</a:t>
            </a:r>
            <a:r>
              <a:rPr lang="zh-CN" altLang="en-US" baseline="0" dirty="0" smtClean="0"/>
              <a:t> </a:t>
            </a:r>
            <a:r>
              <a:rPr lang="en-US" altLang="zh-CN" baseline="0" dirty="0" smtClean="0"/>
              <a:t>data</a:t>
            </a:r>
            <a:r>
              <a:rPr lang="zh-CN" altLang="en-US" baseline="0" dirty="0" smtClean="0"/>
              <a:t> </a:t>
            </a:r>
            <a:r>
              <a:rPr lang="en-US" altLang="zh-CN" baseline="0" dirty="0" smtClean="0"/>
              <a:t>(Web</a:t>
            </a:r>
            <a:r>
              <a:rPr lang="zh-CN" altLang="en-US" baseline="0" dirty="0" smtClean="0"/>
              <a:t> </a:t>
            </a:r>
            <a:r>
              <a:rPr lang="en-US" altLang="zh-CN" baseline="0" dirty="0" smtClean="0"/>
              <a:t>Tables)?</a:t>
            </a:r>
            <a:endParaRPr lang="zh-CN" altLang="en-US" baseline="0" dirty="0" smtClean="0"/>
          </a:p>
          <a:p>
            <a:r>
              <a:rPr lang="en-US" altLang="zh-CN" baseline="0" dirty="0" smtClean="0"/>
              <a:t>Q2:</a:t>
            </a:r>
            <a:r>
              <a:rPr lang="zh-CN" altLang="en-US" baseline="0" dirty="0" smtClean="0"/>
              <a:t> </a:t>
            </a:r>
            <a:r>
              <a:rPr lang="en-US" altLang="zh-CN" baseline="0" dirty="0" smtClean="0"/>
              <a:t>How</a:t>
            </a:r>
            <a:r>
              <a:rPr lang="zh-CN" altLang="en-US" baseline="0" dirty="0" smtClean="0"/>
              <a:t> </a:t>
            </a:r>
            <a:r>
              <a:rPr lang="en-US" altLang="zh-CN" baseline="0" dirty="0" smtClean="0"/>
              <a:t>to</a:t>
            </a:r>
            <a:r>
              <a:rPr lang="zh-CN" altLang="en-US" baseline="0" dirty="0" smtClean="0"/>
              <a:t> </a:t>
            </a:r>
            <a:r>
              <a:rPr lang="is-IS" altLang="zh-CN" baseline="0" dirty="0" smtClean="0"/>
              <a:t>…</a:t>
            </a:r>
            <a:r>
              <a:rPr lang="zh-CN" altLang="en-US" baseline="0" dirty="0" smtClean="0"/>
              <a:t> </a:t>
            </a:r>
            <a:r>
              <a:rPr lang="en-US" altLang="zh-CN" baseline="0" dirty="0" smtClean="0"/>
              <a:t>from</a:t>
            </a:r>
            <a:r>
              <a:rPr lang="zh-CN" altLang="en-US" baseline="0" dirty="0" smtClean="0"/>
              <a:t> </a:t>
            </a:r>
            <a:r>
              <a:rPr lang="en-US" altLang="zh-CN" baseline="0" dirty="0" smtClean="0"/>
              <a:t>(unstructured)</a:t>
            </a:r>
            <a:r>
              <a:rPr lang="zh-CN" altLang="en-US" baseline="0" dirty="0" smtClean="0"/>
              <a:t> </a:t>
            </a:r>
            <a:r>
              <a:rPr lang="en-US" altLang="zh-CN" baseline="0" dirty="0" smtClean="0"/>
              <a:t>text</a:t>
            </a:r>
            <a:r>
              <a:rPr lang="zh-CN" altLang="en-US" baseline="0" dirty="0" smtClean="0"/>
              <a:t> </a:t>
            </a:r>
            <a:r>
              <a:rPr lang="en-US" altLang="zh-CN" baseline="0" dirty="0" smtClean="0"/>
              <a:t>data?</a:t>
            </a:r>
            <a:endParaRPr lang="zh-CN" altLang="en-US" baseline="0" dirty="0" smtClean="0"/>
          </a:p>
          <a:p>
            <a:endParaRPr lang="zh-CN" altLang="en-US" dirty="0" smtClean="0"/>
          </a:p>
          <a:p>
            <a:r>
              <a:rPr lang="en-US" altLang="zh-CN" dirty="0" smtClean="0"/>
              <a:t>Many</a:t>
            </a:r>
            <a:r>
              <a:rPr lang="zh-CN" altLang="en-US" dirty="0" smtClean="0"/>
              <a:t> </a:t>
            </a:r>
            <a:r>
              <a:rPr lang="en-US" altLang="zh-CN" dirty="0" smtClean="0"/>
              <a:t>terms:</a:t>
            </a:r>
            <a:r>
              <a:rPr lang="zh-CN" altLang="en-US" dirty="0" smtClean="0"/>
              <a:t> </a:t>
            </a:r>
            <a:r>
              <a:rPr lang="en-US" altLang="zh-CN" dirty="0" smtClean="0"/>
              <a:t>cube,</a:t>
            </a:r>
            <a:r>
              <a:rPr lang="zh-CN" altLang="en-US" dirty="0" smtClean="0"/>
              <a:t> </a:t>
            </a:r>
            <a:r>
              <a:rPr lang="en-US" altLang="zh-CN" dirty="0" smtClean="0"/>
              <a:t>cuboid</a:t>
            </a:r>
            <a:r>
              <a:rPr lang="zh-CN" altLang="en-US" baseline="0" dirty="0" smtClean="0"/>
              <a:t> </a:t>
            </a:r>
            <a:r>
              <a:rPr lang="en-US" altLang="zh-CN" baseline="0" dirty="0" smtClean="0"/>
              <a:t>(1)</a:t>
            </a:r>
            <a:r>
              <a:rPr lang="zh-CN" altLang="en-US" baseline="0" dirty="0" smtClean="0"/>
              <a:t> </a:t>
            </a:r>
            <a:r>
              <a:rPr lang="en-US" altLang="zh-CN" baseline="0" dirty="0" smtClean="0"/>
              <a:t>dimension,</a:t>
            </a:r>
            <a:r>
              <a:rPr lang="zh-CN" altLang="en-US" baseline="0" dirty="0" smtClean="0"/>
              <a:t> </a:t>
            </a:r>
            <a:r>
              <a:rPr lang="en-US" altLang="zh-CN" baseline="0" dirty="0" smtClean="0"/>
              <a:t>level,</a:t>
            </a:r>
            <a:r>
              <a:rPr lang="zh-CN" altLang="en-US" baseline="0" dirty="0" smtClean="0"/>
              <a:t> </a:t>
            </a:r>
            <a:r>
              <a:rPr lang="en-US" altLang="zh-CN" baseline="0" dirty="0" smtClean="0"/>
              <a:t>concept;</a:t>
            </a:r>
            <a:r>
              <a:rPr lang="zh-CN" altLang="en-US" baseline="0" dirty="0" smtClean="0"/>
              <a:t> </a:t>
            </a:r>
            <a:r>
              <a:rPr lang="en-US" altLang="zh-CN" baseline="0" dirty="0" smtClean="0"/>
              <a:t>(2)</a:t>
            </a:r>
            <a:r>
              <a:rPr lang="zh-CN" altLang="en-US" baseline="0" dirty="0" smtClean="0"/>
              <a:t> </a:t>
            </a:r>
            <a:r>
              <a:rPr lang="en-US" altLang="zh-CN" baseline="0" dirty="0" smtClean="0"/>
              <a:t>measure,</a:t>
            </a:r>
            <a:r>
              <a:rPr lang="zh-CN" altLang="en-US" baseline="0" dirty="0" smtClean="0"/>
              <a:t> </a:t>
            </a:r>
            <a:r>
              <a:rPr lang="en-US" altLang="zh-CN" baseline="0" dirty="0" smtClean="0"/>
              <a:t>fact</a:t>
            </a:r>
            <a:endParaRPr lang="zh-CN" altLang="en-US" baseline="0" dirty="0" smtClean="0"/>
          </a:p>
          <a:p>
            <a:r>
              <a:rPr lang="en-US" altLang="zh-CN" baseline="0" dirty="0" smtClean="0"/>
              <a:t>“value”:</a:t>
            </a:r>
            <a:r>
              <a:rPr lang="zh-CN" altLang="en-US" baseline="0" dirty="0" smtClean="0"/>
              <a:t> </a:t>
            </a:r>
            <a:r>
              <a:rPr lang="en-US" altLang="zh-CN" baseline="0" dirty="0" smtClean="0"/>
              <a:t>concept,</a:t>
            </a:r>
            <a:r>
              <a:rPr lang="zh-CN" altLang="en-US" baseline="0" dirty="0" smtClean="0"/>
              <a:t> </a:t>
            </a:r>
            <a:r>
              <a:rPr lang="en-US" altLang="zh-CN" baseline="0" dirty="0" smtClean="0"/>
              <a:t>fact</a:t>
            </a:r>
            <a:endParaRPr lang="zh-CN" altLang="en-US" baseline="0" dirty="0" smtClean="0"/>
          </a:p>
          <a:p>
            <a:endParaRPr lang="en-US" altLang="en-US" dirty="0" smtClean="0"/>
          </a:p>
        </p:txBody>
      </p:sp>
    </p:spTree>
    <p:extLst>
      <p:ext uri="{BB962C8B-B14F-4D97-AF65-F5344CB8AC3E}">
        <p14:creationId xmlns:p14="http://schemas.microsoft.com/office/powerpoint/2010/main" val="397551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BB7182-3342-4C6D-8D8A-BFC4C2D358CE}" type="slidenum">
              <a:rPr lang="en-US" altLang="en-US"/>
              <a:pPr>
                <a:spcBef>
                  <a:spcPct val="0"/>
                </a:spcBef>
              </a:pPr>
              <a:t>15</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We</a:t>
            </a:r>
            <a:r>
              <a:rPr lang="zh-CN" altLang="en-US" dirty="0" smtClean="0"/>
              <a:t> </a:t>
            </a:r>
            <a:r>
              <a:rPr lang="en-US" altLang="zh-CN" dirty="0" smtClean="0"/>
              <a:t>want</a:t>
            </a:r>
            <a:r>
              <a:rPr lang="zh-CN" altLang="en-US" dirty="0" smtClean="0"/>
              <a:t> </a:t>
            </a:r>
            <a:r>
              <a:rPr lang="en-US" altLang="zh-CN" dirty="0" smtClean="0"/>
              <a:t>to</a:t>
            </a:r>
            <a:r>
              <a:rPr lang="zh-CN" altLang="en-US" dirty="0" smtClean="0"/>
              <a:t> </a:t>
            </a:r>
            <a:r>
              <a:rPr lang="en-US" altLang="zh-CN" dirty="0" smtClean="0"/>
              <a:t>distribute</a:t>
            </a:r>
            <a:r>
              <a:rPr lang="zh-CN" altLang="en-US" baseline="0" dirty="0" smtClean="0"/>
              <a:t> </a:t>
            </a:r>
            <a:r>
              <a:rPr lang="en-US" altLang="zh-CN" baseline="0" dirty="0" smtClean="0"/>
              <a:t>tasks</a:t>
            </a:r>
            <a:r>
              <a:rPr lang="zh-CN" altLang="en-US" baseline="0" dirty="0" smtClean="0"/>
              <a:t> </a:t>
            </a:r>
            <a:r>
              <a:rPr lang="en-US" altLang="zh-CN" baseline="0" dirty="0" smtClean="0"/>
              <a:t>to</a:t>
            </a:r>
            <a:r>
              <a:rPr lang="zh-CN" altLang="en-US" baseline="0" dirty="0" smtClean="0"/>
              <a:t> </a:t>
            </a:r>
            <a:r>
              <a:rPr lang="en-US" altLang="zh-CN" baseline="0" dirty="0" smtClean="0"/>
              <a:t>multiple</a:t>
            </a:r>
            <a:r>
              <a:rPr lang="zh-CN" altLang="en-US" baseline="0" dirty="0" smtClean="0"/>
              <a:t> </a:t>
            </a:r>
            <a:r>
              <a:rPr lang="en-US" altLang="zh-CN" baseline="0" dirty="0" smtClean="0"/>
              <a:t>machines</a:t>
            </a:r>
            <a:r>
              <a:rPr lang="zh-CN" altLang="en-US" baseline="0" dirty="0" smtClean="0"/>
              <a:t> </a:t>
            </a:r>
            <a:r>
              <a:rPr lang="en-US" altLang="zh-CN" baseline="0" dirty="0" smtClean="0"/>
              <a:t>according</a:t>
            </a:r>
            <a:r>
              <a:rPr lang="zh-CN" altLang="en-US" baseline="0" dirty="0" smtClean="0"/>
              <a:t> </a:t>
            </a:r>
            <a:r>
              <a:rPr lang="en-US" altLang="zh-CN" baseline="0" dirty="0" smtClean="0"/>
              <a:t>to</a:t>
            </a:r>
            <a:r>
              <a:rPr lang="zh-CN" altLang="en-US" baseline="0" dirty="0" smtClean="0"/>
              <a:t> </a:t>
            </a:r>
            <a:r>
              <a:rPr lang="en-US" altLang="zh-CN" baseline="0" dirty="0" smtClean="0"/>
              <a:t>different</a:t>
            </a:r>
            <a:r>
              <a:rPr lang="zh-CN" altLang="en-US" baseline="0" dirty="0" smtClean="0"/>
              <a:t> </a:t>
            </a:r>
            <a:r>
              <a:rPr lang="en-US" altLang="zh-CN" baseline="0" dirty="0" smtClean="0"/>
              <a:t>levels</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hierarchy</a:t>
            </a:r>
            <a:r>
              <a:rPr lang="zh-CN" altLang="en-US" baseline="0" dirty="0" smtClean="0"/>
              <a:t> </a:t>
            </a:r>
            <a:r>
              <a:rPr lang="en-US" altLang="zh-CN" baseline="0" dirty="0" smtClean="0"/>
              <a:t>–</a:t>
            </a:r>
            <a:r>
              <a:rPr lang="zh-CN" altLang="en-US" baseline="0" dirty="0" smtClean="0"/>
              <a:t> </a:t>
            </a:r>
            <a:r>
              <a:rPr lang="en-US" altLang="zh-CN" baseline="0" dirty="0" smtClean="0"/>
              <a:t>fast!</a:t>
            </a:r>
            <a:endParaRPr lang="zh-CN" altLang="en-US" dirty="0" smtClean="0"/>
          </a:p>
          <a:p>
            <a:r>
              <a:rPr lang="en-US" altLang="zh-CN" dirty="0" smtClean="0"/>
              <a:t>1.</a:t>
            </a:r>
            <a:r>
              <a:rPr lang="zh-CN" altLang="en-US" dirty="0" smtClean="0"/>
              <a:t> </a:t>
            </a:r>
            <a:r>
              <a:rPr lang="en-US" altLang="zh-CN" dirty="0" smtClean="0"/>
              <a:t>Distributive:</a:t>
            </a:r>
            <a:r>
              <a:rPr lang="zh-CN" altLang="en-US" baseline="0" dirty="0" smtClean="0"/>
              <a:t> </a:t>
            </a:r>
            <a:r>
              <a:rPr lang="en-US" altLang="zh-CN" baseline="0" dirty="0" smtClean="0"/>
              <a:t>like</a:t>
            </a:r>
            <a:r>
              <a:rPr lang="zh-CN" altLang="en-US" baseline="0" dirty="0" smtClean="0"/>
              <a:t> </a:t>
            </a:r>
            <a:r>
              <a:rPr lang="en-US" altLang="zh-CN" baseline="0" dirty="0" err="1" smtClean="0"/>
              <a:t>MapReduce</a:t>
            </a:r>
            <a:r>
              <a:rPr lang="en-US" altLang="zh-CN" baseline="0" dirty="0" smtClean="0"/>
              <a:t>.</a:t>
            </a:r>
            <a:r>
              <a:rPr lang="zh-CN" altLang="en-US" baseline="0" dirty="0" smtClean="0"/>
              <a:t> </a:t>
            </a:r>
            <a:r>
              <a:rPr lang="en-US" altLang="zh-CN" baseline="0" dirty="0" smtClean="0"/>
              <a:t>If</a:t>
            </a:r>
            <a:r>
              <a:rPr lang="zh-CN" altLang="en-US" baseline="0" dirty="0" smtClean="0"/>
              <a:t> </a:t>
            </a:r>
            <a:r>
              <a:rPr lang="en-US" altLang="zh-CN" baseline="0" dirty="0" smtClean="0"/>
              <a:t>the</a:t>
            </a:r>
            <a:r>
              <a:rPr lang="zh-CN" altLang="en-US" baseline="0" dirty="0" smtClean="0"/>
              <a:t> </a:t>
            </a:r>
            <a:r>
              <a:rPr lang="en-US" altLang="zh-CN" baseline="0" dirty="0" smtClean="0"/>
              <a:t>measure</a:t>
            </a:r>
            <a:r>
              <a:rPr lang="zh-CN" altLang="en-US" baseline="0" dirty="0" smtClean="0"/>
              <a:t> </a:t>
            </a:r>
            <a:r>
              <a:rPr lang="en-US" altLang="zh-CN" baseline="0" dirty="0" smtClean="0"/>
              <a:t>operation</a:t>
            </a:r>
            <a:r>
              <a:rPr lang="zh-CN" altLang="en-US" baseline="0" dirty="0" smtClean="0"/>
              <a:t> </a:t>
            </a:r>
            <a:r>
              <a:rPr lang="en-US" altLang="zh-CN" baseline="0" dirty="0" smtClean="0"/>
              <a:t>allows</a:t>
            </a:r>
            <a:r>
              <a:rPr lang="zh-CN" altLang="en-US" baseline="0" dirty="0" smtClean="0"/>
              <a:t> </a:t>
            </a:r>
            <a:r>
              <a:rPr lang="en-US" altLang="zh-CN" baseline="0" dirty="0" smtClean="0"/>
              <a:t>you</a:t>
            </a:r>
            <a:r>
              <a:rPr lang="zh-CN" altLang="en-US" baseline="0" dirty="0" smtClean="0"/>
              <a:t> </a:t>
            </a:r>
            <a:r>
              <a:rPr lang="en-US" altLang="zh-CN" baseline="0" dirty="0" smtClean="0"/>
              <a:t>to</a:t>
            </a:r>
            <a:r>
              <a:rPr lang="zh-CN" altLang="en-US" baseline="0" dirty="0" smtClean="0"/>
              <a:t> </a:t>
            </a:r>
            <a:r>
              <a:rPr lang="en-US" altLang="zh-CN" baseline="0" dirty="0" smtClean="0"/>
              <a:t>split</a:t>
            </a:r>
            <a:r>
              <a:rPr lang="zh-CN" altLang="en-US" baseline="0" dirty="0" smtClean="0"/>
              <a:t> </a:t>
            </a:r>
            <a:r>
              <a:rPr lang="en-US" altLang="zh-CN" baseline="0" dirty="0" smtClean="0"/>
              <a:t>the</a:t>
            </a:r>
            <a:r>
              <a:rPr lang="zh-CN" altLang="en-US" baseline="0" dirty="0" smtClean="0"/>
              <a:t> </a:t>
            </a:r>
            <a:r>
              <a:rPr lang="en-US" altLang="zh-CN" baseline="0" dirty="0" smtClean="0"/>
              <a:t>cube</a:t>
            </a:r>
            <a:r>
              <a:rPr lang="zh-CN" altLang="en-US" baseline="0" dirty="0" smtClean="0"/>
              <a:t> </a:t>
            </a:r>
            <a:r>
              <a:rPr lang="en-US" altLang="zh-CN" baseline="0" dirty="0" smtClean="0"/>
              <a:t>into</a:t>
            </a:r>
            <a:r>
              <a:rPr lang="zh-CN" altLang="en-US" baseline="0" dirty="0" smtClean="0"/>
              <a:t> </a:t>
            </a:r>
            <a:r>
              <a:rPr lang="en-US" altLang="zh-CN" baseline="0" dirty="0" smtClean="0"/>
              <a:t>pieces</a:t>
            </a:r>
            <a:r>
              <a:rPr lang="zh-CN" altLang="en-US" baseline="0" dirty="0" smtClean="0"/>
              <a:t> </a:t>
            </a:r>
            <a:r>
              <a:rPr lang="en-US" altLang="zh-CN" baseline="0" dirty="0" smtClean="0"/>
              <a:t>and</a:t>
            </a:r>
            <a:r>
              <a:rPr lang="zh-CN" altLang="en-US" baseline="0" dirty="0" smtClean="0"/>
              <a:t> </a:t>
            </a:r>
            <a:r>
              <a:rPr lang="en-US" altLang="zh-CN" baseline="0" dirty="0" smtClean="0"/>
              <a:t>calculate,</a:t>
            </a:r>
            <a:r>
              <a:rPr lang="zh-CN" altLang="en-US" baseline="0" dirty="0" smtClean="0"/>
              <a:t> </a:t>
            </a:r>
            <a:r>
              <a:rPr lang="en-US" altLang="zh-CN" baseline="0" dirty="0" smtClean="0"/>
              <a:t>and</a:t>
            </a:r>
            <a:r>
              <a:rPr lang="zh-CN" altLang="en-US" baseline="0" dirty="0" smtClean="0"/>
              <a:t> </a:t>
            </a:r>
            <a:r>
              <a:rPr lang="en-US" altLang="zh-CN" baseline="0" dirty="0" smtClean="0"/>
              <a:t>then</a:t>
            </a:r>
            <a:r>
              <a:rPr lang="zh-CN" altLang="en-US" baseline="0" dirty="0" smtClean="0"/>
              <a:t> </a:t>
            </a:r>
            <a:r>
              <a:rPr lang="en-US" altLang="zh-CN" baseline="0" dirty="0" smtClean="0"/>
              <a:t>aggregate</a:t>
            </a:r>
            <a:r>
              <a:rPr lang="zh-CN" altLang="en-US" baseline="0" dirty="0" smtClean="0"/>
              <a:t> </a:t>
            </a:r>
            <a:r>
              <a:rPr lang="en-US" altLang="zh-CN" baseline="0" dirty="0" smtClean="0"/>
              <a:t>the</a:t>
            </a:r>
            <a:r>
              <a:rPr lang="zh-CN" altLang="en-US" baseline="0" dirty="0" smtClean="0"/>
              <a:t> </a:t>
            </a:r>
            <a:r>
              <a:rPr lang="en-US" altLang="zh-CN" baseline="0" dirty="0" smtClean="0"/>
              <a:t>results</a:t>
            </a:r>
            <a:r>
              <a:rPr lang="zh-CN" altLang="en-US" baseline="0" dirty="0" smtClean="0"/>
              <a:t> </a:t>
            </a:r>
            <a:r>
              <a:rPr lang="en-US" altLang="zh-CN" baseline="0" dirty="0" smtClean="0"/>
              <a:t>to</a:t>
            </a:r>
            <a:r>
              <a:rPr lang="zh-CN" altLang="en-US" baseline="0" dirty="0" smtClean="0"/>
              <a:t> </a:t>
            </a:r>
            <a:r>
              <a:rPr lang="en-US" altLang="zh-CN" baseline="0" dirty="0" smtClean="0"/>
              <a:t>derive</a:t>
            </a:r>
            <a:r>
              <a:rPr lang="zh-CN" altLang="en-US" baseline="0" dirty="0" smtClean="0"/>
              <a:t> </a:t>
            </a:r>
            <a:r>
              <a:rPr lang="en-US" altLang="zh-CN" baseline="0" dirty="0" smtClean="0"/>
              <a:t>the</a:t>
            </a:r>
            <a:r>
              <a:rPr lang="zh-CN" altLang="en-US" baseline="0" dirty="0" smtClean="0"/>
              <a:t> </a:t>
            </a:r>
            <a:r>
              <a:rPr lang="en-US" altLang="zh-CN" baseline="0" dirty="0" smtClean="0"/>
              <a:t>final</a:t>
            </a:r>
            <a:r>
              <a:rPr lang="zh-CN" altLang="en-US" baseline="0" dirty="0" smtClean="0"/>
              <a:t> </a:t>
            </a:r>
            <a:r>
              <a:rPr lang="en-US" altLang="zh-CN" baseline="0" dirty="0" smtClean="0"/>
              <a:t>results</a:t>
            </a:r>
            <a:r>
              <a:rPr lang="is-IS" altLang="zh-CN" baseline="0" dirty="0" smtClean="0"/>
              <a:t>…</a:t>
            </a:r>
            <a:endParaRPr lang="zh-CN" altLang="en-US" baseline="0" dirty="0" smtClean="0"/>
          </a:p>
          <a:p>
            <a:r>
              <a:rPr lang="en-US" altLang="zh-CN" dirty="0" smtClean="0"/>
              <a:t>Ex:</a:t>
            </a:r>
            <a:r>
              <a:rPr lang="zh-CN" altLang="en-US" baseline="0" dirty="0" smtClean="0"/>
              <a:t> </a:t>
            </a:r>
            <a:r>
              <a:rPr lang="en-US" altLang="zh-CN" baseline="0" dirty="0" smtClean="0"/>
              <a:t>the</a:t>
            </a:r>
            <a:r>
              <a:rPr lang="zh-CN" altLang="en-US" baseline="0" dirty="0" smtClean="0"/>
              <a:t> </a:t>
            </a:r>
            <a:r>
              <a:rPr lang="en-US" altLang="zh-CN" baseline="0" dirty="0" smtClean="0"/>
              <a:t>total</a:t>
            </a:r>
            <a:r>
              <a:rPr lang="zh-CN" altLang="en-US" baseline="0" dirty="0" smtClean="0"/>
              <a:t> </a:t>
            </a:r>
            <a:r>
              <a:rPr lang="en-US" altLang="zh-CN" baseline="0" dirty="0" smtClean="0"/>
              <a:t>sales</a:t>
            </a:r>
            <a:r>
              <a:rPr lang="zh-CN" altLang="en-US" baseline="0" dirty="0" smtClean="0"/>
              <a:t> </a:t>
            </a:r>
            <a:r>
              <a:rPr lang="en-US" altLang="zh-CN" baseline="0" dirty="0" smtClean="0"/>
              <a:t>in</a:t>
            </a:r>
            <a:r>
              <a:rPr lang="zh-CN" altLang="en-US" baseline="0" dirty="0" smtClean="0"/>
              <a:t> </a:t>
            </a:r>
            <a:r>
              <a:rPr lang="en-US" altLang="zh-CN" baseline="0" dirty="0" smtClean="0"/>
              <a:t>US</a:t>
            </a:r>
            <a:r>
              <a:rPr lang="zh-CN" altLang="en-US" baseline="0" dirty="0" smtClean="0"/>
              <a:t> </a:t>
            </a:r>
            <a:r>
              <a:rPr lang="en-US" altLang="zh-CN" baseline="0" dirty="0" smtClean="0"/>
              <a:t>from</a:t>
            </a:r>
            <a:r>
              <a:rPr lang="zh-CN" altLang="en-US" baseline="0" dirty="0" smtClean="0"/>
              <a:t> </a:t>
            </a:r>
            <a:r>
              <a:rPr lang="en-US" altLang="zh-CN" baseline="0" dirty="0" smtClean="0"/>
              <a:t>2010-2015?</a:t>
            </a:r>
            <a:r>
              <a:rPr lang="zh-CN" altLang="en-US" baseline="0" dirty="0" smtClean="0"/>
              <a:t> </a:t>
            </a:r>
            <a:r>
              <a:rPr lang="en-US" altLang="zh-CN" baseline="0" dirty="0" smtClean="0"/>
              <a:t>–</a:t>
            </a:r>
            <a:r>
              <a:rPr lang="zh-CN" altLang="en-US" baseline="0" dirty="0" smtClean="0"/>
              <a:t> </a:t>
            </a:r>
            <a:r>
              <a:rPr lang="en-US" altLang="zh-CN" baseline="0" dirty="0" smtClean="0"/>
              <a:t>dividing</a:t>
            </a:r>
            <a:r>
              <a:rPr lang="zh-CN" altLang="en-US" baseline="0" dirty="0" smtClean="0"/>
              <a:t> </a:t>
            </a:r>
            <a:r>
              <a:rPr lang="en-US" altLang="zh-CN" baseline="0" dirty="0" smtClean="0"/>
              <a:t>into</a:t>
            </a:r>
            <a:r>
              <a:rPr lang="zh-CN" altLang="en-US" baseline="0" dirty="0" smtClean="0"/>
              <a:t> </a:t>
            </a:r>
            <a:r>
              <a:rPr lang="en-US" altLang="zh-CN" baseline="0" dirty="0" smtClean="0"/>
              <a:t>states/years</a:t>
            </a:r>
            <a:r>
              <a:rPr lang="zh-CN" altLang="en-US" baseline="0" dirty="0" smtClean="0"/>
              <a:t> </a:t>
            </a:r>
            <a:r>
              <a:rPr lang="en-US" altLang="zh-CN" baseline="0" dirty="0" smtClean="0"/>
              <a:t>and</a:t>
            </a:r>
            <a:r>
              <a:rPr lang="zh-CN" altLang="en-US" baseline="0" dirty="0" smtClean="0"/>
              <a:t> </a:t>
            </a:r>
            <a:r>
              <a:rPr lang="en-US" altLang="zh-CN" baseline="0" dirty="0" smtClean="0"/>
              <a:t>then</a:t>
            </a:r>
            <a:r>
              <a:rPr lang="zh-CN" altLang="en-US" baseline="0" dirty="0" smtClean="0"/>
              <a:t> </a:t>
            </a:r>
            <a:r>
              <a:rPr lang="en-US" altLang="zh-CN" baseline="0" dirty="0" smtClean="0"/>
              <a:t>putting</a:t>
            </a:r>
            <a:r>
              <a:rPr lang="zh-CN" altLang="en-US" baseline="0" dirty="0" smtClean="0"/>
              <a:t> </a:t>
            </a:r>
            <a:r>
              <a:rPr lang="en-US" altLang="zh-CN" baseline="0" dirty="0" smtClean="0"/>
              <a:t>together</a:t>
            </a:r>
            <a:endParaRPr lang="zh-CN" altLang="en-US" baseline="0" dirty="0" smtClean="0"/>
          </a:p>
          <a:p>
            <a:r>
              <a:rPr lang="en-US" altLang="zh-CN" dirty="0" smtClean="0"/>
              <a:t>2.</a:t>
            </a:r>
            <a:r>
              <a:rPr lang="zh-CN" altLang="en-US" dirty="0" smtClean="0"/>
              <a:t> </a:t>
            </a:r>
            <a:r>
              <a:rPr lang="en-US" altLang="zh-CN" dirty="0" smtClean="0"/>
              <a:t>Average?</a:t>
            </a:r>
            <a:r>
              <a:rPr lang="zh-CN" altLang="en-US" baseline="0" dirty="0" smtClean="0"/>
              <a:t> </a:t>
            </a:r>
            <a:r>
              <a:rPr lang="en-US" altLang="zh-CN" baseline="0" dirty="0" err="1" smtClean="0"/>
              <a:t>Avg_Illinois</a:t>
            </a:r>
            <a:r>
              <a:rPr lang="zh-CN" altLang="en-US" baseline="0" dirty="0" smtClean="0"/>
              <a:t> </a:t>
            </a:r>
            <a:r>
              <a:rPr lang="en-US" altLang="zh-CN" baseline="0" dirty="0" smtClean="0"/>
              <a:t>+</a:t>
            </a:r>
            <a:r>
              <a:rPr lang="zh-CN" altLang="en-US" baseline="0" dirty="0" smtClean="0"/>
              <a:t> </a:t>
            </a:r>
            <a:r>
              <a:rPr lang="en-US" altLang="zh-CN" baseline="0" dirty="0" err="1" smtClean="0"/>
              <a:t>Avg_California</a:t>
            </a:r>
            <a:r>
              <a:rPr lang="zh-CN" altLang="en-US" baseline="0" dirty="0" smtClean="0"/>
              <a:t> </a:t>
            </a:r>
            <a:r>
              <a:rPr lang="en-US" altLang="zh-CN" baseline="0" dirty="0" smtClean="0"/>
              <a:t>+</a:t>
            </a:r>
            <a:r>
              <a:rPr lang="en-US" altLang="zh-CN" baseline="0" dirty="0" err="1" smtClean="0"/>
              <a:t>Avg_Oklahoma</a:t>
            </a:r>
            <a:r>
              <a:rPr lang="en-US" altLang="zh-CN" baseline="0" dirty="0" smtClean="0"/>
              <a:t>?</a:t>
            </a:r>
            <a:r>
              <a:rPr lang="zh-CN" altLang="en-US" baseline="0" dirty="0" smtClean="0"/>
              <a:t> </a:t>
            </a:r>
            <a:r>
              <a:rPr lang="en-US" altLang="zh-CN" baseline="0" dirty="0" smtClean="0"/>
              <a:t>Wrong.</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to</a:t>
            </a:r>
            <a:r>
              <a:rPr lang="zh-CN" altLang="en-US" baseline="0" dirty="0" smtClean="0"/>
              <a:t> </a:t>
            </a:r>
            <a:r>
              <a:rPr lang="en-US" altLang="zh-CN" baseline="0" dirty="0" smtClean="0"/>
              <a:t>take</a:t>
            </a:r>
            <a:r>
              <a:rPr lang="zh-CN" altLang="en-US" baseline="0" dirty="0" smtClean="0"/>
              <a:t> </a:t>
            </a:r>
            <a:r>
              <a:rPr lang="en-US" altLang="zh-CN" baseline="0" dirty="0" smtClean="0"/>
              <a:t>the</a:t>
            </a:r>
            <a:r>
              <a:rPr lang="zh-CN" altLang="en-US" baseline="0" dirty="0" smtClean="0"/>
              <a:t> </a:t>
            </a:r>
            <a:r>
              <a:rPr lang="en-US" altLang="zh-CN" baseline="0" dirty="0" smtClean="0"/>
              <a:t>counts</a:t>
            </a:r>
            <a:r>
              <a:rPr lang="zh-CN" altLang="en-US" baseline="0" dirty="0" smtClean="0"/>
              <a:t> </a:t>
            </a:r>
            <a:r>
              <a:rPr lang="en-US" altLang="zh-CN" baseline="0" dirty="0" smtClean="0"/>
              <a:t>into</a:t>
            </a:r>
            <a:r>
              <a:rPr lang="zh-CN" altLang="en-US" baseline="0" dirty="0" smtClean="0"/>
              <a:t> </a:t>
            </a:r>
            <a:r>
              <a:rPr lang="en-US" altLang="zh-CN" baseline="0" dirty="0" smtClean="0"/>
              <a:t>consideration.</a:t>
            </a:r>
            <a:r>
              <a:rPr lang="zh-CN" altLang="en-US" baseline="0" dirty="0" smtClean="0"/>
              <a:t> </a:t>
            </a:r>
            <a:r>
              <a:rPr lang="en-US" altLang="zh-CN" baseline="0" dirty="0" smtClean="0"/>
              <a:t>If</a:t>
            </a:r>
            <a:r>
              <a:rPr lang="zh-CN" altLang="en-US" baseline="0" dirty="0" smtClean="0"/>
              <a:t> </a:t>
            </a:r>
            <a:r>
              <a:rPr lang="en-US" altLang="zh-CN" baseline="0" dirty="0" smtClean="0"/>
              <a:t>you</a:t>
            </a:r>
            <a:r>
              <a:rPr lang="zh-CN" altLang="en-US" baseline="0" dirty="0" smtClean="0"/>
              <a:t> </a:t>
            </a:r>
            <a:r>
              <a:rPr lang="en-US" altLang="zh-CN" baseline="0" dirty="0" smtClean="0"/>
              <a:t>want</a:t>
            </a:r>
            <a:r>
              <a:rPr lang="zh-CN" altLang="en-US" baseline="0" dirty="0" smtClean="0"/>
              <a:t> </a:t>
            </a:r>
            <a:r>
              <a:rPr lang="en-US" altLang="zh-CN" baseline="0" dirty="0" smtClean="0"/>
              <a:t>to</a:t>
            </a:r>
            <a:r>
              <a:rPr lang="zh-CN" altLang="en-US" baseline="0" dirty="0" smtClean="0"/>
              <a:t> </a:t>
            </a:r>
            <a:r>
              <a:rPr lang="en-US" altLang="zh-CN" baseline="0" dirty="0" smtClean="0"/>
              <a:t>do</a:t>
            </a:r>
            <a:r>
              <a:rPr lang="zh-CN" altLang="en-US" baseline="0" dirty="0" smtClean="0"/>
              <a:t> </a:t>
            </a:r>
            <a:r>
              <a:rPr lang="en-US" altLang="zh-CN" baseline="0" dirty="0" smtClean="0"/>
              <a:t>it</a:t>
            </a:r>
            <a:r>
              <a:rPr lang="zh-CN" altLang="en-US" baseline="0" dirty="0" smtClean="0"/>
              <a:t> </a:t>
            </a:r>
            <a:r>
              <a:rPr lang="en-US" altLang="zh-CN" baseline="0" dirty="0" err="1" smtClean="0"/>
              <a:t>distributively</a:t>
            </a:r>
            <a:r>
              <a:rPr lang="en-US" altLang="zh-CN" baseline="0" dirty="0" smtClean="0"/>
              <a:t>,</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to</a:t>
            </a:r>
            <a:r>
              <a:rPr lang="zh-CN" altLang="en-US" baseline="0" dirty="0" smtClean="0"/>
              <a:t> </a:t>
            </a:r>
            <a:r>
              <a:rPr lang="en-US" altLang="zh-CN" baseline="0" dirty="0" err="1" smtClean="0"/>
              <a:t>communite</a:t>
            </a:r>
            <a:r>
              <a:rPr lang="zh-CN" altLang="en-US" baseline="0" dirty="0" smtClean="0"/>
              <a:t> </a:t>
            </a:r>
            <a:r>
              <a:rPr lang="en-US" altLang="zh-CN" baseline="0" dirty="0" smtClean="0"/>
              <a:t>two</a:t>
            </a:r>
            <a:r>
              <a:rPr lang="zh-CN" altLang="en-US" baseline="0" dirty="0" smtClean="0"/>
              <a:t> </a:t>
            </a:r>
            <a:r>
              <a:rPr lang="en-US" altLang="zh-CN" baseline="0" dirty="0" smtClean="0"/>
              <a:t>values</a:t>
            </a:r>
            <a:r>
              <a:rPr lang="zh-CN" altLang="en-US" baseline="0" dirty="0" smtClean="0"/>
              <a:t> </a:t>
            </a:r>
            <a:r>
              <a:rPr lang="en-US" altLang="zh-CN" baseline="0" dirty="0" smtClean="0"/>
              <a:t>(sum</a:t>
            </a:r>
            <a:r>
              <a:rPr lang="zh-CN" altLang="en-US" baseline="0" dirty="0" smtClean="0"/>
              <a:t> </a:t>
            </a:r>
            <a:r>
              <a:rPr lang="en-US" altLang="zh-CN" baseline="0" dirty="0" smtClean="0"/>
              <a:t>and</a:t>
            </a:r>
            <a:r>
              <a:rPr lang="zh-CN" altLang="en-US" baseline="0" dirty="0" smtClean="0"/>
              <a:t> </a:t>
            </a:r>
            <a:r>
              <a:rPr lang="en-US" altLang="zh-CN" baseline="0" dirty="0" smtClean="0"/>
              <a:t>count),</a:t>
            </a:r>
            <a:r>
              <a:rPr lang="zh-CN" altLang="en-US" baseline="0" dirty="0" smtClean="0"/>
              <a:t> </a:t>
            </a:r>
            <a:r>
              <a:rPr lang="en-US" altLang="zh-CN" baseline="0" dirty="0" smtClean="0"/>
              <a:t>not</a:t>
            </a:r>
            <a:r>
              <a:rPr lang="zh-CN" altLang="en-US" baseline="0" dirty="0" smtClean="0"/>
              <a:t> </a:t>
            </a:r>
            <a:r>
              <a:rPr lang="en-US" altLang="zh-CN" baseline="0" dirty="0" smtClean="0"/>
              <a:t>just</a:t>
            </a:r>
            <a:r>
              <a:rPr lang="zh-CN" altLang="en-US" baseline="0" dirty="0" smtClean="0"/>
              <a:t> </a:t>
            </a:r>
            <a:r>
              <a:rPr lang="en-US" altLang="zh-CN" baseline="0" dirty="0" smtClean="0"/>
              <a:t>one</a:t>
            </a:r>
            <a:r>
              <a:rPr lang="zh-CN" altLang="en-US" baseline="0" dirty="0" smtClean="0"/>
              <a:t> </a:t>
            </a:r>
            <a:r>
              <a:rPr lang="en-US" altLang="zh-CN" baseline="0" dirty="0" smtClean="0"/>
              <a:t>(</a:t>
            </a:r>
            <a:r>
              <a:rPr lang="en-US" altLang="zh-CN" baseline="0" dirty="0" err="1" smtClean="0"/>
              <a:t>avg</a:t>
            </a:r>
            <a:r>
              <a:rPr lang="en-US" altLang="zh-CN" baseline="0" dirty="0" smtClean="0"/>
              <a:t>).</a:t>
            </a:r>
            <a:endParaRPr lang="zh-CN" altLang="en-US" baseline="0" dirty="0" smtClean="0"/>
          </a:p>
          <a:p>
            <a:r>
              <a:rPr lang="en-US" altLang="zh-CN" baseline="0" dirty="0" err="1" smtClean="0"/>
              <a:t>Min_N</a:t>
            </a:r>
            <a:r>
              <a:rPr lang="en-US" altLang="zh-CN" baseline="0" dirty="0" smtClean="0"/>
              <a:t>:</a:t>
            </a:r>
            <a:r>
              <a:rPr lang="zh-CN" altLang="en-US" baseline="0" dirty="0" smtClean="0"/>
              <a:t> </a:t>
            </a:r>
            <a:r>
              <a:rPr lang="en-US" altLang="zh-CN" baseline="0" dirty="0" smtClean="0"/>
              <a:t>the</a:t>
            </a:r>
            <a:r>
              <a:rPr lang="zh-CN" altLang="en-US" baseline="0" dirty="0" smtClean="0"/>
              <a:t> </a:t>
            </a:r>
            <a:r>
              <a:rPr lang="en-US" altLang="zh-CN" baseline="0" dirty="0" smtClean="0"/>
              <a:t>N</a:t>
            </a:r>
            <a:r>
              <a:rPr lang="zh-CN" altLang="en-US" baseline="0" dirty="0" smtClean="0"/>
              <a:t> </a:t>
            </a:r>
            <a:r>
              <a:rPr lang="en-US" altLang="zh-CN" baseline="0" dirty="0" smtClean="0"/>
              <a:t>minimal</a:t>
            </a:r>
            <a:r>
              <a:rPr lang="zh-CN" altLang="en-US" baseline="0" dirty="0" smtClean="0"/>
              <a:t> </a:t>
            </a:r>
            <a:r>
              <a:rPr lang="en-US" altLang="zh-CN" baseline="0" dirty="0" smtClean="0"/>
              <a:t>values?</a:t>
            </a:r>
            <a:endParaRPr lang="zh-CN" altLang="en-US" baseline="0" dirty="0" smtClean="0"/>
          </a:p>
          <a:p>
            <a:r>
              <a:rPr lang="en-US" altLang="zh-CN" baseline="0" dirty="0" err="1" smtClean="0"/>
              <a:t>Std</a:t>
            </a:r>
            <a:r>
              <a:rPr lang="en-US" altLang="zh-CN" baseline="0" dirty="0" smtClean="0"/>
              <a:t>?</a:t>
            </a:r>
            <a:endParaRPr lang="zh-CN" altLang="en-US" baseline="0" dirty="0" smtClean="0"/>
          </a:p>
          <a:p>
            <a:r>
              <a:rPr lang="en-US" altLang="zh-CN" baseline="0" dirty="0" smtClean="0"/>
              <a:t>3.</a:t>
            </a:r>
            <a:r>
              <a:rPr lang="zh-CN" altLang="en-US" baseline="0" dirty="0" smtClean="0"/>
              <a:t> </a:t>
            </a:r>
            <a:r>
              <a:rPr lang="en-US" altLang="zh-CN" baseline="0" dirty="0" smtClean="0"/>
              <a:t>Holistic:</a:t>
            </a:r>
            <a:r>
              <a:rPr lang="zh-CN" altLang="en-US" baseline="0" dirty="0" smtClean="0"/>
              <a:t> </a:t>
            </a:r>
            <a:r>
              <a:rPr lang="en-US" altLang="zh-CN" baseline="0" dirty="0" smtClean="0"/>
              <a:t>you</a:t>
            </a:r>
            <a:r>
              <a:rPr lang="zh-CN" altLang="en-US" baseline="0" dirty="0" smtClean="0"/>
              <a:t> </a:t>
            </a:r>
            <a:r>
              <a:rPr lang="en-US" altLang="zh-CN" baseline="0" dirty="0" smtClean="0"/>
              <a:t>send</a:t>
            </a:r>
            <a:r>
              <a:rPr lang="zh-CN" altLang="en-US" baseline="0" dirty="0" smtClean="0"/>
              <a:t> </a:t>
            </a:r>
            <a:r>
              <a:rPr lang="en-US" altLang="zh-CN" baseline="0" dirty="0" smtClean="0"/>
              <a:t>1,</a:t>
            </a:r>
            <a:r>
              <a:rPr lang="zh-CN" altLang="en-US" baseline="0" dirty="0" smtClean="0"/>
              <a:t> </a:t>
            </a:r>
            <a:r>
              <a:rPr lang="en-US" altLang="zh-CN" baseline="0" dirty="0" smtClean="0"/>
              <a:t>2,</a:t>
            </a:r>
            <a:r>
              <a:rPr lang="zh-CN" altLang="en-US" baseline="0" dirty="0" smtClean="0"/>
              <a:t> </a:t>
            </a:r>
            <a:r>
              <a:rPr lang="en-US" altLang="zh-CN" baseline="0" dirty="0" smtClean="0"/>
              <a:t>8,</a:t>
            </a:r>
            <a:r>
              <a:rPr lang="zh-CN" altLang="en-US" baseline="0" dirty="0" smtClean="0"/>
              <a:t> </a:t>
            </a:r>
            <a:r>
              <a:rPr lang="en-US" altLang="zh-CN" baseline="0" dirty="0" smtClean="0"/>
              <a:t>10</a:t>
            </a:r>
            <a:r>
              <a:rPr lang="zh-CN" altLang="en-US" baseline="0" dirty="0" smtClean="0"/>
              <a:t> </a:t>
            </a:r>
            <a:r>
              <a:rPr lang="en-US" altLang="zh-CN" baseline="0" dirty="0" smtClean="0"/>
              <a:t>values?</a:t>
            </a:r>
            <a:r>
              <a:rPr lang="zh-CN" altLang="en-US" baseline="0" dirty="0" smtClean="0"/>
              <a:t> </a:t>
            </a:r>
            <a:r>
              <a:rPr lang="en-US" altLang="zh-CN" baseline="0" dirty="0" smtClean="0"/>
              <a:t>No</a:t>
            </a:r>
            <a:r>
              <a:rPr lang="zh-CN" altLang="en-US" baseline="0" dirty="0" smtClean="0"/>
              <a:t> </a:t>
            </a:r>
            <a:r>
              <a:rPr lang="en-US" altLang="zh-CN" baseline="0" dirty="0" smtClean="0"/>
              <a:t>way!</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to</a:t>
            </a:r>
            <a:r>
              <a:rPr lang="zh-CN" altLang="en-US" baseline="0" dirty="0" smtClean="0"/>
              <a:t> </a:t>
            </a:r>
            <a:r>
              <a:rPr lang="en-US" altLang="zh-CN" baseline="0" dirty="0" smtClean="0"/>
              <a:t>get</a:t>
            </a:r>
            <a:r>
              <a:rPr lang="zh-CN" altLang="en-US" baseline="0" dirty="0" smtClean="0"/>
              <a:t> </a:t>
            </a:r>
            <a:r>
              <a:rPr lang="en-US" altLang="zh-CN" baseline="0" dirty="0" smtClean="0"/>
              <a:t>all</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 </a:t>
            </a:r>
            <a:r>
              <a:rPr lang="en-US" altLang="zh-CN" baseline="0" dirty="0" smtClean="0"/>
              <a:t>Median</a:t>
            </a:r>
            <a:r>
              <a:rPr lang="is-IS" altLang="zh-CN" baseline="0" dirty="0" smtClean="0"/>
              <a:t>…</a:t>
            </a:r>
            <a:r>
              <a:rPr lang="zh-CN" altLang="en-US" baseline="0" dirty="0" smtClean="0"/>
              <a:t> </a:t>
            </a:r>
            <a:r>
              <a:rPr lang="en-US" altLang="zh-CN" baseline="0" dirty="0" smtClean="0"/>
              <a:t>if</a:t>
            </a:r>
            <a:r>
              <a:rPr lang="zh-CN" altLang="en-US" baseline="0" dirty="0" smtClean="0"/>
              <a:t> </a:t>
            </a:r>
            <a:r>
              <a:rPr lang="en-US" altLang="zh-CN" baseline="0" dirty="0" smtClean="0"/>
              <a:t>we</a:t>
            </a:r>
            <a:r>
              <a:rPr lang="zh-CN" altLang="en-US" baseline="0" dirty="0" smtClean="0"/>
              <a:t> </a:t>
            </a:r>
            <a:r>
              <a:rPr lang="en-US" altLang="zh-CN" baseline="0" dirty="0" smtClean="0"/>
              <a:t>want</a:t>
            </a:r>
            <a:r>
              <a:rPr lang="zh-CN" altLang="en-US" baseline="0" dirty="0" smtClean="0"/>
              <a:t> </a:t>
            </a:r>
            <a:r>
              <a:rPr lang="en-US" altLang="zh-CN" baseline="0" dirty="0" smtClean="0"/>
              <a:t>exact</a:t>
            </a:r>
            <a:r>
              <a:rPr lang="zh-CN" altLang="en-US" baseline="0" dirty="0" smtClean="0"/>
              <a:t> </a:t>
            </a:r>
            <a:r>
              <a:rPr lang="en-US" altLang="zh-CN" baseline="0" dirty="0" smtClean="0"/>
              <a:t>value,</a:t>
            </a:r>
            <a:r>
              <a:rPr lang="zh-CN" altLang="en-US" baseline="0" dirty="0" smtClean="0"/>
              <a:t> </a:t>
            </a:r>
            <a:r>
              <a:rPr lang="en-US" altLang="zh-CN" baseline="0" dirty="0" smtClean="0"/>
              <a:t>not</a:t>
            </a:r>
            <a:r>
              <a:rPr lang="zh-CN" altLang="en-US" baseline="0" dirty="0" smtClean="0"/>
              <a:t> </a:t>
            </a:r>
            <a:r>
              <a:rPr lang="en-US" altLang="zh-CN" baseline="0" dirty="0" smtClean="0"/>
              <a:t>approximated</a:t>
            </a:r>
            <a:r>
              <a:rPr lang="zh-CN" altLang="en-US" baseline="0" dirty="0" smtClean="0"/>
              <a:t> </a:t>
            </a:r>
            <a:r>
              <a:rPr lang="en-US" altLang="zh-CN" baseline="0" dirty="0" smtClean="0"/>
              <a:t>value.</a:t>
            </a:r>
            <a:endParaRPr lang="zh-CN" altLang="en-US" baseline="0" dirty="0" smtClean="0"/>
          </a:p>
          <a:p>
            <a:endParaRPr lang="zh-CN" altLang="en-US" baseline="0" dirty="0" smtClean="0"/>
          </a:p>
        </p:txBody>
      </p:sp>
    </p:spTree>
    <p:extLst>
      <p:ext uri="{BB962C8B-B14F-4D97-AF65-F5344CB8AC3E}">
        <p14:creationId xmlns:p14="http://schemas.microsoft.com/office/powerpoint/2010/main" val="396383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C0784A-F99D-437F-B6B5-F1540E17CA6A}" type="slidenum">
              <a:rPr lang="en-US" altLang="en-US"/>
              <a:pPr>
                <a:spcBef>
                  <a:spcPct val="0"/>
                </a:spcBef>
              </a:pPr>
              <a:t>16</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Microsoft</a:t>
            </a:r>
            <a:r>
              <a:rPr lang="is-IS" altLang="zh-CN" dirty="0" smtClean="0"/>
              <a:t>…</a:t>
            </a:r>
            <a:endParaRPr lang="en-US" altLang="en-US" dirty="0" smtClean="0"/>
          </a:p>
        </p:txBody>
      </p:sp>
    </p:spTree>
    <p:extLst>
      <p:ext uri="{BB962C8B-B14F-4D97-AF65-F5344CB8AC3E}">
        <p14:creationId xmlns:p14="http://schemas.microsoft.com/office/powerpoint/2010/main" val="109655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0309F7-F2CA-4A2C-A476-6B24BCF8771A}" type="slidenum">
              <a:rPr lang="en-US" altLang="en-US"/>
              <a:pPr>
                <a:spcBef>
                  <a:spcPct val="0"/>
                </a:spcBef>
              </a:pPr>
              <a:t>17</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The</a:t>
            </a:r>
            <a:r>
              <a:rPr lang="zh-CN" altLang="en-US" dirty="0" smtClean="0"/>
              <a:t> </a:t>
            </a:r>
            <a:r>
              <a:rPr lang="en-US" altLang="zh-CN" dirty="0" smtClean="0"/>
              <a:t>dimension</a:t>
            </a:r>
            <a:r>
              <a:rPr lang="zh-CN" altLang="en-US" baseline="0" dirty="0" smtClean="0"/>
              <a:t> </a:t>
            </a:r>
            <a:r>
              <a:rPr lang="en-US" altLang="zh-CN" baseline="0" dirty="0" smtClean="0"/>
              <a:t>s</a:t>
            </a:r>
            <a:r>
              <a:rPr lang="en-US" altLang="zh-CN" dirty="0" smtClean="0"/>
              <a:t>ometimes</a:t>
            </a:r>
            <a:r>
              <a:rPr lang="zh-CN" altLang="en-US" baseline="0" dirty="0" smtClean="0"/>
              <a:t> </a:t>
            </a:r>
            <a:r>
              <a:rPr lang="en-US" altLang="zh-CN" baseline="0" dirty="0" smtClean="0"/>
              <a:t>does</a:t>
            </a:r>
            <a:r>
              <a:rPr lang="zh-CN" altLang="en-US" baseline="0" dirty="0" smtClean="0"/>
              <a:t> </a:t>
            </a:r>
            <a:r>
              <a:rPr lang="en-US" altLang="zh-CN" baseline="0" dirty="0" smtClean="0"/>
              <a:t>not</a:t>
            </a:r>
            <a:r>
              <a:rPr lang="zh-CN" altLang="en-US" baseline="0" dirty="0" smtClean="0"/>
              <a:t> </a:t>
            </a:r>
            <a:r>
              <a:rPr lang="en-US" altLang="zh-CN" baseline="0" dirty="0" smtClean="0"/>
              <a:t>have</a:t>
            </a:r>
            <a:r>
              <a:rPr lang="zh-CN" altLang="en-US" baseline="0" dirty="0" smtClean="0"/>
              <a:t> </a:t>
            </a:r>
            <a:r>
              <a:rPr lang="en-US" altLang="zh-CN" baseline="0" dirty="0" smtClean="0"/>
              <a:t>a</a:t>
            </a:r>
            <a:r>
              <a:rPr lang="zh-CN" altLang="en-US" baseline="0" dirty="0" smtClean="0"/>
              <a:t> </a:t>
            </a:r>
            <a:r>
              <a:rPr lang="en-US" altLang="zh-CN" baseline="0" dirty="0" smtClean="0"/>
              <a:t>strict</a:t>
            </a:r>
            <a:r>
              <a:rPr lang="zh-CN" altLang="en-US" baseline="0" dirty="0" smtClean="0"/>
              <a:t> </a:t>
            </a:r>
            <a:r>
              <a:rPr lang="en-US" altLang="zh-CN" baseline="0" dirty="0" smtClean="0"/>
              <a:t>hierarchy,</a:t>
            </a:r>
            <a:r>
              <a:rPr lang="zh-CN" altLang="en-US" baseline="0" dirty="0" smtClean="0"/>
              <a:t> </a:t>
            </a:r>
            <a:r>
              <a:rPr lang="en-US" altLang="zh-CN" baseline="0" dirty="0" smtClean="0"/>
              <a:t>but</a:t>
            </a:r>
            <a:r>
              <a:rPr lang="zh-CN" altLang="en-US" baseline="0" dirty="0" smtClean="0"/>
              <a:t> </a:t>
            </a:r>
            <a:r>
              <a:rPr lang="en-US" altLang="zh-CN" baseline="0" dirty="0" smtClean="0"/>
              <a:t>a</a:t>
            </a:r>
            <a:r>
              <a:rPr lang="zh-CN" altLang="en-US" baseline="0" dirty="0" smtClean="0"/>
              <a:t> </a:t>
            </a:r>
            <a:r>
              <a:rPr lang="en-US" altLang="zh-CN" baseline="0" dirty="0" smtClean="0"/>
              <a:t>network/graph.</a:t>
            </a:r>
            <a:endParaRPr lang="en-US" altLang="en-US" dirty="0" smtClean="0"/>
          </a:p>
        </p:txBody>
      </p:sp>
    </p:spTree>
    <p:extLst>
      <p:ext uri="{BB962C8B-B14F-4D97-AF65-F5344CB8AC3E}">
        <p14:creationId xmlns:p14="http://schemas.microsoft.com/office/powerpoint/2010/main" val="1915628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DD7076-9792-4EEE-A0B4-DD8424D0EB6D}" type="slidenum">
              <a:rPr lang="en-US" altLang="en-US"/>
              <a:pPr>
                <a:spcBef>
                  <a:spcPct val="0"/>
                </a:spcBef>
              </a:pPr>
              <a:t>18</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Orange</a:t>
            </a:r>
            <a:r>
              <a:rPr lang="zh-CN" altLang="en-US" baseline="0" dirty="0" smtClean="0"/>
              <a:t> </a:t>
            </a:r>
            <a:r>
              <a:rPr lang="en-US" altLang="zh-CN" baseline="0" dirty="0" smtClean="0"/>
              <a:t>cuboid,</a:t>
            </a:r>
            <a:r>
              <a:rPr lang="zh-CN" altLang="en-US" baseline="0" dirty="0" smtClean="0"/>
              <a:t> </a:t>
            </a:r>
            <a:r>
              <a:rPr lang="en-US" altLang="zh-CN" baseline="0" dirty="0" smtClean="0"/>
              <a:t>green</a:t>
            </a:r>
            <a:r>
              <a:rPr lang="zh-CN" altLang="en-US" baseline="0" dirty="0" smtClean="0"/>
              <a:t> </a:t>
            </a:r>
            <a:r>
              <a:rPr lang="en-US" altLang="zh-CN" baseline="0" dirty="0" smtClean="0"/>
              <a:t>cuboid,</a:t>
            </a:r>
            <a:r>
              <a:rPr lang="zh-CN" altLang="en-US" baseline="0" dirty="0" smtClean="0"/>
              <a:t> </a:t>
            </a:r>
            <a:r>
              <a:rPr lang="en-US" altLang="zh-CN" baseline="0" dirty="0" smtClean="0"/>
              <a:t>dark</a:t>
            </a:r>
            <a:r>
              <a:rPr lang="zh-CN" altLang="en-US" baseline="0" dirty="0" smtClean="0"/>
              <a:t> </a:t>
            </a:r>
            <a:r>
              <a:rPr lang="en-US" altLang="zh-CN" baseline="0" dirty="0" smtClean="0"/>
              <a:t>blue</a:t>
            </a:r>
            <a:r>
              <a:rPr lang="zh-CN" altLang="en-US" baseline="0" dirty="0" smtClean="0"/>
              <a:t> </a:t>
            </a:r>
            <a:r>
              <a:rPr lang="en-US" altLang="zh-CN" baseline="0" dirty="0" smtClean="0"/>
              <a:t>cuboid</a:t>
            </a:r>
            <a:r>
              <a:rPr lang="zh-CN" altLang="en-US" baseline="0" dirty="0" smtClean="0"/>
              <a:t> </a:t>
            </a:r>
            <a:r>
              <a:rPr lang="en-US" altLang="zh-CN" baseline="0" dirty="0" smtClean="0"/>
              <a:t>(the</a:t>
            </a:r>
            <a:r>
              <a:rPr lang="zh-CN" altLang="en-US" baseline="0" dirty="0" smtClean="0"/>
              <a:t> </a:t>
            </a:r>
            <a:r>
              <a:rPr lang="en-US" altLang="zh-CN" baseline="0" dirty="0" smtClean="0"/>
              <a:t>a</a:t>
            </a:r>
            <a:r>
              <a:rPr lang="en-US" altLang="zh-CN" dirty="0" smtClean="0"/>
              <a:t>pex</a:t>
            </a:r>
            <a:r>
              <a:rPr lang="zh-CN" altLang="en-US" baseline="0" dirty="0" smtClean="0"/>
              <a:t> </a:t>
            </a:r>
            <a:r>
              <a:rPr lang="en-US" altLang="zh-CN" baseline="0" dirty="0" smtClean="0"/>
              <a:t>cuboid).</a:t>
            </a:r>
            <a:endParaRPr lang="en-US" altLang="en-US" dirty="0" smtClean="0"/>
          </a:p>
        </p:txBody>
      </p:sp>
    </p:spTree>
    <p:extLst>
      <p:ext uri="{BB962C8B-B14F-4D97-AF65-F5344CB8AC3E}">
        <p14:creationId xmlns:p14="http://schemas.microsoft.com/office/powerpoint/2010/main" val="349240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B98E82-90A9-411C-8570-72EACE98786B}" type="slidenum">
              <a:rPr lang="en-US" altLang="en-US"/>
              <a:pPr>
                <a:spcBef>
                  <a:spcPct val="0"/>
                </a:spcBef>
              </a:pPr>
              <a:t>19</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6446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solidFill>
                  <a:schemeClr val="hlink"/>
                </a:solidFill>
              </a:rPr>
              <a:t>What</a:t>
            </a:r>
            <a:r>
              <a:rPr lang="zh-CN" altLang="en-US" dirty="0" smtClean="0">
                <a:solidFill>
                  <a:schemeClr val="hlink"/>
                </a:solidFill>
              </a:rPr>
              <a:t> </a:t>
            </a:r>
            <a:r>
              <a:rPr lang="en-US" altLang="zh-CN" dirty="0" smtClean="0">
                <a:solidFill>
                  <a:schemeClr val="hlink"/>
                </a:solidFill>
              </a:rPr>
              <a:t>is</a:t>
            </a:r>
            <a:r>
              <a:rPr lang="zh-CN" altLang="en-US" dirty="0" smtClean="0">
                <a:solidFill>
                  <a:schemeClr val="hlink"/>
                </a:solidFill>
              </a:rPr>
              <a:t> </a:t>
            </a:r>
            <a:r>
              <a:rPr lang="en-US" altLang="zh-CN" dirty="0" smtClean="0">
                <a:solidFill>
                  <a:schemeClr val="hlink"/>
                </a:solidFill>
              </a:rPr>
              <a:t>DW.</a:t>
            </a:r>
            <a:r>
              <a:rPr lang="zh-CN" altLang="en-US" dirty="0" smtClean="0">
                <a:solidFill>
                  <a:schemeClr val="hlink"/>
                </a:solidFill>
              </a:rPr>
              <a:t> </a:t>
            </a:r>
            <a:r>
              <a:rPr lang="en-US" altLang="zh-CN" dirty="0" smtClean="0">
                <a:solidFill>
                  <a:schemeClr val="hlink"/>
                </a:solidFill>
              </a:rPr>
              <a:t>Four</a:t>
            </a:r>
            <a:r>
              <a:rPr lang="zh-CN" altLang="en-US" dirty="0" smtClean="0">
                <a:solidFill>
                  <a:schemeClr val="hlink"/>
                </a:solidFill>
              </a:rPr>
              <a:t> </a:t>
            </a:r>
            <a:r>
              <a:rPr lang="en-US" altLang="zh-CN" dirty="0" smtClean="0">
                <a:solidFill>
                  <a:schemeClr val="hlink"/>
                </a:solidFill>
              </a:rPr>
              <a:t>keywords.</a:t>
            </a:r>
            <a:endParaRPr lang="zh-CN" altLang="en-US" dirty="0" smtClean="0">
              <a:solidFill>
                <a:schemeClr val="hlink"/>
              </a:solidFill>
            </a:endParaRPr>
          </a:p>
          <a:p>
            <a:r>
              <a:rPr lang="en-US" altLang="zh-CN" dirty="0" smtClean="0">
                <a:solidFill>
                  <a:schemeClr val="hlink"/>
                </a:solidFill>
              </a:rPr>
              <a:t>The</a:t>
            </a:r>
            <a:r>
              <a:rPr lang="zh-CN" altLang="en-US" baseline="0" dirty="0" smtClean="0">
                <a:solidFill>
                  <a:schemeClr val="hlink"/>
                </a:solidFill>
              </a:rPr>
              <a:t> </a:t>
            </a:r>
            <a:r>
              <a:rPr lang="en-US" altLang="zh-CN" baseline="0" dirty="0" smtClean="0">
                <a:solidFill>
                  <a:schemeClr val="hlink"/>
                </a:solidFill>
              </a:rPr>
              <a:t>role</a:t>
            </a:r>
            <a:r>
              <a:rPr lang="zh-CN" altLang="en-US" baseline="0" dirty="0" smtClean="0">
                <a:solidFill>
                  <a:schemeClr val="hlink"/>
                </a:solidFill>
              </a:rPr>
              <a:t> </a:t>
            </a:r>
            <a:r>
              <a:rPr lang="en-US" altLang="zh-CN" baseline="0" dirty="0" smtClean="0">
                <a:solidFill>
                  <a:schemeClr val="hlink"/>
                </a:solidFill>
              </a:rPr>
              <a:t>of</a:t>
            </a:r>
            <a:r>
              <a:rPr lang="zh-CN" altLang="en-US" baseline="0" dirty="0" smtClean="0">
                <a:solidFill>
                  <a:schemeClr val="hlink"/>
                </a:solidFill>
              </a:rPr>
              <a:t> </a:t>
            </a:r>
            <a:r>
              <a:rPr lang="en-US" altLang="zh-CN" baseline="0" dirty="0" smtClean="0">
                <a:solidFill>
                  <a:schemeClr val="hlink"/>
                </a:solidFill>
              </a:rPr>
              <a:t>DW</a:t>
            </a:r>
            <a:r>
              <a:rPr lang="zh-CN" altLang="en-US" baseline="0" dirty="0" smtClean="0">
                <a:solidFill>
                  <a:schemeClr val="hlink"/>
                </a:solidFill>
              </a:rPr>
              <a:t> </a:t>
            </a:r>
            <a:r>
              <a:rPr lang="is-IS" altLang="zh-CN" baseline="0" dirty="0" smtClean="0">
                <a:solidFill>
                  <a:schemeClr val="hlink"/>
                </a:solidFill>
              </a:rPr>
              <a:t>…</a:t>
            </a:r>
            <a:r>
              <a:rPr lang="zh-CN" altLang="en-US" baseline="0" dirty="0" smtClean="0">
                <a:solidFill>
                  <a:schemeClr val="hlink"/>
                </a:solidFill>
              </a:rPr>
              <a:t> </a:t>
            </a:r>
            <a:r>
              <a:rPr lang="en-US" altLang="zh-CN" baseline="0" dirty="0" smtClean="0">
                <a:solidFill>
                  <a:schemeClr val="hlink"/>
                </a:solidFill>
              </a:rPr>
              <a:t>(to</a:t>
            </a:r>
            <a:r>
              <a:rPr lang="zh-CN" altLang="en-US" baseline="0" dirty="0" smtClean="0">
                <a:solidFill>
                  <a:schemeClr val="hlink"/>
                </a:solidFill>
              </a:rPr>
              <a:t> </a:t>
            </a:r>
            <a:r>
              <a:rPr lang="en-US" altLang="zh-CN" baseline="0" dirty="0" smtClean="0">
                <a:solidFill>
                  <a:schemeClr val="hlink"/>
                </a:solidFill>
              </a:rPr>
              <a:t>be</a:t>
            </a:r>
            <a:r>
              <a:rPr lang="zh-CN" altLang="en-US" baseline="0" dirty="0" smtClean="0">
                <a:solidFill>
                  <a:schemeClr val="hlink"/>
                </a:solidFill>
              </a:rPr>
              <a:t> </a:t>
            </a:r>
            <a:r>
              <a:rPr lang="en-US" altLang="zh-CN" baseline="0" dirty="0" smtClean="0">
                <a:solidFill>
                  <a:schemeClr val="hlink"/>
                </a:solidFill>
              </a:rPr>
              <a:t>introduced)</a:t>
            </a:r>
            <a:endParaRPr lang="en-US" altLang="en-US" dirty="0" smtClean="0">
              <a:solidFill>
                <a:schemeClr val="hlink"/>
              </a:solidFill>
            </a:endParaRPr>
          </a:p>
        </p:txBody>
      </p:sp>
    </p:spTree>
    <p:extLst>
      <p:ext uri="{BB962C8B-B14F-4D97-AF65-F5344CB8AC3E}">
        <p14:creationId xmlns:p14="http://schemas.microsoft.com/office/powerpoint/2010/main" val="1162849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650876-AA1A-488B-8229-19FC32956A35}" type="slidenum">
              <a:rPr lang="en-US" altLang="en-US"/>
              <a:pPr>
                <a:spcBef>
                  <a:spcPct val="0"/>
                </a:spcBef>
              </a:pPr>
              <a:t>20</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For</a:t>
            </a:r>
            <a:r>
              <a:rPr lang="zh-CN" altLang="en-US" baseline="0" dirty="0" smtClean="0"/>
              <a:t> </a:t>
            </a:r>
            <a:r>
              <a:rPr lang="en-US" altLang="zh-CN" baseline="0" dirty="0" smtClean="0"/>
              <a:t>d</a:t>
            </a:r>
            <a:r>
              <a:rPr lang="en-US" altLang="zh-CN" dirty="0" smtClean="0"/>
              <a:t>etails,</a:t>
            </a:r>
            <a:r>
              <a:rPr lang="zh-CN" altLang="en-US" dirty="0" smtClean="0"/>
              <a:t> </a:t>
            </a:r>
            <a:r>
              <a:rPr lang="en-US" altLang="zh-CN" dirty="0" smtClean="0"/>
              <a:t>see</a:t>
            </a:r>
            <a:r>
              <a:rPr lang="zh-CN" altLang="en-US" dirty="0" smtClean="0"/>
              <a:t> </a:t>
            </a:r>
            <a:r>
              <a:rPr lang="en-US" altLang="zh-CN" dirty="0" smtClean="0"/>
              <a:t>next</a:t>
            </a:r>
            <a:r>
              <a:rPr lang="zh-CN" altLang="en-US" dirty="0" smtClean="0"/>
              <a:t> </a:t>
            </a:r>
            <a:r>
              <a:rPr lang="en-US" altLang="zh-CN" dirty="0" smtClean="0"/>
              <a:t>page</a:t>
            </a:r>
            <a:endParaRPr lang="zh-CN" altLang="en-US" dirty="0" smtClean="0"/>
          </a:p>
          <a:p>
            <a:r>
              <a:rPr lang="en-US" altLang="zh-CN" dirty="0" smtClean="0"/>
              <a:t>Drill</a:t>
            </a:r>
            <a:r>
              <a:rPr lang="zh-CN" altLang="en-US" dirty="0" smtClean="0"/>
              <a:t> </a:t>
            </a:r>
            <a:r>
              <a:rPr lang="en-US" altLang="zh-CN" dirty="0" smtClean="0"/>
              <a:t>across:</a:t>
            </a:r>
            <a:r>
              <a:rPr lang="zh-CN" altLang="en-US" dirty="0" smtClean="0"/>
              <a:t> </a:t>
            </a:r>
            <a:r>
              <a:rPr lang="en-US" altLang="zh-CN" dirty="0" smtClean="0"/>
              <a:t>A-B-C</a:t>
            </a:r>
            <a:r>
              <a:rPr lang="zh-CN" altLang="en-US" baseline="0" dirty="0" smtClean="0"/>
              <a:t> </a:t>
            </a:r>
            <a:r>
              <a:rPr lang="en-US" altLang="zh-CN" baseline="0" dirty="0" smtClean="0"/>
              <a:t>to</a:t>
            </a:r>
            <a:r>
              <a:rPr lang="zh-CN" altLang="en-US" baseline="0" dirty="0" smtClean="0"/>
              <a:t> </a:t>
            </a:r>
            <a:r>
              <a:rPr lang="en-US" altLang="zh-CN" baseline="0" dirty="0" smtClean="0"/>
              <a:t>A-B-D</a:t>
            </a:r>
            <a:endParaRPr lang="zh-CN" altLang="en-US" dirty="0" smtClean="0"/>
          </a:p>
          <a:p>
            <a:r>
              <a:rPr lang="en-US" altLang="zh-CN" dirty="0" smtClean="0"/>
              <a:t>Drill</a:t>
            </a:r>
            <a:r>
              <a:rPr lang="zh-CN" altLang="en-US" baseline="0" dirty="0" smtClean="0"/>
              <a:t> </a:t>
            </a:r>
            <a:r>
              <a:rPr lang="en-US" altLang="zh-CN" baseline="0" dirty="0" smtClean="0"/>
              <a:t>through:</a:t>
            </a:r>
            <a:r>
              <a:rPr lang="zh-CN" altLang="en-US" baseline="0" dirty="0" smtClean="0"/>
              <a:t> </a:t>
            </a:r>
            <a:r>
              <a:rPr lang="en-US" altLang="zh-CN" baseline="0" dirty="0" smtClean="0"/>
              <a:t>you</a:t>
            </a:r>
            <a:r>
              <a:rPr lang="zh-CN" altLang="en-US" baseline="0" dirty="0" smtClean="0"/>
              <a:t> </a:t>
            </a:r>
            <a:r>
              <a:rPr lang="en-US" altLang="zh-CN" baseline="0" dirty="0" smtClean="0"/>
              <a:t>cannot</a:t>
            </a:r>
            <a:r>
              <a:rPr lang="zh-CN" altLang="en-US" baseline="0" dirty="0" smtClean="0"/>
              <a:t> </a:t>
            </a:r>
            <a:r>
              <a:rPr lang="en-US" altLang="zh-CN" baseline="0" dirty="0" smtClean="0"/>
              <a:t>find</a:t>
            </a:r>
            <a:r>
              <a:rPr lang="zh-CN" altLang="en-US" baseline="0" dirty="0" smtClean="0"/>
              <a:t> </a:t>
            </a:r>
            <a:r>
              <a:rPr lang="en-US" altLang="zh-CN" baseline="0" dirty="0" smtClean="0"/>
              <a:t>details</a:t>
            </a:r>
            <a:r>
              <a:rPr lang="zh-CN" altLang="en-US" baseline="0" dirty="0" smtClean="0"/>
              <a:t> </a:t>
            </a:r>
            <a:r>
              <a:rPr lang="en-US" altLang="zh-CN" baseline="0" dirty="0" smtClean="0"/>
              <a:t>from</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generate</a:t>
            </a:r>
            <a:r>
              <a:rPr lang="zh-CN" altLang="en-US" baseline="0" dirty="0" smtClean="0"/>
              <a:t> </a:t>
            </a:r>
            <a:r>
              <a:rPr lang="en-US" altLang="zh-CN" baseline="0" dirty="0" smtClean="0"/>
              <a:t>the</a:t>
            </a:r>
            <a:r>
              <a:rPr lang="zh-CN" altLang="en-US" baseline="0" dirty="0" smtClean="0"/>
              <a:t> </a:t>
            </a:r>
            <a:r>
              <a:rPr lang="en-US" altLang="zh-CN" baseline="0" dirty="0" smtClean="0"/>
              <a:t>cube.</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to</a:t>
            </a:r>
            <a:r>
              <a:rPr lang="zh-CN" altLang="en-US" baseline="0" dirty="0" smtClean="0"/>
              <a:t> </a:t>
            </a:r>
            <a:r>
              <a:rPr lang="en-US" altLang="zh-CN" baseline="0" dirty="0" smtClean="0"/>
              <a:t>go</a:t>
            </a:r>
            <a:r>
              <a:rPr lang="zh-CN" altLang="en-US" baseline="0" dirty="0" smtClean="0"/>
              <a:t> </a:t>
            </a:r>
            <a:r>
              <a:rPr lang="en-US" altLang="zh-CN" baseline="0" dirty="0" smtClean="0"/>
              <a:t>to</a:t>
            </a:r>
            <a:r>
              <a:rPr lang="zh-CN" altLang="en-US" baseline="0" dirty="0" smtClean="0"/>
              <a:t> </a:t>
            </a:r>
            <a:r>
              <a:rPr lang="en-US" altLang="zh-CN" baseline="0" dirty="0" smtClean="0"/>
              <a:t>back-end</a:t>
            </a:r>
            <a:r>
              <a:rPr lang="zh-CN" altLang="en-US" baseline="0" dirty="0" smtClean="0"/>
              <a:t> </a:t>
            </a:r>
            <a:r>
              <a:rPr lang="en-US" altLang="zh-CN" baseline="0" dirty="0" smtClean="0"/>
              <a:t>relational</a:t>
            </a:r>
            <a:r>
              <a:rPr lang="zh-CN" altLang="en-US" baseline="0" dirty="0" smtClean="0"/>
              <a:t> </a:t>
            </a:r>
            <a:r>
              <a:rPr lang="en-US" altLang="zh-CN" baseline="0" dirty="0" smtClean="0"/>
              <a:t>tables.</a:t>
            </a:r>
            <a:r>
              <a:rPr lang="zh-CN" altLang="en-US" baseline="0" dirty="0" smtClean="0"/>
              <a:t> </a:t>
            </a:r>
            <a:r>
              <a:rPr lang="en-US" altLang="zh-CN" baseline="0" dirty="0" smtClean="0"/>
              <a:t>(not</a:t>
            </a:r>
            <a:r>
              <a:rPr lang="zh-CN" altLang="en-US" baseline="0" dirty="0" smtClean="0"/>
              <a:t> </a:t>
            </a:r>
            <a:r>
              <a:rPr lang="en-US" altLang="zh-CN" baseline="0" dirty="0" smtClean="0"/>
              <a:t>cube</a:t>
            </a:r>
            <a:r>
              <a:rPr lang="zh-CN" altLang="en-US" baseline="0" dirty="0" smtClean="0"/>
              <a:t> </a:t>
            </a:r>
            <a:r>
              <a:rPr lang="en-US" altLang="zh-CN" baseline="0" dirty="0" smtClean="0"/>
              <a:t>operations</a:t>
            </a:r>
            <a:r>
              <a:rPr lang="zh-CN" altLang="en-US" baseline="0" dirty="0" smtClean="0"/>
              <a:t> </a:t>
            </a:r>
            <a:r>
              <a:rPr lang="en-US" altLang="zh-CN" baseline="0" dirty="0" smtClean="0"/>
              <a:t>but</a:t>
            </a:r>
            <a:r>
              <a:rPr lang="zh-CN" altLang="en-US" baseline="0" dirty="0" smtClean="0"/>
              <a:t> </a:t>
            </a:r>
            <a:r>
              <a:rPr lang="en-US" altLang="zh-CN" baseline="0" dirty="0" smtClean="0"/>
              <a:t>SQL</a:t>
            </a:r>
            <a:r>
              <a:rPr lang="zh-CN" altLang="en-US" baseline="0" dirty="0" smtClean="0"/>
              <a:t> </a:t>
            </a:r>
            <a:r>
              <a:rPr lang="en-US" altLang="zh-CN" baseline="0" dirty="0" smtClean="0"/>
              <a:t>operations)</a:t>
            </a:r>
            <a:endParaRPr lang="zh-CN" altLang="en-US" dirty="0" smtClean="0"/>
          </a:p>
        </p:txBody>
      </p:sp>
    </p:spTree>
    <p:extLst>
      <p:ext uri="{BB962C8B-B14F-4D97-AF65-F5344CB8AC3E}">
        <p14:creationId xmlns:p14="http://schemas.microsoft.com/office/powerpoint/2010/main" val="340780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FCEA06-6CC4-46A6-BE68-E6F38499D41E}" type="slidenum">
              <a:rPr lang="en-US" altLang="en-US"/>
              <a:pPr>
                <a:spcBef>
                  <a:spcPct val="0"/>
                </a:spcBef>
              </a:pPr>
              <a:t>21</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Right,</a:t>
            </a:r>
            <a:r>
              <a:rPr lang="zh-CN" altLang="en-US" dirty="0" smtClean="0"/>
              <a:t> </a:t>
            </a:r>
            <a:r>
              <a:rPr lang="en-US" altLang="zh-CN" dirty="0" smtClean="0"/>
              <a:t>bottom:</a:t>
            </a:r>
            <a:r>
              <a:rPr lang="zh-CN" altLang="en-US" dirty="0" smtClean="0"/>
              <a:t> </a:t>
            </a:r>
            <a:r>
              <a:rPr lang="en-US" altLang="zh-CN" dirty="0" smtClean="0"/>
              <a:t>drill</a:t>
            </a:r>
            <a:r>
              <a:rPr lang="zh-CN" altLang="en-US" dirty="0" smtClean="0"/>
              <a:t> </a:t>
            </a:r>
            <a:r>
              <a:rPr lang="en-US" altLang="zh-CN" dirty="0" smtClean="0"/>
              <a:t>down</a:t>
            </a:r>
            <a:r>
              <a:rPr lang="zh-CN" altLang="en-US" dirty="0" smtClean="0"/>
              <a:t> </a:t>
            </a:r>
            <a:r>
              <a:rPr lang="en-US" altLang="zh-CN" dirty="0" smtClean="0"/>
              <a:t>on</a:t>
            </a:r>
            <a:r>
              <a:rPr lang="zh-CN" altLang="en-US" dirty="0" smtClean="0"/>
              <a:t> </a:t>
            </a:r>
            <a:r>
              <a:rPr lang="en-US" altLang="zh-CN" dirty="0" smtClean="0"/>
              <a:t>time,</a:t>
            </a:r>
            <a:r>
              <a:rPr lang="zh-CN" altLang="en-US" dirty="0" smtClean="0"/>
              <a:t> </a:t>
            </a:r>
            <a:r>
              <a:rPr lang="en-US" altLang="zh-CN" dirty="0" smtClean="0"/>
              <a:t>from</a:t>
            </a:r>
            <a:r>
              <a:rPr lang="zh-CN" altLang="en-US" dirty="0" smtClean="0"/>
              <a:t> </a:t>
            </a:r>
            <a:r>
              <a:rPr lang="en-US" altLang="zh-CN" dirty="0" smtClean="0"/>
              <a:t>quarters</a:t>
            </a:r>
            <a:r>
              <a:rPr lang="zh-CN" altLang="en-US" baseline="0" dirty="0" smtClean="0"/>
              <a:t> </a:t>
            </a:r>
            <a:r>
              <a:rPr lang="en-US" altLang="zh-CN" baseline="0" dirty="0" smtClean="0"/>
              <a:t>to</a:t>
            </a:r>
            <a:r>
              <a:rPr lang="zh-CN" altLang="en-US" baseline="0" dirty="0" smtClean="0"/>
              <a:t> </a:t>
            </a:r>
            <a:r>
              <a:rPr lang="en-US" altLang="zh-CN" baseline="0" dirty="0" smtClean="0"/>
              <a:t>months</a:t>
            </a:r>
            <a:r>
              <a:rPr lang="zh-CN" altLang="en-US" baseline="0" dirty="0" smtClean="0"/>
              <a:t> </a:t>
            </a:r>
            <a:r>
              <a:rPr lang="en-US" altLang="zh-CN" baseline="0" dirty="0" smtClean="0"/>
              <a:t>(Q1-Q4</a:t>
            </a:r>
            <a:r>
              <a:rPr lang="zh-CN" altLang="en-US" baseline="0" dirty="0" smtClean="0"/>
              <a:t> </a:t>
            </a:r>
            <a:r>
              <a:rPr lang="en-US" altLang="zh-CN" baseline="0" dirty="0" smtClean="0"/>
              <a:t>to</a:t>
            </a:r>
            <a:r>
              <a:rPr lang="zh-CN" altLang="en-US" baseline="0" dirty="0" smtClean="0"/>
              <a:t> </a:t>
            </a:r>
            <a:r>
              <a:rPr lang="en-US" altLang="zh-CN" baseline="0" dirty="0" smtClean="0"/>
              <a:t>Jan-Dec)</a:t>
            </a:r>
            <a:endParaRPr lang="zh-CN" altLang="en-US" baseline="0" dirty="0" smtClean="0"/>
          </a:p>
          <a:p>
            <a:r>
              <a:rPr lang="en-US" altLang="zh-CN" baseline="0" dirty="0" smtClean="0"/>
              <a:t>Right,</a:t>
            </a:r>
            <a:r>
              <a:rPr lang="zh-CN" altLang="en-US" baseline="0" dirty="0" smtClean="0"/>
              <a:t> </a:t>
            </a:r>
            <a:r>
              <a:rPr lang="en-US" altLang="zh-CN" baseline="0" dirty="0" smtClean="0"/>
              <a:t>top:</a:t>
            </a:r>
            <a:r>
              <a:rPr lang="zh-CN" altLang="en-US" baseline="0" dirty="0" smtClean="0"/>
              <a:t> </a:t>
            </a:r>
            <a:r>
              <a:rPr lang="en-US" altLang="zh-CN" baseline="0" dirty="0" smtClean="0"/>
              <a:t>roll</a:t>
            </a:r>
            <a:r>
              <a:rPr lang="zh-CN" altLang="en-US" baseline="0" dirty="0" smtClean="0"/>
              <a:t> </a:t>
            </a:r>
            <a:r>
              <a:rPr lang="en-US" altLang="zh-CN" baseline="0" dirty="0" smtClean="0"/>
              <a:t>up</a:t>
            </a:r>
            <a:r>
              <a:rPr lang="zh-CN" altLang="en-US" baseline="0" dirty="0" smtClean="0"/>
              <a:t> </a:t>
            </a:r>
            <a:r>
              <a:rPr lang="en-US" altLang="zh-CN" baseline="0" dirty="0" smtClean="0"/>
              <a:t>from</a:t>
            </a:r>
            <a:r>
              <a:rPr lang="zh-CN" altLang="en-US" baseline="0" dirty="0" smtClean="0"/>
              <a:t> </a:t>
            </a:r>
            <a:r>
              <a:rPr lang="en-US" altLang="zh-CN" baseline="0" dirty="0" smtClean="0"/>
              <a:t>cities</a:t>
            </a:r>
            <a:r>
              <a:rPr lang="zh-CN" altLang="en-US" baseline="0" dirty="0" smtClean="0"/>
              <a:t> </a:t>
            </a:r>
            <a:r>
              <a:rPr lang="en-US" altLang="zh-CN" baseline="0" dirty="0" smtClean="0"/>
              <a:t>to</a:t>
            </a:r>
            <a:r>
              <a:rPr lang="zh-CN" altLang="en-US" baseline="0" dirty="0" smtClean="0"/>
              <a:t> </a:t>
            </a:r>
            <a:r>
              <a:rPr lang="en-US" altLang="zh-CN" baseline="0" dirty="0" smtClean="0"/>
              <a:t>countries</a:t>
            </a:r>
            <a:r>
              <a:rPr lang="zh-CN" altLang="en-US" baseline="0" dirty="0" smtClean="0"/>
              <a:t> </a:t>
            </a:r>
            <a:r>
              <a:rPr lang="en-US" altLang="zh-CN" baseline="0" dirty="0" smtClean="0"/>
              <a:t>(Vancouver,</a:t>
            </a:r>
            <a:r>
              <a:rPr lang="zh-CN" altLang="en-US" baseline="0" dirty="0" smtClean="0"/>
              <a:t> </a:t>
            </a:r>
            <a:r>
              <a:rPr lang="en-US" altLang="zh-CN" baseline="0" dirty="0" smtClean="0"/>
              <a:t>Toronto,</a:t>
            </a:r>
            <a:r>
              <a:rPr lang="zh-CN" altLang="en-US" baseline="0" dirty="0" smtClean="0"/>
              <a:t> </a:t>
            </a:r>
            <a:r>
              <a:rPr lang="en-US" altLang="zh-CN" baseline="0" dirty="0" smtClean="0"/>
              <a:t>NY,</a:t>
            </a:r>
            <a:r>
              <a:rPr lang="zh-CN" altLang="en-US" baseline="0" dirty="0" smtClean="0"/>
              <a:t> </a:t>
            </a:r>
            <a:r>
              <a:rPr lang="en-US" altLang="zh-CN" baseline="0" dirty="0" smtClean="0"/>
              <a:t>Chicago</a:t>
            </a:r>
            <a:r>
              <a:rPr lang="zh-CN" altLang="en-US" baseline="0" dirty="0" smtClean="0"/>
              <a:t> </a:t>
            </a:r>
            <a:r>
              <a:rPr lang="en-US" altLang="zh-CN" baseline="0" dirty="0" smtClean="0"/>
              <a:t>to</a:t>
            </a:r>
            <a:r>
              <a:rPr lang="zh-CN" altLang="en-US" baseline="0" dirty="0" smtClean="0"/>
              <a:t> </a:t>
            </a:r>
            <a:r>
              <a:rPr lang="en-US" altLang="zh-CN" baseline="0" dirty="0" smtClean="0"/>
              <a:t>Canada,</a:t>
            </a:r>
            <a:r>
              <a:rPr lang="zh-CN" altLang="en-US" baseline="0" dirty="0" smtClean="0"/>
              <a:t> </a:t>
            </a:r>
            <a:r>
              <a:rPr lang="en-US" altLang="zh-CN" baseline="0" dirty="0" smtClean="0"/>
              <a:t>USA)</a:t>
            </a:r>
            <a:endParaRPr lang="zh-CN" altLang="en-US" baseline="0" dirty="0" smtClean="0"/>
          </a:p>
          <a:p>
            <a:r>
              <a:rPr lang="en-US" altLang="zh-CN" baseline="0" dirty="0" smtClean="0"/>
              <a:t>Left,</a:t>
            </a:r>
            <a:r>
              <a:rPr lang="zh-CN" altLang="en-US" baseline="0" dirty="0" smtClean="0"/>
              <a:t> </a:t>
            </a:r>
            <a:r>
              <a:rPr lang="en-US" altLang="zh-CN" baseline="0" dirty="0" smtClean="0"/>
              <a:t>top:</a:t>
            </a:r>
            <a:r>
              <a:rPr lang="zh-CN" altLang="en-US" baseline="0" dirty="0" smtClean="0"/>
              <a:t> </a:t>
            </a:r>
            <a:r>
              <a:rPr lang="en-US" altLang="zh-CN" baseline="0" dirty="0" smtClean="0"/>
              <a:t>dice</a:t>
            </a:r>
            <a:r>
              <a:rPr lang="zh-CN" altLang="en-US" baseline="0" dirty="0" smtClean="0"/>
              <a:t> </a:t>
            </a:r>
            <a:r>
              <a:rPr lang="en-US" altLang="zh-CN" baseline="0" dirty="0" smtClean="0"/>
              <a:t>(select</a:t>
            </a:r>
            <a:r>
              <a:rPr lang="zh-CN" altLang="en-US" baseline="0" dirty="0" smtClean="0"/>
              <a:t> </a:t>
            </a:r>
            <a:r>
              <a:rPr lang="en-US" altLang="zh-CN" baseline="0" dirty="0" smtClean="0"/>
              <a:t>Q1</a:t>
            </a:r>
            <a:r>
              <a:rPr lang="zh-CN" altLang="en-US" baseline="0" dirty="0" smtClean="0"/>
              <a:t> </a:t>
            </a:r>
            <a:r>
              <a:rPr lang="en-US" altLang="zh-CN" baseline="0" dirty="0" smtClean="0"/>
              <a:t>and</a:t>
            </a:r>
            <a:r>
              <a:rPr lang="zh-CN" altLang="en-US" baseline="0" dirty="0" smtClean="0"/>
              <a:t> </a:t>
            </a:r>
            <a:r>
              <a:rPr lang="en-US" altLang="zh-CN" baseline="0" dirty="0" smtClean="0"/>
              <a:t>Q2</a:t>
            </a:r>
            <a:r>
              <a:rPr lang="zh-CN" altLang="en-US" baseline="0" dirty="0" smtClean="0"/>
              <a:t> </a:t>
            </a:r>
            <a:r>
              <a:rPr lang="en-US" altLang="zh-CN" baseline="0" dirty="0" smtClean="0"/>
              <a:t>on</a:t>
            </a:r>
            <a:r>
              <a:rPr lang="zh-CN" altLang="en-US" baseline="0" dirty="0" smtClean="0"/>
              <a:t> </a:t>
            </a:r>
            <a:r>
              <a:rPr lang="en-US" altLang="zh-CN" baseline="0" dirty="0" smtClean="0"/>
              <a:t>time</a:t>
            </a:r>
            <a:r>
              <a:rPr lang="zh-CN" altLang="en-US" baseline="0" dirty="0" smtClean="0"/>
              <a:t> </a:t>
            </a:r>
            <a:r>
              <a:rPr lang="en-US" altLang="zh-CN" baseline="0" dirty="0" smtClean="0"/>
              <a:t>dimension,</a:t>
            </a:r>
            <a:r>
              <a:rPr lang="zh-CN" altLang="en-US" baseline="0" dirty="0" smtClean="0"/>
              <a:t> </a:t>
            </a:r>
            <a:r>
              <a:rPr lang="en-US" altLang="zh-CN" baseline="0" dirty="0" smtClean="0"/>
              <a:t>Toronto</a:t>
            </a:r>
            <a:r>
              <a:rPr lang="zh-CN" altLang="en-US" baseline="0" dirty="0" smtClean="0"/>
              <a:t> </a:t>
            </a:r>
            <a:r>
              <a:rPr lang="en-US" altLang="zh-CN" baseline="0" dirty="0" smtClean="0"/>
              <a:t>and</a:t>
            </a:r>
            <a:r>
              <a:rPr lang="zh-CN" altLang="en-US" baseline="0" dirty="0" smtClean="0"/>
              <a:t> </a:t>
            </a:r>
            <a:r>
              <a:rPr lang="en-US" altLang="zh-CN" baseline="0" dirty="0" smtClean="0"/>
              <a:t>Vancouver</a:t>
            </a:r>
            <a:r>
              <a:rPr lang="zh-CN" altLang="en-US" baseline="0" dirty="0" smtClean="0"/>
              <a:t> </a:t>
            </a:r>
            <a:r>
              <a:rPr lang="en-US" altLang="zh-CN" baseline="0" dirty="0" smtClean="0"/>
              <a:t>on</a:t>
            </a:r>
            <a:r>
              <a:rPr lang="zh-CN" altLang="en-US" baseline="0" dirty="0" smtClean="0"/>
              <a:t> </a:t>
            </a:r>
            <a:r>
              <a:rPr lang="en-US" altLang="zh-CN" baseline="0" dirty="0" smtClean="0"/>
              <a:t>location</a:t>
            </a:r>
            <a:r>
              <a:rPr lang="zh-CN" altLang="en-US" baseline="0" dirty="0" smtClean="0"/>
              <a:t> </a:t>
            </a:r>
            <a:r>
              <a:rPr lang="en-US" altLang="zh-CN" baseline="0" dirty="0" smtClean="0"/>
              <a:t>dimension)</a:t>
            </a:r>
            <a:endParaRPr lang="zh-CN" altLang="en-US" baseline="0" dirty="0" smtClean="0"/>
          </a:p>
          <a:p>
            <a:r>
              <a:rPr lang="en-US" altLang="zh-CN" baseline="0" dirty="0" smtClean="0"/>
              <a:t>Left,</a:t>
            </a:r>
            <a:r>
              <a:rPr lang="zh-CN" altLang="en-US" baseline="0" dirty="0" smtClean="0"/>
              <a:t> </a:t>
            </a:r>
            <a:r>
              <a:rPr lang="en-US" altLang="zh-CN" baseline="0" dirty="0" smtClean="0"/>
              <a:t>bottom:</a:t>
            </a:r>
            <a:r>
              <a:rPr lang="zh-CN" altLang="en-US" baseline="0" dirty="0" smtClean="0"/>
              <a:t> </a:t>
            </a:r>
            <a:r>
              <a:rPr lang="en-US" altLang="zh-CN" baseline="0" dirty="0" smtClean="0"/>
              <a:t>slice</a:t>
            </a:r>
            <a:r>
              <a:rPr lang="zh-CN" altLang="en-US" baseline="0" dirty="0" smtClean="0"/>
              <a:t> </a:t>
            </a:r>
            <a:r>
              <a:rPr lang="en-US" altLang="zh-CN" baseline="0" dirty="0" smtClean="0"/>
              <a:t>(project</a:t>
            </a:r>
            <a:r>
              <a:rPr lang="zh-CN" altLang="en-US" baseline="0" dirty="0" smtClean="0"/>
              <a:t> </a:t>
            </a:r>
            <a:r>
              <a:rPr lang="en-US" altLang="zh-CN" baseline="0" dirty="0" smtClean="0"/>
              <a:t>to</a:t>
            </a:r>
            <a:r>
              <a:rPr lang="zh-CN" altLang="en-US" baseline="0" dirty="0" smtClean="0"/>
              <a:t> </a:t>
            </a:r>
            <a:r>
              <a:rPr lang="en-US" altLang="zh-CN" baseline="0" dirty="0" smtClean="0"/>
              <a:t>time</a:t>
            </a:r>
            <a:r>
              <a:rPr lang="zh-CN" altLang="en-US" baseline="0" dirty="0" smtClean="0"/>
              <a:t> </a:t>
            </a:r>
            <a:r>
              <a:rPr lang="en-US" altLang="zh-CN" baseline="0" dirty="0" smtClean="0"/>
              <a:t>=</a:t>
            </a:r>
            <a:r>
              <a:rPr lang="zh-CN" altLang="en-US" baseline="0" dirty="0" smtClean="0"/>
              <a:t> </a:t>
            </a:r>
            <a:r>
              <a:rPr lang="en-US" altLang="zh-CN" baseline="0" dirty="0" smtClean="0"/>
              <a:t>Q1,</a:t>
            </a:r>
            <a:r>
              <a:rPr lang="zh-CN" altLang="en-US" baseline="0" dirty="0" smtClean="0"/>
              <a:t> </a:t>
            </a:r>
            <a:r>
              <a:rPr lang="en-US" altLang="zh-CN" baseline="0" dirty="0" smtClean="0"/>
              <a:t>3D</a:t>
            </a:r>
            <a:r>
              <a:rPr lang="zh-CN" altLang="en-US" baseline="0" dirty="0" smtClean="0"/>
              <a:t> </a:t>
            </a:r>
            <a:r>
              <a:rPr lang="en-US" altLang="zh-CN" baseline="0" dirty="0" smtClean="0"/>
              <a:t>to</a:t>
            </a:r>
            <a:r>
              <a:rPr lang="zh-CN" altLang="en-US" baseline="0" dirty="0" smtClean="0"/>
              <a:t> </a:t>
            </a:r>
            <a:r>
              <a:rPr lang="en-US" altLang="zh-CN" baseline="0" dirty="0" smtClean="0"/>
              <a:t>2D),</a:t>
            </a:r>
            <a:r>
              <a:rPr lang="zh-CN" altLang="en-US" baseline="0" dirty="0" smtClean="0"/>
              <a:t> </a:t>
            </a:r>
            <a:r>
              <a:rPr lang="en-US" altLang="zh-CN" baseline="0" dirty="0" smtClean="0"/>
              <a:t>pivot</a:t>
            </a:r>
            <a:r>
              <a:rPr lang="zh-CN" altLang="en-US" baseline="0" dirty="0" smtClean="0"/>
              <a:t> </a:t>
            </a:r>
            <a:r>
              <a:rPr lang="en-US" altLang="zh-CN" baseline="0" dirty="0" smtClean="0"/>
              <a:t>(rotate)</a:t>
            </a:r>
            <a:endParaRPr lang="zh-CN" altLang="en-US" baseline="0" dirty="0" smtClean="0"/>
          </a:p>
          <a:p>
            <a:endParaRPr lang="en-US" altLang="en-US" dirty="0" smtClean="0"/>
          </a:p>
        </p:txBody>
      </p:sp>
    </p:spTree>
    <p:extLst>
      <p:ext uri="{BB962C8B-B14F-4D97-AF65-F5344CB8AC3E}">
        <p14:creationId xmlns:p14="http://schemas.microsoft.com/office/powerpoint/2010/main" val="1637557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41A312-392A-45A9-8D42-95A2CA5C5AA7}" type="slidenum">
              <a:rPr lang="en-US" altLang="en-US"/>
              <a:pPr>
                <a:spcBef>
                  <a:spcPct val="0"/>
                </a:spcBef>
              </a:pPr>
              <a:t>22</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Every</a:t>
            </a:r>
            <a:r>
              <a:rPr lang="zh-CN" altLang="en-US" dirty="0" smtClean="0"/>
              <a:t> </a:t>
            </a:r>
            <a:r>
              <a:rPr lang="en-US" altLang="zh-CN" dirty="0" smtClean="0"/>
              <a:t>black</a:t>
            </a:r>
            <a:r>
              <a:rPr lang="zh-CN" altLang="en-US" dirty="0" smtClean="0"/>
              <a:t> </a:t>
            </a:r>
            <a:r>
              <a:rPr lang="en-US" altLang="zh-CN" dirty="0" smtClean="0"/>
              <a:t>line</a:t>
            </a:r>
            <a:r>
              <a:rPr lang="zh-CN" altLang="en-US" baseline="0" dirty="0" smtClean="0"/>
              <a:t> </a:t>
            </a:r>
            <a:r>
              <a:rPr lang="en-US" altLang="zh-CN" baseline="0" dirty="0" smtClean="0"/>
              <a:t>from</a:t>
            </a:r>
            <a:r>
              <a:rPr lang="zh-CN" altLang="en-US" baseline="0" dirty="0" smtClean="0"/>
              <a:t> </a:t>
            </a:r>
            <a:r>
              <a:rPr lang="en-US" altLang="zh-CN" baseline="0" dirty="0" smtClean="0"/>
              <a:t>the</a:t>
            </a:r>
            <a:r>
              <a:rPr lang="zh-CN" altLang="en-US" baseline="0" dirty="0" smtClean="0"/>
              <a:t> </a:t>
            </a:r>
            <a:r>
              <a:rPr lang="en-US" altLang="zh-CN" baseline="0" dirty="0" smtClean="0"/>
              <a:t>original</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dimension.</a:t>
            </a:r>
            <a:endParaRPr lang="zh-CN" altLang="en-US" dirty="0" smtClean="0"/>
          </a:p>
          <a:p>
            <a:r>
              <a:rPr lang="en-US" altLang="zh-CN" dirty="0" smtClean="0"/>
              <a:t>Every</a:t>
            </a:r>
            <a:r>
              <a:rPr lang="zh-CN" altLang="en-US" dirty="0" smtClean="0"/>
              <a:t> </a:t>
            </a:r>
            <a:r>
              <a:rPr lang="en-US" altLang="zh-CN" dirty="0" smtClean="0"/>
              <a:t>circle</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line/axis</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level,</a:t>
            </a:r>
            <a:r>
              <a:rPr lang="zh-CN" altLang="en-US" baseline="0" dirty="0" smtClean="0"/>
              <a:t> </a:t>
            </a:r>
            <a:r>
              <a:rPr lang="en-US" altLang="zh-CN" baseline="0" dirty="0" smtClean="0"/>
              <a:t>called</a:t>
            </a:r>
            <a:r>
              <a:rPr lang="zh-CN" altLang="en-US" baseline="0" dirty="0" smtClean="0"/>
              <a:t> </a:t>
            </a:r>
            <a:r>
              <a:rPr lang="en-US" altLang="zh-CN" baseline="0" dirty="0" smtClean="0"/>
              <a:t>footprint.</a:t>
            </a:r>
            <a:endParaRPr lang="zh-CN" altLang="en-US" baseline="0" dirty="0" smtClean="0"/>
          </a:p>
          <a:p>
            <a:r>
              <a:rPr lang="en-US" altLang="zh-CN" baseline="0" dirty="0" smtClean="0"/>
              <a:t>Walking</a:t>
            </a:r>
            <a:r>
              <a:rPr lang="zh-CN" altLang="en-US" baseline="0" dirty="0" smtClean="0"/>
              <a:t> </a:t>
            </a:r>
            <a:r>
              <a:rPr lang="en-US" altLang="zh-CN" baseline="0" dirty="0" smtClean="0"/>
              <a:t>across</a:t>
            </a:r>
            <a:r>
              <a:rPr lang="zh-CN" altLang="en-US" baseline="0" dirty="0" smtClean="0"/>
              <a:t> </a:t>
            </a:r>
            <a:r>
              <a:rPr lang="en-US" altLang="zh-CN" baseline="0" dirty="0" smtClean="0"/>
              <a:t>5</a:t>
            </a:r>
            <a:r>
              <a:rPr lang="zh-CN" altLang="en-US" baseline="0" dirty="0" smtClean="0"/>
              <a:t> </a:t>
            </a:r>
            <a:r>
              <a:rPr lang="en-US" altLang="zh-CN" baseline="0" dirty="0" smtClean="0"/>
              <a:t>footprints/circles:</a:t>
            </a:r>
            <a:r>
              <a:rPr lang="zh-CN" altLang="en-US" baseline="0" dirty="0" smtClean="0"/>
              <a:t> </a:t>
            </a:r>
            <a:r>
              <a:rPr lang="en-US" altLang="zh-CN" baseline="0" dirty="0" smtClean="0"/>
              <a:t>query</a:t>
            </a:r>
            <a:r>
              <a:rPr lang="zh-CN" altLang="en-US" baseline="0" dirty="0" smtClean="0"/>
              <a:t> </a:t>
            </a:r>
            <a:r>
              <a:rPr lang="en-US" altLang="zh-CN" baseline="0" dirty="0" smtClean="0"/>
              <a:t>the</a:t>
            </a:r>
            <a:r>
              <a:rPr lang="zh-CN" altLang="en-US" baseline="0" dirty="0" smtClean="0"/>
              <a:t> </a:t>
            </a:r>
            <a:r>
              <a:rPr lang="en-US" altLang="zh-CN" baseline="0" dirty="0" smtClean="0"/>
              <a:t>5</a:t>
            </a:r>
            <a:r>
              <a:rPr lang="zh-CN" altLang="en-US" baseline="0" dirty="0" smtClean="0"/>
              <a:t> </a:t>
            </a:r>
            <a:r>
              <a:rPr lang="en-US" altLang="zh-CN" baseline="0" dirty="0" smtClean="0"/>
              <a:t>levels</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5</a:t>
            </a:r>
            <a:r>
              <a:rPr lang="zh-CN" altLang="en-US" baseline="0" dirty="0" smtClean="0"/>
              <a:t> </a:t>
            </a:r>
            <a:r>
              <a:rPr lang="en-US" altLang="zh-CN" baseline="0" dirty="0" smtClean="0"/>
              <a:t>dimensions</a:t>
            </a:r>
            <a:r>
              <a:rPr lang="zh-CN" altLang="en-US" baseline="0" dirty="0" smtClean="0"/>
              <a:t> </a:t>
            </a:r>
            <a:r>
              <a:rPr lang="en-US" altLang="zh-CN" baseline="0" dirty="0" smtClean="0"/>
              <a:t>from</a:t>
            </a:r>
            <a:r>
              <a:rPr lang="zh-CN" altLang="en-US" baseline="0" dirty="0" smtClean="0"/>
              <a:t> </a:t>
            </a:r>
            <a:r>
              <a:rPr lang="en-US" altLang="zh-CN" baseline="0" dirty="0" smtClean="0"/>
              <a:t>the</a:t>
            </a:r>
            <a:r>
              <a:rPr lang="zh-CN" altLang="en-US" baseline="0" dirty="0" smtClean="0"/>
              <a:t> </a:t>
            </a:r>
            <a:r>
              <a:rPr lang="en-US" altLang="zh-CN" baseline="0" dirty="0" smtClean="0"/>
              <a:t>star</a:t>
            </a:r>
            <a:r>
              <a:rPr lang="zh-CN" altLang="en-US" baseline="0" dirty="0" smtClean="0"/>
              <a:t> </a:t>
            </a:r>
            <a:r>
              <a:rPr lang="en-US" altLang="zh-CN" baseline="0" dirty="0" smtClean="0"/>
              <a:t>net.</a:t>
            </a:r>
            <a:endParaRPr lang="zh-CN" altLang="en-US" baseline="0" dirty="0" smtClean="0"/>
          </a:p>
          <a:p>
            <a:endParaRPr lang="zh-CN" altLang="en-US" baseline="0" dirty="0" smtClean="0"/>
          </a:p>
        </p:txBody>
      </p:sp>
    </p:spTree>
    <p:extLst>
      <p:ext uri="{BB962C8B-B14F-4D97-AF65-F5344CB8AC3E}">
        <p14:creationId xmlns:p14="http://schemas.microsoft.com/office/powerpoint/2010/main" val="155609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880C46-665B-4993-B5F7-315F44E5DA9E}" type="slidenum">
              <a:rPr lang="en-US" altLang="en-US"/>
              <a:pPr>
                <a:spcBef>
                  <a:spcPct val="0"/>
                </a:spcBef>
              </a:pPr>
              <a:t>23</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Dimensions,</a:t>
            </a:r>
            <a:r>
              <a:rPr lang="zh-CN" altLang="en-US" baseline="0" dirty="0" smtClean="0"/>
              <a:t> </a:t>
            </a:r>
            <a:r>
              <a:rPr lang="en-US" altLang="zh-CN" baseline="0" dirty="0" smtClean="0"/>
              <a:t>size,</a:t>
            </a:r>
            <a:r>
              <a:rPr lang="zh-CN" altLang="en-US" baseline="0" dirty="0" smtClean="0"/>
              <a:t> </a:t>
            </a:r>
            <a:r>
              <a:rPr lang="en-US" altLang="zh-CN" baseline="0" dirty="0" smtClean="0"/>
              <a:t>brightness,</a:t>
            </a:r>
            <a:r>
              <a:rPr lang="zh-CN" altLang="en-US" baseline="0" dirty="0" smtClean="0"/>
              <a:t> </a:t>
            </a:r>
            <a:r>
              <a:rPr lang="en-US" altLang="zh-CN" baseline="0" dirty="0" smtClean="0"/>
              <a:t>density</a:t>
            </a:r>
            <a:r>
              <a:rPr lang="is-IS" altLang="zh-CN" baseline="0" dirty="0" smtClean="0"/>
              <a:t>…</a:t>
            </a:r>
            <a:r>
              <a:rPr lang="en-US" altLang="zh-CN" baseline="0" dirty="0" smtClean="0"/>
              <a:t>for</a:t>
            </a:r>
            <a:r>
              <a:rPr lang="zh-CN" altLang="en-US" baseline="0" dirty="0" smtClean="0"/>
              <a:t> </a:t>
            </a:r>
            <a:r>
              <a:rPr lang="en-US" altLang="zh-CN" baseline="0" dirty="0" smtClean="0"/>
              <a:t>different</a:t>
            </a:r>
            <a:r>
              <a:rPr lang="zh-CN" altLang="en-US" baseline="0" dirty="0" smtClean="0"/>
              <a:t> </a:t>
            </a:r>
            <a:r>
              <a:rPr lang="en-US" altLang="zh-CN" baseline="0" dirty="0" smtClean="0"/>
              <a:t>measures</a:t>
            </a:r>
            <a:r>
              <a:rPr lang="zh-CN" altLang="en-US" baseline="0" dirty="0" smtClean="0"/>
              <a:t> </a:t>
            </a:r>
            <a:r>
              <a:rPr lang="en-US" altLang="zh-CN" baseline="0" dirty="0" smtClean="0"/>
              <a:t>(visualization)</a:t>
            </a:r>
            <a:endParaRPr lang="en-US" altLang="en-US" dirty="0" smtClean="0"/>
          </a:p>
        </p:txBody>
      </p:sp>
    </p:spTree>
    <p:extLst>
      <p:ext uri="{BB962C8B-B14F-4D97-AF65-F5344CB8AC3E}">
        <p14:creationId xmlns:p14="http://schemas.microsoft.com/office/powerpoint/2010/main" val="4199486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2643644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DC6782-7E32-4C01-BFA6-3623B725A1F2}" type="slidenum">
              <a:rPr lang="en-US" altLang="en-US"/>
              <a:pPr>
                <a:spcBef>
                  <a:spcPct val="0"/>
                </a:spcBef>
              </a:pPr>
              <a:t>25</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Top-down:</a:t>
            </a:r>
            <a:r>
              <a:rPr lang="zh-CN" altLang="en-US" baseline="0" dirty="0" smtClean="0"/>
              <a:t> </a:t>
            </a:r>
            <a:r>
              <a:rPr lang="en-US" altLang="zh-CN" baseline="0" dirty="0" smtClean="0"/>
              <a:t>who</a:t>
            </a:r>
            <a:r>
              <a:rPr lang="zh-CN" altLang="en-US" baseline="0" dirty="0" smtClean="0"/>
              <a:t> </a:t>
            </a:r>
            <a:r>
              <a:rPr lang="en-US" altLang="zh-CN" baseline="0" dirty="0" smtClean="0"/>
              <a:t>operates</a:t>
            </a:r>
            <a:r>
              <a:rPr lang="zh-CN" altLang="en-US" baseline="0" dirty="0" smtClean="0"/>
              <a:t> </a:t>
            </a:r>
            <a:r>
              <a:rPr lang="en-US" altLang="zh-CN" baseline="0" dirty="0" smtClean="0"/>
              <a:t>DW</a:t>
            </a:r>
            <a:endParaRPr lang="zh-CN" altLang="en-US" baseline="0" dirty="0" smtClean="0"/>
          </a:p>
          <a:p>
            <a:r>
              <a:rPr lang="en-US" altLang="zh-CN" baseline="0" dirty="0" smtClean="0"/>
              <a:t>Data</a:t>
            </a:r>
            <a:r>
              <a:rPr lang="zh-CN" altLang="en-US" baseline="0" dirty="0" smtClean="0"/>
              <a:t> </a:t>
            </a:r>
            <a:r>
              <a:rPr lang="en-US" altLang="zh-CN" baseline="0" dirty="0" smtClean="0"/>
              <a:t>source:</a:t>
            </a:r>
            <a:r>
              <a:rPr lang="zh-CN" altLang="en-US" baseline="0" dirty="0" smtClean="0"/>
              <a:t> </a:t>
            </a:r>
            <a:r>
              <a:rPr lang="en-US" altLang="zh-CN" baseline="0" dirty="0" smtClean="0"/>
              <a:t>who</a:t>
            </a:r>
            <a:r>
              <a:rPr lang="zh-CN" altLang="en-US" baseline="0" dirty="0" smtClean="0"/>
              <a:t> </a:t>
            </a:r>
            <a:r>
              <a:rPr lang="en-US" altLang="zh-CN" baseline="0" dirty="0" smtClean="0"/>
              <a:t>imports</a:t>
            </a:r>
            <a:r>
              <a:rPr lang="zh-CN" altLang="en-US" baseline="0" dirty="0" smtClean="0"/>
              <a:t> </a:t>
            </a:r>
            <a:r>
              <a:rPr lang="en-US" altLang="zh-CN" baseline="0" dirty="0" smtClean="0"/>
              <a:t>data</a:t>
            </a:r>
            <a:r>
              <a:rPr lang="zh-CN" altLang="en-US" baseline="0" dirty="0" smtClean="0"/>
              <a:t> </a:t>
            </a:r>
            <a:r>
              <a:rPr lang="en-US" altLang="zh-CN" baseline="0" dirty="0" smtClean="0"/>
              <a:t>into</a:t>
            </a:r>
            <a:r>
              <a:rPr lang="zh-CN" altLang="en-US" baseline="0" dirty="0" smtClean="0"/>
              <a:t> </a:t>
            </a:r>
            <a:r>
              <a:rPr lang="en-US" altLang="zh-CN" baseline="0" dirty="0" smtClean="0"/>
              <a:t>DW</a:t>
            </a:r>
            <a:endParaRPr lang="zh-CN" altLang="en-US" baseline="0" dirty="0" smtClean="0"/>
          </a:p>
          <a:p>
            <a:r>
              <a:rPr lang="en-US" altLang="zh-CN" baseline="0" dirty="0" smtClean="0"/>
              <a:t>DW:</a:t>
            </a:r>
            <a:r>
              <a:rPr lang="zh-CN" altLang="en-US" baseline="0" dirty="0" smtClean="0"/>
              <a:t> </a:t>
            </a:r>
            <a:r>
              <a:rPr lang="en-US" altLang="zh-CN" baseline="0" dirty="0" smtClean="0"/>
              <a:t>who</a:t>
            </a:r>
            <a:r>
              <a:rPr lang="zh-CN" altLang="en-US" baseline="0" dirty="0" smtClean="0"/>
              <a:t> </a:t>
            </a:r>
            <a:r>
              <a:rPr lang="en-US" altLang="zh-CN" baseline="0" dirty="0" smtClean="0"/>
              <a:t>builds</a:t>
            </a:r>
            <a:r>
              <a:rPr lang="zh-CN" altLang="en-US" baseline="0" dirty="0" smtClean="0"/>
              <a:t> </a:t>
            </a:r>
            <a:r>
              <a:rPr lang="en-US" altLang="zh-CN" baseline="0" dirty="0" smtClean="0"/>
              <a:t>and</a:t>
            </a:r>
            <a:r>
              <a:rPr lang="zh-CN" altLang="en-US" baseline="0" dirty="0" smtClean="0"/>
              <a:t> </a:t>
            </a:r>
            <a:r>
              <a:rPr lang="en-US" altLang="zh-CN" baseline="0" dirty="0" smtClean="0"/>
              <a:t>manages</a:t>
            </a:r>
            <a:r>
              <a:rPr lang="zh-CN" altLang="en-US" baseline="0" dirty="0" smtClean="0"/>
              <a:t> </a:t>
            </a:r>
            <a:r>
              <a:rPr lang="en-US" altLang="zh-CN" baseline="0" dirty="0" smtClean="0"/>
              <a:t>DW</a:t>
            </a:r>
            <a:endParaRPr lang="zh-CN" altLang="en-US" baseline="0" dirty="0" smtClean="0"/>
          </a:p>
          <a:p>
            <a:r>
              <a:rPr lang="en-US" altLang="zh-CN" baseline="0" dirty="0" smtClean="0"/>
              <a:t>Business</a:t>
            </a:r>
            <a:r>
              <a:rPr lang="zh-CN" altLang="en-US" baseline="0" dirty="0" smtClean="0"/>
              <a:t> </a:t>
            </a:r>
            <a:r>
              <a:rPr lang="en-US" altLang="zh-CN" baseline="0" dirty="0" smtClean="0"/>
              <a:t>query:</a:t>
            </a:r>
            <a:r>
              <a:rPr lang="zh-CN" altLang="en-US" baseline="0" dirty="0" smtClean="0"/>
              <a:t> </a:t>
            </a:r>
            <a:r>
              <a:rPr lang="en-US" altLang="zh-CN" baseline="0" dirty="0" smtClean="0"/>
              <a:t>who</a:t>
            </a:r>
            <a:r>
              <a:rPr lang="zh-CN" altLang="en-US" baseline="0" dirty="0" smtClean="0"/>
              <a:t> </a:t>
            </a:r>
            <a:r>
              <a:rPr lang="en-US" altLang="zh-CN" baseline="0" dirty="0" smtClean="0"/>
              <a:t>uses</a:t>
            </a:r>
            <a:r>
              <a:rPr lang="zh-CN" altLang="en-US" baseline="0" dirty="0" smtClean="0"/>
              <a:t> </a:t>
            </a:r>
            <a:r>
              <a:rPr lang="en-US" altLang="zh-CN" baseline="0" dirty="0" smtClean="0"/>
              <a:t>DW</a:t>
            </a:r>
            <a:r>
              <a:rPr lang="zh-CN" altLang="en-US" baseline="0" dirty="0" smtClean="0"/>
              <a:t> </a:t>
            </a:r>
            <a:r>
              <a:rPr lang="en-US" altLang="zh-CN" baseline="0" dirty="0" smtClean="0"/>
              <a:t>for</a:t>
            </a:r>
            <a:r>
              <a:rPr lang="zh-CN" altLang="en-US" baseline="0" dirty="0" smtClean="0"/>
              <a:t> </a:t>
            </a:r>
            <a:r>
              <a:rPr lang="en-US" altLang="zh-CN" baseline="0" dirty="0" smtClean="0"/>
              <a:t>data</a:t>
            </a:r>
            <a:r>
              <a:rPr lang="zh-CN" altLang="en-US" baseline="0" dirty="0" smtClean="0"/>
              <a:t> </a:t>
            </a:r>
            <a:r>
              <a:rPr lang="en-US" altLang="zh-CN" baseline="0" dirty="0" smtClean="0"/>
              <a:t>analysis/decision</a:t>
            </a:r>
            <a:r>
              <a:rPr lang="zh-CN" altLang="en-US" baseline="0" dirty="0" smtClean="0"/>
              <a:t> </a:t>
            </a:r>
            <a:r>
              <a:rPr lang="en-US" altLang="zh-CN" baseline="0" dirty="0" smtClean="0"/>
              <a:t>making</a:t>
            </a:r>
            <a:endParaRPr lang="zh-CN" altLang="en-US" baseline="0" dirty="0" smtClean="0"/>
          </a:p>
          <a:p>
            <a:endParaRPr lang="en-US" altLang="en-US" dirty="0" smtClean="0"/>
          </a:p>
        </p:txBody>
      </p:sp>
    </p:spTree>
    <p:extLst>
      <p:ext uri="{BB962C8B-B14F-4D97-AF65-F5344CB8AC3E}">
        <p14:creationId xmlns:p14="http://schemas.microsoft.com/office/powerpoint/2010/main" val="3807729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02C748-A41E-4442-AC4A-005B8CD06F17}" type="slidenum">
              <a:rPr lang="en-US" altLang="en-US"/>
              <a:pPr>
                <a:spcBef>
                  <a:spcPct val="0"/>
                </a:spcBef>
              </a:pPr>
              <a:t>26</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How</a:t>
            </a:r>
            <a:r>
              <a:rPr lang="zh-CN" altLang="en-US" dirty="0" smtClean="0"/>
              <a:t> </a:t>
            </a:r>
            <a:r>
              <a:rPr lang="en-US" altLang="zh-CN" dirty="0" smtClean="0"/>
              <a:t>to</a:t>
            </a:r>
            <a:r>
              <a:rPr lang="zh-CN" altLang="en-US" dirty="0" smtClean="0"/>
              <a:t> </a:t>
            </a:r>
            <a:r>
              <a:rPr lang="en-US" altLang="zh-CN" dirty="0" smtClean="0"/>
              <a:t>design</a:t>
            </a:r>
            <a:r>
              <a:rPr lang="zh-CN" altLang="en-US" dirty="0" smtClean="0"/>
              <a:t> </a:t>
            </a:r>
            <a:r>
              <a:rPr lang="en-US" altLang="zh-CN" dirty="0" smtClean="0"/>
              <a:t>a</a:t>
            </a:r>
            <a:r>
              <a:rPr lang="zh-CN" altLang="en-US" dirty="0" smtClean="0"/>
              <a:t> </a:t>
            </a:r>
            <a:r>
              <a:rPr lang="en-US" altLang="zh-CN" dirty="0" smtClean="0"/>
              <a:t>DW:</a:t>
            </a:r>
            <a:r>
              <a:rPr lang="zh-CN" altLang="en-US" baseline="0" dirty="0" smtClean="0"/>
              <a:t> </a:t>
            </a:r>
            <a:r>
              <a:rPr lang="en-US" altLang="zh-CN" baseline="0" dirty="0" smtClean="0"/>
              <a:t>approach,</a:t>
            </a:r>
            <a:r>
              <a:rPr lang="zh-CN" altLang="en-US" baseline="0" dirty="0" smtClean="0"/>
              <a:t> </a:t>
            </a:r>
            <a:r>
              <a:rPr lang="en-US" altLang="zh-CN" baseline="0" dirty="0" smtClean="0"/>
              <a:t>engineering,</a:t>
            </a:r>
            <a:r>
              <a:rPr lang="zh-CN" altLang="en-US" baseline="0" dirty="0" smtClean="0"/>
              <a:t> </a:t>
            </a:r>
            <a:r>
              <a:rPr lang="en-US" altLang="zh-CN" baseline="0" dirty="0" smtClean="0"/>
              <a:t>elements</a:t>
            </a:r>
            <a:endParaRPr lang="en-US" altLang="en-US" dirty="0" smtClean="0"/>
          </a:p>
        </p:txBody>
      </p:sp>
    </p:spTree>
    <p:extLst>
      <p:ext uri="{BB962C8B-B14F-4D97-AF65-F5344CB8AC3E}">
        <p14:creationId xmlns:p14="http://schemas.microsoft.com/office/powerpoint/2010/main" val="1920442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078038-043A-440D-8EE1-B25D0D2E2B03}" type="slidenum">
              <a:rPr lang="en-US" altLang="en-US"/>
              <a:pPr>
                <a:spcBef>
                  <a:spcPct val="0"/>
                </a:spcBef>
              </a:pPr>
              <a:t>27</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Do</a:t>
            </a:r>
            <a:r>
              <a:rPr lang="zh-CN" altLang="en-US" dirty="0" smtClean="0"/>
              <a:t> </a:t>
            </a:r>
            <a:r>
              <a:rPr lang="en-US" altLang="zh-CN" dirty="0" smtClean="0"/>
              <a:t>you</a:t>
            </a:r>
            <a:r>
              <a:rPr lang="zh-CN" altLang="en-US" baseline="0" dirty="0" smtClean="0"/>
              <a:t> </a:t>
            </a:r>
            <a:r>
              <a:rPr lang="en-US" altLang="zh-CN" baseline="0" dirty="0" smtClean="0"/>
              <a:t>want</a:t>
            </a:r>
            <a:r>
              <a:rPr lang="zh-CN" altLang="en-US" baseline="0" dirty="0" smtClean="0"/>
              <a:t> </a:t>
            </a:r>
            <a:r>
              <a:rPr lang="en-US" altLang="zh-CN" baseline="0" dirty="0" smtClean="0"/>
              <a:t>to</a:t>
            </a:r>
            <a:r>
              <a:rPr lang="zh-CN" altLang="en-US" baseline="0" dirty="0" smtClean="0"/>
              <a:t> </a:t>
            </a:r>
            <a:r>
              <a:rPr lang="en-US" altLang="zh-CN" baseline="0" dirty="0" smtClean="0"/>
              <a:t>use</a:t>
            </a:r>
            <a:r>
              <a:rPr lang="zh-CN" altLang="en-US" baseline="0" dirty="0" smtClean="0"/>
              <a:t> </a:t>
            </a:r>
            <a:r>
              <a:rPr lang="en-US" altLang="zh-CN" baseline="0" dirty="0" smtClean="0"/>
              <a:t>DW</a:t>
            </a:r>
            <a:r>
              <a:rPr lang="zh-CN" altLang="en-US" baseline="0" dirty="0" smtClean="0"/>
              <a:t> </a:t>
            </a:r>
            <a:r>
              <a:rPr lang="en-US" altLang="zh-CN" baseline="0" dirty="0" smtClean="0"/>
              <a:t>to</a:t>
            </a:r>
            <a:r>
              <a:rPr lang="zh-CN" altLang="en-US" baseline="0" dirty="0" smtClean="0"/>
              <a:t> </a:t>
            </a:r>
            <a:r>
              <a:rPr lang="en-US" altLang="zh-CN" baseline="0" dirty="0" smtClean="0"/>
              <a:t>analyze</a:t>
            </a:r>
            <a:r>
              <a:rPr lang="zh-CN" altLang="en-US" baseline="0" dirty="0" smtClean="0"/>
              <a:t> </a:t>
            </a:r>
            <a:r>
              <a:rPr lang="en-US" altLang="zh-CN" baseline="0" dirty="0" smtClean="0"/>
              <a:t>your</a:t>
            </a:r>
            <a:r>
              <a:rPr lang="zh-CN" altLang="en-US" baseline="0" dirty="0" smtClean="0"/>
              <a:t> </a:t>
            </a:r>
            <a:r>
              <a:rPr lang="en-US" altLang="zh-CN" baseline="0" dirty="0" smtClean="0"/>
              <a:t>data?</a:t>
            </a:r>
            <a:r>
              <a:rPr lang="zh-CN" altLang="en-US" baseline="0" dirty="0" smtClean="0"/>
              <a:t> </a:t>
            </a:r>
            <a:r>
              <a:rPr lang="en-US" altLang="zh-CN" baseline="0" dirty="0" smtClean="0"/>
              <a:t>(data</a:t>
            </a:r>
            <a:r>
              <a:rPr lang="zh-CN" altLang="en-US" baseline="0" dirty="0" smtClean="0"/>
              <a:t> </a:t>
            </a:r>
            <a:r>
              <a:rPr lang="en-US" altLang="zh-CN" baseline="0" dirty="0" smtClean="0"/>
              <a:t>mining)</a:t>
            </a:r>
            <a:endParaRPr lang="zh-CN" altLang="en-US" baseline="0" dirty="0" smtClean="0"/>
          </a:p>
          <a:p>
            <a:r>
              <a:rPr lang="en-US" altLang="zh-CN" baseline="0" dirty="0" smtClean="0"/>
              <a:t>If</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a</a:t>
            </a:r>
            <a:r>
              <a:rPr lang="zh-CN" altLang="en-US" baseline="0" dirty="0" smtClean="0"/>
              <a:t> </a:t>
            </a:r>
            <a:r>
              <a:rPr lang="en-US" altLang="zh-CN" baseline="0" dirty="0" smtClean="0"/>
              <a:t>member</a:t>
            </a:r>
            <a:r>
              <a:rPr lang="zh-CN" altLang="en-US" baseline="0" dirty="0" smtClean="0"/>
              <a:t> </a:t>
            </a:r>
            <a:r>
              <a:rPr lang="en-US" altLang="zh-CN" baseline="0" dirty="0" smtClean="0"/>
              <a:t>of</a:t>
            </a:r>
            <a:r>
              <a:rPr lang="zh-CN" altLang="en-US" baseline="0" dirty="0" smtClean="0"/>
              <a:t> </a:t>
            </a:r>
            <a:r>
              <a:rPr lang="en-US" altLang="zh-CN" baseline="0" dirty="0" smtClean="0"/>
              <a:t>a</a:t>
            </a:r>
            <a:r>
              <a:rPr lang="zh-CN" altLang="en-US" baseline="0" dirty="0" smtClean="0"/>
              <a:t> </a:t>
            </a:r>
            <a:r>
              <a:rPr lang="en-US" altLang="zh-CN" baseline="0" dirty="0" smtClean="0"/>
              <a:t>big</a:t>
            </a:r>
            <a:r>
              <a:rPr lang="zh-CN" altLang="en-US" baseline="0" dirty="0" smtClean="0"/>
              <a:t> </a:t>
            </a:r>
            <a:r>
              <a:rPr lang="en-US" altLang="zh-CN" baseline="0" dirty="0" smtClean="0"/>
              <a:t>company,</a:t>
            </a:r>
            <a:r>
              <a:rPr lang="zh-CN" altLang="en-US" baseline="0" dirty="0" smtClean="0"/>
              <a:t> </a:t>
            </a:r>
            <a:r>
              <a:rPr lang="en-US" altLang="zh-CN" baseline="0" dirty="0" smtClean="0"/>
              <a:t>you</a:t>
            </a:r>
            <a:r>
              <a:rPr lang="zh-CN" altLang="en-US" baseline="0" dirty="0" smtClean="0"/>
              <a:t> </a:t>
            </a:r>
            <a:r>
              <a:rPr lang="en-US" altLang="zh-CN" baseline="0" dirty="0" smtClean="0"/>
              <a:t>cannot</a:t>
            </a:r>
            <a:r>
              <a:rPr lang="zh-CN" altLang="en-US" baseline="0" dirty="0" smtClean="0"/>
              <a:t> </a:t>
            </a:r>
            <a:r>
              <a:rPr lang="en-US" altLang="zh-CN" baseline="0" dirty="0" smtClean="0"/>
              <a:t>avoid</a:t>
            </a:r>
            <a:r>
              <a:rPr lang="zh-CN" altLang="en-US" baseline="0" dirty="0" smtClean="0"/>
              <a:t> </a:t>
            </a:r>
            <a:r>
              <a:rPr lang="en-US" altLang="zh-CN" baseline="0" dirty="0" smtClean="0"/>
              <a:t>it.</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to</a:t>
            </a:r>
            <a:r>
              <a:rPr lang="zh-CN" altLang="en-US" baseline="0" dirty="0" smtClean="0"/>
              <a:t> </a:t>
            </a:r>
            <a:r>
              <a:rPr lang="en-US" altLang="zh-CN" baseline="0" dirty="0" smtClean="0"/>
              <a:t>learn</a:t>
            </a:r>
            <a:r>
              <a:rPr lang="zh-CN" altLang="en-US" baseline="0" dirty="0" smtClean="0"/>
              <a:t> </a:t>
            </a:r>
            <a:r>
              <a:rPr lang="en-US" altLang="zh-CN" baseline="0" dirty="0" smtClean="0"/>
              <a:t>this</a:t>
            </a:r>
            <a:r>
              <a:rPr lang="zh-CN" altLang="en-US" baseline="0" dirty="0" smtClean="0"/>
              <a:t> </a:t>
            </a:r>
            <a:r>
              <a:rPr lang="en-US" altLang="zh-CN" baseline="0" dirty="0" smtClean="0"/>
              <a:t>tool.</a:t>
            </a:r>
            <a:endParaRPr lang="zh-CN" altLang="en-US" baseline="0" dirty="0" smtClean="0"/>
          </a:p>
          <a:p>
            <a:endParaRPr lang="en-US" altLang="en-US" dirty="0" smtClean="0"/>
          </a:p>
        </p:txBody>
      </p:sp>
    </p:spTree>
    <p:extLst>
      <p:ext uri="{BB962C8B-B14F-4D97-AF65-F5344CB8AC3E}">
        <p14:creationId xmlns:p14="http://schemas.microsoft.com/office/powerpoint/2010/main" val="3295063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28</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Save</a:t>
            </a:r>
            <a:r>
              <a:rPr lang="zh-CN" altLang="en-US" dirty="0" smtClean="0"/>
              <a:t> </a:t>
            </a:r>
            <a:r>
              <a:rPr lang="en-US" altLang="zh-CN" dirty="0" smtClean="0"/>
              <a:t>lots</a:t>
            </a:r>
            <a:r>
              <a:rPr lang="zh-CN" altLang="en-US" baseline="0" dirty="0" smtClean="0"/>
              <a:t> </a:t>
            </a:r>
            <a:r>
              <a:rPr lang="en-US" altLang="zh-CN" baseline="0" dirty="0" smtClean="0"/>
              <a:t>of</a:t>
            </a:r>
            <a:r>
              <a:rPr lang="zh-CN" altLang="en-US" baseline="0" dirty="0" smtClean="0"/>
              <a:t> </a:t>
            </a:r>
            <a:r>
              <a:rPr lang="en-US" altLang="zh-CN" baseline="0" dirty="0" smtClean="0"/>
              <a:t>your</a:t>
            </a:r>
            <a:r>
              <a:rPr lang="zh-CN" altLang="en-US" baseline="0" dirty="0" smtClean="0"/>
              <a:t> </a:t>
            </a:r>
            <a:r>
              <a:rPr lang="en-US" altLang="zh-CN" baseline="0" dirty="0" smtClean="0"/>
              <a:t>time</a:t>
            </a:r>
            <a:r>
              <a:rPr lang="zh-CN" altLang="en-US" baseline="0" dirty="0" smtClean="0"/>
              <a:t> </a:t>
            </a:r>
            <a:r>
              <a:rPr lang="en-US" altLang="zh-CN" baseline="0" dirty="0" smtClean="0"/>
              <a:t>in</a:t>
            </a:r>
            <a:r>
              <a:rPr lang="zh-CN" altLang="en-US" baseline="0" dirty="0" smtClean="0"/>
              <a:t> </a:t>
            </a:r>
            <a:r>
              <a:rPr lang="en-US" altLang="zh-CN" baseline="0" dirty="0" smtClean="0"/>
              <a:t>preprocessing,</a:t>
            </a:r>
            <a:r>
              <a:rPr lang="zh-CN" altLang="en-US" baseline="0" dirty="0" smtClean="0"/>
              <a:t> </a:t>
            </a:r>
            <a:r>
              <a:rPr lang="en-US" altLang="zh-CN" baseline="0" dirty="0" smtClean="0"/>
              <a:t>and</a:t>
            </a:r>
            <a:r>
              <a:rPr lang="zh-CN" altLang="en-US" baseline="0" dirty="0" smtClean="0"/>
              <a:t> </a:t>
            </a:r>
            <a:r>
              <a:rPr lang="en-US" altLang="zh-CN" baseline="0" dirty="0" smtClean="0"/>
              <a:t>finally</a:t>
            </a:r>
            <a:r>
              <a:rPr lang="zh-CN" altLang="en-US" baseline="0" dirty="0" smtClean="0"/>
              <a:t> </a:t>
            </a:r>
            <a:r>
              <a:rPr lang="en-US" altLang="zh-CN" baseline="0" dirty="0" smtClean="0"/>
              <a:t>you</a:t>
            </a:r>
            <a:r>
              <a:rPr lang="zh-CN" altLang="en-US" baseline="0" dirty="0" smtClean="0"/>
              <a:t> </a:t>
            </a:r>
            <a:r>
              <a:rPr lang="en-US" altLang="zh-CN" baseline="0" dirty="0" smtClean="0"/>
              <a:t>realize</a:t>
            </a:r>
            <a:r>
              <a:rPr lang="zh-CN" altLang="en-US" baseline="0" dirty="0" smtClean="0"/>
              <a:t> </a:t>
            </a:r>
            <a:r>
              <a:rPr lang="en-US" altLang="zh-CN" baseline="0" dirty="0" smtClean="0"/>
              <a:t>that</a:t>
            </a:r>
            <a:r>
              <a:rPr lang="zh-CN" altLang="en-US" baseline="0" dirty="0" smtClean="0"/>
              <a:t> </a:t>
            </a:r>
            <a:r>
              <a:rPr lang="en-US" altLang="zh-CN" baseline="0" dirty="0" smtClean="0"/>
              <a:t>it’s</a:t>
            </a:r>
            <a:r>
              <a:rPr lang="zh-CN" altLang="en-US" baseline="0" dirty="0" smtClean="0"/>
              <a:t> </a:t>
            </a:r>
            <a:r>
              <a:rPr lang="en-US" altLang="zh-CN" baseline="0" dirty="0" smtClean="0"/>
              <a:t>easy</a:t>
            </a:r>
            <a:r>
              <a:rPr lang="zh-CN" altLang="en-US" baseline="0" dirty="0" smtClean="0"/>
              <a:t> </a:t>
            </a:r>
            <a:r>
              <a:rPr lang="en-US" altLang="zh-CN" baseline="0" dirty="0" smtClean="0"/>
              <a:t>to</a:t>
            </a:r>
            <a:r>
              <a:rPr lang="zh-CN" altLang="en-US" baseline="0" dirty="0" smtClean="0"/>
              <a:t> </a:t>
            </a:r>
            <a:r>
              <a:rPr lang="en-US" altLang="zh-CN" baseline="0" dirty="0" smtClean="0"/>
              <a:t>use.</a:t>
            </a:r>
            <a:endParaRPr lang="zh-CN" altLang="en-US" baseline="0" dirty="0" smtClean="0"/>
          </a:p>
          <a:p>
            <a:endParaRPr lang="zh-CN" altLang="en-US" baseline="0" dirty="0" smtClean="0"/>
          </a:p>
          <a:p>
            <a:endParaRPr lang="en-US" altLang="en-US" dirty="0" smtClean="0"/>
          </a:p>
        </p:txBody>
      </p:sp>
    </p:spTree>
    <p:extLst>
      <p:ext uri="{BB962C8B-B14F-4D97-AF65-F5344CB8AC3E}">
        <p14:creationId xmlns:p14="http://schemas.microsoft.com/office/powerpoint/2010/main" val="126805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19691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3</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1.</a:t>
            </a:r>
            <a:r>
              <a:rPr lang="zh-CN" altLang="en-US" dirty="0" smtClean="0"/>
              <a:t> </a:t>
            </a:r>
            <a:r>
              <a:rPr lang="en-US" altLang="zh-CN" dirty="0" smtClean="0"/>
              <a:t>Data</a:t>
            </a:r>
            <a:r>
              <a:rPr lang="zh-CN" altLang="en-US" dirty="0" smtClean="0"/>
              <a:t> </a:t>
            </a:r>
            <a:r>
              <a:rPr lang="en-US" altLang="zh-CN" dirty="0" smtClean="0"/>
              <a:t>Warehousing.</a:t>
            </a:r>
            <a:r>
              <a:rPr lang="zh-CN" altLang="en-US" baseline="0" dirty="0" smtClean="0"/>
              <a:t> </a:t>
            </a:r>
            <a:r>
              <a:rPr lang="en-US" altLang="zh-CN" dirty="0" smtClean="0"/>
              <a:t>Prepare</a:t>
            </a:r>
            <a:r>
              <a:rPr lang="zh-CN" altLang="en-US" dirty="0" smtClean="0"/>
              <a:t> </a:t>
            </a:r>
            <a:r>
              <a:rPr lang="en-US" altLang="zh-CN" dirty="0" smtClean="0"/>
              <a:t>the</a:t>
            </a:r>
            <a:r>
              <a:rPr lang="zh-CN" altLang="en-US" dirty="0" smtClean="0"/>
              <a:t> </a:t>
            </a:r>
            <a:r>
              <a:rPr lang="en-US" altLang="zh-CN" dirty="0" smtClean="0"/>
              <a:t>lecture:</a:t>
            </a:r>
            <a:r>
              <a:rPr lang="zh-CN" altLang="en-US" baseline="0" dirty="0" smtClean="0"/>
              <a:t> </a:t>
            </a:r>
            <a:r>
              <a:rPr lang="en-US" altLang="zh-CN" baseline="0" dirty="0" smtClean="0"/>
              <a:t>YouTube,</a:t>
            </a:r>
            <a:r>
              <a:rPr lang="zh-CN" altLang="en-US" baseline="0" dirty="0" smtClean="0"/>
              <a:t> </a:t>
            </a:r>
            <a:r>
              <a:rPr lang="en-US" altLang="zh-CN" baseline="0" dirty="0" smtClean="0"/>
              <a:t>2002,</a:t>
            </a:r>
            <a:r>
              <a:rPr lang="zh-CN" altLang="en-US" baseline="0" dirty="0" smtClean="0"/>
              <a:t> </a:t>
            </a:r>
            <a:r>
              <a:rPr lang="en-US" altLang="zh-CN" baseline="0" dirty="0" smtClean="0"/>
              <a:t>JH</a:t>
            </a:r>
            <a:r>
              <a:rPr lang="zh-CN" altLang="en-US" baseline="0" dirty="0" smtClean="0"/>
              <a:t> </a:t>
            </a:r>
            <a:r>
              <a:rPr lang="en-US" altLang="zh-CN" baseline="0" dirty="0" smtClean="0"/>
              <a:t>in</a:t>
            </a:r>
            <a:r>
              <a:rPr lang="zh-CN" altLang="en-US" baseline="0" dirty="0" smtClean="0"/>
              <a:t> </a:t>
            </a:r>
            <a:r>
              <a:rPr lang="en-US" altLang="zh-CN" baseline="0" dirty="0" smtClean="0"/>
              <a:t>Peking</a:t>
            </a:r>
            <a:r>
              <a:rPr lang="zh-CN" altLang="en-US" baseline="0" dirty="0" smtClean="0"/>
              <a:t> </a:t>
            </a:r>
            <a:r>
              <a:rPr lang="en-US" altLang="zh-CN" baseline="0" dirty="0" smtClean="0"/>
              <a:t>U.</a:t>
            </a:r>
            <a:r>
              <a:rPr lang="zh-CN" altLang="en-US" baseline="0" dirty="0" smtClean="0"/>
              <a:t> </a:t>
            </a:r>
            <a:r>
              <a:rPr lang="en-US" altLang="zh-CN" baseline="0" dirty="0" smtClean="0"/>
              <a:t>Slides:</a:t>
            </a:r>
            <a:r>
              <a:rPr lang="zh-CN" altLang="en-US" baseline="0" dirty="0" smtClean="0"/>
              <a:t> </a:t>
            </a:r>
            <a:r>
              <a:rPr lang="en-US" altLang="zh-CN" baseline="0" dirty="0" smtClean="0"/>
              <a:t>over</a:t>
            </a:r>
            <a:r>
              <a:rPr lang="zh-CN" altLang="en-US" baseline="0" dirty="0" smtClean="0"/>
              <a:t> </a:t>
            </a:r>
            <a:r>
              <a:rPr lang="en-US" altLang="zh-CN" baseline="0" dirty="0" smtClean="0"/>
              <a:t>80%</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slides</a:t>
            </a:r>
            <a:r>
              <a:rPr lang="zh-CN" altLang="en-US" baseline="0" dirty="0" smtClean="0"/>
              <a:t> </a:t>
            </a:r>
            <a:r>
              <a:rPr lang="en-US" altLang="zh-CN" baseline="0" dirty="0" smtClean="0"/>
              <a:t>are</a:t>
            </a:r>
            <a:r>
              <a:rPr lang="zh-CN" altLang="en-US" baseline="0" dirty="0" smtClean="0"/>
              <a:t> </a:t>
            </a:r>
            <a:r>
              <a:rPr lang="en-US" altLang="zh-CN" baseline="0" dirty="0" smtClean="0"/>
              <a:t>the</a:t>
            </a:r>
            <a:r>
              <a:rPr lang="zh-CN" altLang="en-US" baseline="0" dirty="0" smtClean="0"/>
              <a:t> </a:t>
            </a:r>
            <a:r>
              <a:rPr lang="en-US" altLang="zh-CN" baseline="0" dirty="0" smtClean="0"/>
              <a:t>same.</a:t>
            </a:r>
            <a:endParaRPr lang="zh-CN" altLang="en-US" baseline="0" dirty="0" smtClean="0"/>
          </a:p>
          <a:p>
            <a:r>
              <a:rPr lang="en-US" altLang="zh-CN" baseline="0" dirty="0" smtClean="0"/>
              <a:t>2002:</a:t>
            </a:r>
            <a:r>
              <a:rPr lang="zh-CN" altLang="en-US" baseline="0" dirty="0" smtClean="0"/>
              <a:t> </a:t>
            </a:r>
            <a:r>
              <a:rPr lang="en-US" altLang="zh-CN" baseline="0" dirty="0" smtClean="0"/>
              <a:t>high</a:t>
            </a:r>
            <a:r>
              <a:rPr lang="zh-CN" altLang="en-US" baseline="0" dirty="0" smtClean="0"/>
              <a:t> </a:t>
            </a:r>
            <a:r>
              <a:rPr lang="en-US" altLang="zh-CN" baseline="0" dirty="0" smtClean="0"/>
              <a:t>school</a:t>
            </a:r>
            <a:r>
              <a:rPr lang="is-IS" altLang="zh-CN" baseline="0" dirty="0" smtClean="0"/>
              <a:t>…</a:t>
            </a:r>
            <a:r>
              <a:rPr lang="zh-CN" altLang="en-US" baseline="0" dirty="0" smtClean="0"/>
              <a:t> </a:t>
            </a:r>
            <a:r>
              <a:rPr lang="en-US" altLang="zh-CN" baseline="0" dirty="0" smtClean="0"/>
              <a:t>eight-year-old.</a:t>
            </a:r>
            <a:r>
              <a:rPr lang="zh-CN" altLang="en-US" baseline="0" dirty="0" smtClean="0"/>
              <a:t> </a:t>
            </a:r>
            <a:r>
              <a:rPr lang="en-US" altLang="zh-CN" baseline="0" dirty="0" smtClean="0"/>
              <a:t>Out-of-Date?</a:t>
            </a:r>
            <a:endParaRPr lang="zh-CN" altLang="en-US" baseline="0" dirty="0" smtClean="0"/>
          </a:p>
          <a:p>
            <a:r>
              <a:rPr lang="en-US" altLang="zh-CN" baseline="0" dirty="0" smtClean="0"/>
              <a:t>2.</a:t>
            </a:r>
            <a:r>
              <a:rPr lang="zh-CN" altLang="en-US" baseline="0" dirty="0" smtClean="0"/>
              <a:t> </a:t>
            </a:r>
            <a:r>
              <a:rPr lang="en-US" altLang="zh-CN" baseline="0" dirty="0" smtClean="0"/>
              <a:t>Data</a:t>
            </a:r>
            <a:r>
              <a:rPr lang="zh-CN" altLang="en-US" baseline="0" dirty="0" smtClean="0"/>
              <a:t> </a:t>
            </a:r>
            <a:r>
              <a:rPr lang="en-US" altLang="zh-CN" baseline="0" dirty="0" smtClean="0"/>
              <a:t>mining?</a:t>
            </a:r>
            <a:r>
              <a:rPr lang="zh-CN" altLang="en-US" baseline="0" dirty="0" smtClean="0"/>
              <a:t> </a:t>
            </a:r>
            <a:r>
              <a:rPr lang="en-US" altLang="zh-CN" baseline="0" dirty="0" smtClean="0"/>
              <a:t>Reading</a:t>
            </a:r>
            <a:r>
              <a:rPr lang="zh-CN" altLang="en-US" baseline="0" dirty="0" smtClean="0"/>
              <a:t> </a:t>
            </a:r>
            <a:r>
              <a:rPr lang="en-US" altLang="zh-CN" baseline="0" dirty="0" smtClean="0"/>
              <a:t>and</a:t>
            </a:r>
            <a:r>
              <a:rPr lang="zh-CN" altLang="en-US" baseline="0" dirty="0" smtClean="0"/>
              <a:t> </a:t>
            </a:r>
            <a:r>
              <a:rPr lang="en-US" altLang="zh-CN" baseline="0" dirty="0" smtClean="0"/>
              <a:t>sharing</a:t>
            </a:r>
            <a:r>
              <a:rPr lang="zh-CN" altLang="en-US" baseline="0" dirty="0" smtClean="0"/>
              <a:t> </a:t>
            </a:r>
            <a:r>
              <a:rPr lang="en-US" altLang="zh-CN" baseline="0" dirty="0" smtClean="0"/>
              <a:t>files,</a:t>
            </a:r>
            <a:r>
              <a:rPr lang="zh-CN" altLang="en-US" baseline="0" dirty="0" smtClean="0"/>
              <a:t> </a:t>
            </a:r>
            <a:r>
              <a:rPr lang="en-US" altLang="zh-CN" baseline="0" dirty="0" smtClean="0"/>
              <a:t>importing</a:t>
            </a:r>
            <a:r>
              <a:rPr lang="zh-CN" altLang="en-US" baseline="0" dirty="0" smtClean="0"/>
              <a:t> </a:t>
            </a:r>
            <a:r>
              <a:rPr lang="en-US" altLang="zh-CN" baseline="0" dirty="0" smtClean="0"/>
              <a:t>data</a:t>
            </a:r>
            <a:r>
              <a:rPr lang="zh-CN" altLang="en-US" baseline="0" dirty="0" smtClean="0"/>
              <a:t> </a:t>
            </a:r>
            <a:r>
              <a:rPr lang="en-US" altLang="zh-CN" baseline="0" dirty="0" smtClean="0"/>
              <a:t>into</a:t>
            </a:r>
            <a:r>
              <a:rPr lang="zh-CN" altLang="en-US" baseline="0" dirty="0" smtClean="0"/>
              <a:t> </a:t>
            </a:r>
            <a:r>
              <a:rPr lang="en-US" altLang="zh-CN" baseline="0" dirty="0" smtClean="0"/>
              <a:t>database</a:t>
            </a:r>
            <a:r>
              <a:rPr lang="zh-CN" altLang="en-US" baseline="0" dirty="0" smtClean="0"/>
              <a:t> </a:t>
            </a:r>
            <a:r>
              <a:rPr lang="en-US" altLang="zh-CN" baseline="0" dirty="0" smtClean="0"/>
              <a:t>and</a:t>
            </a:r>
            <a:r>
              <a:rPr lang="zh-CN" altLang="en-US" baseline="0" dirty="0" smtClean="0"/>
              <a:t> </a:t>
            </a:r>
            <a:r>
              <a:rPr lang="en-US" altLang="zh-CN" baseline="0" dirty="0" smtClean="0"/>
              <a:t>sharing</a:t>
            </a:r>
            <a:r>
              <a:rPr lang="zh-CN" altLang="en-US" baseline="0" dirty="0" smtClean="0"/>
              <a:t> </a:t>
            </a:r>
            <a:r>
              <a:rPr lang="en-US" altLang="zh-CN" baseline="0" dirty="0" smtClean="0"/>
              <a:t>database,</a:t>
            </a:r>
            <a:r>
              <a:rPr lang="zh-CN" altLang="en-US" baseline="0" dirty="0" smtClean="0"/>
              <a:t> </a:t>
            </a:r>
            <a:r>
              <a:rPr lang="en-US" altLang="zh-CN" baseline="0" dirty="0" smtClean="0"/>
              <a:t>sharing</a:t>
            </a:r>
            <a:r>
              <a:rPr lang="zh-CN" altLang="en-US" baseline="0" dirty="0" smtClean="0"/>
              <a:t> </a:t>
            </a:r>
            <a:r>
              <a:rPr lang="en-US" altLang="zh-CN" baseline="0" dirty="0" smtClean="0"/>
              <a:t>data</a:t>
            </a:r>
            <a:r>
              <a:rPr lang="zh-CN" altLang="en-US" baseline="0" dirty="0" smtClean="0"/>
              <a:t> </a:t>
            </a:r>
            <a:r>
              <a:rPr lang="en-US" altLang="zh-CN" baseline="0" dirty="0" smtClean="0"/>
              <a:t>via</a:t>
            </a:r>
            <a:r>
              <a:rPr lang="zh-CN" altLang="en-US" baseline="0" dirty="0" smtClean="0"/>
              <a:t> </a:t>
            </a:r>
            <a:r>
              <a:rPr lang="en-US" altLang="zh-CN" baseline="0" dirty="0" smtClean="0"/>
              <a:t>cloud</a:t>
            </a:r>
            <a:r>
              <a:rPr lang="zh-CN" altLang="en-US" baseline="0" dirty="0" smtClean="0"/>
              <a:t> </a:t>
            </a:r>
            <a:r>
              <a:rPr lang="en-US" altLang="zh-CN" baseline="0" dirty="0" smtClean="0"/>
              <a:t>platforms</a:t>
            </a:r>
            <a:endParaRPr lang="zh-CN" altLang="en-US" baseline="0" dirty="0" smtClean="0"/>
          </a:p>
          <a:p>
            <a:r>
              <a:rPr lang="en-US" altLang="zh-CN" baseline="0" dirty="0" smtClean="0"/>
              <a:t>3.</a:t>
            </a:r>
            <a:r>
              <a:rPr lang="zh-CN" altLang="en-US" baseline="0" dirty="0" smtClean="0"/>
              <a:t> </a:t>
            </a:r>
            <a:r>
              <a:rPr lang="en-US" altLang="zh-CN" baseline="0" dirty="0" smtClean="0"/>
              <a:t>Working/doing</a:t>
            </a:r>
            <a:r>
              <a:rPr lang="zh-CN" altLang="en-US" baseline="0" dirty="0" smtClean="0"/>
              <a:t> </a:t>
            </a:r>
            <a:r>
              <a:rPr lang="en-US" altLang="zh-CN" baseline="0" dirty="0" smtClean="0"/>
              <a:t>data</a:t>
            </a:r>
            <a:r>
              <a:rPr lang="zh-CN" altLang="en-US" baseline="0" dirty="0" smtClean="0"/>
              <a:t> </a:t>
            </a:r>
            <a:r>
              <a:rPr lang="en-US" altLang="zh-CN" baseline="0" dirty="0" smtClean="0"/>
              <a:t>analysis</a:t>
            </a:r>
            <a:r>
              <a:rPr lang="zh-CN" altLang="en-US" baseline="0" dirty="0" smtClean="0"/>
              <a:t> </a:t>
            </a:r>
            <a:r>
              <a:rPr lang="en-US" altLang="zh-CN" baseline="0" dirty="0" smtClean="0"/>
              <a:t>for</a:t>
            </a:r>
            <a:r>
              <a:rPr lang="zh-CN" altLang="en-US" baseline="0" dirty="0" smtClean="0"/>
              <a:t> </a:t>
            </a:r>
            <a:r>
              <a:rPr lang="en-US" altLang="zh-CN" baseline="0" dirty="0" smtClean="0"/>
              <a:t>yourself,</a:t>
            </a:r>
            <a:r>
              <a:rPr lang="zh-CN" altLang="en-US" baseline="0" dirty="0" smtClean="0"/>
              <a:t> </a:t>
            </a:r>
            <a:r>
              <a:rPr lang="en-US" altLang="zh-CN" baseline="0" dirty="0" smtClean="0"/>
              <a:t>or</a:t>
            </a:r>
            <a:r>
              <a:rPr lang="zh-CN" altLang="en-US" baseline="0" dirty="0" smtClean="0"/>
              <a:t> </a:t>
            </a:r>
            <a:r>
              <a:rPr lang="en-US" altLang="zh-CN" baseline="0" dirty="0" smtClean="0"/>
              <a:t>for</a:t>
            </a:r>
            <a:r>
              <a:rPr lang="zh-CN" altLang="en-US" baseline="0" dirty="0" smtClean="0"/>
              <a:t> </a:t>
            </a:r>
            <a:r>
              <a:rPr lang="en-US" altLang="zh-CN" baseline="0" dirty="0" smtClean="0"/>
              <a:t>a</a:t>
            </a:r>
            <a:r>
              <a:rPr lang="zh-CN" altLang="en-US" baseline="0" dirty="0" smtClean="0"/>
              <a:t> </a:t>
            </a:r>
            <a:r>
              <a:rPr lang="en-US" altLang="zh-CN" baseline="0" dirty="0" smtClean="0"/>
              <a:t>few</a:t>
            </a:r>
            <a:r>
              <a:rPr lang="zh-CN" altLang="en-US" baseline="0" dirty="0" smtClean="0"/>
              <a:t> </a:t>
            </a:r>
            <a:r>
              <a:rPr lang="en-US" altLang="zh-CN" baseline="0" dirty="0" smtClean="0"/>
              <a:t>customers.</a:t>
            </a:r>
            <a:r>
              <a:rPr lang="zh-CN" altLang="en-US" baseline="0" dirty="0" smtClean="0"/>
              <a:t> </a:t>
            </a:r>
            <a:r>
              <a:rPr lang="en-US" altLang="zh-CN" baseline="0" dirty="0" smtClean="0"/>
              <a:t>When</a:t>
            </a:r>
            <a:r>
              <a:rPr lang="zh-CN" altLang="en-US" baseline="0" dirty="0" smtClean="0"/>
              <a:t> </a:t>
            </a:r>
            <a:r>
              <a:rPr lang="en-US" altLang="zh-CN" baseline="0" dirty="0" smtClean="0"/>
              <a:t>the</a:t>
            </a:r>
            <a:r>
              <a:rPr lang="zh-CN" altLang="en-US" baseline="0" dirty="0" smtClean="0"/>
              <a:t> </a:t>
            </a:r>
            <a:r>
              <a:rPr lang="en-US" altLang="zh-CN" baseline="0" dirty="0" smtClean="0"/>
              <a:t>company</a:t>
            </a:r>
            <a:r>
              <a:rPr lang="zh-CN" altLang="en-US" baseline="0" dirty="0" smtClean="0"/>
              <a:t> </a:t>
            </a:r>
            <a:r>
              <a:rPr lang="en-US" altLang="zh-CN" baseline="0" dirty="0" smtClean="0"/>
              <a:t>is</a:t>
            </a:r>
            <a:r>
              <a:rPr lang="zh-CN" altLang="en-US" baseline="0" dirty="0" smtClean="0"/>
              <a:t> </a:t>
            </a:r>
            <a:r>
              <a:rPr lang="en-US" altLang="zh-CN" baseline="0" dirty="0" smtClean="0"/>
              <a:t>huge,</a:t>
            </a:r>
            <a:r>
              <a:rPr lang="zh-CN" altLang="en-US" baseline="0" dirty="0" smtClean="0"/>
              <a:t> </a:t>
            </a:r>
            <a:r>
              <a:rPr lang="en-US" altLang="zh-CN" baseline="0" dirty="0" smtClean="0"/>
              <a:t>thousands</a:t>
            </a:r>
            <a:r>
              <a:rPr lang="zh-CN" altLang="en-US" baseline="0" dirty="0" smtClean="0"/>
              <a:t> </a:t>
            </a:r>
            <a:r>
              <a:rPr lang="en-US" altLang="zh-CN" baseline="0" dirty="0" smtClean="0"/>
              <a:t>of</a:t>
            </a:r>
            <a:r>
              <a:rPr lang="zh-CN" altLang="en-US" baseline="0" dirty="0" smtClean="0"/>
              <a:t> </a:t>
            </a:r>
            <a:r>
              <a:rPr lang="en-US" altLang="zh-CN" baseline="0" dirty="0" smtClean="0"/>
              <a:t>people,</a:t>
            </a:r>
            <a:r>
              <a:rPr lang="zh-CN" altLang="en-US" baseline="0" dirty="0" smtClean="0"/>
              <a:t> </a:t>
            </a:r>
            <a:r>
              <a:rPr lang="en-US" altLang="zh-CN" baseline="0" dirty="0" smtClean="0"/>
              <a:t>how</a:t>
            </a:r>
            <a:r>
              <a:rPr lang="zh-CN" altLang="en-US" baseline="0" dirty="0" smtClean="0"/>
              <a:t> </a:t>
            </a:r>
            <a:r>
              <a:rPr lang="en-US" altLang="zh-CN" baseline="0" dirty="0" smtClean="0"/>
              <a:t>about</a:t>
            </a:r>
            <a:r>
              <a:rPr lang="zh-CN" altLang="en-US" baseline="0" dirty="0" smtClean="0"/>
              <a:t> </a:t>
            </a:r>
            <a:r>
              <a:rPr lang="en-US" altLang="zh-CN" baseline="0" dirty="0" smtClean="0"/>
              <a:t>working</a:t>
            </a:r>
            <a:r>
              <a:rPr lang="zh-CN" altLang="en-US" baseline="0" dirty="0" smtClean="0"/>
              <a:t> </a:t>
            </a:r>
            <a:r>
              <a:rPr lang="en-US" altLang="zh-CN" baseline="0" dirty="0" smtClean="0"/>
              <a:t>for</a:t>
            </a:r>
            <a:r>
              <a:rPr lang="zh-CN" altLang="en-US" baseline="0" dirty="0" smtClean="0"/>
              <a:t> </a:t>
            </a:r>
            <a:r>
              <a:rPr lang="en-US" altLang="zh-CN" baseline="0" dirty="0" smtClean="0"/>
              <a:t>the</a:t>
            </a:r>
            <a:r>
              <a:rPr lang="zh-CN" altLang="en-US" baseline="0" dirty="0" smtClean="0"/>
              <a:t> </a:t>
            </a:r>
            <a:r>
              <a:rPr lang="en-US" altLang="zh-CN" baseline="0" dirty="0" smtClean="0"/>
              <a:t>managers?</a:t>
            </a:r>
            <a:r>
              <a:rPr lang="zh-CN" altLang="en-US" baseline="0" dirty="0" smtClean="0"/>
              <a:t> </a:t>
            </a:r>
            <a:r>
              <a:rPr lang="en-US" altLang="zh-CN" baseline="0" dirty="0" smtClean="0"/>
              <a:t>The</a:t>
            </a:r>
            <a:r>
              <a:rPr lang="zh-CN" altLang="en-US" baseline="0" dirty="0" smtClean="0"/>
              <a:t> </a:t>
            </a:r>
            <a:r>
              <a:rPr lang="en-US" altLang="zh-CN" baseline="0" dirty="0" smtClean="0"/>
              <a:t>managers</a:t>
            </a:r>
            <a:r>
              <a:rPr lang="zh-CN" altLang="en-US" baseline="0" dirty="0" smtClean="0"/>
              <a:t> </a:t>
            </a:r>
            <a:r>
              <a:rPr lang="en-US" altLang="zh-CN" baseline="0" dirty="0" smtClean="0"/>
              <a:t>are</a:t>
            </a:r>
            <a:r>
              <a:rPr lang="zh-CN" altLang="en-US" baseline="0" dirty="0" smtClean="0"/>
              <a:t> </a:t>
            </a:r>
            <a:r>
              <a:rPr lang="en-US" altLang="zh-CN" baseline="0" dirty="0" smtClean="0"/>
              <a:t>not</a:t>
            </a:r>
            <a:r>
              <a:rPr lang="zh-CN" altLang="en-US" baseline="0" dirty="0" smtClean="0"/>
              <a:t> </a:t>
            </a:r>
            <a:r>
              <a:rPr lang="en-US" altLang="zh-CN" baseline="0" dirty="0" smtClean="0"/>
              <a:t>coding</a:t>
            </a:r>
            <a:r>
              <a:rPr lang="zh-CN" altLang="en-US" baseline="0" dirty="0" smtClean="0"/>
              <a:t> </a:t>
            </a:r>
            <a:r>
              <a:rPr lang="en-US" altLang="zh-CN" baseline="0" dirty="0" smtClean="0"/>
              <a:t>but</a:t>
            </a:r>
            <a:r>
              <a:rPr lang="zh-CN" altLang="en-US" baseline="0" dirty="0" smtClean="0"/>
              <a:t> </a:t>
            </a:r>
            <a:r>
              <a:rPr lang="en-US" altLang="zh-CN" baseline="0" dirty="0" smtClean="0"/>
              <a:t>making</a:t>
            </a:r>
            <a:r>
              <a:rPr lang="zh-CN" altLang="en-US" baseline="0" dirty="0" smtClean="0"/>
              <a:t> </a:t>
            </a:r>
            <a:r>
              <a:rPr lang="en-US" altLang="zh-CN" baseline="0" dirty="0" smtClean="0"/>
              <a:t>decisions</a:t>
            </a:r>
            <a:r>
              <a:rPr lang="zh-CN" altLang="en-US" baseline="0" dirty="0" smtClean="0"/>
              <a:t> </a:t>
            </a:r>
            <a:r>
              <a:rPr lang="en-US" altLang="zh-CN" baseline="0" dirty="0" smtClean="0"/>
              <a:t>every</a:t>
            </a:r>
            <a:r>
              <a:rPr lang="zh-CN" altLang="en-US" baseline="0" dirty="0" smtClean="0"/>
              <a:t> </a:t>
            </a:r>
            <a:r>
              <a:rPr lang="en-US" altLang="zh-CN" baseline="0" dirty="0" smtClean="0"/>
              <a:t>day.</a:t>
            </a:r>
            <a:r>
              <a:rPr lang="zh-CN" altLang="en-US" baseline="0" dirty="0" smtClean="0"/>
              <a:t> </a:t>
            </a:r>
            <a:r>
              <a:rPr lang="en-US" altLang="zh-CN" baseline="0" dirty="0" smtClean="0"/>
              <a:t>Their</a:t>
            </a:r>
            <a:r>
              <a:rPr lang="zh-CN" altLang="en-US" baseline="0" dirty="0" smtClean="0"/>
              <a:t> </a:t>
            </a:r>
            <a:r>
              <a:rPr lang="en-US" altLang="zh-CN" baseline="0" dirty="0" smtClean="0"/>
              <a:t>duty</a:t>
            </a:r>
            <a:r>
              <a:rPr lang="zh-CN" altLang="en-US" baseline="0" dirty="0" smtClean="0"/>
              <a:t> </a:t>
            </a:r>
            <a:r>
              <a:rPr lang="en-US" altLang="zh-CN" baseline="0" dirty="0" smtClean="0"/>
              <a:t>is</a:t>
            </a:r>
            <a:r>
              <a:rPr lang="zh-CN" altLang="en-US" baseline="0" dirty="0" smtClean="0"/>
              <a:t> </a:t>
            </a:r>
            <a:r>
              <a:rPr lang="en-US" altLang="zh-CN" baseline="0" dirty="0" smtClean="0"/>
              <a:t>not</a:t>
            </a:r>
            <a:r>
              <a:rPr lang="zh-CN" altLang="en-US" baseline="0" dirty="0" smtClean="0"/>
              <a:t> </a:t>
            </a:r>
            <a:r>
              <a:rPr lang="en-US" altLang="zh-CN" baseline="0" dirty="0" smtClean="0"/>
              <a:t>to</a:t>
            </a:r>
            <a:r>
              <a:rPr lang="zh-CN" altLang="en-US" baseline="0" dirty="0" smtClean="0"/>
              <a:t> </a:t>
            </a:r>
            <a:r>
              <a:rPr lang="en-US" altLang="zh-CN" baseline="0" dirty="0" smtClean="0"/>
              <a:t>make</a:t>
            </a:r>
            <a:r>
              <a:rPr lang="zh-CN" altLang="en-US" baseline="0" dirty="0" smtClean="0"/>
              <a:t> </a:t>
            </a:r>
            <a:r>
              <a:rPr lang="en-US" altLang="zh-CN" baseline="0" dirty="0" smtClean="0"/>
              <a:t>any</a:t>
            </a:r>
            <a:r>
              <a:rPr lang="zh-CN" altLang="en-US" baseline="0" dirty="0" smtClean="0"/>
              <a:t> </a:t>
            </a:r>
            <a:r>
              <a:rPr lang="en-US" altLang="zh-CN" baseline="0" dirty="0" smtClean="0"/>
              <a:t>mistake.</a:t>
            </a:r>
            <a:endParaRPr lang="zh-CN" altLang="en-US" baseline="0" dirty="0" smtClean="0"/>
          </a:p>
          <a:p>
            <a:r>
              <a:rPr lang="en-US" altLang="zh-CN" baseline="0" dirty="0" smtClean="0"/>
              <a:t>4.</a:t>
            </a:r>
            <a:r>
              <a:rPr lang="zh-CN" altLang="en-US" baseline="0" dirty="0" smtClean="0"/>
              <a:t> </a:t>
            </a:r>
            <a:r>
              <a:rPr lang="en-US" altLang="zh-CN" baseline="0" dirty="0" smtClean="0"/>
              <a:t>How</a:t>
            </a:r>
            <a:r>
              <a:rPr lang="zh-CN" altLang="en-US" baseline="0" dirty="0" smtClean="0"/>
              <a:t> </a:t>
            </a:r>
            <a:r>
              <a:rPr lang="en-US" altLang="zh-CN" baseline="0" dirty="0" smtClean="0"/>
              <a:t>to</a:t>
            </a:r>
            <a:r>
              <a:rPr lang="zh-CN" altLang="en-US" baseline="0" dirty="0" smtClean="0"/>
              <a:t> </a:t>
            </a:r>
            <a:r>
              <a:rPr lang="en-US" altLang="zh-CN" baseline="0" dirty="0" smtClean="0"/>
              <a:t>use</a:t>
            </a:r>
            <a:r>
              <a:rPr lang="zh-CN" altLang="en-US" baseline="0" dirty="0" smtClean="0"/>
              <a:t> </a:t>
            </a:r>
            <a:r>
              <a:rPr lang="en-US" altLang="zh-CN" baseline="0" dirty="0" smtClean="0"/>
              <a:t>data</a:t>
            </a:r>
            <a:r>
              <a:rPr lang="zh-CN" altLang="en-US" baseline="0" dirty="0" smtClean="0"/>
              <a:t> </a:t>
            </a:r>
            <a:r>
              <a:rPr lang="en-US" altLang="zh-CN" baseline="0" dirty="0" smtClean="0"/>
              <a:t>to</a:t>
            </a:r>
            <a:r>
              <a:rPr lang="zh-CN" altLang="en-US" baseline="0" dirty="0" smtClean="0"/>
              <a:t> </a:t>
            </a:r>
            <a:r>
              <a:rPr lang="en-US" altLang="zh-CN" baseline="0" dirty="0" smtClean="0"/>
              <a:t>improve</a:t>
            </a:r>
            <a:r>
              <a:rPr lang="zh-CN" altLang="en-US" baseline="0" dirty="0" smtClean="0"/>
              <a:t> </a:t>
            </a:r>
            <a:r>
              <a:rPr lang="en-US" altLang="zh-CN" baseline="0" dirty="0" smtClean="0"/>
              <a:t>their</a:t>
            </a:r>
            <a:r>
              <a:rPr lang="zh-CN" altLang="en-US" baseline="0" dirty="0" smtClean="0"/>
              <a:t> </a:t>
            </a:r>
            <a:r>
              <a:rPr lang="en-US" altLang="zh-CN" baseline="0" dirty="0" smtClean="0"/>
              <a:t>performance,</a:t>
            </a:r>
            <a:r>
              <a:rPr lang="zh-CN" altLang="en-US" baseline="0" dirty="0" smtClean="0"/>
              <a:t> </a:t>
            </a:r>
            <a:r>
              <a:rPr lang="en-US" altLang="zh-CN" baseline="0" dirty="0" smtClean="0"/>
              <a:t>make</a:t>
            </a:r>
            <a:r>
              <a:rPr lang="zh-CN" altLang="en-US" baseline="0" dirty="0" smtClean="0"/>
              <a:t> </a:t>
            </a:r>
            <a:r>
              <a:rPr lang="en-US" altLang="zh-CN" baseline="0" dirty="0" smtClean="0"/>
              <a:t>right</a:t>
            </a:r>
            <a:r>
              <a:rPr lang="zh-CN" altLang="en-US" baseline="0" dirty="0" smtClean="0"/>
              <a:t> </a:t>
            </a:r>
            <a:r>
              <a:rPr lang="en-US" altLang="zh-CN" baseline="0" dirty="0" smtClean="0"/>
              <a:t>decisions,</a:t>
            </a:r>
            <a:r>
              <a:rPr lang="zh-CN" altLang="en-US" baseline="0" dirty="0" smtClean="0"/>
              <a:t> </a:t>
            </a:r>
            <a:r>
              <a:rPr lang="en-US" altLang="zh-CN" baseline="0" dirty="0" smtClean="0"/>
              <a:t>and</a:t>
            </a:r>
            <a:r>
              <a:rPr lang="zh-CN" altLang="en-US" baseline="0" dirty="0" smtClean="0"/>
              <a:t> </a:t>
            </a:r>
            <a:r>
              <a:rPr lang="en-US" altLang="zh-CN" baseline="0" dirty="0" smtClean="0"/>
              <a:t>keep</a:t>
            </a:r>
            <a:r>
              <a:rPr lang="zh-CN" altLang="en-US" baseline="0" dirty="0" smtClean="0"/>
              <a:t> </a:t>
            </a:r>
            <a:r>
              <a:rPr lang="en-US" altLang="zh-CN" baseline="0" dirty="0" smtClean="0"/>
              <a:t>the</a:t>
            </a:r>
            <a:r>
              <a:rPr lang="zh-CN" altLang="en-US" baseline="0" dirty="0" smtClean="0"/>
              <a:t> </a:t>
            </a:r>
            <a:r>
              <a:rPr lang="en-US" altLang="zh-CN" baseline="0" dirty="0" smtClean="0"/>
              <a:t>company</a:t>
            </a:r>
            <a:r>
              <a:rPr lang="zh-CN" altLang="en-US" baseline="0" dirty="0" smtClean="0"/>
              <a:t> </a:t>
            </a:r>
            <a:r>
              <a:rPr lang="en-US" altLang="zh-CN" baseline="0" dirty="0" smtClean="0"/>
              <a:t>well</a:t>
            </a:r>
            <a:r>
              <a:rPr lang="zh-CN" altLang="en-US" baseline="0" dirty="0" smtClean="0"/>
              <a:t> </a:t>
            </a:r>
            <a:r>
              <a:rPr lang="en-US" altLang="zh-CN" baseline="0" dirty="0" smtClean="0"/>
              <a:t>run?</a:t>
            </a:r>
            <a:r>
              <a:rPr lang="zh-CN" altLang="en-US" baseline="0" dirty="0" smtClean="0"/>
              <a:t> </a:t>
            </a:r>
            <a:r>
              <a:rPr lang="en-US" altLang="zh-CN" baseline="0" dirty="0" smtClean="0"/>
              <a:t>There</a:t>
            </a:r>
            <a:r>
              <a:rPr lang="zh-CN" altLang="en-US" baseline="0" dirty="0" smtClean="0"/>
              <a:t> </a:t>
            </a:r>
            <a:r>
              <a:rPr lang="en-US" altLang="zh-CN" baseline="0" dirty="0" smtClean="0"/>
              <a:t>must</a:t>
            </a:r>
            <a:r>
              <a:rPr lang="zh-CN" altLang="en-US" baseline="0" dirty="0" smtClean="0"/>
              <a:t> </a:t>
            </a:r>
            <a:r>
              <a:rPr lang="en-US" altLang="zh-CN" baseline="0" dirty="0" smtClean="0"/>
              <a:t>be</a:t>
            </a:r>
            <a:r>
              <a:rPr lang="zh-CN" altLang="en-US" baseline="0" dirty="0" smtClean="0"/>
              <a:t> </a:t>
            </a:r>
            <a:r>
              <a:rPr lang="en-US" altLang="zh-CN" baseline="0" dirty="0" smtClean="0"/>
              <a:t>some</a:t>
            </a:r>
            <a:r>
              <a:rPr lang="zh-CN" altLang="en-US" baseline="0" dirty="0" smtClean="0"/>
              <a:t> </a:t>
            </a:r>
            <a:r>
              <a:rPr lang="en-US" altLang="zh-CN" baseline="0" dirty="0" smtClean="0"/>
              <a:t>fundamental</a:t>
            </a:r>
            <a:r>
              <a:rPr lang="zh-CN" altLang="en-US" baseline="0" dirty="0" smtClean="0"/>
              <a:t> </a:t>
            </a:r>
            <a:r>
              <a:rPr lang="en-US" altLang="zh-CN" baseline="0" dirty="0" smtClean="0"/>
              <a:t>philosophy,</a:t>
            </a:r>
            <a:r>
              <a:rPr lang="zh-CN" altLang="en-US" baseline="0" dirty="0" smtClean="0"/>
              <a:t> </a:t>
            </a:r>
            <a:r>
              <a:rPr lang="en-US" altLang="zh-CN" baseline="0" dirty="0" smtClean="0"/>
              <a:t>principles,</a:t>
            </a:r>
            <a:r>
              <a:rPr lang="zh-CN" altLang="en-US" baseline="0" dirty="0" smtClean="0"/>
              <a:t> </a:t>
            </a:r>
            <a:r>
              <a:rPr lang="en-US" altLang="zh-CN" baseline="0" dirty="0" smtClean="0"/>
              <a:t>methodology</a:t>
            </a:r>
            <a:r>
              <a:rPr lang="zh-CN" altLang="en-US" baseline="0" dirty="0" smtClean="0"/>
              <a:t> </a:t>
            </a:r>
            <a:r>
              <a:rPr lang="en-US" altLang="zh-CN" baseline="0" dirty="0" smtClean="0"/>
              <a:t>and</a:t>
            </a:r>
            <a:r>
              <a:rPr lang="zh-CN" altLang="en-US" baseline="0" dirty="0" smtClean="0"/>
              <a:t> </a:t>
            </a:r>
            <a:r>
              <a:rPr lang="en-US" altLang="zh-CN" baseline="0" dirty="0" smtClean="0"/>
              <a:t>even</a:t>
            </a:r>
            <a:r>
              <a:rPr lang="zh-CN" altLang="en-US" baseline="0" dirty="0" smtClean="0"/>
              <a:t> </a:t>
            </a:r>
            <a:r>
              <a:rPr lang="en-US" altLang="zh-CN" baseline="0" dirty="0" smtClean="0"/>
              <a:t>techniques.</a:t>
            </a:r>
            <a:endParaRPr lang="zh-CN" altLang="en-US" baseline="0" dirty="0" smtClean="0"/>
          </a:p>
          <a:p>
            <a:r>
              <a:rPr lang="en-US" altLang="zh-CN" baseline="0" dirty="0" smtClean="0"/>
              <a:t>5.</a:t>
            </a:r>
            <a:r>
              <a:rPr lang="zh-CN" altLang="en-US" baseline="0" dirty="0" smtClean="0"/>
              <a:t> </a:t>
            </a:r>
            <a:r>
              <a:rPr lang="en-US" altLang="zh-CN" baseline="0" dirty="0" smtClean="0"/>
              <a:t>This</a:t>
            </a:r>
            <a:r>
              <a:rPr lang="zh-CN" altLang="en-US" baseline="0" dirty="0" smtClean="0"/>
              <a:t> </a:t>
            </a:r>
            <a:r>
              <a:rPr lang="en-US" altLang="zh-CN" baseline="0" dirty="0" smtClean="0"/>
              <a:t>is</a:t>
            </a:r>
            <a:r>
              <a:rPr lang="zh-CN" altLang="en-US" baseline="0" dirty="0" smtClean="0"/>
              <a:t> </a:t>
            </a:r>
            <a:r>
              <a:rPr lang="en-US" altLang="zh-CN" baseline="0" dirty="0" smtClean="0"/>
              <a:t>important</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looking</a:t>
            </a:r>
            <a:r>
              <a:rPr lang="zh-CN" altLang="en-US" baseline="0" dirty="0" smtClean="0"/>
              <a:t> </a:t>
            </a:r>
            <a:r>
              <a:rPr lang="en-US" altLang="zh-CN" baseline="0" dirty="0" smtClean="0"/>
              <a:t>for</a:t>
            </a:r>
            <a:r>
              <a:rPr lang="zh-CN" altLang="en-US" baseline="0" dirty="0" smtClean="0"/>
              <a:t> </a:t>
            </a:r>
            <a:r>
              <a:rPr lang="en-US" altLang="zh-CN" baseline="0" dirty="0" smtClean="0"/>
              <a:t>jobs</a:t>
            </a:r>
            <a:r>
              <a:rPr lang="zh-CN" altLang="en-US" baseline="0" dirty="0" smtClean="0"/>
              <a:t> </a:t>
            </a:r>
            <a:r>
              <a:rPr lang="en-US" altLang="zh-CN" baseline="0" dirty="0" smtClean="0"/>
              <a:t>in</a:t>
            </a:r>
            <a:r>
              <a:rPr lang="zh-CN" altLang="en-US" baseline="0" dirty="0" smtClean="0"/>
              <a:t> </a:t>
            </a:r>
            <a:r>
              <a:rPr lang="en-US" altLang="zh-CN" baseline="0" dirty="0" smtClean="0"/>
              <a:t>big</a:t>
            </a:r>
            <a:r>
              <a:rPr lang="zh-CN" altLang="en-US" baseline="0" dirty="0" smtClean="0"/>
              <a:t> </a:t>
            </a:r>
            <a:r>
              <a:rPr lang="en-US" altLang="zh-CN" baseline="0" dirty="0" smtClean="0"/>
              <a:t>companies.</a:t>
            </a:r>
            <a:r>
              <a:rPr lang="zh-CN" altLang="en-US" baseline="0" dirty="0" smtClean="0"/>
              <a:t> </a:t>
            </a:r>
            <a:r>
              <a:rPr lang="en-US" altLang="zh-CN" baseline="0" dirty="0" smtClean="0"/>
              <a:t>Example:</a:t>
            </a:r>
            <a:r>
              <a:rPr lang="zh-CN" altLang="en-US" baseline="0" dirty="0" smtClean="0"/>
              <a:t> </a:t>
            </a:r>
            <a:r>
              <a:rPr lang="en-US" altLang="zh-CN" baseline="0" dirty="0" smtClean="0"/>
              <a:t>When</a:t>
            </a:r>
            <a:r>
              <a:rPr lang="zh-CN" altLang="en-US" baseline="0" dirty="0" smtClean="0"/>
              <a:t> </a:t>
            </a:r>
            <a:r>
              <a:rPr lang="en-US" altLang="zh-CN" baseline="0" dirty="0" smtClean="0"/>
              <a:t>I</a:t>
            </a:r>
            <a:r>
              <a:rPr lang="zh-CN" altLang="en-US" baseline="0" dirty="0" smtClean="0"/>
              <a:t> </a:t>
            </a:r>
            <a:r>
              <a:rPr lang="en-US" altLang="zh-CN" baseline="0" dirty="0" smtClean="0"/>
              <a:t>was</a:t>
            </a:r>
            <a:r>
              <a:rPr lang="zh-CN" altLang="en-US" baseline="0" dirty="0" smtClean="0"/>
              <a:t> </a:t>
            </a:r>
            <a:r>
              <a:rPr lang="en-US" altLang="zh-CN" baseline="0" dirty="0" smtClean="0"/>
              <a:t>an</a:t>
            </a:r>
            <a:r>
              <a:rPr lang="zh-CN" altLang="en-US" baseline="0" dirty="0" smtClean="0"/>
              <a:t> </a:t>
            </a:r>
            <a:r>
              <a:rPr lang="en-US" altLang="zh-CN" baseline="0" dirty="0" smtClean="0"/>
              <a:t>undergraduate,</a:t>
            </a:r>
            <a:r>
              <a:rPr lang="zh-CN" altLang="en-US" baseline="0" dirty="0" smtClean="0"/>
              <a:t> </a:t>
            </a:r>
            <a:r>
              <a:rPr lang="en-US" altLang="zh-CN" baseline="0" dirty="0" smtClean="0"/>
              <a:t>my</a:t>
            </a:r>
            <a:r>
              <a:rPr lang="zh-CN" altLang="en-US" baseline="0" dirty="0" smtClean="0"/>
              <a:t> </a:t>
            </a:r>
            <a:r>
              <a:rPr lang="en-US" altLang="zh-CN" baseline="0" dirty="0" smtClean="0"/>
              <a:t>roommate/</a:t>
            </a:r>
            <a:r>
              <a:rPr lang="en-US" altLang="zh-CN" baseline="0" dirty="0" err="1" smtClean="0"/>
              <a:t>classname</a:t>
            </a:r>
            <a:r>
              <a:rPr lang="zh-CN" altLang="en-US" baseline="0" dirty="0" smtClean="0"/>
              <a:t> </a:t>
            </a:r>
            <a:r>
              <a:rPr lang="en-US" altLang="zh-CN" baseline="0" dirty="0" smtClean="0"/>
              <a:t>–</a:t>
            </a:r>
            <a:r>
              <a:rPr lang="zh-CN" altLang="en-US" baseline="0" dirty="0" smtClean="0"/>
              <a:t> </a:t>
            </a:r>
            <a:r>
              <a:rPr lang="en-US" altLang="zh-CN" baseline="0" dirty="0" smtClean="0"/>
              <a:t>Shanghai</a:t>
            </a:r>
            <a:r>
              <a:rPr lang="zh-CN" altLang="en-US" baseline="0" dirty="0" smtClean="0"/>
              <a:t> </a:t>
            </a:r>
            <a:r>
              <a:rPr lang="en-US" altLang="zh-CN" baseline="0" dirty="0" smtClean="0"/>
              <a:t>citizen,</a:t>
            </a:r>
            <a:r>
              <a:rPr lang="zh-CN" altLang="en-US" baseline="0" dirty="0" smtClean="0"/>
              <a:t> </a:t>
            </a:r>
            <a:r>
              <a:rPr lang="en-US" altLang="zh-CN" baseline="0" dirty="0" smtClean="0"/>
              <a:t>working</a:t>
            </a:r>
            <a:r>
              <a:rPr lang="zh-CN" altLang="en-US" baseline="0" dirty="0" smtClean="0"/>
              <a:t> </a:t>
            </a:r>
            <a:r>
              <a:rPr lang="en-US" altLang="zh-CN" baseline="0" dirty="0" smtClean="0"/>
              <a:t>for</a:t>
            </a:r>
            <a:r>
              <a:rPr lang="zh-CN" altLang="en-US" baseline="0" dirty="0" smtClean="0"/>
              <a:t> </a:t>
            </a:r>
            <a:r>
              <a:rPr lang="en-US" altLang="zh-CN" baseline="0" dirty="0" err="1" smtClean="0"/>
              <a:t>Baidu</a:t>
            </a:r>
            <a:r>
              <a:rPr lang="zh-CN" altLang="en-US" baseline="0" dirty="0" smtClean="0"/>
              <a:t> </a:t>
            </a:r>
            <a:r>
              <a:rPr lang="en-US" altLang="zh-CN" baseline="0" dirty="0" smtClean="0"/>
              <a:t>Shanghai</a:t>
            </a:r>
            <a:r>
              <a:rPr lang="zh-CN" altLang="en-US" baseline="0" dirty="0" smtClean="0"/>
              <a:t> </a:t>
            </a:r>
            <a:r>
              <a:rPr lang="en-US" altLang="zh-CN" baseline="0" dirty="0" smtClean="0"/>
              <a:t>immediately</a:t>
            </a:r>
            <a:r>
              <a:rPr lang="zh-CN" altLang="en-US" baseline="0" dirty="0" smtClean="0"/>
              <a:t> </a:t>
            </a:r>
            <a:r>
              <a:rPr lang="en-US" altLang="zh-CN" baseline="0" dirty="0" smtClean="0"/>
              <a:t>after</a:t>
            </a:r>
            <a:r>
              <a:rPr lang="zh-CN" altLang="en-US" baseline="0" dirty="0" smtClean="0"/>
              <a:t> </a:t>
            </a:r>
            <a:r>
              <a:rPr lang="en-US" altLang="zh-CN" baseline="0" dirty="0" smtClean="0"/>
              <a:t>graduation.</a:t>
            </a:r>
            <a:r>
              <a:rPr lang="zh-CN" altLang="en-US" baseline="0" dirty="0" smtClean="0"/>
              <a:t> </a:t>
            </a:r>
            <a:r>
              <a:rPr lang="en-US" altLang="zh-CN" baseline="0" dirty="0" smtClean="0"/>
              <a:t>Has</a:t>
            </a:r>
            <a:r>
              <a:rPr lang="zh-CN" altLang="en-US" baseline="0" dirty="0" smtClean="0"/>
              <a:t> </a:t>
            </a:r>
            <a:r>
              <a:rPr lang="en-US" altLang="zh-CN" baseline="0" dirty="0" smtClean="0"/>
              <a:t>been</a:t>
            </a:r>
            <a:r>
              <a:rPr lang="zh-CN" altLang="en-US" baseline="0" dirty="0" smtClean="0"/>
              <a:t> </a:t>
            </a:r>
            <a:r>
              <a:rPr lang="en-US" altLang="zh-CN" baseline="0" dirty="0" smtClean="0"/>
              <a:t>a</a:t>
            </a:r>
            <a:r>
              <a:rPr lang="zh-CN" altLang="en-US" baseline="0" dirty="0" smtClean="0"/>
              <a:t> </a:t>
            </a:r>
            <a:r>
              <a:rPr lang="en-US" altLang="zh-CN" baseline="0" dirty="0" smtClean="0"/>
              <a:t>project</a:t>
            </a:r>
            <a:r>
              <a:rPr lang="zh-CN" altLang="en-US" baseline="0" dirty="0" smtClean="0"/>
              <a:t> </a:t>
            </a:r>
            <a:r>
              <a:rPr lang="en-US" altLang="zh-CN" baseline="0" dirty="0" smtClean="0"/>
              <a:t>manager</a:t>
            </a:r>
            <a:r>
              <a:rPr lang="zh-CN" altLang="en-US" baseline="0" dirty="0" smtClean="0"/>
              <a:t> </a:t>
            </a:r>
            <a:r>
              <a:rPr lang="en-US" altLang="zh-CN" baseline="0" dirty="0" smtClean="0"/>
              <a:t>when</a:t>
            </a:r>
            <a:r>
              <a:rPr lang="zh-CN" altLang="en-US" baseline="0" dirty="0" smtClean="0"/>
              <a:t> </a:t>
            </a:r>
            <a:r>
              <a:rPr lang="en-US" altLang="zh-CN" baseline="0" dirty="0" smtClean="0"/>
              <a:t>I</a:t>
            </a:r>
            <a:r>
              <a:rPr lang="zh-CN" altLang="en-US" baseline="0" dirty="0" smtClean="0"/>
              <a:t> </a:t>
            </a:r>
            <a:r>
              <a:rPr lang="en-US" altLang="zh-CN" baseline="0" dirty="0" smtClean="0"/>
              <a:t>attended</a:t>
            </a:r>
            <a:r>
              <a:rPr lang="zh-CN" altLang="en-US" baseline="0" dirty="0" smtClean="0"/>
              <a:t> </a:t>
            </a:r>
            <a:r>
              <a:rPr lang="en-US" altLang="zh-CN" baseline="0" dirty="0" smtClean="0"/>
              <a:t>his</a:t>
            </a:r>
            <a:r>
              <a:rPr lang="zh-CN" altLang="en-US" baseline="0" dirty="0" smtClean="0"/>
              <a:t> </a:t>
            </a:r>
            <a:r>
              <a:rPr lang="en-US" altLang="zh-CN" baseline="0" dirty="0" smtClean="0"/>
              <a:t>wedding</a:t>
            </a:r>
            <a:r>
              <a:rPr lang="zh-CN" altLang="en-US" baseline="0" dirty="0" smtClean="0"/>
              <a:t> </a:t>
            </a:r>
            <a:r>
              <a:rPr lang="en-US" altLang="zh-CN" baseline="0" dirty="0" smtClean="0"/>
              <a:t>years</a:t>
            </a:r>
            <a:r>
              <a:rPr lang="zh-CN" altLang="en-US" baseline="0" dirty="0" smtClean="0"/>
              <a:t> </a:t>
            </a:r>
            <a:r>
              <a:rPr lang="en-US" altLang="zh-CN" baseline="0" dirty="0" smtClean="0"/>
              <a:t>ago.</a:t>
            </a:r>
            <a:r>
              <a:rPr lang="zh-CN" altLang="en-US" baseline="0" dirty="0" smtClean="0"/>
              <a:t> </a:t>
            </a:r>
            <a:r>
              <a:rPr lang="en-US" altLang="zh-CN" baseline="0" dirty="0" smtClean="0"/>
              <a:t>He</a:t>
            </a:r>
            <a:r>
              <a:rPr lang="zh-CN" altLang="en-US" baseline="0" dirty="0" smtClean="0"/>
              <a:t> </a:t>
            </a:r>
            <a:r>
              <a:rPr lang="en-US" altLang="zh-CN" baseline="0" dirty="0" smtClean="0"/>
              <a:t>told</a:t>
            </a:r>
            <a:r>
              <a:rPr lang="zh-CN" altLang="en-US" baseline="0" dirty="0" smtClean="0"/>
              <a:t> </a:t>
            </a:r>
            <a:r>
              <a:rPr lang="en-US" altLang="zh-CN" baseline="0" dirty="0" smtClean="0"/>
              <a:t>me</a:t>
            </a:r>
            <a:r>
              <a:rPr lang="zh-CN" altLang="en-US" baseline="0" dirty="0" smtClean="0"/>
              <a:t> </a:t>
            </a:r>
            <a:r>
              <a:rPr lang="en-US" altLang="zh-CN" baseline="0" dirty="0" smtClean="0"/>
              <a:t>he</a:t>
            </a:r>
            <a:r>
              <a:rPr lang="zh-CN" altLang="en-US" baseline="0" dirty="0" smtClean="0"/>
              <a:t> </a:t>
            </a:r>
            <a:r>
              <a:rPr lang="en-US" altLang="zh-CN" baseline="0" dirty="0" smtClean="0"/>
              <a:t>worked</a:t>
            </a:r>
            <a:r>
              <a:rPr lang="zh-CN" altLang="en-US" baseline="0" dirty="0" smtClean="0"/>
              <a:t> </a:t>
            </a:r>
            <a:r>
              <a:rPr lang="en-US" altLang="zh-CN" baseline="0" dirty="0" smtClean="0"/>
              <a:t>on</a:t>
            </a:r>
            <a:r>
              <a:rPr lang="zh-CN" altLang="en-US" baseline="0" dirty="0" smtClean="0"/>
              <a:t> </a:t>
            </a:r>
            <a:r>
              <a:rPr lang="en-US" altLang="zh-CN" baseline="0" dirty="0" smtClean="0"/>
              <a:t>data</a:t>
            </a:r>
            <a:r>
              <a:rPr lang="zh-CN" altLang="en-US" baseline="0" dirty="0" smtClean="0"/>
              <a:t> </a:t>
            </a:r>
            <a:r>
              <a:rPr lang="en-US" altLang="zh-CN" baseline="0" dirty="0" smtClean="0"/>
              <a:t>warehousing</a:t>
            </a:r>
            <a:r>
              <a:rPr lang="zh-CN" altLang="en-US" baseline="0" dirty="0" smtClean="0"/>
              <a:t> </a:t>
            </a:r>
            <a:r>
              <a:rPr lang="en-US" altLang="zh-CN" baseline="0" dirty="0" smtClean="0"/>
              <a:t>since</a:t>
            </a:r>
            <a:r>
              <a:rPr lang="zh-CN" altLang="en-US" baseline="0" dirty="0" smtClean="0"/>
              <a:t> </a:t>
            </a:r>
            <a:r>
              <a:rPr lang="en-US" altLang="zh-CN" baseline="0" dirty="0" smtClean="0"/>
              <a:t>he</a:t>
            </a:r>
            <a:r>
              <a:rPr lang="zh-CN" altLang="en-US" baseline="0" dirty="0" smtClean="0"/>
              <a:t> </a:t>
            </a:r>
            <a:r>
              <a:rPr lang="en-US" altLang="zh-CN" baseline="0" dirty="0" smtClean="0"/>
              <a:t>joined</a:t>
            </a:r>
            <a:r>
              <a:rPr lang="zh-CN" altLang="en-US" baseline="0" dirty="0" smtClean="0"/>
              <a:t> </a:t>
            </a:r>
            <a:r>
              <a:rPr lang="en-US" altLang="zh-CN" baseline="0" dirty="0" err="1" smtClean="0"/>
              <a:t>Baidu</a:t>
            </a:r>
            <a:r>
              <a:rPr lang="en-US" altLang="zh-CN" baseline="0" dirty="0" smtClean="0"/>
              <a:t>.</a:t>
            </a:r>
            <a:r>
              <a:rPr lang="zh-CN" altLang="en-US" baseline="0" dirty="0" smtClean="0"/>
              <a:t> </a:t>
            </a:r>
            <a:r>
              <a:rPr lang="en-US" altLang="zh-CN" baseline="0" dirty="0" smtClean="0"/>
              <a:t>His</a:t>
            </a:r>
            <a:r>
              <a:rPr lang="zh-CN" altLang="en-US" baseline="0" dirty="0" smtClean="0"/>
              <a:t> </a:t>
            </a:r>
            <a:r>
              <a:rPr lang="en-US" altLang="zh-CN" baseline="0" dirty="0" smtClean="0"/>
              <a:t>bookshelf</a:t>
            </a:r>
            <a:r>
              <a:rPr lang="zh-CN" altLang="en-US" baseline="0" dirty="0" smtClean="0"/>
              <a:t> </a:t>
            </a:r>
            <a:r>
              <a:rPr lang="en-US" altLang="zh-CN" baseline="0" dirty="0" smtClean="0"/>
              <a:t>has</a:t>
            </a:r>
            <a:r>
              <a:rPr lang="zh-CN" altLang="en-US" baseline="0" dirty="0" smtClean="0"/>
              <a:t> </a:t>
            </a:r>
            <a:r>
              <a:rPr lang="en-US" altLang="zh-CN" baseline="0" dirty="0" smtClean="0"/>
              <a:t>Han’s</a:t>
            </a:r>
            <a:r>
              <a:rPr lang="zh-CN" altLang="en-US" baseline="0" dirty="0" smtClean="0"/>
              <a:t> </a:t>
            </a:r>
            <a:r>
              <a:rPr lang="en-US" altLang="zh-CN" baseline="0" dirty="0" smtClean="0"/>
              <a:t>books,</a:t>
            </a:r>
            <a:r>
              <a:rPr lang="zh-CN" altLang="en-US" baseline="0" dirty="0" smtClean="0"/>
              <a:t> </a:t>
            </a:r>
            <a:r>
              <a:rPr lang="en-US" altLang="zh-CN" baseline="0" dirty="0" smtClean="0"/>
              <a:t>Data</a:t>
            </a:r>
            <a:r>
              <a:rPr lang="zh-CN" altLang="en-US" baseline="0" dirty="0" smtClean="0"/>
              <a:t> </a:t>
            </a:r>
            <a:r>
              <a:rPr lang="en-US" altLang="zh-CN" baseline="0" dirty="0" smtClean="0"/>
              <a:t>warehousing.</a:t>
            </a:r>
            <a:r>
              <a:rPr lang="zh-CN" altLang="en-US" baseline="0" dirty="0" smtClean="0"/>
              <a:t> </a:t>
            </a:r>
            <a:r>
              <a:rPr lang="en-US" altLang="zh-CN" baseline="0" dirty="0" smtClean="0"/>
              <a:t>He</a:t>
            </a:r>
            <a:r>
              <a:rPr lang="zh-CN" altLang="en-US" baseline="0" dirty="0" smtClean="0"/>
              <a:t> </a:t>
            </a:r>
            <a:r>
              <a:rPr lang="en-US" altLang="zh-CN" baseline="0" dirty="0" smtClean="0"/>
              <a:t>also</a:t>
            </a:r>
            <a:r>
              <a:rPr lang="zh-CN" altLang="en-US" baseline="0" dirty="0" smtClean="0"/>
              <a:t> </a:t>
            </a:r>
            <a:r>
              <a:rPr lang="en-US" altLang="zh-CN" baseline="0" dirty="0" smtClean="0"/>
              <a:t>watched</a:t>
            </a:r>
            <a:r>
              <a:rPr lang="zh-CN" altLang="en-US" baseline="0" dirty="0" smtClean="0"/>
              <a:t> </a:t>
            </a:r>
            <a:r>
              <a:rPr lang="en-US" altLang="zh-CN" baseline="0" dirty="0" smtClean="0"/>
              <a:t>Han’s</a:t>
            </a:r>
            <a:r>
              <a:rPr lang="zh-CN" altLang="en-US" baseline="0" dirty="0" smtClean="0"/>
              <a:t> </a:t>
            </a:r>
            <a:r>
              <a:rPr lang="en-US" altLang="zh-CN" baseline="0" dirty="0" smtClean="0"/>
              <a:t>YouTube</a:t>
            </a:r>
            <a:r>
              <a:rPr lang="zh-CN" altLang="en-US" baseline="0" dirty="0" smtClean="0"/>
              <a:t> </a:t>
            </a:r>
            <a:r>
              <a:rPr lang="en-US" altLang="zh-CN" baseline="0" dirty="0" smtClean="0"/>
              <a:t>talk</a:t>
            </a:r>
            <a:r>
              <a:rPr lang="zh-CN" altLang="en-US" baseline="0" dirty="0" smtClean="0"/>
              <a:t> </a:t>
            </a:r>
            <a:r>
              <a:rPr lang="en-US" altLang="zh-CN" baseline="0" dirty="0" smtClean="0"/>
              <a:t>in</a:t>
            </a:r>
            <a:r>
              <a:rPr lang="zh-CN" altLang="en-US" baseline="0" dirty="0" smtClean="0"/>
              <a:t> </a:t>
            </a:r>
            <a:r>
              <a:rPr lang="en-US" altLang="zh-CN" baseline="0" dirty="0" smtClean="0"/>
              <a:t>2002.</a:t>
            </a:r>
            <a:r>
              <a:rPr lang="zh-CN" altLang="en-US" baseline="0" dirty="0" smtClean="0"/>
              <a:t> </a:t>
            </a:r>
            <a:r>
              <a:rPr lang="en-US" altLang="zh-CN" baseline="0" dirty="0" smtClean="0"/>
              <a:t>He</a:t>
            </a:r>
            <a:r>
              <a:rPr lang="zh-CN" altLang="en-US" baseline="0" dirty="0" smtClean="0"/>
              <a:t> </a:t>
            </a:r>
            <a:r>
              <a:rPr lang="en-US" altLang="zh-CN" baseline="0" dirty="0" smtClean="0"/>
              <a:t>directed</a:t>
            </a:r>
            <a:r>
              <a:rPr lang="zh-CN" altLang="en-US" baseline="0" dirty="0" smtClean="0"/>
              <a:t> </a:t>
            </a:r>
            <a:r>
              <a:rPr lang="en-US" altLang="zh-CN" baseline="0" dirty="0" smtClean="0"/>
              <a:t>his</a:t>
            </a:r>
            <a:r>
              <a:rPr lang="zh-CN" altLang="en-US" baseline="0" dirty="0" smtClean="0"/>
              <a:t> </a:t>
            </a:r>
            <a:r>
              <a:rPr lang="en-US" altLang="zh-CN" baseline="0" dirty="0" smtClean="0"/>
              <a:t>team</a:t>
            </a:r>
            <a:r>
              <a:rPr lang="zh-CN" altLang="en-US" baseline="0" dirty="0" smtClean="0"/>
              <a:t> </a:t>
            </a:r>
            <a:r>
              <a:rPr lang="en-US" altLang="zh-CN" baseline="0" dirty="0" smtClean="0"/>
              <a:t>of</a:t>
            </a:r>
            <a:r>
              <a:rPr lang="zh-CN" altLang="en-US" baseline="0" dirty="0" smtClean="0"/>
              <a:t> </a:t>
            </a:r>
            <a:r>
              <a:rPr lang="en-US" altLang="zh-CN" baseline="0" dirty="0" smtClean="0"/>
              <a:t>12</a:t>
            </a:r>
            <a:r>
              <a:rPr lang="zh-CN" altLang="en-US" baseline="0" dirty="0" smtClean="0"/>
              <a:t> </a:t>
            </a:r>
            <a:r>
              <a:rPr lang="en-US" altLang="zh-CN" baseline="0" dirty="0" smtClean="0"/>
              <a:t>people</a:t>
            </a:r>
            <a:r>
              <a:rPr lang="zh-CN" altLang="en-US" baseline="0" dirty="0" smtClean="0"/>
              <a:t> </a:t>
            </a:r>
            <a:r>
              <a:rPr lang="en-US" altLang="zh-CN" baseline="0" dirty="0" smtClean="0"/>
              <a:t>to</a:t>
            </a:r>
            <a:r>
              <a:rPr lang="zh-CN" altLang="en-US" baseline="0" dirty="0" smtClean="0"/>
              <a:t> </a:t>
            </a:r>
            <a:r>
              <a:rPr lang="en-US" altLang="zh-CN" baseline="0" dirty="0" smtClean="0"/>
              <a:t>improve</a:t>
            </a:r>
            <a:r>
              <a:rPr lang="zh-CN" altLang="en-US" baseline="0" dirty="0" smtClean="0"/>
              <a:t> </a:t>
            </a:r>
            <a:r>
              <a:rPr lang="en-US" altLang="zh-CN" baseline="0" dirty="0" smtClean="0"/>
              <a:t>a</a:t>
            </a:r>
            <a:r>
              <a:rPr lang="zh-CN" altLang="en-US" baseline="0" dirty="0" smtClean="0"/>
              <a:t> </a:t>
            </a:r>
            <a:r>
              <a:rPr lang="en-US" altLang="zh-CN" baseline="0" dirty="0" smtClean="0"/>
              <a:t>part</a:t>
            </a:r>
            <a:r>
              <a:rPr lang="zh-CN" altLang="en-US" baseline="0" dirty="0" smtClean="0"/>
              <a:t> </a:t>
            </a:r>
            <a:r>
              <a:rPr lang="en-US" altLang="zh-CN" baseline="0" dirty="0" smtClean="0"/>
              <a:t>of</a:t>
            </a:r>
            <a:r>
              <a:rPr lang="zh-CN" altLang="en-US" baseline="0" dirty="0" smtClean="0"/>
              <a:t> </a:t>
            </a:r>
            <a:r>
              <a:rPr lang="en-US" altLang="zh-CN" baseline="0" dirty="0" err="1" smtClean="0"/>
              <a:t>Baidu’s</a:t>
            </a:r>
            <a:r>
              <a:rPr lang="zh-CN" altLang="en-US" baseline="0" dirty="0" smtClean="0"/>
              <a:t> </a:t>
            </a:r>
            <a:r>
              <a:rPr lang="en-US" altLang="zh-CN" baseline="0" dirty="0" smtClean="0"/>
              <a:t>huge</a:t>
            </a:r>
            <a:r>
              <a:rPr lang="zh-CN" altLang="en-US" baseline="0" dirty="0" smtClean="0"/>
              <a:t> </a:t>
            </a:r>
            <a:r>
              <a:rPr lang="en-US" altLang="zh-CN" baseline="0" dirty="0" smtClean="0"/>
              <a:t>data</a:t>
            </a:r>
            <a:r>
              <a:rPr lang="zh-CN" altLang="en-US" baseline="0" dirty="0" smtClean="0"/>
              <a:t> </a:t>
            </a:r>
            <a:r>
              <a:rPr lang="en-US" altLang="zh-CN" baseline="0" dirty="0" smtClean="0"/>
              <a:t>warehouse</a:t>
            </a:r>
            <a:r>
              <a:rPr lang="zh-CN" altLang="en-US" baseline="0" dirty="0" smtClean="0"/>
              <a:t> </a:t>
            </a:r>
            <a:r>
              <a:rPr lang="en-US" altLang="zh-CN" baseline="0" dirty="0" smtClean="0"/>
              <a:t>for</a:t>
            </a:r>
            <a:r>
              <a:rPr lang="zh-CN" altLang="en-US" baseline="0" dirty="0" smtClean="0"/>
              <a:t> </a:t>
            </a:r>
            <a:r>
              <a:rPr lang="en-US" altLang="zh-CN" baseline="0" dirty="0" smtClean="0"/>
              <a:t>years.</a:t>
            </a:r>
            <a:endParaRPr lang="zh-CN" altLang="en-US" baseline="0" dirty="0" smtClean="0"/>
          </a:p>
          <a:p>
            <a:endParaRPr lang="zh-CN" altLang="en-US" dirty="0" smtClean="0"/>
          </a:p>
          <a:p>
            <a:r>
              <a:rPr lang="en-US" altLang="zh-CN" dirty="0" smtClean="0"/>
              <a:t>DW</a:t>
            </a:r>
            <a:r>
              <a:rPr lang="zh-CN" altLang="en-US" baseline="0" dirty="0" smtClean="0"/>
              <a:t> </a:t>
            </a:r>
            <a:r>
              <a:rPr lang="en-US" altLang="zh-CN" baseline="0" dirty="0" smtClean="0"/>
              <a:t>bridges</a:t>
            </a:r>
            <a:r>
              <a:rPr lang="zh-CN" altLang="en-US" baseline="0" dirty="0" smtClean="0"/>
              <a:t> </a:t>
            </a:r>
            <a:r>
              <a:rPr lang="en-US" altLang="zh-CN" baseline="0" dirty="0" smtClean="0"/>
              <a:t>the</a:t>
            </a:r>
            <a:r>
              <a:rPr lang="zh-CN" altLang="en-US" baseline="0" dirty="0" smtClean="0"/>
              <a:t> </a:t>
            </a:r>
            <a:r>
              <a:rPr lang="en-US" altLang="zh-CN" baseline="0" dirty="0" smtClean="0"/>
              <a:t>data</a:t>
            </a:r>
            <a:r>
              <a:rPr lang="zh-CN" altLang="en-US" baseline="0" dirty="0" smtClean="0"/>
              <a:t> </a:t>
            </a:r>
            <a:r>
              <a:rPr lang="en-US" altLang="zh-CN" baseline="0" dirty="0" smtClean="0"/>
              <a:t>from</a:t>
            </a:r>
            <a:r>
              <a:rPr lang="zh-CN" altLang="en-US" baseline="0" dirty="0" smtClean="0"/>
              <a:t> </a:t>
            </a:r>
            <a:r>
              <a:rPr lang="en-US" altLang="zh-CN" baseline="0" dirty="0" smtClean="0"/>
              <a:t>operational</a:t>
            </a:r>
            <a:r>
              <a:rPr lang="zh-CN" altLang="en-US" baseline="0" dirty="0" smtClean="0"/>
              <a:t> </a:t>
            </a:r>
            <a:r>
              <a:rPr lang="en-US" altLang="zh-CN" baseline="0" dirty="0" smtClean="0"/>
              <a:t>databases</a:t>
            </a:r>
            <a:r>
              <a:rPr lang="zh-CN" altLang="en-US" baseline="0" dirty="0" smtClean="0"/>
              <a:t> </a:t>
            </a:r>
            <a:r>
              <a:rPr lang="en-US" altLang="zh-CN" baseline="0" dirty="0" smtClean="0"/>
              <a:t>and</a:t>
            </a:r>
            <a:r>
              <a:rPr lang="zh-CN" altLang="en-US" baseline="0" dirty="0" smtClean="0"/>
              <a:t> </a:t>
            </a:r>
            <a:r>
              <a:rPr lang="en-US" altLang="zh-CN" baseline="0" dirty="0" smtClean="0"/>
              <a:t>the</a:t>
            </a:r>
            <a:r>
              <a:rPr lang="zh-CN" altLang="en-US" baseline="0" dirty="0" smtClean="0"/>
              <a:t> </a:t>
            </a:r>
            <a:r>
              <a:rPr lang="en-US" altLang="zh-CN" baseline="0" dirty="0" smtClean="0"/>
              <a:t>query,</a:t>
            </a:r>
            <a:r>
              <a:rPr lang="zh-CN" altLang="en-US" baseline="0" dirty="0" smtClean="0"/>
              <a:t> </a:t>
            </a:r>
            <a:r>
              <a:rPr lang="en-US" altLang="zh-CN" baseline="0" dirty="0" smtClean="0"/>
              <a:t>report</a:t>
            </a:r>
            <a:r>
              <a:rPr lang="zh-CN" altLang="en-US" baseline="0" dirty="0" smtClean="0"/>
              <a:t> </a:t>
            </a:r>
            <a:r>
              <a:rPr lang="en-US" altLang="zh-CN" baseline="0" dirty="0" smtClean="0"/>
              <a:t>and</a:t>
            </a:r>
            <a:r>
              <a:rPr lang="zh-CN" altLang="en-US" baseline="0" dirty="0" smtClean="0"/>
              <a:t> </a:t>
            </a:r>
            <a:r>
              <a:rPr lang="en-US" altLang="zh-CN" baseline="0" dirty="0" smtClean="0"/>
              <a:t>analysis</a:t>
            </a:r>
            <a:r>
              <a:rPr lang="zh-CN" altLang="en-US" baseline="0" dirty="0" smtClean="0"/>
              <a:t> </a:t>
            </a:r>
            <a:r>
              <a:rPr lang="en-US" altLang="zh-CN" baseline="0" dirty="0" smtClean="0"/>
              <a:t>(front-end</a:t>
            </a:r>
            <a:r>
              <a:rPr lang="zh-CN" altLang="en-US" baseline="0" dirty="0" smtClean="0"/>
              <a:t> </a:t>
            </a:r>
            <a:r>
              <a:rPr lang="en-US" altLang="zh-CN" baseline="0" dirty="0" smtClean="0"/>
              <a:t>tools)</a:t>
            </a:r>
            <a:r>
              <a:rPr lang="zh-CN" altLang="en-US" baseline="0" dirty="0" smtClean="0"/>
              <a:t> </a:t>
            </a:r>
            <a:r>
              <a:rPr lang="en-US" altLang="zh-CN" baseline="0" dirty="0" smtClean="0"/>
              <a:t>of</a:t>
            </a:r>
            <a:r>
              <a:rPr lang="zh-CN" altLang="en-US" baseline="0" dirty="0" smtClean="0"/>
              <a:t> </a:t>
            </a:r>
            <a:r>
              <a:rPr lang="en-US" altLang="zh-CN" baseline="0" dirty="0" smtClean="0"/>
              <a:t>decision</a:t>
            </a:r>
            <a:r>
              <a:rPr lang="zh-CN" altLang="en-US" baseline="0" dirty="0" smtClean="0"/>
              <a:t> </a:t>
            </a:r>
            <a:r>
              <a:rPr lang="en-US" altLang="zh-CN" baseline="0" dirty="0" smtClean="0"/>
              <a:t>makers.</a:t>
            </a:r>
            <a:endParaRPr lang="zh-CN" altLang="en-US" baseline="0" dirty="0" smtClean="0"/>
          </a:p>
          <a:p>
            <a:r>
              <a:rPr lang="en-US" altLang="zh-CN" baseline="0" dirty="0" smtClean="0"/>
              <a:t>Bottom,</a:t>
            </a:r>
            <a:r>
              <a:rPr lang="zh-CN" altLang="en-US" baseline="0" dirty="0" smtClean="0"/>
              <a:t> </a:t>
            </a:r>
            <a:r>
              <a:rPr lang="en-US" altLang="zh-CN" baseline="0" dirty="0" smtClean="0"/>
              <a:t>data,</a:t>
            </a:r>
            <a:r>
              <a:rPr lang="zh-CN" altLang="en-US" baseline="0" dirty="0" smtClean="0"/>
              <a:t> </a:t>
            </a:r>
            <a:r>
              <a:rPr lang="en-US" altLang="zh-CN" baseline="0" dirty="0" smtClean="0"/>
              <a:t>database,</a:t>
            </a:r>
            <a:r>
              <a:rPr lang="zh-CN" altLang="en-US" baseline="0" dirty="0" smtClean="0"/>
              <a:t> </a:t>
            </a:r>
            <a:r>
              <a:rPr lang="en-US" altLang="zh-CN" baseline="0" dirty="0" smtClean="0"/>
              <a:t>to</a:t>
            </a:r>
            <a:r>
              <a:rPr lang="zh-CN" altLang="en-US" baseline="0" dirty="0" smtClean="0"/>
              <a:t> </a:t>
            </a:r>
            <a:r>
              <a:rPr lang="en-US" altLang="zh-CN" baseline="0" dirty="0" smtClean="0"/>
              <a:t>warehouse</a:t>
            </a:r>
            <a:r>
              <a:rPr lang="zh-CN" altLang="en-US" baseline="0" dirty="0" smtClean="0"/>
              <a:t> </a:t>
            </a:r>
            <a:r>
              <a:rPr lang="en-US" altLang="zh-CN" baseline="0" dirty="0" smtClean="0"/>
              <a:t>server,</a:t>
            </a:r>
            <a:r>
              <a:rPr lang="zh-CN" altLang="en-US" baseline="0" dirty="0" smtClean="0"/>
              <a:t> </a:t>
            </a:r>
            <a:r>
              <a:rPr lang="en-US" altLang="zh-CN" baseline="0" dirty="0" smtClean="0"/>
              <a:t>OLAP</a:t>
            </a:r>
            <a:r>
              <a:rPr lang="zh-CN" altLang="en-US" baseline="0" dirty="0" smtClean="0"/>
              <a:t> </a:t>
            </a:r>
            <a:r>
              <a:rPr lang="en-US" altLang="zh-CN" baseline="0" dirty="0" smtClean="0"/>
              <a:t>server,</a:t>
            </a:r>
            <a:r>
              <a:rPr lang="zh-CN" altLang="en-US" baseline="0" dirty="0" smtClean="0"/>
              <a:t> </a:t>
            </a:r>
            <a:r>
              <a:rPr lang="en-US" altLang="zh-CN" baseline="0" dirty="0" smtClean="0"/>
              <a:t>to</a:t>
            </a:r>
            <a:r>
              <a:rPr lang="zh-CN" altLang="en-US" baseline="0" dirty="0" smtClean="0"/>
              <a:t> </a:t>
            </a:r>
            <a:r>
              <a:rPr lang="en-US" altLang="zh-CN" baseline="0" dirty="0" smtClean="0"/>
              <a:t>front.</a:t>
            </a:r>
            <a:endParaRPr lang="zh-CN" altLang="en-US" baseline="0" dirty="0" smtClean="0"/>
          </a:p>
        </p:txBody>
      </p:sp>
    </p:spTree>
    <p:extLst>
      <p:ext uri="{BB962C8B-B14F-4D97-AF65-F5344CB8AC3E}">
        <p14:creationId xmlns:p14="http://schemas.microsoft.com/office/powerpoint/2010/main" val="1079091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507526-FE1B-4BF3-A3A7-ADEF3A8150C0}" type="slidenum">
              <a:rPr lang="en-US" altLang="en-US"/>
              <a:pPr>
                <a:spcBef>
                  <a:spcPct val="0"/>
                </a:spcBef>
              </a:pPr>
              <a:t>30</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err="1" smtClean="0"/>
              <a:t>i</a:t>
            </a:r>
            <a:r>
              <a:rPr lang="en-US" altLang="zh-CN" dirty="0" smtClean="0"/>
              <a:t>:</a:t>
            </a:r>
            <a:r>
              <a:rPr lang="zh-CN" altLang="en-US" dirty="0" smtClean="0"/>
              <a:t> </a:t>
            </a:r>
            <a:r>
              <a:rPr lang="en-US" altLang="zh-CN" dirty="0" smtClean="0"/>
              <a:t>dimension</a:t>
            </a:r>
            <a:endParaRPr lang="zh-CN" altLang="en-US" dirty="0" smtClean="0"/>
          </a:p>
          <a:p>
            <a:r>
              <a:rPr lang="en-US" altLang="zh-CN" dirty="0" smtClean="0"/>
              <a:t>Cumulative</a:t>
            </a:r>
            <a:r>
              <a:rPr lang="zh-CN" altLang="en-US" baseline="0" dirty="0" smtClean="0"/>
              <a:t> </a:t>
            </a:r>
            <a:r>
              <a:rPr lang="en-US" altLang="zh-CN" baseline="0" dirty="0" smtClean="0"/>
              <a:t>product</a:t>
            </a:r>
            <a:endParaRPr lang="zh-CN" altLang="en-US" baseline="0" dirty="0" smtClean="0"/>
          </a:p>
          <a:p>
            <a:r>
              <a:rPr lang="en-US" altLang="zh-CN" baseline="0" dirty="0" smtClean="0"/>
              <a:t>Why</a:t>
            </a:r>
            <a:r>
              <a:rPr lang="zh-CN" altLang="en-US" baseline="0" dirty="0" smtClean="0"/>
              <a:t> </a:t>
            </a:r>
            <a:r>
              <a:rPr lang="en-US" altLang="zh-CN" baseline="0" dirty="0" smtClean="0"/>
              <a:t>+1:</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an</a:t>
            </a:r>
            <a:r>
              <a:rPr lang="zh-CN" altLang="en-US" baseline="0" dirty="0" smtClean="0"/>
              <a:t> </a:t>
            </a:r>
            <a:r>
              <a:rPr lang="en-US" altLang="zh-CN" baseline="0" dirty="0" smtClean="0"/>
              <a:t>invisible</a:t>
            </a:r>
            <a:r>
              <a:rPr lang="zh-CN" altLang="en-US" baseline="0" dirty="0" smtClean="0"/>
              <a:t> </a:t>
            </a:r>
            <a:r>
              <a:rPr lang="en-US" altLang="zh-CN" baseline="0" dirty="0" smtClean="0"/>
              <a:t>level:</a:t>
            </a:r>
            <a:r>
              <a:rPr lang="zh-CN" altLang="en-US" baseline="0" dirty="0" smtClean="0"/>
              <a:t> </a:t>
            </a:r>
            <a:r>
              <a:rPr lang="en-US" altLang="zh-CN" baseline="0" dirty="0" smtClean="0"/>
              <a:t>“all”.</a:t>
            </a:r>
            <a:endParaRPr lang="zh-CN" altLang="en-US" baseline="0" dirty="0" smtClean="0"/>
          </a:p>
          <a:p>
            <a:r>
              <a:rPr lang="en-US" altLang="zh-CN" baseline="0" dirty="0" smtClean="0"/>
              <a:t>The</a:t>
            </a:r>
            <a:r>
              <a:rPr lang="zh-CN" altLang="en-US" baseline="0" dirty="0" smtClean="0"/>
              <a:t> </a:t>
            </a:r>
            <a:r>
              <a:rPr lang="en-US" altLang="zh-CN" baseline="0" dirty="0" smtClean="0"/>
              <a:t>number</a:t>
            </a:r>
            <a:r>
              <a:rPr lang="zh-CN" altLang="en-US" baseline="0" dirty="0" smtClean="0"/>
              <a:t> </a:t>
            </a:r>
            <a:r>
              <a:rPr lang="en-US" altLang="zh-CN" baseline="0" dirty="0" smtClean="0"/>
              <a:t>of</a:t>
            </a:r>
            <a:r>
              <a:rPr lang="zh-CN" altLang="en-US" baseline="0" dirty="0" smtClean="0"/>
              <a:t> </a:t>
            </a:r>
            <a:r>
              <a:rPr lang="en-US" altLang="zh-CN" baseline="0" dirty="0" smtClean="0"/>
              <a:t>cuboids:</a:t>
            </a:r>
            <a:r>
              <a:rPr lang="zh-CN" altLang="en-US" baseline="0" dirty="0" smtClean="0"/>
              <a:t> </a:t>
            </a:r>
            <a:r>
              <a:rPr lang="en-US" altLang="zh-CN" baseline="0" dirty="0" smtClean="0"/>
              <a:t>4</a:t>
            </a:r>
            <a:r>
              <a:rPr lang="zh-CN" altLang="en-US" baseline="0" dirty="0" smtClean="0"/>
              <a:t> </a:t>
            </a:r>
            <a:r>
              <a:rPr lang="en-US" altLang="zh-CN" baseline="0" dirty="0" smtClean="0"/>
              <a:t>dimensions,</a:t>
            </a:r>
            <a:r>
              <a:rPr lang="zh-CN" altLang="en-US" baseline="0" dirty="0" smtClean="0"/>
              <a:t> </a:t>
            </a:r>
            <a:r>
              <a:rPr lang="en-US" altLang="zh-CN" baseline="0" dirty="0" smtClean="0"/>
              <a:t>4</a:t>
            </a:r>
            <a:r>
              <a:rPr lang="zh-CN" altLang="en-US" baseline="0" dirty="0" smtClean="0"/>
              <a:t> </a:t>
            </a:r>
            <a:r>
              <a:rPr lang="en-US" altLang="zh-CN" baseline="0" dirty="0" smtClean="0"/>
              <a:t>levels</a:t>
            </a:r>
            <a:r>
              <a:rPr lang="zh-CN" altLang="en-US" baseline="0" dirty="0" smtClean="0"/>
              <a:t> </a:t>
            </a:r>
            <a:r>
              <a:rPr lang="en-US" altLang="zh-CN" baseline="0" dirty="0" smtClean="0"/>
              <a:t>each</a:t>
            </a:r>
            <a:r>
              <a:rPr lang="zh-CN" altLang="en-US" baseline="0" dirty="0" smtClean="0"/>
              <a:t> </a:t>
            </a:r>
            <a:r>
              <a:rPr lang="en-US" altLang="zh-CN" baseline="0" dirty="0" smtClean="0"/>
              <a:t>dimension</a:t>
            </a:r>
            <a:r>
              <a:rPr lang="zh-CN" altLang="en-US" baseline="0" dirty="0" smtClean="0"/>
              <a:t> </a:t>
            </a:r>
            <a:r>
              <a:rPr lang="en-US" altLang="zh-CN" baseline="0" dirty="0" smtClean="0"/>
              <a:t>-&gt;</a:t>
            </a:r>
            <a:r>
              <a:rPr lang="zh-CN" altLang="en-US" baseline="0" dirty="0" smtClean="0"/>
              <a:t> </a:t>
            </a:r>
            <a:r>
              <a:rPr lang="en-US" altLang="zh-CN" baseline="0" dirty="0" smtClean="0"/>
              <a:t>5</a:t>
            </a:r>
            <a:r>
              <a:rPr lang="zh-CN" altLang="en-US" baseline="0" dirty="0" smtClean="0"/>
              <a:t>*</a:t>
            </a:r>
            <a:r>
              <a:rPr lang="en-US" altLang="zh-CN" baseline="0" dirty="0" smtClean="0"/>
              <a:t>5</a:t>
            </a:r>
            <a:r>
              <a:rPr lang="zh-CN" altLang="en-US" baseline="0" dirty="0" smtClean="0"/>
              <a:t>*</a:t>
            </a:r>
            <a:r>
              <a:rPr lang="en-US" altLang="zh-CN" baseline="0" dirty="0" smtClean="0"/>
              <a:t>5</a:t>
            </a:r>
            <a:r>
              <a:rPr lang="zh-CN" altLang="en-US" baseline="0" dirty="0" smtClean="0"/>
              <a:t>*</a:t>
            </a:r>
            <a:r>
              <a:rPr lang="en-US" altLang="zh-CN" baseline="0" dirty="0" smtClean="0"/>
              <a:t>5</a:t>
            </a:r>
            <a:r>
              <a:rPr lang="zh-CN" altLang="en-US" baseline="0" dirty="0" smtClean="0"/>
              <a:t> </a:t>
            </a:r>
            <a:r>
              <a:rPr lang="en-US" altLang="zh-CN" baseline="0" dirty="0" smtClean="0"/>
              <a:t>=</a:t>
            </a:r>
            <a:r>
              <a:rPr lang="zh-CN" altLang="en-US" baseline="0" dirty="0" smtClean="0"/>
              <a:t> </a:t>
            </a:r>
            <a:r>
              <a:rPr lang="en-US" altLang="zh-CN" baseline="0" dirty="0" smtClean="0"/>
              <a:t>625</a:t>
            </a:r>
            <a:r>
              <a:rPr lang="zh-CN" altLang="en-US" baseline="0" dirty="0" smtClean="0"/>
              <a:t> </a:t>
            </a:r>
            <a:r>
              <a:rPr lang="en-US" altLang="zh-CN" baseline="0" dirty="0" smtClean="0"/>
              <a:t>cuboids</a:t>
            </a:r>
            <a:endParaRPr lang="zh-CN" altLang="en-US" baseline="0" dirty="0" smtClean="0"/>
          </a:p>
          <a:p>
            <a:endParaRPr lang="zh-CN" altLang="en-US" baseline="0" dirty="0" smtClean="0"/>
          </a:p>
          <a:p>
            <a:r>
              <a:rPr lang="en-US" altLang="zh-CN" baseline="0" dirty="0" smtClean="0"/>
              <a:t>Which</a:t>
            </a:r>
            <a:r>
              <a:rPr lang="zh-CN" altLang="en-US" baseline="0" dirty="0" smtClean="0"/>
              <a:t> </a:t>
            </a:r>
            <a:r>
              <a:rPr lang="en-US" altLang="zh-CN" baseline="0" dirty="0" smtClean="0"/>
              <a:t>cuboid</a:t>
            </a:r>
            <a:r>
              <a:rPr lang="zh-CN" altLang="en-US" baseline="0" dirty="0" smtClean="0"/>
              <a:t> </a:t>
            </a:r>
            <a:r>
              <a:rPr lang="en-US" altLang="zh-CN" baseline="0" dirty="0" smtClean="0"/>
              <a:t>to</a:t>
            </a:r>
            <a:r>
              <a:rPr lang="zh-CN" altLang="en-US" baseline="0" dirty="0" smtClean="0"/>
              <a:t> </a:t>
            </a:r>
            <a:r>
              <a:rPr lang="en-US" altLang="zh-CN" baseline="0" dirty="0" smtClean="0"/>
              <a:t>materialize?</a:t>
            </a:r>
            <a:endParaRPr lang="zh-CN" altLang="en-US" baseline="0" dirty="0" smtClean="0"/>
          </a:p>
          <a:p>
            <a:r>
              <a:rPr lang="en-US" altLang="zh-CN" baseline="0" dirty="0" smtClean="0"/>
              <a:t>Size:</a:t>
            </a:r>
            <a:r>
              <a:rPr lang="zh-CN" altLang="en-US" baseline="0" dirty="0" smtClean="0"/>
              <a:t> </a:t>
            </a:r>
            <a:r>
              <a:rPr lang="en-US" altLang="zh-CN" baseline="0" dirty="0" smtClean="0"/>
              <a:t>as</a:t>
            </a:r>
            <a:r>
              <a:rPr lang="zh-CN" altLang="en-US" baseline="0" dirty="0" smtClean="0"/>
              <a:t> </a:t>
            </a:r>
            <a:r>
              <a:rPr lang="en-US" altLang="zh-CN" baseline="0" dirty="0" smtClean="0"/>
              <a:t>small</a:t>
            </a:r>
            <a:r>
              <a:rPr lang="zh-CN" altLang="en-US" baseline="0" dirty="0" smtClean="0"/>
              <a:t> </a:t>
            </a:r>
            <a:r>
              <a:rPr lang="en-US" altLang="zh-CN" baseline="0" dirty="0" smtClean="0"/>
              <a:t>as</a:t>
            </a:r>
            <a:r>
              <a:rPr lang="zh-CN" altLang="en-US" baseline="0" dirty="0" smtClean="0"/>
              <a:t> </a:t>
            </a:r>
            <a:r>
              <a:rPr lang="en-US" altLang="zh-CN" baseline="0" dirty="0" smtClean="0"/>
              <a:t>possible</a:t>
            </a:r>
            <a:r>
              <a:rPr lang="zh-CN" altLang="en-US" baseline="0" dirty="0" smtClean="0"/>
              <a:t> </a:t>
            </a:r>
            <a:r>
              <a:rPr lang="en-US" altLang="zh-CN" baseline="0" dirty="0" smtClean="0"/>
              <a:t>-</a:t>
            </a:r>
            <a:r>
              <a:rPr lang="zh-CN" altLang="en-US" baseline="0" dirty="0" smtClean="0"/>
              <a:t> </a:t>
            </a:r>
            <a:r>
              <a:rPr lang="en-US" altLang="zh-CN" baseline="0" dirty="0" smtClean="0"/>
              <a:t>Year</a:t>
            </a:r>
            <a:endParaRPr lang="zh-CN" altLang="en-US" baseline="0" dirty="0" smtClean="0"/>
          </a:p>
          <a:p>
            <a:r>
              <a:rPr lang="en-US" altLang="zh-CN" baseline="0" dirty="0" smtClean="0"/>
              <a:t>Sharing:</a:t>
            </a:r>
            <a:r>
              <a:rPr lang="zh-CN" altLang="en-US" baseline="0" dirty="0" smtClean="0"/>
              <a:t> </a:t>
            </a:r>
            <a:r>
              <a:rPr lang="en-US" altLang="zh-CN" baseline="0" dirty="0" smtClean="0"/>
              <a:t>Month</a:t>
            </a:r>
            <a:r>
              <a:rPr lang="zh-CN" altLang="en-US" baseline="0" dirty="0" smtClean="0"/>
              <a:t> </a:t>
            </a:r>
            <a:r>
              <a:rPr lang="en-US" altLang="zh-CN" baseline="0" dirty="0" smtClean="0"/>
              <a:t>–</a:t>
            </a:r>
            <a:r>
              <a:rPr lang="zh-CN" altLang="en-US" baseline="0" dirty="0" smtClean="0"/>
              <a:t> </a:t>
            </a:r>
            <a:r>
              <a:rPr lang="en-US" altLang="zh-CN" baseline="0" dirty="0" smtClean="0"/>
              <a:t>lots</a:t>
            </a:r>
            <a:r>
              <a:rPr lang="zh-CN" altLang="en-US" baseline="0" dirty="0" smtClean="0"/>
              <a:t> </a:t>
            </a:r>
            <a:r>
              <a:rPr lang="en-US" altLang="zh-CN" baseline="0" dirty="0" smtClean="0"/>
              <a:t>of</a:t>
            </a:r>
            <a:r>
              <a:rPr lang="zh-CN" altLang="en-US" baseline="0" dirty="0" smtClean="0"/>
              <a:t> </a:t>
            </a:r>
            <a:r>
              <a:rPr lang="en-US" altLang="zh-CN" baseline="0" dirty="0" smtClean="0"/>
              <a:t>months</a:t>
            </a:r>
            <a:r>
              <a:rPr lang="zh-CN" altLang="en-US" baseline="0" dirty="0" smtClean="0"/>
              <a:t> </a:t>
            </a:r>
            <a:r>
              <a:rPr lang="en-US" altLang="zh-CN" baseline="0" dirty="0" smtClean="0"/>
              <a:t>but</a:t>
            </a:r>
            <a:r>
              <a:rPr lang="zh-CN" altLang="en-US" baseline="0" dirty="0" smtClean="0"/>
              <a:t> </a:t>
            </a:r>
            <a:r>
              <a:rPr lang="en-US" altLang="zh-CN" baseline="0" dirty="0" smtClean="0"/>
              <a:t>easy</a:t>
            </a:r>
            <a:r>
              <a:rPr lang="zh-CN" altLang="en-US" baseline="0" dirty="0" smtClean="0"/>
              <a:t> </a:t>
            </a:r>
            <a:r>
              <a:rPr lang="en-US" altLang="zh-CN" baseline="0" dirty="0" smtClean="0"/>
              <a:t>to</a:t>
            </a:r>
            <a:r>
              <a:rPr lang="zh-CN" altLang="en-US" baseline="0" dirty="0" smtClean="0"/>
              <a:t> </a:t>
            </a:r>
            <a:r>
              <a:rPr lang="en-US" altLang="zh-CN" baseline="0" dirty="0" smtClean="0"/>
              <a:t>compute</a:t>
            </a:r>
            <a:r>
              <a:rPr lang="zh-CN" altLang="en-US" baseline="0" dirty="0" smtClean="0"/>
              <a:t> </a:t>
            </a:r>
            <a:r>
              <a:rPr lang="en-US" altLang="zh-CN" baseline="0" dirty="0" smtClean="0"/>
              <a:t>for</a:t>
            </a:r>
            <a:r>
              <a:rPr lang="zh-CN" altLang="en-US" baseline="0" dirty="0" smtClean="0"/>
              <a:t> </a:t>
            </a:r>
            <a:r>
              <a:rPr lang="en-US" altLang="zh-CN" baseline="0" dirty="0" smtClean="0"/>
              <a:t>Quarter,</a:t>
            </a:r>
            <a:r>
              <a:rPr lang="zh-CN" altLang="en-US" baseline="0" dirty="0" smtClean="0"/>
              <a:t> </a:t>
            </a:r>
            <a:r>
              <a:rPr lang="en-US" altLang="zh-CN" baseline="0" dirty="0" smtClean="0"/>
              <a:t>Year</a:t>
            </a:r>
            <a:r>
              <a:rPr lang="is-IS" altLang="zh-CN" baseline="0" dirty="0" smtClean="0"/>
              <a:t>…</a:t>
            </a:r>
            <a:endParaRPr lang="zh-CN" altLang="en-US" baseline="0" dirty="0" smtClean="0"/>
          </a:p>
          <a:p>
            <a:r>
              <a:rPr lang="en-US" altLang="zh-CN" baseline="0" dirty="0" smtClean="0"/>
              <a:t>Trade-off:</a:t>
            </a:r>
            <a:r>
              <a:rPr lang="zh-CN" altLang="en-US" baseline="0" dirty="0" smtClean="0"/>
              <a:t> </a:t>
            </a:r>
            <a:r>
              <a:rPr lang="en-US" altLang="zh-CN" baseline="0" dirty="0" smtClean="0"/>
              <a:t>size</a:t>
            </a:r>
            <a:r>
              <a:rPr lang="zh-CN" altLang="en-US" baseline="0" dirty="0" smtClean="0"/>
              <a:t> </a:t>
            </a:r>
            <a:r>
              <a:rPr lang="en-US" altLang="zh-CN" baseline="0" dirty="0" smtClean="0"/>
              <a:t>vs.</a:t>
            </a:r>
            <a:r>
              <a:rPr lang="zh-CN" altLang="en-US" baseline="0" dirty="0" smtClean="0"/>
              <a:t> </a:t>
            </a:r>
            <a:r>
              <a:rPr lang="en-US" altLang="zh-CN" baseline="0" dirty="0" smtClean="0"/>
              <a:t>sharing.</a:t>
            </a:r>
            <a:endParaRPr lang="zh-CN" altLang="en-US" baseline="0" dirty="0" smtClean="0"/>
          </a:p>
          <a:p>
            <a:endParaRPr lang="zh-CN" altLang="en-US" baseline="0" dirty="0" smtClean="0"/>
          </a:p>
        </p:txBody>
      </p:sp>
    </p:spTree>
    <p:extLst>
      <p:ext uri="{BB962C8B-B14F-4D97-AF65-F5344CB8AC3E}">
        <p14:creationId xmlns:p14="http://schemas.microsoft.com/office/powerpoint/2010/main" val="1847104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39829D-CB5D-42D6-9D30-5A18D8A8856A}" type="slidenum">
              <a:rPr lang="en-US" altLang="en-US"/>
              <a:pPr>
                <a:spcBef>
                  <a:spcPct val="0"/>
                </a:spcBef>
              </a:pPr>
              <a:t>31</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James Nicholas “Jim” Gray (born January 12, 1944; presumed lost at sea January 28, 2007</a:t>
            </a:r>
            <a:r>
              <a:rPr lang="zh-CN" altLang="en-US" dirty="0" smtClean="0"/>
              <a:t> </a:t>
            </a:r>
            <a:r>
              <a:rPr lang="en-US" altLang="zh-CN" dirty="0" smtClean="0"/>
              <a:t>–</a:t>
            </a:r>
            <a:r>
              <a:rPr lang="zh-CN" altLang="en-US" dirty="0" smtClean="0"/>
              <a:t> </a:t>
            </a:r>
            <a:r>
              <a:rPr lang="en-US" altLang="zh-CN" dirty="0" smtClean="0"/>
              <a:t>63-year-old; declared deceased May 16, 2012) was an American computer scientist who received the Turing Award in 1998 “for seminal contributions to database and transaction processing research and technical leadership in system implementation.”</a:t>
            </a:r>
            <a:endParaRPr lang="zh-CN" altLang="en-US" dirty="0" smtClean="0"/>
          </a:p>
          <a:p>
            <a:r>
              <a:rPr lang="en-US" altLang="zh-CN" dirty="0" smtClean="0"/>
              <a:t>“Gone</a:t>
            </a:r>
            <a:r>
              <a:rPr lang="zh-CN" altLang="en-US" dirty="0" smtClean="0"/>
              <a:t> </a:t>
            </a:r>
            <a:r>
              <a:rPr lang="en-US" altLang="zh-CN" dirty="0" smtClean="0"/>
              <a:t>missing”</a:t>
            </a:r>
            <a:r>
              <a:rPr lang="zh-CN" altLang="en-US" dirty="0" smtClean="0"/>
              <a:t> </a:t>
            </a:r>
            <a:r>
              <a:rPr lang="en-US" altLang="en-US" dirty="0" smtClean="0"/>
              <a:t>http://</a:t>
            </a:r>
            <a:r>
              <a:rPr lang="en-US" altLang="en-US" dirty="0" err="1" smtClean="0"/>
              <a:t>research.microsoft.com</a:t>
            </a:r>
            <a:r>
              <a:rPr lang="en-US" altLang="en-US" dirty="0" smtClean="0"/>
              <a:t>/en-us/um/people/gray/</a:t>
            </a:r>
            <a:endParaRPr lang="zh-CN" altLang="en-US" dirty="0" smtClean="0"/>
          </a:p>
          <a:p>
            <a:r>
              <a:rPr lang="en-US" altLang="en-US" dirty="0" smtClean="0"/>
              <a:t>Gray pursued his career primarily working as a researcher and software designer at a number of industrial companies, including IBM, Tandem Computers, and DEC. He joined Microsoft in 1995 and was a Technical Fellow for the company</a:t>
            </a:r>
            <a:r>
              <a:rPr lang="en-US" altLang="zh-CN" dirty="0" smtClean="0"/>
              <a:t>.</a:t>
            </a:r>
            <a:endParaRPr lang="zh-CN" altLang="en-US" dirty="0" smtClean="0"/>
          </a:p>
          <a:p>
            <a:r>
              <a:rPr lang="en-US" altLang="zh-CN" dirty="0" smtClean="0"/>
              <a:t>Jim</a:t>
            </a:r>
            <a:r>
              <a:rPr lang="zh-CN" altLang="en-US" dirty="0" smtClean="0"/>
              <a:t> </a:t>
            </a:r>
            <a:r>
              <a:rPr lang="en-US" altLang="zh-CN" dirty="0" smtClean="0"/>
              <a:t>Gray</a:t>
            </a:r>
            <a:r>
              <a:rPr lang="zh-CN" altLang="en-US" dirty="0" smtClean="0"/>
              <a:t> </a:t>
            </a:r>
            <a:r>
              <a:rPr lang="en-US" altLang="zh-CN" dirty="0" smtClean="0"/>
              <a:t>ICDE’96,</a:t>
            </a:r>
            <a:r>
              <a:rPr lang="zh-CN" altLang="en-US" dirty="0" smtClean="0"/>
              <a:t> </a:t>
            </a:r>
            <a:r>
              <a:rPr lang="en-US" altLang="zh-CN" dirty="0" smtClean="0"/>
              <a:t>DMKD’97</a:t>
            </a:r>
            <a:r>
              <a:rPr lang="zh-CN" altLang="en-US" dirty="0" smtClean="0"/>
              <a:t> </a:t>
            </a:r>
            <a:r>
              <a:rPr lang="en-US" altLang="zh-CN" dirty="0" smtClean="0"/>
              <a:t>(cited</a:t>
            </a:r>
            <a:r>
              <a:rPr lang="zh-CN" altLang="en-US" dirty="0" smtClean="0"/>
              <a:t> </a:t>
            </a:r>
            <a:r>
              <a:rPr lang="en-US" altLang="zh-CN" dirty="0" smtClean="0"/>
              <a:t>by</a:t>
            </a:r>
            <a:r>
              <a:rPr lang="zh-CN" altLang="en-US" dirty="0" smtClean="0"/>
              <a:t> </a:t>
            </a:r>
            <a:r>
              <a:rPr lang="en-US" altLang="zh-CN" dirty="0" smtClean="0"/>
              <a:t>2808)</a:t>
            </a:r>
            <a:endParaRPr lang="zh-CN" altLang="en-US" dirty="0" smtClean="0"/>
          </a:p>
          <a:p>
            <a:r>
              <a:rPr lang="en-US" altLang="en-US" dirty="0" smtClean="0"/>
              <a:t>Data cube: A relational aggregation operator generalizing group-by, cross-tab, and sub-totals</a:t>
            </a:r>
            <a:endParaRPr lang="zh-CN" altLang="en-US" dirty="0" smtClean="0"/>
          </a:p>
          <a:p>
            <a:r>
              <a:rPr lang="en-US" altLang="zh-CN" dirty="0" smtClean="0"/>
              <a:t>“Cube</a:t>
            </a:r>
            <a:r>
              <a:rPr lang="zh-CN" altLang="en-US" dirty="0" smtClean="0"/>
              <a:t> </a:t>
            </a:r>
            <a:r>
              <a:rPr lang="en-US" altLang="zh-CN" dirty="0" smtClean="0"/>
              <a:t>by”:</a:t>
            </a:r>
            <a:r>
              <a:rPr lang="zh-CN" altLang="en-US" dirty="0" smtClean="0"/>
              <a:t> </a:t>
            </a:r>
            <a:r>
              <a:rPr lang="en-US" altLang="zh-CN" dirty="0" smtClean="0"/>
              <a:t>(many)</a:t>
            </a:r>
            <a:r>
              <a:rPr lang="zh-CN" altLang="en-US" baseline="0" dirty="0" smtClean="0"/>
              <a:t> </a:t>
            </a:r>
            <a:r>
              <a:rPr lang="en-US" altLang="zh-CN" dirty="0" smtClean="0"/>
              <a:t>group-</a:t>
            </a:r>
            <a:r>
              <a:rPr lang="en-US" altLang="zh-CN" dirty="0" err="1" smtClean="0"/>
              <a:t>bys</a:t>
            </a:r>
            <a:r>
              <a:rPr lang="zh-CN" altLang="en-US" dirty="0" smtClean="0"/>
              <a:t>  </a:t>
            </a:r>
            <a:r>
              <a:rPr lang="en-US" altLang="zh-CN" dirty="0" smtClean="0"/>
              <a:t>(+</a:t>
            </a:r>
            <a:r>
              <a:rPr lang="zh-CN" altLang="en-US" dirty="0" smtClean="0"/>
              <a:t> </a:t>
            </a:r>
            <a:r>
              <a:rPr lang="en-US" altLang="zh-CN" dirty="0" smtClean="0"/>
              <a:t>cross-table</a:t>
            </a:r>
            <a:r>
              <a:rPr lang="zh-CN" altLang="en-US" baseline="0" dirty="0" smtClean="0"/>
              <a:t> </a:t>
            </a:r>
            <a:r>
              <a:rPr lang="en-US" altLang="zh-CN" baseline="0" dirty="0" smtClean="0"/>
              <a:t>+</a:t>
            </a:r>
            <a:r>
              <a:rPr lang="zh-CN" altLang="en-US" baseline="0" dirty="0" smtClean="0"/>
              <a:t> </a:t>
            </a:r>
            <a:r>
              <a:rPr lang="en-US" altLang="zh-CN" baseline="0" dirty="0" smtClean="0"/>
              <a:t>sub-totals)</a:t>
            </a:r>
            <a:endParaRPr lang="zh-CN" altLang="en-US" baseline="0" dirty="0" smtClean="0"/>
          </a:p>
          <a:p>
            <a:endParaRPr lang="en-US" altLang="en-US" dirty="0" smtClean="0"/>
          </a:p>
        </p:txBody>
      </p:sp>
    </p:spTree>
    <p:extLst>
      <p:ext uri="{BB962C8B-B14F-4D97-AF65-F5344CB8AC3E}">
        <p14:creationId xmlns:p14="http://schemas.microsoft.com/office/powerpoint/2010/main" val="4198106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971EF2-6AAD-4B31-95A9-7B0A33ED71D3}" type="slidenum">
              <a:rPr lang="en-US" altLang="en-US"/>
              <a:pPr>
                <a:spcBef>
                  <a:spcPct val="0"/>
                </a:spcBef>
              </a:pPr>
              <a:t>32</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Bit-map index compression methods should be introduced –JH</a:t>
            </a:r>
            <a:endParaRPr lang="zh-CN" altLang="en-US" dirty="0" smtClean="0"/>
          </a:p>
          <a:p>
            <a:endParaRPr lang="zh-CN" altLang="en-US" dirty="0" smtClean="0"/>
          </a:p>
          <a:p>
            <a:r>
              <a:rPr lang="en-US" altLang="zh-CN" dirty="0" smtClean="0"/>
              <a:t>Indexing</a:t>
            </a:r>
            <a:r>
              <a:rPr lang="zh-CN" altLang="en-US" baseline="0" dirty="0" smtClean="0"/>
              <a:t> </a:t>
            </a:r>
            <a:r>
              <a:rPr lang="en-US" altLang="zh-CN" baseline="0" dirty="0" smtClean="0"/>
              <a:t>for</a:t>
            </a:r>
            <a:r>
              <a:rPr lang="zh-CN" altLang="en-US" baseline="0" dirty="0" smtClean="0"/>
              <a:t> </a:t>
            </a:r>
            <a:r>
              <a:rPr lang="en-US" altLang="zh-CN" baseline="0" dirty="0" smtClean="0"/>
              <a:t>SQL:</a:t>
            </a:r>
            <a:r>
              <a:rPr lang="zh-CN" altLang="en-US" baseline="0" dirty="0" smtClean="0"/>
              <a:t> </a:t>
            </a:r>
            <a:r>
              <a:rPr lang="en-US" altLang="zh-CN" baseline="0" dirty="0" smtClean="0"/>
              <a:t>group</a:t>
            </a:r>
            <a:r>
              <a:rPr lang="zh-CN" altLang="en-US" baseline="0" dirty="0" smtClean="0"/>
              <a:t> </a:t>
            </a:r>
            <a:r>
              <a:rPr lang="en-US" altLang="zh-CN" baseline="0" dirty="0" smtClean="0"/>
              <a:t>by</a:t>
            </a:r>
            <a:r>
              <a:rPr lang="is-IS" altLang="zh-CN" baseline="0" dirty="0" smtClean="0"/>
              <a:t>…</a:t>
            </a:r>
            <a:endParaRPr lang="zh-CN" altLang="en-US" dirty="0" smtClean="0"/>
          </a:p>
          <a:p>
            <a:r>
              <a:rPr lang="en-US" altLang="zh-CN" dirty="0" smtClean="0"/>
              <a:t>Value</a:t>
            </a:r>
            <a:r>
              <a:rPr lang="zh-CN" altLang="en-US" dirty="0" smtClean="0"/>
              <a:t> </a:t>
            </a:r>
            <a:r>
              <a:rPr lang="en-US" altLang="zh-CN" dirty="0" smtClean="0"/>
              <a:t>(base</a:t>
            </a:r>
            <a:r>
              <a:rPr lang="zh-CN" altLang="en-US" dirty="0" smtClean="0"/>
              <a:t> </a:t>
            </a:r>
            <a:r>
              <a:rPr lang="en-US" altLang="zh-CN" dirty="0" smtClean="0"/>
              <a:t>table)</a:t>
            </a:r>
            <a:r>
              <a:rPr lang="zh-CN" altLang="en-US" dirty="0" smtClean="0"/>
              <a:t> </a:t>
            </a:r>
            <a:r>
              <a:rPr lang="en-US" altLang="zh-CN" dirty="0" smtClean="0"/>
              <a:t>to</a:t>
            </a:r>
            <a:r>
              <a:rPr lang="zh-CN" altLang="en-US" baseline="0" dirty="0" smtClean="0"/>
              <a:t> </a:t>
            </a:r>
            <a:r>
              <a:rPr lang="en-US" altLang="zh-CN" baseline="0" dirty="0" smtClean="0"/>
              <a:t>column</a:t>
            </a:r>
            <a:r>
              <a:rPr lang="zh-CN" altLang="en-US" baseline="0" dirty="0" smtClean="0"/>
              <a:t> </a:t>
            </a:r>
            <a:r>
              <a:rPr lang="en-US" altLang="zh-CN" baseline="0" dirty="0" smtClean="0"/>
              <a:t>name</a:t>
            </a:r>
            <a:r>
              <a:rPr lang="zh-CN" altLang="en-US" baseline="0" dirty="0" smtClean="0"/>
              <a:t> </a:t>
            </a:r>
            <a:r>
              <a:rPr lang="en-US" altLang="zh-CN" baseline="0" dirty="0" smtClean="0"/>
              <a:t>(index</a:t>
            </a:r>
            <a:r>
              <a:rPr lang="zh-CN" altLang="en-US" baseline="0" dirty="0" smtClean="0"/>
              <a:t> </a:t>
            </a:r>
            <a:r>
              <a:rPr lang="en-US" altLang="zh-CN" baseline="0" dirty="0" smtClean="0"/>
              <a:t>table)</a:t>
            </a:r>
            <a:endParaRPr lang="zh-CN" altLang="en-US" dirty="0" smtClean="0"/>
          </a:p>
          <a:p>
            <a:r>
              <a:rPr lang="en-US" altLang="zh-CN" dirty="0" smtClean="0"/>
              <a:t>P1:</a:t>
            </a:r>
            <a:r>
              <a:rPr lang="zh-CN" altLang="en-US" dirty="0" smtClean="0"/>
              <a:t> </a:t>
            </a:r>
            <a:r>
              <a:rPr lang="en-US" altLang="zh-CN" dirty="0" smtClean="0"/>
              <a:t>if</a:t>
            </a:r>
            <a:r>
              <a:rPr lang="zh-CN" altLang="en-US" dirty="0" smtClean="0"/>
              <a:t> </a:t>
            </a:r>
            <a:r>
              <a:rPr lang="en-US" altLang="zh-CN" dirty="0" smtClean="0"/>
              <a:t>#cells</a:t>
            </a:r>
            <a:r>
              <a:rPr lang="zh-CN" altLang="en-US" dirty="0" smtClean="0"/>
              <a:t> </a:t>
            </a:r>
            <a:r>
              <a:rPr lang="en-US" altLang="zh-CN" dirty="0" smtClean="0"/>
              <a:t>=</a:t>
            </a:r>
            <a:r>
              <a:rPr lang="zh-CN" altLang="en-US" dirty="0" smtClean="0"/>
              <a:t> </a:t>
            </a:r>
            <a:r>
              <a:rPr lang="en-US" altLang="zh-CN" dirty="0" smtClean="0"/>
              <a:t>#Rec</a:t>
            </a:r>
            <a:r>
              <a:rPr lang="zh-CN" altLang="en-US" dirty="0" smtClean="0"/>
              <a:t> * </a:t>
            </a:r>
            <a:r>
              <a:rPr lang="en-US" altLang="zh-CN" dirty="0" smtClean="0"/>
              <a:t>#Value</a:t>
            </a:r>
            <a:r>
              <a:rPr lang="zh-CN" altLang="en-US" dirty="0" smtClean="0"/>
              <a:t> </a:t>
            </a:r>
            <a:r>
              <a:rPr lang="en-US" altLang="zh-CN" dirty="0" smtClean="0"/>
              <a:t>is</a:t>
            </a:r>
            <a:r>
              <a:rPr lang="zh-CN" altLang="en-US" dirty="0" smtClean="0"/>
              <a:t> </a:t>
            </a:r>
            <a:r>
              <a:rPr lang="en-US" altLang="zh-CN" dirty="0" smtClean="0"/>
              <a:t>too</a:t>
            </a:r>
            <a:r>
              <a:rPr lang="zh-CN" altLang="en-US" baseline="0" dirty="0" smtClean="0"/>
              <a:t> </a:t>
            </a:r>
            <a:r>
              <a:rPr lang="en-US" altLang="zh-CN" baseline="0" dirty="0" smtClean="0"/>
              <a:t>big</a:t>
            </a:r>
            <a:r>
              <a:rPr lang="en-US" altLang="zh-CN" dirty="0" smtClean="0"/>
              <a:t>:</a:t>
            </a:r>
            <a:r>
              <a:rPr lang="zh-CN" altLang="en-US" dirty="0" smtClean="0"/>
              <a:t> </a:t>
            </a:r>
            <a:r>
              <a:rPr lang="en-US" altLang="zh-CN" dirty="0" smtClean="0"/>
              <a:t>too</a:t>
            </a:r>
            <a:r>
              <a:rPr lang="zh-CN" altLang="en-US" dirty="0" smtClean="0"/>
              <a:t> </a:t>
            </a:r>
            <a:r>
              <a:rPr lang="en-US" altLang="zh-CN" dirty="0" smtClean="0"/>
              <a:t>large</a:t>
            </a:r>
            <a:r>
              <a:rPr lang="zh-CN" altLang="en-US" baseline="0" dirty="0" smtClean="0"/>
              <a:t> </a:t>
            </a:r>
            <a:r>
              <a:rPr lang="en-US" altLang="zh-CN" baseline="0" dirty="0" smtClean="0"/>
              <a:t>0/1</a:t>
            </a:r>
            <a:r>
              <a:rPr lang="zh-CN" altLang="en-US" baseline="0" dirty="0" smtClean="0"/>
              <a:t> </a:t>
            </a:r>
            <a:r>
              <a:rPr lang="en-US" altLang="zh-CN" baseline="0" dirty="0" smtClean="0"/>
              <a:t>bit</a:t>
            </a:r>
            <a:r>
              <a:rPr lang="zh-CN" altLang="en-US" baseline="0" dirty="0" smtClean="0"/>
              <a:t> </a:t>
            </a:r>
            <a:r>
              <a:rPr lang="en-US" altLang="zh-CN" baseline="0" dirty="0" smtClean="0"/>
              <a:t>sequences</a:t>
            </a:r>
            <a:endParaRPr lang="zh-CN" altLang="en-US" baseline="0" dirty="0" smtClean="0"/>
          </a:p>
          <a:p>
            <a:r>
              <a:rPr lang="en-US" altLang="zh-CN" baseline="0" dirty="0" smtClean="0"/>
              <a:t>P2:</a:t>
            </a:r>
            <a:r>
              <a:rPr lang="zh-CN" altLang="en-US" baseline="0" dirty="0" smtClean="0"/>
              <a:t> </a:t>
            </a:r>
            <a:r>
              <a:rPr lang="en-US" altLang="zh-CN" baseline="0" dirty="0" smtClean="0"/>
              <a:t>if</a:t>
            </a:r>
            <a:r>
              <a:rPr lang="zh-CN" altLang="en-US" baseline="0" dirty="0" smtClean="0"/>
              <a:t> </a:t>
            </a:r>
            <a:r>
              <a:rPr lang="en-US" altLang="zh-CN" baseline="0" dirty="0" smtClean="0"/>
              <a:t>#Value</a:t>
            </a:r>
            <a:r>
              <a:rPr lang="zh-CN" altLang="en-US" baseline="0" dirty="0" smtClean="0"/>
              <a:t> </a:t>
            </a:r>
            <a:r>
              <a:rPr lang="en-US" altLang="zh-CN" baseline="0" dirty="0" smtClean="0"/>
              <a:t>(Asia,</a:t>
            </a:r>
            <a:r>
              <a:rPr lang="zh-CN" altLang="en-US" baseline="0" dirty="0" smtClean="0"/>
              <a:t> </a:t>
            </a:r>
            <a:r>
              <a:rPr lang="en-US" altLang="zh-CN" baseline="0" dirty="0" smtClean="0"/>
              <a:t>Europe</a:t>
            </a:r>
            <a:r>
              <a:rPr lang="is-IS" altLang="zh-CN" baseline="0" dirty="0" smtClean="0"/>
              <a:t>…</a:t>
            </a:r>
            <a:r>
              <a:rPr lang="en-US" altLang="zh-CN" baseline="0" dirty="0" smtClean="0"/>
              <a:t>)</a:t>
            </a:r>
            <a:r>
              <a:rPr lang="zh-CN" altLang="en-US" baseline="0" dirty="0" smtClean="0"/>
              <a:t> </a:t>
            </a:r>
            <a:r>
              <a:rPr lang="en-US" altLang="zh-CN" baseline="0" dirty="0" smtClean="0"/>
              <a:t>is</a:t>
            </a:r>
            <a:r>
              <a:rPr lang="zh-CN" altLang="en-US" baseline="0" dirty="0" smtClean="0"/>
              <a:t> </a:t>
            </a:r>
            <a:r>
              <a:rPr lang="en-US" altLang="zh-CN" baseline="0" dirty="0" smtClean="0"/>
              <a:t>too</a:t>
            </a:r>
            <a:r>
              <a:rPr lang="zh-CN" altLang="en-US" baseline="0" dirty="0" smtClean="0"/>
              <a:t> </a:t>
            </a:r>
            <a:r>
              <a:rPr lang="en-US" altLang="zh-CN" baseline="0" dirty="0" smtClean="0"/>
              <a:t>big:</a:t>
            </a:r>
            <a:r>
              <a:rPr lang="zh-CN" altLang="en-US" baseline="0" dirty="0" smtClean="0"/>
              <a:t> </a:t>
            </a:r>
            <a:r>
              <a:rPr lang="en-US" altLang="zh-CN" baseline="0" dirty="0" smtClean="0"/>
              <a:t>?</a:t>
            </a:r>
            <a:r>
              <a:rPr lang="zh-CN" altLang="en-US" baseline="0" dirty="0" smtClean="0"/>
              <a:t> </a:t>
            </a:r>
            <a:r>
              <a:rPr lang="en-US" altLang="zh-CN" baseline="0" dirty="0" smtClean="0"/>
              <a:t>(only</a:t>
            </a:r>
            <a:r>
              <a:rPr lang="zh-CN" altLang="en-US" baseline="0" dirty="0" smtClean="0"/>
              <a:t> </a:t>
            </a:r>
            <a:r>
              <a:rPr lang="en-US" altLang="zh-CN" baseline="0" dirty="0" smtClean="0"/>
              <a:t>when</a:t>
            </a:r>
            <a:r>
              <a:rPr lang="zh-CN" altLang="en-US" baseline="0" dirty="0" smtClean="0"/>
              <a:t> </a:t>
            </a:r>
            <a:r>
              <a:rPr lang="en-US" altLang="zh-CN" baseline="0" dirty="0" smtClean="0"/>
              <a:t>the</a:t>
            </a:r>
            <a:r>
              <a:rPr lang="zh-CN" altLang="en-US" baseline="0" dirty="0" smtClean="0"/>
              <a:t> </a:t>
            </a:r>
            <a:r>
              <a:rPr lang="en-US" altLang="zh-CN" baseline="0" dirty="0" smtClean="0"/>
              <a:t>values</a:t>
            </a:r>
            <a:r>
              <a:rPr lang="zh-CN" altLang="en-US" baseline="0" dirty="0" smtClean="0"/>
              <a:t> </a:t>
            </a:r>
            <a:r>
              <a:rPr lang="en-US" altLang="zh-CN" baseline="0" dirty="0" smtClean="0"/>
              <a:t>are</a:t>
            </a:r>
            <a:r>
              <a:rPr lang="zh-CN" altLang="en-US" baseline="0" dirty="0" smtClean="0"/>
              <a:t> </a:t>
            </a:r>
            <a:r>
              <a:rPr lang="en-US" altLang="zh-CN" baseline="0" dirty="0" smtClean="0"/>
              <a:t>not</a:t>
            </a:r>
            <a:r>
              <a:rPr lang="zh-CN" altLang="en-US" baseline="0" dirty="0" smtClean="0"/>
              <a:t> </a:t>
            </a:r>
            <a:r>
              <a:rPr lang="en-US" altLang="zh-CN" baseline="0" dirty="0" smtClean="0"/>
              <a:t>that</a:t>
            </a:r>
            <a:r>
              <a:rPr lang="zh-CN" altLang="en-US" baseline="0" dirty="0" smtClean="0"/>
              <a:t> </a:t>
            </a:r>
            <a:r>
              <a:rPr lang="en-US" altLang="zh-CN" baseline="0" dirty="0" smtClean="0"/>
              <a:t>many)</a:t>
            </a:r>
            <a:endParaRPr lang="zh-CN" altLang="en-US" baseline="0" dirty="0" smtClean="0"/>
          </a:p>
          <a:p>
            <a:r>
              <a:rPr lang="en-US" altLang="zh-CN" dirty="0" smtClean="0"/>
              <a:t>The</a:t>
            </a:r>
            <a:r>
              <a:rPr lang="zh-CN" altLang="en-US" dirty="0" smtClean="0"/>
              <a:t> </a:t>
            </a:r>
            <a:r>
              <a:rPr lang="en-US" altLang="zh-CN" dirty="0" smtClean="0"/>
              <a:t>most</a:t>
            </a:r>
            <a:r>
              <a:rPr lang="zh-CN" altLang="en-US" dirty="0" smtClean="0"/>
              <a:t> </a:t>
            </a:r>
            <a:r>
              <a:rPr lang="en-US" altLang="zh-CN" dirty="0" smtClean="0"/>
              <a:t>popular</a:t>
            </a:r>
            <a:r>
              <a:rPr lang="zh-CN" altLang="en-US" dirty="0" smtClean="0"/>
              <a:t> </a:t>
            </a:r>
            <a:r>
              <a:rPr lang="en-US" altLang="zh-CN" dirty="0" smtClean="0"/>
              <a:t>for</a:t>
            </a:r>
            <a:r>
              <a:rPr lang="zh-CN" altLang="en-US" dirty="0" smtClean="0"/>
              <a:t> </a:t>
            </a:r>
            <a:r>
              <a:rPr lang="en-US" altLang="zh-CN" dirty="0" smtClean="0"/>
              <a:t>indexing</a:t>
            </a:r>
            <a:r>
              <a:rPr lang="zh-CN" altLang="en-US" dirty="0" smtClean="0"/>
              <a:t> </a:t>
            </a:r>
            <a:r>
              <a:rPr lang="en-US" altLang="zh-CN" dirty="0" smtClean="0"/>
              <a:t>is</a:t>
            </a:r>
            <a:r>
              <a:rPr lang="zh-CN" altLang="en-US" dirty="0" smtClean="0"/>
              <a:t> </a:t>
            </a:r>
            <a:r>
              <a:rPr lang="en-US" altLang="zh-CN" dirty="0" smtClean="0"/>
              <a:t>B+</a:t>
            </a:r>
            <a:r>
              <a:rPr lang="zh-CN" altLang="en-US" dirty="0" smtClean="0"/>
              <a:t> </a:t>
            </a:r>
            <a:r>
              <a:rPr lang="en-US" altLang="zh-CN" dirty="0" smtClean="0"/>
              <a:t>tree.</a:t>
            </a:r>
            <a:endParaRPr lang="en-US" altLang="en-US" dirty="0" smtClean="0"/>
          </a:p>
        </p:txBody>
      </p:sp>
    </p:spTree>
    <p:extLst>
      <p:ext uri="{BB962C8B-B14F-4D97-AF65-F5344CB8AC3E}">
        <p14:creationId xmlns:p14="http://schemas.microsoft.com/office/powerpoint/2010/main" val="1708485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DB47FA-E11F-4D1A-8B54-2C1FE170A190}" type="slidenum">
              <a:rPr lang="en-US" altLang="en-US"/>
              <a:pPr>
                <a:spcBef>
                  <a:spcPct val="0"/>
                </a:spcBef>
              </a:pPr>
              <a:t>33</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Indexing</a:t>
            </a:r>
            <a:r>
              <a:rPr lang="zh-CN" altLang="en-US" baseline="0" dirty="0" smtClean="0"/>
              <a:t> </a:t>
            </a:r>
            <a:r>
              <a:rPr lang="en-US" altLang="zh-CN" baseline="0" dirty="0" smtClean="0"/>
              <a:t>for</a:t>
            </a:r>
            <a:r>
              <a:rPr lang="zh-CN" altLang="en-US" baseline="0" dirty="0" smtClean="0"/>
              <a:t> </a:t>
            </a:r>
            <a:r>
              <a:rPr lang="en-US" altLang="zh-CN" baseline="0" dirty="0" smtClean="0"/>
              <a:t>“join”</a:t>
            </a:r>
            <a:r>
              <a:rPr lang="zh-CN" altLang="en-US" baseline="0" dirty="0" smtClean="0"/>
              <a:t> </a:t>
            </a:r>
            <a:r>
              <a:rPr lang="en-US" altLang="zh-CN" baseline="0" dirty="0" smtClean="0"/>
              <a:t>operation</a:t>
            </a:r>
            <a:r>
              <a:rPr lang="zh-CN" altLang="en-US" baseline="0" dirty="0" smtClean="0"/>
              <a:t> </a:t>
            </a:r>
            <a:r>
              <a:rPr lang="en-US" altLang="zh-CN" baseline="0" dirty="0" smtClean="0"/>
              <a:t>results</a:t>
            </a:r>
            <a:endParaRPr lang="zh-CN" altLang="en-US" baseline="0" dirty="0" smtClean="0"/>
          </a:p>
          <a:p>
            <a:r>
              <a:rPr lang="en-US" altLang="zh-CN" baseline="0" dirty="0" smtClean="0"/>
              <a:t>Popular</a:t>
            </a:r>
            <a:r>
              <a:rPr lang="zh-CN" altLang="en-US" baseline="0" dirty="0" smtClean="0"/>
              <a:t> </a:t>
            </a:r>
            <a:r>
              <a:rPr lang="en-US" altLang="zh-CN" baseline="0" dirty="0" smtClean="0"/>
              <a:t>in</a:t>
            </a:r>
            <a:r>
              <a:rPr lang="zh-CN" altLang="en-US" baseline="0" dirty="0" smtClean="0"/>
              <a:t> </a:t>
            </a:r>
            <a:r>
              <a:rPr lang="en-US" altLang="zh-CN" baseline="0" dirty="0" smtClean="0"/>
              <a:t>relational</a:t>
            </a:r>
            <a:r>
              <a:rPr lang="zh-CN" altLang="en-US" baseline="0" dirty="0" smtClean="0"/>
              <a:t> </a:t>
            </a:r>
            <a:r>
              <a:rPr lang="en-US" altLang="zh-CN" baseline="0" dirty="0" smtClean="0"/>
              <a:t>tables.</a:t>
            </a:r>
            <a:endParaRPr lang="en-US" altLang="en-US" dirty="0" smtClean="0"/>
          </a:p>
        </p:txBody>
      </p:sp>
    </p:spTree>
    <p:extLst>
      <p:ext uri="{BB962C8B-B14F-4D97-AF65-F5344CB8AC3E}">
        <p14:creationId xmlns:p14="http://schemas.microsoft.com/office/powerpoint/2010/main" val="2516544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C696D7-3ACC-4F14-AAB8-C166CFC72062}" type="slidenum">
              <a:rPr lang="en-US" altLang="en-US"/>
              <a:pPr>
                <a:spcBef>
                  <a:spcPct val="0"/>
                </a:spcBef>
              </a:pPr>
              <a:t>34</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2552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0C43D3-9E17-4968-A4DB-5E0B47A42836}" type="slidenum">
              <a:rPr lang="en-US" altLang="en-US"/>
              <a:pPr>
                <a:spcBef>
                  <a:spcPct val="0"/>
                </a:spcBef>
              </a:pPr>
              <a:t>35</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MJ:</a:t>
            </a:r>
            <a:endParaRPr lang="zh-CN" altLang="en-US" dirty="0" smtClean="0"/>
          </a:p>
          <a:p>
            <a:r>
              <a:rPr lang="en-US" altLang="zh-CN" dirty="0" smtClean="0"/>
              <a:t>ROLAP:</a:t>
            </a:r>
            <a:r>
              <a:rPr lang="zh-CN" altLang="en-US" baseline="0" dirty="0" smtClean="0"/>
              <a:t> </a:t>
            </a:r>
            <a:r>
              <a:rPr lang="en-US" altLang="zh-CN" baseline="0" dirty="0" smtClean="0"/>
              <a:t>use</a:t>
            </a:r>
            <a:r>
              <a:rPr lang="zh-CN" altLang="en-US" baseline="0" dirty="0" smtClean="0"/>
              <a:t> </a:t>
            </a:r>
            <a:r>
              <a:rPr lang="en-US" altLang="zh-CN" baseline="0" dirty="0" smtClean="0"/>
              <a:t>DBMS</a:t>
            </a:r>
            <a:r>
              <a:rPr lang="zh-CN" altLang="en-US" baseline="0" dirty="0" smtClean="0"/>
              <a:t> </a:t>
            </a:r>
            <a:r>
              <a:rPr lang="en-US" altLang="zh-CN" baseline="0" dirty="0" smtClean="0"/>
              <a:t>to</a:t>
            </a:r>
            <a:r>
              <a:rPr lang="zh-CN" altLang="en-US" baseline="0" dirty="0" smtClean="0"/>
              <a:t> </a:t>
            </a:r>
            <a:r>
              <a:rPr lang="en-US" altLang="zh-CN" baseline="0" dirty="0" smtClean="0"/>
              <a:t>store</a:t>
            </a:r>
            <a:r>
              <a:rPr lang="zh-CN" altLang="en-US" baseline="0" dirty="0" smtClean="0"/>
              <a:t> </a:t>
            </a:r>
            <a:r>
              <a:rPr lang="en-US" altLang="zh-CN" baseline="0" dirty="0" smtClean="0"/>
              <a:t>and</a:t>
            </a:r>
            <a:r>
              <a:rPr lang="zh-CN" altLang="en-US" baseline="0" dirty="0" smtClean="0"/>
              <a:t> </a:t>
            </a:r>
            <a:r>
              <a:rPr lang="en-US" altLang="zh-CN" baseline="0" dirty="0" smtClean="0"/>
              <a:t>manage</a:t>
            </a:r>
            <a:r>
              <a:rPr lang="zh-CN" altLang="en-US" baseline="0" dirty="0" smtClean="0"/>
              <a:t> </a:t>
            </a:r>
            <a:r>
              <a:rPr lang="en-US" altLang="zh-CN" baseline="0" dirty="0" smtClean="0"/>
              <a:t>DW,</a:t>
            </a:r>
            <a:r>
              <a:rPr lang="zh-CN" altLang="en-US" baseline="0" dirty="0" smtClean="0"/>
              <a:t> </a:t>
            </a:r>
            <a:r>
              <a:rPr lang="en-US" altLang="zh-CN" baseline="0" dirty="0" smtClean="0"/>
              <a:t>OLAP</a:t>
            </a:r>
            <a:endParaRPr lang="zh-CN" altLang="en-US" baseline="0" dirty="0" smtClean="0"/>
          </a:p>
          <a:p>
            <a:r>
              <a:rPr lang="en-US" altLang="zh-CN" dirty="0" smtClean="0"/>
              <a:t>MOLAP:</a:t>
            </a:r>
            <a:r>
              <a:rPr lang="zh-CN" altLang="en-US" dirty="0" smtClean="0"/>
              <a:t> </a:t>
            </a:r>
            <a:r>
              <a:rPr lang="en-US" altLang="zh-CN" dirty="0" smtClean="0"/>
              <a:t>array-based</a:t>
            </a:r>
            <a:endParaRPr lang="zh-CN" altLang="en-US" dirty="0" smtClean="0"/>
          </a:p>
          <a:p>
            <a:r>
              <a:rPr lang="en-US" altLang="zh-CN" dirty="0" smtClean="0"/>
              <a:t>HOLAP:</a:t>
            </a:r>
            <a:r>
              <a:rPr lang="zh-CN" altLang="en-US" dirty="0" smtClean="0"/>
              <a:t> </a:t>
            </a:r>
            <a:r>
              <a:rPr lang="en-US" altLang="zh-CN" dirty="0" smtClean="0"/>
              <a:t>SQL</a:t>
            </a:r>
            <a:r>
              <a:rPr lang="zh-CN" altLang="en-US" dirty="0" smtClean="0"/>
              <a:t> </a:t>
            </a:r>
            <a:r>
              <a:rPr lang="en-US" altLang="zh-CN" dirty="0" smtClean="0"/>
              <a:t>Server</a:t>
            </a:r>
            <a:r>
              <a:rPr lang="zh-CN" altLang="en-US" dirty="0" smtClean="0"/>
              <a:t> </a:t>
            </a:r>
            <a:r>
              <a:rPr lang="en-US" altLang="zh-CN" dirty="0" smtClean="0"/>
              <a:t>(Relational</a:t>
            </a:r>
            <a:r>
              <a:rPr lang="zh-CN" altLang="en-US" dirty="0" smtClean="0"/>
              <a:t> </a:t>
            </a:r>
            <a:r>
              <a:rPr lang="en-US" altLang="zh-CN" dirty="0" smtClean="0"/>
              <a:t>+</a:t>
            </a:r>
            <a:r>
              <a:rPr lang="zh-CN" altLang="en-US" dirty="0" smtClean="0"/>
              <a:t> </a:t>
            </a:r>
            <a:r>
              <a:rPr lang="en-US" altLang="zh-CN" dirty="0" smtClean="0"/>
              <a:t>Multidimensional</a:t>
            </a:r>
            <a:r>
              <a:rPr lang="zh-CN" altLang="en-US" baseline="0" dirty="0" smtClean="0"/>
              <a:t> </a:t>
            </a:r>
            <a:r>
              <a:rPr lang="en-US" altLang="zh-CN" baseline="0" dirty="0" smtClean="0"/>
              <a:t>array;</a:t>
            </a:r>
            <a:r>
              <a:rPr lang="zh-CN" altLang="en-US" baseline="0" dirty="0" smtClean="0"/>
              <a:t> </a:t>
            </a:r>
            <a:r>
              <a:rPr lang="en-US" altLang="zh-CN" baseline="0" dirty="0" smtClean="0"/>
              <a:t>user-guided)</a:t>
            </a:r>
            <a:endParaRPr lang="zh-CN" altLang="en-US" dirty="0" smtClean="0"/>
          </a:p>
          <a:p>
            <a:r>
              <a:rPr lang="en-US" altLang="zh-CN" dirty="0" err="1" smtClean="0"/>
              <a:t>Redbricks</a:t>
            </a:r>
            <a:r>
              <a:rPr lang="zh-CN" altLang="en-US" dirty="0" smtClean="0"/>
              <a:t> </a:t>
            </a:r>
            <a:r>
              <a:rPr lang="en-US" altLang="zh-CN" dirty="0" smtClean="0"/>
              <a:t>bought</a:t>
            </a:r>
            <a:r>
              <a:rPr lang="zh-CN" altLang="en-US" baseline="0" dirty="0" smtClean="0"/>
              <a:t> </a:t>
            </a:r>
            <a:r>
              <a:rPr lang="en-US" altLang="zh-CN" baseline="0" dirty="0" smtClean="0"/>
              <a:t>by</a:t>
            </a:r>
            <a:r>
              <a:rPr lang="zh-CN" altLang="en-US" baseline="0" dirty="0" smtClean="0"/>
              <a:t> </a:t>
            </a:r>
            <a:r>
              <a:rPr lang="en-US" altLang="zh-CN" baseline="0" dirty="0" smtClean="0"/>
              <a:t>IBM:</a:t>
            </a:r>
            <a:endParaRPr lang="zh-CN" altLang="en-US" baseline="0" dirty="0" smtClean="0"/>
          </a:p>
          <a:p>
            <a:r>
              <a:rPr lang="en-US" altLang="zh-CN" dirty="0" smtClean="0"/>
              <a:t>http://www-03.ibm.com/software/products/en/redbrick</a:t>
            </a:r>
            <a:r>
              <a:rPr lang="zh-CN" altLang="en-US" dirty="0" smtClean="0"/>
              <a:t> </a:t>
            </a:r>
            <a:r>
              <a:rPr lang="en-US" altLang="zh-CN" dirty="0" smtClean="0"/>
              <a:t>(not</a:t>
            </a:r>
            <a:r>
              <a:rPr lang="zh-CN" altLang="en-US" baseline="0" dirty="0" smtClean="0"/>
              <a:t> </a:t>
            </a:r>
            <a:r>
              <a:rPr lang="en-US" altLang="zh-CN" baseline="0" dirty="0" smtClean="0"/>
              <a:t>sure</a:t>
            </a:r>
            <a:r>
              <a:rPr lang="zh-CN" altLang="en-US" baseline="0" dirty="0" smtClean="0"/>
              <a:t> </a:t>
            </a:r>
            <a:r>
              <a:rPr lang="en-US" altLang="zh-CN" baseline="0" dirty="0" smtClean="0"/>
              <a:t>if</a:t>
            </a:r>
            <a:r>
              <a:rPr lang="zh-CN" altLang="en-US" baseline="0" dirty="0" smtClean="0"/>
              <a:t> </a:t>
            </a:r>
            <a:r>
              <a:rPr lang="en-US" altLang="zh-CN" baseline="0" dirty="0" smtClean="0"/>
              <a:t>still</a:t>
            </a:r>
            <a:r>
              <a:rPr lang="zh-CN" altLang="en-US" baseline="0" dirty="0" smtClean="0"/>
              <a:t> </a:t>
            </a:r>
            <a:r>
              <a:rPr lang="en-US" altLang="zh-CN" baseline="0" dirty="0" smtClean="0"/>
              <a:t>exists)</a:t>
            </a:r>
            <a:endParaRPr lang="zh-CN" altLang="en-US" dirty="0" smtClean="0"/>
          </a:p>
          <a:p>
            <a:endParaRPr lang="zh-CN" altLang="en-US" dirty="0" smtClean="0"/>
          </a:p>
          <a:p>
            <a:r>
              <a:rPr lang="en-US" altLang="zh-CN" dirty="0" smtClean="0"/>
              <a:t>ROLAP:</a:t>
            </a:r>
            <a:endParaRPr lang="zh-CN" altLang="en-US" dirty="0" smtClean="0"/>
          </a:p>
          <a:p>
            <a:r>
              <a:rPr lang="en-US" altLang="zh-CN" dirty="0" smtClean="0"/>
              <a:t>ROLAP-based</a:t>
            </a:r>
            <a:r>
              <a:rPr lang="zh-CN" altLang="en-US" dirty="0" smtClean="0"/>
              <a:t> </a:t>
            </a:r>
            <a:r>
              <a:rPr lang="en-US" altLang="zh-CN" dirty="0" smtClean="0"/>
              <a:t>cubing</a:t>
            </a:r>
            <a:r>
              <a:rPr lang="zh-CN" altLang="en-US" dirty="0" smtClean="0"/>
              <a:t> </a:t>
            </a:r>
            <a:r>
              <a:rPr lang="en-US" altLang="zh-CN" dirty="0" smtClean="0"/>
              <a:t>algorithms</a:t>
            </a:r>
            <a:r>
              <a:rPr lang="zh-CN" altLang="en-US" dirty="0" smtClean="0"/>
              <a:t> </a:t>
            </a:r>
            <a:r>
              <a:rPr lang="en-US" altLang="zh-CN" dirty="0" smtClean="0"/>
              <a:t>(Agarwal</a:t>
            </a:r>
            <a:r>
              <a:rPr lang="zh-CN" altLang="en-US" dirty="0" smtClean="0"/>
              <a:t> </a:t>
            </a:r>
            <a:r>
              <a:rPr lang="en-US" altLang="zh-CN" dirty="0" smtClean="0"/>
              <a:t>et</a:t>
            </a:r>
            <a:r>
              <a:rPr lang="zh-CN" altLang="en-US" dirty="0" smtClean="0"/>
              <a:t> </a:t>
            </a:r>
            <a:r>
              <a:rPr lang="en-US" altLang="zh-CN" dirty="0" smtClean="0"/>
              <a:t>al.</a:t>
            </a:r>
            <a:r>
              <a:rPr lang="zh-CN" altLang="en-US" dirty="0" smtClean="0"/>
              <a:t> </a:t>
            </a:r>
            <a:r>
              <a:rPr lang="en-US" altLang="zh-CN" dirty="0" smtClean="0"/>
              <a:t>‘96)</a:t>
            </a:r>
            <a:endParaRPr lang="zh-CN" altLang="en-US" dirty="0" smtClean="0"/>
          </a:p>
          <a:p>
            <a:r>
              <a:rPr lang="en-US" altLang="zh-CN" dirty="0" smtClean="0"/>
              <a:t>Array-based</a:t>
            </a:r>
            <a:r>
              <a:rPr lang="zh-CN" altLang="en-US" dirty="0" smtClean="0"/>
              <a:t> </a:t>
            </a:r>
            <a:r>
              <a:rPr lang="en-US" altLang="zh-CN" dirty="0" smtClean="0"/>
              <a:t>cubing</a:t>
            </a:r>
            <a:r>
              <a:rPr lang="zh-CN" altLang="en-US" dirty="0" smtClean="0"/>
              <a:t> </a:t>
            </a:r>
            <a:r>
              <a:rPr lang="en-US" altLang="zh-CN" dirty="0" smtClean="0"/>
              <a:t>algorithms</a:t>
            </a:r>
            <a:r>
              <a:rPr lang="zh-CN" altLang="en-US" dirty="0" smtClean="0"/>
              <a:t> </a:t>
            </a:r>
            <a:r>
              <a:rPr lang="en-US" altLang="zh-CN" dirty="0" smtClean="0"/>
              <a:t>(Zhao</a:t>
            </a:r>
            <a:r>
              <a:rPr lang="zh-CN" altLang="en-US" baseline="0" dirty="0" smtClean="0"/>
              <a:t> </a:t>
            </a:r>
            <a:r>
              <a:rPr lang="en-US" altLang="zh-CN" baseline="0" dirty="0" smtClean="0"/>
              <a:t>et</a:t>
            </a:r>
            <a:r>
              <a:rPr lang="zh-CN" altLang="en-US" baseline="0" dirty="0" smtClean="0"/>
              <a:t> </a:t>
            </a:r>
            <a:r>
              <a:rPr lang="en-US" altLang="zh-CN" baseline="0" dirty="0" smtClean="0"/>
              <a:t>al.</a:t>
            </a:r>
            <a:r>
              <a:rPr lang="zh-CN" altLang="en-US" baseline="0" dirty="0" smtClean="0"/>
              <a:t> </a:t>
            </a:r>
            <a:r>
              <a:rPr lang="en-US" altLang="zh-CN" baseline="0" dirty="0" smtClean="0"/>
              <a:t>‘97)</a:t>
            </a:r>
            <a:endParaRPr lang="zh-CN" altLang="en-US" baseline="0" dirty="0" smtClean="0"/>
          </a:p>
          <a:p>
            <a:r>
              <a:rPr lang="en-US" altLang="zh-CN" baseline="0" dirty="0" smtClean="0"/>
              <a:t>Bottom-up</a:t>
            </a:r>
            <a:r>
              <a:rPr lang="zh-CN" altLang="en-US" baseline="0" dirty="0" smtClean="0"/>
              <a:t> </a:t>
            </a:r>
            <a:r>
              <a:rPr lang="en-US" altLang="zh-CN" baseline="0" dirty="0" smtClean="0"/>
              <a:t>computation</a:t>
            </a:r>
            <a:r>
              <a:rPr lang="zh-CN" altLang="en-US" baseline="0" dirty="0" smtClean="0"/>
              <a:t> </a:t>
            </a:r>
            <a:r>
              <a:rPr lang="en-US" altLang="zh-CN" baseline="0" dirty="0" smtClean="0"/>
              <a:t>method</a:t>
            </a:r>
            <a:r>
              <a:rPr lang="zh-CN" altLang="en-US" baseline="0" dirty="0" smtClean="0"/>
              <a:t> </a:t>
            </a:r>
            <a:r>
              <a:rPr lang="en-US" altLang="zh-CN" baseline="0" dirty="0" smtClean="0"/>
              <a:t>(Beyer</a:t>
            </a:r>
            <a:r>
              <a:rPr lang="zh-CN" altLang="en-US" baseline="0" dirty="0" smtClean="0"/>
              <a:t> </a:t>
            </a:r>
            <a:r>
              <a:rPr lang="en-US" altLang="zh-CN" baseline="0" dirty="0" smtClean="0"/>
              <a:t>&amp;</a:t>
            </a:r>
            <a:r>
              <a:rPr lang="zh-CN" altLang="en-US" baseline="0" dirty="0" smtClean="0"/>
              <a:t> </a:t>
            </a:r>
            <a:r>
              <a:rPr lang="en-US" altLang="zh-CN" baseline="0" dirty="0" err="1" smtClean="0"/>
              <a:t>Ramarkrishman</a:t>
            </a:r>
            <a:r>
              <a:rPr lang="zh-CN" altLang="en-US" baseline="0" dirty="0" smtClean="0"/>
              <a:t> </a:t>
            </a:r>
            <a:r>
              <a:rPr lang="en-US" altLang="zh-CN" baseline="0" dirty="0" smtClean="0"/>
              <a:t>‘99)</a:t>
            </a:r>
            <a:endParaRPr lang="zh-CN" altLang="en-US" baseline="0" dirty="0" smtClean="0"/>
          </a:p>
          <a:p>
            <a:r>
              <a:rPr lang="en-US" altLang="zh-CN" baseline="0" dirty="0" smtClean="0"/>
              <a:t>H-cubing</a:t>
            </a:r>
            <a:r>
              <a:rPr lang="zh-CN" altLang="en-US" baseline="0" dirty="0" smtClean="0"/>
              <a:t> </a:t>
            </a:r>
            <a:r>
              <a:rPr lang="en-US" altLang="zh-CN" baseline="0" dirty="0" smtClean="0"/>
              <a:t>technique</a:t>
            </a:r>
            <a:r>
              <a:rPr lang="zh-CN" altLang="en-US" baseline="0" dirty="0" smtClean="0"/>
              <a:t> </a:t>
            </a:r>
            <a:r>
              <a:rPr lang="en-US" altLang="zh-CN" baseline="0" dirty="0" smtClean="0"/>
              <a:t>(Han,</a:t>
            </a:r>
            <a:r>
              <a:rPr lang="zh-CN" altLang="en-US" baseline="0" dirty="0" smtClean="0"/>
              <a:t> </a:t>
            </a:r>
            <a:r>
              <a:rPr lang="en-US" altLang="zh-CN" baseline="0" dirty="0" smtClean="0"/>
              <a:t>Jian</a:t>
            </a:r>
            <a:r>
              <a:rPr lang="zh-CN" altLang="en-US" baseline="0" dirty="0" smtClean="0"/>
              <a:t> </a:t>
            </a:r>
            <a:r>
              <a:rPr lang="en-US" altLang="zh-CN" baseline="0" dirty="0" smtClean="0"/>
              <a:t>Pei,</a:t>
            </a:r>
            <a:r>
              <a:rPr lang="zh-CN" altLang="en-US" baseline="0" dirty="0" smtClean="0"/>
              <a:t> </a:t>
            </a:r>
            <a:r>
              <a:rPr lang="en-US" altLang="zh-CN" baseline="0" dirty="0" err="1" smtClean="0"/>
              <a:t>Guozhu</a:t>
            </a:r>
            <a:r>
              <a:rPr lang="zh-CN" altLang="en-US" baseline="0" dirty="0" smtClean="0"/>
              <a:t> </a:t>
            </a:r>
            <a:r>
              <a:rPr lang="en-US" altLang="zh-CN" baseline="0" dirty="0" smtClean="0"/>
              <a:t>Dong</a:t>
            </a:r>
            <a:r>
              <a:rPr lang="zh-CN" altLang="en-US" baseline="0" dirty="0" smtClean="0"/>
              <a:t> </a:t>
            </a:r>
            <a:r>
              <a:rPr lang="en-US" altLang="zh-CN" baseline="0" dirty="0" smtClean="0"/>
              <a:t>&amp;</a:t>
            </a:r>
            <a:r>
              <a:rPr lang="zh-CN" altLang="en-US" baseline="0" dirty="0" smtClean="0"/>
              <a:t> </a:t>
            </a:r>
            <a:r>
              <a:rPr lang="en-US" altLang="zh-CN" baseline="0" dirty="0" err="1" smtClean="0"/>
              <a:t>Ke</a:t>
            </a:r>
            <a:r>
              <a:rPr lang="zh-CN" altLang="en-US" baseline="0" dirty="0" smtClean="0"/>
              <a:t> </a:t>
            </a:r>
            <a:r>
              <a:rPr lang="en-US" altLang="zh-CN" baseline="0" dirty="0" smtClean="0"/>
              <a:t>Wang,</a:t>
            </a:r>
            <a:r>
              <a:rPr lang="zh-CN" altLang="en-US" baseline="0" dirty="0" smtClean="0"/>
              <a:t> </a:t>
            </a:r>
            <a:r>
              <a:rPr lang="en-US" altLang="zh-CN" baseline="0" dirty="0" smtClean="0"/>
              <a:t>SIGMOD’01)</a:t>
            </a:r>
            <a:endParaRPr lang="zh-CN" altLang="en-US" baseline="0" dirty="0" smtClean="0"/>
          </a:p>
          <a:p>
            <a:r>
              <a:rPr lang="en-US" altLang="zh-CN" baseline="0" dirty="0" smtClean="0"/>
              <a:t>Dong:</a:t>
            </a:r>
            <a:r>
              <a:rPr lang="zh-CN" altLang="en-US" baseline="0" dirty="0" smtClean="0"/>
              <a:t> </a:t>
            </a:r>
            <a:r>
              <a:rPr lang="en-US" altLang="zh-CN" baseline="0" dirty="0" smtClean="0"/>
              <a:t>Wright</a:t>
            </a:r>
            <a:r>
              <a:rPr lang="zh-CN" altLang="en-US" baseline="0" dirty="0" smtClean="0"/>
              <a:t> </a:t>
            </a:r>
            <a:r>
              <a:rPr lang="en-US" altLang="zh-CN" baseline="0" dirty="0" smtClean="0"/>
              <a:t>State</a:t>
            </a:r>
            <a:r>
              <a:rPr lang="zh-CN" altLang="en-US" baseline="0" dirty="0" smtClean="0"/>
              <a:t> </a:t>
            </a:r>
            <a:r>
              <a:rPr lang="en-US" altLang="zh-CN" baseline="0" dirty="0" err="1" smtClean="0"/>
              <a:t>Univ</a:t>
            </a:r>
            <a:endParaRPr lang="zh-CN" altLang="en-US" baseline="0" dirty="0" smtClean="0"/>
          </a:p>
          <a:p>
            <a:r>
              <a:rPr lang="en-US" altLang="zh-CN" baseline="0" dirty="0" smtClean="0"/>
              <a:t>Pei,</a:t>
            </a:r>
            <a:r>
              <a:rPr lang="zh-CN" altLang="en-US" baseline="0" dirty="0" smtClean="0"/>
              <a:t> </a:t>
            </a:r>
            <a:r>
              <a:rPr lang="en-US" altLang="zh-CN" baseline="0" dirty="0" smtClean="0"/>
              <a:t>Wang:</a:t>
            </a:r>
            <a:r>
              <a:rPr lang="zh-CN" altLang="en-US" baseline="0" dirty="0" smtClean="0"/>
              <a:t> </a:t>
            </a:r>
            <a:r>
              <a:rPr lang="en-US" altLang="zh-CN" baseline="0" dirty="0" smtClean="0"/>
              <a:t>Simon</a:t>
            </a:r>
            <a:r>
              <a:rPr lang="zh-CN" altLang="en-US" baseline="0" dirty="0" smtClean="0"/>
              <a:t> </a:t>
            </a:r>
            <a:r>
              <a:rPr lang="en-US" altLang="zh-CN" baseline="0" dirty="0" smtClean="0"/>
              <a:t>Fraser</a:t>
            </a:r>
            <a:r>
              <a:rPr lang="zh-CN" altLang="en-US" baseline="0" dirty="0" smtClean="0"/>
              <a:t> </a:t>
            </a:r>
            <a:r>
              <a:rPr lang="en-US" altLang="zh-CN" baseline="0" dirty="0" smtClean="0"/>
              <a:t>(Georgia</a:t>
            </a:r>
            <a:r>
              <a:rPr lang="zh-CN" altLang="en-US" baseline="0" dirty="0" smtClean="0"/>
              <a:t> </a:t>
            </a:r>
            <a:r>
              <a:rPr lang="en-US" altLang="zh-CN" baseline="0" dirty="0" smtClean="0"/>
              <a:t>Tech)</a:t>
            </a:r>
            <a:endParaRPr lang="zh-CN" altLang="en-US" baseline="0" dirty="0" smtClean="0"/>
          </a:p>
          <a:p>
            <a:endParaRPr lang="en-US" altLang="en-US" dirty="0" smtClean="0"/>
          </a:p>
        </p:txBody>
      </p:sp>
    </p:spTree>
    <p:extLst>
      <p:ext uri="{BB962C8B-B14F-4D97-AF65-F5344CB8AC3E}">
        <p14:creationId xmlns:p14="http://schemas.microsoft.com/office/powerpoint/2010/main" val="3098163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2491387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9B74DC-095F-4097-92FC-06595FE354E4}" type="slidenum">
              <a:rPr lang="en-US" altLang="en-US"/>
              <a:pPr>
                <a:spcBef>
                  <a:spcPct val="0"/>
                </a:spcBef>
              </a:pPr>
              <a:t>37</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433920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48111C-CE17-4FA3-BDA9-163C7B833DF3}" type="slidenum">
              <a:rPr lang="en-US" altLang="en-US"/>
              <a:pPr>
                <a:spcBef>
                  <a:spcPct val="0"/>
                </a:spcBef>
              </a:pPr>
              <a:t>38</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2628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73BC06-D316-4D75-8C1F-862156D828B7}" type="slidenum">
              <a:rPr lang="en-US" altLang="en-US"/>
              <a:pPr>
                <a:spcBef>
                  <a:spcPct val="0"/>
                </a:spcBef>
              </a:pPr>
              <a:t>39</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40478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4</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Bottom</a:t>
            </a:r>
            <a:r>
              <a:rPr lang="zh-CN" altLang="en-US" dirty="0" smtClean="0"/>
              <a:t> </a:t>
            </a:r>
            <a:r>
              <a:rPr lang="en-US" altLang="zh-CN" dirty="0" smtClean="0"/>
              <a:t>tier.</a:t>
            </a:r>
            <a:endParaRPr lang="zh-CN" altLang="en-US" dirty="0" smtClean="0"/>
          </a:p>
          <a:p>
            <a:r>
              <a:rPr lang="en-US" altLang="zh-CN" dirty="0" smtClean="0"/>
              <a:t>From</a:t>
            </a:r>
            <a:r>
              <a:rPr lang="zh-CN" altLang="en-US" dirty="0" smtClean="0"/>
              <a:t> </a:t>
            </a:r>
            <a:r>
              <a:rPr lang="en-US" altLang="zh-CN" dirty="0" smtClean="0"/>
              <a:t>the</a:t>
            </a:r>
            <a:r>
              <a:rPr lang="zh-CN" altLang="en-US" dirty="0" smtClean="0"/>
              <a:t> </a:t>
            </a:r>
            <a:r>
              <a:rPr lang="en-US" altLang="zh-CN" dirty="0" smtClean="0"/>
              <a:t>view</a:t>
            </a:r>
            <a:r>
              <a:rPr lang="zh-CN" altLang="en-US" baseline="0" dirty="0" smtClean="0"/>
              <a:t> </a:t>
            </a:r>
            <a:r>
              <a:rPr lang="en-US" altLang="zh-CN" baseline="0" dirty="0" smtClean="0"/>
              <a:t>of</a:t>
            </a:r>
            <a:r>
              <a:rPr lang="zh-CN" altLang="en-US" baseline="0" dirty="0" smtClean="0"/>
              <a:t> </a:t>
            </a:r>
            <a:r>
              <a:rPr lang="en-US" altLang="zh-CN" baseline="0" dirty="0" smtClean="0"/>
              <a:t>enterprise.</a:t>
            </a:r>
            <a:endParaRPr lang="zh-CN" altLang="en-US" baseline="0" dirty="0" smtClean="0"/>
          </a:p>
          <a:p>
            <a:r>
              <a:rPr lang="en-US" altLang="zh-CN" baseline="0" dirty="0" smtClean="0"/>
              <a:t>DW:</a:t>
            </a:r>
            <a:r>
              <a:rPr lang="zh-CN" altLang="en-US" baseline="0" dirty="0" smtClean="0"/>
              <a:t> </a:t>
            </a:r>
            <a:r>
              <a:rPr lang="en-US" altLang="zh-CN" baseline="0" dirty="0" smtClean="0"/>
              <a:t>for</a:t>
            </a:r>
            <a:r>
              <a:rPr lang="zh-CN" altLang="en-US" baseline="0" dirty="0" smtClean="0"/>
              <a:t> </a:t>
            </a:r>
            <a:r>
              <a:rPr lang="en-US" altLang="zh-CN" baseline="0" dirty="0" smtClean="0"/>
              <a:t>Holiday</a:t>
            </a:r>
            <a:r>
              <a:rPr lang="zh-CN" altLang="en-US" baseline="0" dirty="0" smtClean="0"/>
              <a:t> </a:t>
            </a:r>
            <a:r>
              <a:rPr lang="en-US" altLang="zh-CN" baseline="0" dirty="0" smtClean="0"/>
              <a:t>Inn.</a:t>
            </a:r>
            <a:endParaRPr lang="zh-CN" altLang="en-US" baseline="0" dirty="0" smtClean="0"/>
          </a:p>
          <a:p>
            <a:r>
              <a:rPr lang="en-US" altLang="zh-CN" dirty="0" smtClean="0"/>
              <a:t>Data</a:t>
            </a:r>
            <a:r>
              <a:rPr lang="zh-CN" altLang="en-US" dirty="0" smtClean="0"/>
              <a:t> </a:t>
            </a:r>
            <a:r>
              <a:rPr lang="en-US" altLang="zh-CN" dirty="0" smtClean="0"/>
              <a:t>marts:</a:t>
            </a:r>
            <a:r>
              <a:rPr lang="zh-CN" altLang="en-US" dirty="0" smtClean="0"/>
              <a:t> </a:t>
            </a:r>
            <a:r>
              <a:rPr lang="en-US" altLang="zh-CN" dirty="0" smtClean="0"/>
              <a:t>Champaign’s</a:t>
            </a:r>
            <a:r>
              <a:rPr lang="zh-CN" altLang="en-US" dirty="0" smtClean="0"/>
              <a:t> </a:t>
            </a:r>
            <a:r>
              <a:rPr lang="en-US" altLang="zh-CN" baseline="0" dirty="0" smtClean="0"/>
              <a:t>Holiday</a:t>
            </a:r>
            <a:r>
              <a:rPr lang="zh-CN" altLang="en-US" baseline="0" dirty="0" smtClean="0"/>
              <a:t> </a:t>
            </a:r>
            <a:r>
              <a:rPr lang="en-US" altLang="zh-CN" baseline="0" dirty="0" smtClean="0"/>
              <a:t>Inn;</a:t>
            </a:r>
            <a:r>
              <a:rPr lang="zh-CN" altLang="en-US" baseline="0" dirty="0" smtClean="0"/>
              <a:t> </a:t>
            </a:r>
            <a:r>
              <a:rPr lang="en-US" altLang="zh-CN" baseline="0" dirty="0" smtClean="0"/>
              <a:t>Advertisement</a:t>
            </a:r>
            <a:r>
              <a:rPr lang="zh-CN" altLang="en-US" baseline="0" dirty="0" smtClean="0"/>
              <a:t> </a:t>
            </a:r>
            <a:r>
              <a:rPr lang="en-US" altLang="zh-CN" baseline="0" dirty="0" smtClean="0"/>
              <a:t>and</a:t>
            </a:r>
            <a:r>
              <a:rPr lang="zh-CN" altLang="en-US" baseline="0" dirty="0" smtClean="0"/>
              <a:t> </a:t>
            </a:r>
            <a:r>
              <a:rPr lang="en-US" altLang="zh-CN" baseline="0" dirty="0" smtClean="0"/>
              <a:t>promotions</a:t>
            </a:r>
            <a:r>
              <a:rPr lang="zh-CN" altLang="en-US" baseline="0" dirty="0" smtClean="0"/>
              <a:t> </a:t>
            </a:r>
            <a:r>
              <a:rPr lang="en-US" altLang="zh-CN" baseline="0" dirty="0" smtClean="0"/>
              <a:t>of</a:t>
            </a:r>
            <a:r>
              <a:rPr lang="zh-CN" altLang="en-US" baseline="0" dirty="0" smtClean="0"/>
              <a:t> </a:t>
            </a:r>
            <a:r>
              <a:rPr lang="en-US" altLang="zh-CN" baseline="0" dirty="0" smtClean="0"/>
              <a:t>Holiday</a:t>
            </a:r>
            <a:r>
              <a:rPr lang="zh-CN" altLang="en-US" baseline="0" dirty="0" smtClean="0"/>
              <a:t> </a:t>
            </a:r>
            <a:r>
              <a:rPr lang="en-US" altLang="zh-CN" baseline="0" dirty="0" smtClean="0"/>
              <a:t>Inn.</a:t>
            </a:r>
            <a:endParaRPr lang="zh-CN" altLang="en-US" baseline="0" dirty="0" smtClean="0"/>
          </a:p>
          <a:p>
            <a:r>
              <a:rPr lang="en-US" altLang="zh-CN" baseline="0" dirty="0" smtClean="0"/>
              <a:t>Data</a:t>
            </a:r>
            <a:r>
              <a:rPr lang="zh-CN" altLang="en-US" baseline="0" dirty="0" smtClean="0"/>
              <a:t> </a:t>
            </a:r>
            <a:r>
              <a:rPr lang="en-US" altLang="zh-CN" baseline="0" dirty="0" smtClean="0"/>
              <a:t>marts</a:t>
            </a:r>
            <a:r>
              <a:rPr lang="zh-CN" altLang="en-US" baseline="0" dirty="0" smtClean="0"/>
              <a:t> </a:t>
            </a:r>
            <a:r>
              <a:rPr lang="en-US" altLang="en-US" dirty="0" smtClean="0"/>
              <a:t>are usually implemented on low-cost departmental servers</a:t>
            </a:r>
            <a:r>
              <a:rPr lang="en-US" altLang="zh-CN" dirty="0" smtClean="0"/>
              <a:t>.</a:t>
            </a:r>
            <a:endParaRPr lang="zh-CN" altLang="en-US" dirty="0" smtClean="0"/>
          </a:p>
          <a:p>
            <a:r>
              <a:rPr lang="en-US" altLang="zh-CN" dirty="0" smtClean="0"/>
              <a:t>Virtual</a:t>
            </a:r>
            <a:r>
              <a:rPr lang="zh-CN" altLang="en-US" baseline="0" dirty="0" smtClean="0"/>
              <a:t> </a:t>
            </a:r>
            <a:r>
              <a:rPr lang="en-US" altLang="zh-CN" baseline="0" dirty="0" smtClean="0"/>
              <a:t>warehouse:</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just</a:t>
            </a:r>
            <a:r>
              <a:rPr lang="zh-CN" altLang="en-US" baseline="0" dirty="0" smtClean="0"/>
              <a:t> </a:t>
            </a:r>
            <a:r>
              <a:rPr lang="en-US" altLang="zh-CN" baseline="0" dirty="0" smtClean="0"/>
              <a:t>have</a:t>
            </a:r>
            <a:r>
              <a:rPr lang="zh-CN" altLang="en-US" baseline="0" dirty="0" smtClean="0"/>
              <a:t> </a:t>
            </a:r>
            <a:r>
              <a:rPr lang="en-US" altLang="zh-CN" baseline="0" dirty="0" smtClean="0"/>
              <a:t>the</a:t>
            </a:r>
            <a:r>
              <a:rPr lang="zh-CN" altLang="en-US" baseline="0" dirty="0" smtClean="0"/>
              <a:t> </a:t>
            </a:r>
            <a:r>
              <a:rPr lang="en-US" altLang="zh-CN" baseline="0" dirty="0" smtClean="0"/>
              <a:t>operational</a:t>
            </a:r>
            <a:r>
              <a:rPr lang="zh-CN" altLang="en-US" baseline="0" dirty="0" smtClean="0"/>
              <a:t> </a:t>
            </a:r>
            <a:r>
              <a:rPr lang="en-US" altLang="zh-CN" baseline="0" dirty="0" smtClean="0"/>
              <a:t>DBs,</a:t>
            </a:r>
            <a:r>
              <a:rPr lang="zh-CN" altLang="en-US" baseline="0" dirty="0" smtClean="0"/>
              <a:t> </a:t>
            </a:r>
            <a:r>
              <a:rPr lang="en-US" altLang="zh-CN" baseline="0" dirty="0" smtClean="0"/>
              <a:t>but</a:t>
            </a:r>
            <a:r>
              <a:rPr lang="zh-CN" altLang="en-US" baseline="0" dirty="0" smtClean="0"/>
              <a:t> </a:t>
            </a:r>
            <a:r>
              <a:rPr lang="en-US" altLang="zh-CN" baseline="0" dirty="0" smtClean="0"/>
              <a:t>you</a:t>
            </a:r>
            <a:r>
              <a:rPr lang="zh-CN" altLang="en-US" baseline="0" dirty="0" smtClean="0"/>
              <a:t> </a:t>
            </a:r>
            <a:r>
              <a:rPr lang="en-US" altLang="zh-CN" baseline="0" dirty="0" smtClean="0"/>
              <a:t>want</a:t>
            </a:r>
            <a:r>
              <a:rPr lang="zh-CN" altLang="en-US" baseline="0" dirty="0" smtClean="0"/>
              <a:t> </a:t>
            </a:r>
            <a:r>
              <a:rPr lang="en-US" altLang="zh-CN" baseline="0" dirty="0" smtClean="0"/>
              <a:t>summary</a:t>
            </a:r>
            <a:r>
              <a:rPr lang="zh-CN" altLang="en-US" baseline="0" dirty="0" smtClean="0"/>
              <a:t> </a:t>
            </a:r>
            <a:r>
              <a:rPr lang="en-US" altLang="zh-CN" baseline="0" dirty="0" smtClean="0"/>
              <a:t>views</a:t>
            </a:r>
            <a:r>
              <a:rPr lang="zh-CN" altLang="en-US" baseline="0" dirty="0" smtClean="0"/>
              <a:t> </a:t>
            </a:r>
            <a:r>
              <a:rPr lang="en-US" altLang="zh-CN" baseline="0" dirty="0" smtClean="0"/>
              <a:t>as</a:t>
            </a:r>
            <a:r>
              <a:rPr lang="zh-CN" altLang="en-US" baseline="0" dirty="0" smtClean="0"/>
              <a:t> </a:t>
            </a:r>
            <a:r>
              <a:rPr lang="en-US" altLang="zh-CN" baseline="0" dirty="0" smtClean="0"/>
              <a:t>DW.</a:t>
            </a:r>
            <a:endParaRPr lang="zh-CN" altLang="en-US" dirty="0" smtClean="0"/>
          </a:p>
          <a:p>
            <a:endParaRPr lang="zh-CN" altLang="en-US" baseline="0" dirty="0" smtClean="0"/>
          </a:p>
          <a:p>
            <a:r>
              <a:rPr lang="en-US" altLang="zh-CN" baseline="0" dirty="0" smtClean="0"/>
              <a:t>How</a:t>
            </a:r>
            <a:r>
              <a:rPr lang="zh-CN" altLang="en-US" baseline="0" dirty="0" smtClean="0"/>
              <a:t> </a:t>
            </a:r>
            <a:r>
              <a:rPr lang="en-US" altLang="zh-CN" baseline="0" dirty="0" smtClean="0"/>
              <a:t>to</a:t>
            </a:r>
            <a:r>
              <a:rPr lang="zh-CN" altLang="en-US" baseline="0" dirty="0" smtClean="0"/>
              <a:t> </a:t>
            </a:r>
            <a:r>
              <a:rPr lang="en-US" altLang="zh-CN" baseline="0" dirty="0" smtClean="0"/>
              <a:t>build</a:t>
            </a:r>
            <a:r>
              <a:rPr lang="zh-CN" altLang="en-US" baseline="0" dirty="0" smtClean="0"/>
              <a:t> </a:t>
            </a:r>
            <a:r>
              <a:rPr lang="en-US" altLang="zh-CN" baseline="0" dirty="0" smtClean="0"/>
              <a:t>the</a:t>
            </a:r>
            <a:r>
              <a:rPr lang="zh-CN" altLang="en-US" baseline="0" dirty="0" smtClean="0"/>
              <a:t> </a:t>
            </a:r>
            <a:r>
              <a:rPr lang="en-US" altLang="zh-CN" baseline="0" dirty="0" smtClean="0"/>
              <a:t>bottom</a:t>
            </a:r>
            <a:r>
              <a:rPr lang="zh-CN" altLang="en-US" baseline="0" dirty="0" smtClean="0"/>
              <a:t> </a:t>
            </a:r>
            <a:r>
              <a:rPr lang="en-US" altLang="zh-CN" baseline="0" dirty="0" smtClean="0"/>
              <a:t>tier</a:t>
            </a:r>
            <a:r>
              <a:rPr lang="zh-CN" altLang="en-US" baseline="0" dirty="0" smtClean="0"/>
              <a:t> </a:t>
            </a:r>
            <a:r>
              <a:rPr lang="en-US" altLang="zh-CN" baseline="0" dirty="0" smtClean="0"/>
              <a:t>for</a:t>
            </a:r>
            <a:r>
              <a:rPr lang="zh-CN" altLang="en-US" baseline="0" dirty="0" smtClean="0"/>
              <a:t> </a:t>
            </a:r>
            <a:r>
              <a:rPr lang="en-US" altLang="zh-CN" baseline="0" dirty="0" smtClean="0"/>
              <a:t>departments?</a:t>
            </a:r>
            <a:endParaRPr lang="zh-CN" altLang="en-US" baseline="0" dirty="0" smtClean="0"/>
          </a:p>
          <a:p>
            <a:r>
              <a:rPr lang="en-US" altLang="zh-CN" dirty="0" smtClean="0"/>
              <a:t>S1:</a:t>
            </a:r>
            <a:r>
              <a:rPr lang="zh-CN" altLang="en-US" dirty="0" smtClean="0"/>
              <a:t> </a:t>
            </a:r>
            <a:r>
              <a:rPr lang="en-US" altLang="zh-CN" dirty="0" smtClean="0"/>
              <a:t>First</a:t>
            </a:r>
            <a:r>
              <a:rPr lang="zh-CN" altLang="en-US" dirty="0" smtClean="0"/>
              <a:t> </a:t>
            </a:r>
            <a:r>
              <a:rPr lang="en-US" altLang="zh-CN" dirty="0" smtClean="0"/>
              <a:t>build</a:t>
            </a:r>
            <a:r>
              <a:rPr lang="zh-CN" altLang="en-US" dirty="0" smtClean="0"/>
              <a:t> </a:t>
            </a:r>
            <a:r>
              <a:rPr lang="en-US" altLang="zh-CN" dirty="0" smtClean="0"/>
              <a:t>DW.</a:t>
            </a:r>
            <a:r>
              <a:rPr lang="zh-CN" altLang="en-US" dirty="0" smtClean="0"/>
              <a:t> </a:t>
            </a:r>
            <a:r>
              <a:rPr lang="en-US" altLang="zh-CN" dirty="0" smtClean="0"/>
              <a:t>Then</a:t>
            </a:r>
            <a:r>
              <a:rPr lang="zh-CN" altLang="en-US" baseline="0" dirty="0" smtClean="0"/>
              <a:t> </a:t>
            </a:r>
            <a:r>
              <a:rPr lang="en-US" altLang="zh-CN" baseline="0" dirty="0" smtClean="0"/>
              <a:t>s</a:t>
            </a:r>
            <a:r>
              <a:rPr lang="en-US" altLang="zh-CN" dirty="0" smtClean="0"/>
              <a:t>plit</a:t>
            </a:r>
            <a:r>
              <a:rPr lang="zh-CN" altLang="en-US" baseline="0" dirty="0" smtClean="0"/>
              <a:t> </a:t>
            </a:r>
            <a:r>
              <a:rPr lang="en-US" altLang="zh-CN" baseline="0" dirty="0" smtClean="0"/>
              <a:t>DW</a:t>
            </a:r>
            <a:r>
              <a:rPr lang="zh-CN" altLang="en-US" baseline="0" dirty="0" smtClean="0"/>
              <a:t> </a:t>
            </a:r>
            <a:r>
              <a:rPr lang="en-US" altLang="zh-CN" baseline="0" dirty="0" smtClean="0"/>
              <a:t>into</a:t>
            </a:r>
            <a:r>
              <a:rPr lang="zh-CN" altLang="en-US" baseline="0" dirty="0" smtClean="0"/>
              <a:t> </a:t>
            </a:r>
            <a:r>
              <a:rPr lang="en-US" altLang="zh-CN" baseline="0" dirty="0" smtClean="0"/>
              <a:t>data</a:t>
            </a:r>
            <a:r>
              <a:rPr lang="zh-CN" altLang="en-US" baseline="0" dirty="0" smtClean="0"/>
              <a:t> </a:t>
            </a:r>
            <a:r>
              <a:rPr lang="en-US" altLang="zh-CN" baseline="0" dirty="0" smtClean="0"/>
              <a:t>marts.</a:t>
            </a:r>
            <a:r>
              <a:rPr lang="zh-CN" altLang="en-US" baseline="0" dirty="0" smtClean="0"/>
              <a:t> </a:t>
            </a:r>
            <a:r>
              <a:rPr lang="en-US" altLang="zh-CN" baseline="0" dirty="0" smtClean="0"/>
              <a:t>(projection)</a:t>
            </a:r>
            <a:endParaRPr lang="zh-CN" altLang="en-US" baseline="0" dirty="0" smtClean="0"/>
          </a:p>
          <a:p>
            <a:r>
              <a:rPr lang="en-US" altLang="zh-CN" baseline="0" dirty="0" smtClean="0"/>
              <a:t>S2:</a:t>
            </a:r>
            <a:r>
              <a:rPr lang="zh-CN" altLang="en-US" baseline="0" dirty="0" smtClean="0"/>
              <a:t> </a:t>
            </a:r>
            <a:r>
              <a:rPr lang="en-US" altLang="zh-CN" baseline="0" dirty="0" smtClean="0"/>
              <a:t>First</a:t>
            </a:r>
            <a:r>
              <a:rPr lang="zh-CN" altLang="en-US" baseline="0" dirty="0" smtClean="0"/>
              <a:t> </a:t>
            </a:r>
            <a:r>
              <a:rPr lang="en-US" altLang="zh-CN" baseline="0" dirty="0" smtClean="0"/>
              <a:t>build</a:t>
            </a:r>
            <a:r>
              <a:rPr lang="zh-CN" altLang="en-US" baseline="0" dirty="0" smtClean="0"/>
              <a:t> </a:t>
            </a:r>
            <a:r>
              <a:rPr lang="en-US" altLang="zh-CN" baseline="0" dirty="0" smtClean="0"/>
              <a:t>data</a:t>
            </a:r>
            <a:r>
              <a:rPr lang="zh-CN" altLang="en-US" baseline="0" dirty="0" smtClean="0"/>
              <a:t> </a:t>
            </a:r>
            <a:r>
              <a:rPr lang="en-US" altLang="zh-CN" baseline="0" dirty="0" smtClean="0"/>
              <a:t>marts</a:t>
            </a:r>
            <a:r>
              <a:rPr lang="zh-CN" altLang="en-US" baseline="0" dirty="0" smtClean="0"/>
              <a:t> </a:t>
            </a:r>
            <a:r>
              <a:rPr lang="en-US" altLang="zh-CN" baseline="0" dirty="0" smtClean="0"/>
              <a:t>independently</a:t>
            </a:r>
            <a:r>
              <a:rPr lang="zh-CN" altLang="en-US" baseline="0" dirty="0" smtClean="0"/>
              <a:t> </a:t>
            </a:r>
            <a:r>
              <a:rPr lang="en-US" altLang="zh-CN" baseline="0" dirty="0" smtClean="0"/>
              <a:t>and</a:t>
            </a:r>
            <a:r>
              <a:rPr lang="zh-CN" altLang="en-US" baseline="0" dirty="0" smtClean="0"/>
              <a:t> </a:t>
            </a:r>
            <a:r>
              <a:rPr lang="en-US" altLang="zh-CN" baseline="0" dirty="0" smtClean="0"/>
              <a:t>then</a:t>
            </a:r>
            <a:r>
              <a:rPr lang="zh-CN" altLang="en-US" baseline="0" dirty="0" smtClean="0"/>
              <a:t> </a:t>
            </a:r>
            <a:r>
              <a:rPr lang="en-US" altLang="zh-CN" baseline="0" dirty="0" smtClean="0"/>
              <a:t>merge</a:t>
            </a:r>
            <a:r>
              <a:rPr lang="zh-CN" altLang="en-US" baseline="0" dirty="0" smtClean="0"/>
              <a:t> </a:t>
            </a:r>
            <a:r>
              <a:rPr lang="en-US" altLang="zh-CN" baseline="0" dirty="0" smtClean="0"/>
              <a:t>them.</a:t>
            </a:r>
            <a:endParaRPr lang="zh-CN" altLang="en-US" baseline="0" dirty="0" smtClean="0"/>
          </a:p>
          <a:p>
            <a:endParaRPr lang="zh-CN" altLang="en-US" dirty="0" smtClean="0"/>
          </a:p>
        </p:txBody>
      </p:sp>
    </p:spTree>
    <p:extLst>
      <p:ext uri="{BB962C8B-B14F-4D97-AF65-F5344CB8AC3E}">
        <p14:creationId xmlns:p14="http://schemas.microsoft.com/office/powerpoint/2010/main" val="152643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94EBB5-D857-4559-B781-4BA7556183AB}" type="slidenum">
              <a:rPr lang="en-US" altLang="en-US"/>
              <a:pPr>
                <a:spcBef>
                  <a:spcPct val="0"/>
                </a:spcBef>
              </a:pPr>
              <a:t>5</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smtClean="0"/>
              <a:t>MK 08.11.09 Former title: Data Warehouse Back-End Tools and Utilities</a:t>
            </a:r>
            <a:endParaRPr lang="zh-CN" altLang="en-US" dirty="0" smtClean="0"/>
          </a:p>
          <a:p>
            <a:endParaRPr lang="zh-CN" altLang="en-US" dirty="0" smtClean="0"/>
          </a:p>
          <a:p>
            <a:r>
              <a:rPr lang="en-US" altLang="zh-CN" dirty="0" smtClean="0"/>
              <a:t>Point</a:t>
            </a:r>
            <a:r>
              <a:rPr lang="zh-CN" altLang="en-US" baseline="0" dirty="0" smtClean="0"/>
              <a:t> </a:t>
            </a:r>
            <a:r>
              <a:rPr lang="en-US" altLang="zh-CN" baseline="0" dirty="0" smtClean="0"/>
              <a:t>by</a:t>
            </a:r>
            <a:r>
              <a:rPr lang="zh-CN" altLang="en-US" baseline="0" dirty="0" smtClean="0"/>
              <a:t> </a:t>
            </a:r>
            <a:r>
              <a:rPr lang="en-US" altLang="zh-CN" baseline="0" dirty="0" smtClean="0"/>
              <a:t>point.</a:t>
            </a:r>
            <a:endParaRPr lang="zh-CN" altLang="en-US" dirty="0" smtClean="0"/>
          </a:p>
          <a:p>
            <a:r>
              <a:rPr lang="en-US" altLang="zh-CN" dirty="0" smtClean="0"/>
              <a:t>From</a:t>
            </a:r>
            <a:r>
              <a:rPr lang="zh-CN" altLang="en-US" dirty="0" smtClean="0"/>
              <a:t> </a:t>
            </a:r>
            <a:r>
              <a:rPr lang="en-US" altLang="zh-CN" dirty="0" smtClean="0"/>
              <a:t>operational</a:t>
            </a:r>
            <a:r>
              <a:rPr lang="zh-CN" altLang="en-US" baseline="0" dirty="0" smtClean="0"/>
              <a:t> </a:t>
            </a:r>
            <a:r>
              <a:rPr lang="en-US" altLang="zh-CN" baseline="0" dirty="0" smtClean="0"/>
              <a:t>databases</a:t>
            </a:r>
            <a:r>
              <a:rPr lang="zh-CN" altLang="en-US" baseline="0" dirty="0" smtClean="0"/>
              <a:t> </a:t>
            </a:r>
            <a:r>
              <a:rPr lang="en-US" altLang="zh-CN" baseline="0" dirty="0" smtClean="0"/>
              <a:t>to</a:t>
            </a:r>
            <a:r>
              <a:rPr lang="zh-CN" altLang="en-US" baseline="0" dirty="0" smtClean="0"/>
              <a:t> </a:t>
            </a:r>
            <a:r>
              <a:rPr lang="en-US" altLang="zh-CN" baseline="0" dirty="0" smtClean="0"/>
              <a:t>data</a:t>
            </a:r>
            <a:r>
              <a:rPr lang="zh-CN" altLang="en-US" baseline="0" dirty="0" smtClean="0"/>
              <a:t> </a:t>
            </a:r>
            <a:r>
              <a:rPr lang="en-US" altLang="zh-CN" baseline="0" dirty="0" smtClean="0"/>
              <a:t>warehouse.</a:t>
            </a:r>
            <a:endParaRPr lang="en-US" altLang="en-US" dirty="0" smtClean="0"/>
          </a:p>
        </p:txBody>
      </p:sp>
    </p:spTree>
    <p:extLst>
      <p:ext uri="{BB962C8B-B14F-4D97-AF65-F5344CB8AC3E}">
        <p14:creationId xmlns:p14="http://schemas.microsoft.com/office/powerpoint/2010/main" val="302659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42CB1A-FB4B-4975-B22E-63A8FDC79E21}" type="slidenum">
              <a:rPr lang="en-US" altLang="en-US"/>
              <a:pPr>
                <a:spcBef>
                  <a:spcPct val="0"/>
                </a:spcBef>
              </a:pPr>
              <a:t>6</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Point</a:t>
            </a:r>
            <a:r>
              <a:rPr lang="zh-CN" altLang="en-US" dirty="0" smtClean="0"/>
              <a:t> </a:t>
            </a:r>
            <a:r>
              <a:rPr lang="en-US" altLang="zh-CN" dirty="0" smtClean="0"/>
              <a:t>by</a:t>
            </a:r>
            <a:r>
              <a:rPr lang="zh-CN" altLang="en-US" baseline="0" dirty="0" smtClean="0"/>
              <a:t> </a:t>
            </a:r>
            <a:r>
              <a:rPr lang="en-US" altLang="zh-CN" dirty="0" smtClean="0"/>
              <a:t>point.</a:t>
            </a:r>
            <a:endParaRPr lang="zh-CN" altLang="en-US" dirty="0" smtClean="0"/>
          </a:p>
          <a:p>
            <a:r>
              <a:rPr lang="en-US" altLang="zh-CN" dirty="0" smtClean="0"/>
              <a:t>The</a:t>
            </a:r>
            <a:r>
              <a:rPr lang="zh-CN" altLang="en-US" baseline="0" dirty="0" smtClean="0"/>
              <a:t> </a:t>
            </a:r>
            <a:r>
              <a:rPr lang="en-US" altLang="zh-CN" baseline="0" dirty="0" smtClean="0"/>
              <a:t>algorithms</a:t>
            </a:r>
            <a:r>
              <a:rPr lang="zh-CN" altLang="en-US" baseline="0" dirty="0" smtClean="0"/>
              <a:t> </a:t>
            </a:r>
            <a:r>
              <a:rPr lang="en-US" altLang="zh-CN" baseline="0" dirty="0" smtClean="0"/>
              <a:t>used</a:t>
            </a:r>
            <a:r>
              <a:rPr lang="zh-CN" altLang="en-US" baseline="0" dirty="0" smtClean="0"/>
              <a:t> </a:t>
            </a:r>
            <a:r>
              <a:rPr lang="en-US" altLang="zh-CN" baseline="0" dirty="0" smtClean="0"/>
              <a:t>for</a:t>
            </a:r>
            <a:r>
              <a:rPr lang="zh-CN" altLang="en-US" baseline="0" dirty="0" smtClean="0"/>
              <a:t> </a:t>
            </a:r>
            <a:r>
              <a:rPr lang="en-US" altLang="zh-CN" baseline="0" dirty="0" smtClean="0"/>
              <a:t>summarization:</a:t>
            </a:r>
            <a:r>
              <a:rPr lang="zh-CN" altLang="en-US" baseline="0" dirty="0" smtClean="0"/>
              <a:t> </a:t>
            </a:r>
            <a:r>
              <a:rPr lang="en-US" altLang="zh-CN" baseline="0" dirty="0" smtClean="0"/>
              <a:t>I4,</a:t>
            </a:r>
            <a:r>
              <a:rPr lang="zh-CN" altLang="en-US" baseline="0" dirty="0" smtClean="0"/>
              <a:t> </a:t>
            </a:r>
            <a:r>
              <a:rPr lang="en-US" altLang="zh-CN" baseline="0" dirty="0" err="1" smtClean="0"/>
              <a:t>CaseOLAP</a:t>
            </a:r>
            <a:r>
              <a:rPr lang="en-US" altLang="zh-CN" baseline="0" dirty="0" smtClean="0"/>
              <a:t>.</a:t>
            </a:r>
            <a:endParaRPr lang="zh-CN" altLang="en-US" baseline="0" dirty="0" smtClean="0"/>
          </a:p>
          <a:p>
            <a:endParaRPr lang="zh-CN" altLang="en-US" dirty="0" smtClean="0"/>
          </a:p>
        </p:txBody>
      </p:sp>
    </p:spTree>
    <p:extLst>
      <p:ext uri="{BB962C8B-B14F-4D97-AF65-F5344CB8AC3E}">
        <p14:creationId xmlns:p14="http://schemas.microsoft.com/office/powerpoint/2010/main" val="3549516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380097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8</a:t>
            </a:fld>
            <a:endParaRPr lang="en-US" altLang="en-US"/>
          </a:p>
        </p:txBody>
      </p:sp>
      <p:sp>
        <p:nvSpPr>
          <p:cNvPr id="2" name="Notes Placeholder 1"/>
          <p:cNvSpPr>
            <a:spLocks noGrp="1"/>
          </p:cNvSpPr>
          <p:nvPr>
            <p:ph type="body" idx="1"/>
          </p:nvPr>
        </p:nvSpPr>
        <p:spPr/>
        <p:txBody>
          <a:bodyPr/>
          <a:lstStyle/>
          <a:p>
            <a:r>
              <a:rPr lang="en-US" altLang="zh-CN" dirty="0" smtClean="0"/>
              <a:t>Spreadsheets:</a:t>
            </a:r>
            <a:r>
              <a:rPr lang="zh-CN" altLang="en-US" baseline="0" dirty="0" smtClean="0"/>
              <a:t> </a:t>
            </a:r>
            <a:r>
              <a:rPr lang="en-US" altLang="zh-CN" baseline="0" dirty="0" smtClean="0"/>
              <a:t>Excel</a:t>
            </a:r>
            <a:r>
              <a:rPr lang="zh-CN" altLang="en-US" baseline="0" dirty="0" smtClean="0"/>
              <a:t> </a:t>
            </a:r>
            <a:r>
              <a:rPr lang="en-US" altLang="zh-CN" baseline="0" dirty="0" smtClean="0"/>
              <a:t>files</a:t>
            </a:r>
            <a:endParaRPr lang="zh-CN" altLang="en-US" baseline="0" dirty="0" smtClean="0"/>
          </a:p>
          <a:p>
            <a:r>
              <a:rPr lang="en-US" altLang="zh-CN" baseline="0" dirty="0" smtClean="0"/>
              <a:t>Dimension</a:t>
            </a:r>
            <a:r>
              <a:rPr lang="zh-CN" altLang="en-US" baseline="0" dirty="0" smtClean="0"/>
              <a:t> </a:t>
            </a:r>
            <a:r>
              <a:rPr lang="en-US" altLang="zh-CN" baseline="0" dirty="0" smtClean="0"/>
              <a:t>tables</a:t>
            </a:r>
            <a:endParaRPr lang="zh-CN" altLang="en-US" baseline="0" dirty="0" smtClean="0"/>
          </a:p>
          <a:p>
            <a:r>
              <a:rPr lang="en-US" altLang="zh-CN" baseline="0" dirty="0" smtClean="0"/>
              <a:t>Fact</a:t>
            </a:r>
            <a:r>
              <a:rPr lang="zh-CN" altLang="en-US" baseline="0" dirty="0" smtClean="0"/>
              <a:t> </a:t>
            </a:r>
            <a:r>
              <a:rPr lang="en-US" altLang="zh-CN" baseline="0" dirty="0" smtClean="0"/>
              <a:t>tables</a:t>
            </a:r>
            <a:r>
              <a:rPr lang="zh-CN" altLang="en-US" baseline="0" dirty="0" smtClean="0"/>
              <a:t> </a:t>
            </a:r>
            <a:r>
              <a:rPr lang="en-US" altLang="zh-CN" baseline="0" dirty="0" smtClean="0"/>
              <a:t>(measure</a:t>
            </a:r>
            <a:r>
              <a:rPr lang="zh-CN" altLang="en-US" baseline="0" dirty="0" smtClean="0"/>
              <a:t> </a:t>
            </a:r>
            <a:r>
              <a:rPr lang="en-US" altLang="zh-CN" baseline="0" dirty="0" smtClean="0"/>
              <a:t>tables)</a:t>
            </a:r>
            <a:endParaRPr lang="zh-CN" altLang="en-US" baseline="0" dirty="0" smtClean="0"/>
          </a:p>
          <a:p>
            <a:r>
              <a:rPr lang="en-US" altLang="zh-CN" baseline="0" dirty="0" smtClean="0"/>
              <a:t>Key</a:t>
            </a:r>
            <a:r>
              <a:rPr lang="zh-CN" altLang="en-US" baseline="0" dirty="0" smtClean="0"/>
              <a:t> </a:t>
            </a:r>
            <a:r>
              <a:rPr lang="en-US" altLang="zh-CN" baseline="0" dirty="0" smtClean="0"/>
              <a:t>to</a:t>
            </a:r>
            <a:r>
              <a:rPr lang="zh-CN" altLang="en-US" baseline="0" dirty="0" smtClean="0"/>
              <a:t> </a:t>
            </a:r>
            <a:r>
              <a:rPr lang="en-US" altLang="zh-CN" baseline="0" dirty="0" smtClean="0"/>
              <a:t>value:</a:t>
            </a:r>
            <a:r>
              <a:rPr lang="zh-CN" altLang="en-US" baseline="0" dirty="0" smtClean="0"/>
              <a:t> </a:t>
            </a:r>
            <a:r>
              <a:rPr lang="en-US" altLang="zh-CN" baseline="0" dirty="0" smtClean="0"/>
              <a:t>a</a:t>
            </a:r>
            <a:r>
              <a:rPr lang="zh-CN" altLang="en-US" baseline="0" dirty="0" smtClean="0"/>
              <a:t> </a:t>
            </a:r>
            <a:r>
              <a:rPr lang="en-US" altLang="zh-CN" baseline="0" dirty="0" smtClean="0"/>
              <a:t>set</a:t>
            </a:r>
            <a:r>
              <a:rPr lang="zh-CN" altLang="en-US" baseline="0" dirty="0" smtClean="0"/>
              <a:t> </a:t>
            </a:r>
            <a:r>
              <a:rPr lang="en-US" altLang="zh-CN" baseline="0" dirty="0" smtClean="0"/>
              <a:t>of</a:t>
            </a:r>
            <a:r>
              <a:rPr lang="zh-CN" altLang="en-US" baseline="0" dirty="0" smtClean="0"/>
              <a:t> </a:t>
            </a:r>
            <a:r>
              <a:rPr lang="en-US" altLang="zh-CN" baseline="0" dirty="0" smtClean="0"/>
              <a:t>keys</a:t>
            </a:r>
            <a:r>
              <a:rPr lang="zh-CN" altLang="en-US" baseline="0" dirty="0" smtClean="0"/>
              <a:t> </a:t>
            </a:r>
            <a:r>
              <a:rPr lang="en-US" altLang="zh-CN" baseline="0" dirty="0" smtClean="0"/>
              <a:t>in</a:t>
            </a:r>
            <a:r>
              <a:rPr lang="zh-CN" altLang="en-US" baseline="0" dirty="0" smtClean="0"/>
              <a:t> </a:t>
            </a:r>
            <a:r>
              <a:rPr lang="en-US" altLang="zh-CN" baseline="0" dirty="0" smtClean="0"/>
              <a:t>selected</a:t>
            </a:r>
            <a:r>
              <a:rPr lang="zh-CN" altLang="en-US" baseline="0" dirty="0" smtClean="0"/>
              <a:t> </a:t>
            </a:r>
            <a:r>
              <a:rPr lang="en-US" altLang="zh-CN" baseline="0" dirty="0" smtClean="0"/>
              <a:t>dimensions;</a:t>
            </a:r>
            <a:r>
              <a:rPr lang="zh-CN" altLang="en-US" baseline="0" dirty="0" smtClean="0"/>
              <a:t> </a:t>
            </a:r>
            <a:r>
              <a:rPr lang="en-US" altLang="zh-CN" baseline="0" dirty="0" smtClean="0"/>
              <a:t>result</a:t>
            </a:r>
            <a:r>
              <a:rPr lang="zh-CN" altLang="en-US" baseline="0" dirty="0" smtClean="0"/>
              <a:t> </a:t>
            </a:r>
            <a:r>
              <a:rPr lang="en-US" altLang="zh-CN" baseline="0" dirty="0" smtClean="0"/>
              <a:t>of</a:t>
            </a:r>
            <a:r>
              <a:rPr lang="zh-CN" altLang="en-US" baseline="0" dirty="0" smtClean="0"/>
              <a:t> </a:t>
            </a:r>
            <a:r>
              <a:rPr lang="en-US" altLang="zh-CN" baseline="0" dirty="0" smtClean="0"/>
              <a:t>a</a:t>
            </a:r>
            <a:r>
              <a:rPr lang="zh-CN" altLang="en-US" baseline="0" dirty="0" smtClean="0"/>
              <a:t> </a:t>
            </a:r>
            <a:r>
              <a:rPr lang="en-US" altLang="zh-CN" baseline="0" dirty="0" smtClean="0"/>
              <a:t>measure</a:t>
            </a:r>
            <a:endParaRPr lang="zh-CN" altLang="en-US" baseline="0" dirty="0" smtClean="0"/>
          </a:p>
          <a:p>
            <a:endParaRPr lang="zh-CN" altLang="en-US" dirty="0" smtClean="0"/>
          </a:p>
          <a:p>
            <a:r>
              <a:rPr lang="en-US" altLang="zh-CN" dirty="0" smtClean="0"/>
              <a:t>Next</a:t>
            </a:r>
            <a:r>
              <a:rPr lang="zh-CN" altLang="en-US" dirty="0" smtClean="0"/>
              <a:t> </a:t>
            </a:r>
            <a:r>
              <a:rPr lang="en-US" altLang="zh-CN" dirty="0" smtClean="0"/>
              <a:t>page</a:t>
            </a:r>
            <a:r>
              <a:rPr lang="zh-CN" altLang="en-US" dirty="0" smtClean="0"/>
              <a:t> </a:t>
            </a:r>
            <a:r>
              <a:rPr lang="en-US" altLang="zh-CN" dirty="0" smtClean="0"/>
              <a:t>supplies</a:t>
            </a:r>
            <a:r>
              <a:rPr lang="zh-CN" altLang="en-US" dirty="0" smtClean="0"/>
              <a:t> </a:t>
            </a:r>
            <a:r>
              <a:rPr lang="en-US" altLang="zh-CN" dirty="0" smtClean="0"/>
              <a:t>details</a:t>
            </a:r>
            <a:r>
              <a:rPr lang="zh-CN" altLang="en-US" dirty="0" smtClean="0"/>
              <a:t> </a:t>
            </a:r>
            <a:r>
              <a:rPr lang="en-US" altLang="zh-CN" dirty="0" smtClean="0"/>
              <a:t>about</a:t>
            </a:r>
            <a:r>
              <a:rPr lang="zh-CN" altLang="en-US" dirty="0" smtClean="0"/>
              <a:t> </a:t>
            </a:r>
            <a:r>
              <a:rPr lang="en-US" altLang="zh-CN" dirty="0" smtClean="0"/>
              <a:t>Data</a:t>
            </a:r>
            <a:r>
              <a:rPr lang="zh-CN" altLang="en-US" dirty="0" smtClean="0"/>
              <a:t> </a:t>
            </a:r>
            <a:r>
              <a:rPr lang="en-US" altLang="zh-CN" dirty="0" smtClean="0"/>
              <a:t>Cube</a:t>
            </a:r>
            <a:r>
              <a:rPr lang="zh-CN" altLang="en-US" dirty="0" smtClean="0"/>
              <a:t> </a:t>
            </a:r>
            <a:r>
              <a:rPr lang="en-US" altLang="zh-CN" dirty="0" smtClean="0"/>
              <a:t>and</a:t>
            </a:r>
            <a:r>
              <a:rPr lang="zh-CN" altLang="en-US" dirty="0" smtClean="0"/>
              <a:t> </a:t>
            </a:r>
            <a:r>
              <a:rPr lang="en-US" altLang="zh-CN" dirty="0" smtClean="0"/>
              <a:t>Cuboids.</a:t>
            </a:r>
            <a:endParaRPr lang="en-US" dirty="0"/>
          </a:p>
        </p:txBody>
      </p:sp>
    </p:spTree>
    <p:extLst>
      <p:ext uri="{BB962C8B-B14F-4D97-AF65-F5344CB8AC3E}">
        <p14:creationId xmlns:p14="http://schemas.microsoft.com/office/powerpoint/2010/main" val="735797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6045FD-46D0-4BB2-B4FA-BC0A4BBA04CF}" type="slidenum">
              <a:rPr lang="en-US" altLang="en-US"/>
              <a:pPr>
                <a:spcBef>
                  <a:spcPct val="0"/>
                </a:spcBef>
              </a:pPr>
              <a:t>9</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zh-CN" dirty="0" smtClean="0"/>
              <a:t>Every</a:t>
            </a:r>
            <a:r>
              <a:rPr lang="zh-CN" altLang="en-US" baseline="0" dirty="0" smtClean="0"/>
              <a:t> </a:t>
            </a:r>
            <a:r>
              <a:rPr lang="en-US" altLang="zh-CN" baseline="0" dirty="0" smtClean="0"/>
              <a:t>dimension</a:t>
            </a:r>
            <a:r>
              <a:rPr lang="zh-CN" altLang="en-US" baseline="0" dirty="0" smtClean="0"/>
              <a:t> </a:t>
            </a:r>
            <a:r>
              <a:rPr lang="en-US" altLang="zh-CN" baseline="0" dirty="0" smtClean="0"/>
              <a:t>still</a:t>
            </a:r>
            <a:r>
              <a:rPr lang="zh-CN" altLang="en-US" baseline="0" dirty="0" smtClean="0"/>
              <a:t> </a:t>
            </a:r>
            <a:r>
              <a:rPr lang="en-US" altLang="zh-CN" baseline="0" dirty="0" smtClean="0"/>
              <a:t>has</a:t>
            </a:r>
            <a:r>
              <a:rPr lang="zh-CN" altLang="en-US" baseline="0" dirty="0" smtClean="0"/>
              <a:t> </a:t>
            </a:r>
            <a:r>
              <a:rPr lang="en-US" altLang="zh-CN" baseline="0" dirty="0" smtClean="0"/>
              <a:t>multiple</a:t>
            </a:r>
            <a:r>
              <a:rPr lang="zh-CN" altLang="en-US" baseline="0" dirty="0" smtClean="0"/>
              <a:t> </a:t>
            </a:r>
            <a:r>
              <a:rPr lang="en-US" altLang="zh-CN" baseline="0" dirty="0" smtClean="0"/>
              <a:t>levels</a:t>
            </a:r>
            <a:r>
              <a:rPr lang="zh-CN" altLang="en-US" baseline="0" dirty="0" smtClean="0"/>
              <a:t> </a:t>
            </a:r>
            <a:r>
              <a:rPr lang="en-US" altLang="zh-CN" baseline="0" dirty="0" smtClean="0"/>
              <a:t>(time:</a:t>
            </a:r>
            <a:r>
              <a:rPr lang="zh-CN" altLang="en-US" baseline="0" dirty="0" smtClean="0"/>
              <a:t> </a:t>
            </a:r>
            <a:r>
              <a:rPr lang="en-US" altLang="zh-CN" baseline="0" dirty="0" smtClean="0"/>
              <a:t>year,</a:t>
            </a:r>
            <a:r>
              <a:rPr lang="zh-CN" altLang="en-US" baseline="0" dirty="0" smtClean="0"/>
              <a:t> </a:t>
            </a:r>
            <a:r>
              <a:rPr lang="en-US" altLang="zh-CN" baseline="0" dirty="0" smtClean="0"/>
              <a:t>month,</a:t>
            </a:r>
            <a:r>
              <a:rPr lang="zh-CN" altLang="en-US" baseline="0" dirty="0" smtClean="0"/>
              <a:t> </a:t>
            </a:r>
            <a:r>
              <a:rPr lang="en-US" altLang="zh-CN" baseline="0" dirty="0" smtClean="0"/>
              <a:t>week,</a:t>
            </a:r>
            <a:r>
              <a:rPr lang="zh-CN" altLang="en-US" baseline="0" dirty="0" smtClean="0"/>
              <a:t> </a:t>
            </a:r>
            <a:r>
              <a:rPr lang="en-US" altLang="zh-CN" baseline="0" dirty="0" smtClean="0"/>
              <a:t>day,</a:t>
            </a:r>
            <a:r>
              <a:rPr lang="zh-CN" altLang="en-US" baseline="0" dirty="0" smtClean="0"/>
              <a:t> </a:t>
            </a:r>
            <a:r>
              <a:rPr lang="en-US" altLang="zh-CN" baseline="0" dirty="0" smtClean="0"/>
              <a:t>hour).</a:t>
            </a:r>
            <a:endParaRPr lang="zh-CN" altLang="en-US" baseline="0" dirty="0" smtClean="0"/>
          </a:p>
          <a:p>
            <a:r>
              <a:rPr lang="en-US" altLang="zh-CN" baseline="0" dirty="0" smtClean="0"/>
              <a:t>Every</a:t>
            </a:r>
            <a:r>
              <a:rPr lang="zh-CN" altLang="en-US" baseline="0" dirty="0" smtClean="0"/>
              <a:t> </a:t>
            </a:r>
            <a:r>
              <a:rPr lang="en-US" altLang="zh-CN" baseline="0" dirty="0" smtClean="0"/>
              <a:t>cuboid</a:t>
            </a:r>
            <a:r>
              <a:rPr lang="zh-CN" altLang="en-US" baseline="0" dirty="0" smtClean="0"/>
              <a:t> </a:t>
            </a:r>
            <a:r>
              <a:rPr lang="en-US" altLang="zh-CN" baseline="0" dirty="0" smtClean="0"/>
              <a:t>is</a:t>
            </a:r>
            <a:r>
              <a:rPr lang="zh-CN" altLang="en-US" baseline="0" dirty="0" smtClean="0"/>
              <a:t> </a:t>
            </a:r>
            <a:r>
              <a:rPr lang="en-US" altLang="zh-CN" baseline="0" dirty="0" smtClean="0"/>
              <a:t>a</a:t>
            </a:r>
            <a:r>
              <a:rPr lang="zh-CN" altLang="en-US" baseline="0" dirty="0" smtClean="0"/>
              <a:t> </a:t>
            </a:r>
            <a:r>
              <a:rPr lang="en-US" altLang="zh-CN" baseline="0" dirty="0" smtClean="0"/>
              <a:t>cube.</a:t>
            </a:r>
            <a:r>
              <a:rPr lang="zh-CN" altLang="en-US" baseline="0" dirty="0" smtClean="0"/>
              <a:t> </a:t>
            </a:r>
            <a:r>
              <a:rPr lang="en-US" altLang="zh-CN" baseline="0" dirty="0" smtClean="0"/>
              <a:t>We</a:t>
            </a:r>
            <a:r>
              <a:rPr lang="zh-CN" altLang="en-US" baseline="0" dirty="0" smtClean="0"/>
              <a:t> </a:t>
            </a:r>
            <a:r>
              <a:rPr lang="en-US" altLang="zh-CN" baseline="0" dirty="0" smtClean="0"/>
              <a:t>call</a:t>
            </a:r>
            <a:r>
              <a:rPr lang="zh-CN" altLang="en-US" baseline="0" dirty="0" smtClean="0"/>
              <a:t> </a:t>
            </a:r>
            <a:r>
              <a:rPr lang="en-US" altLang="zh-CN" baseline="0" dirty="0" smtClean="0"/>
              <a:t>a</a:t>
            </a:r>
            <a:r>
              <a:rPr lang="zh-CN" altLang="en-US" baseline="0" dirty="0" smtClean="0"/>
              <a:t> </a:t>
            </a:r>
            <a:r>
              <a:rPr lang="en-US" altLang="zh-CN" baseline="0" dirty="0" smtClean="0"/>
              <a:t>lattice</a:t>
            </a:r>
            <a:r>
              <a:rPr lang="zh-CN" altLang="en-US" baseline="0" dirty="0" smtClean="0"/>
              <a:t> </a:t>
            </a:r>
            <a:r>
              <a:rPr lang="en-US" altLang="zh-CN" baseline="0" dirty="0" smtClean="0"/>
              <a:t>of</a:t>
            </a:r>
            <a:r>
              <a:rPr lang="zh-CN" altLang="en-US" baseline="0" dirty="0" smtClean="0"/>
              <a:t> </a:t>
            </a:r>
            <a:r>
              <a:rPr lang="en-US" altLang="zh-CN" baseline="0" dirty="0" smtClean="0"/>
              <a:t>cuboids</a:t>
            </a:r>
            <a:r>
              <a:rPr lang="zh-CN" altLang="en-US" baseline="0" dirty="0" smtClean="0"/>
              <a:t> </a:t>
            </a:r>
            <a:r>
              <a:rPr lang="en-US" altLang="zh-CN" baseline="0" dirty="0" smtClean="0"/>
              <a:t>(all</a:t>
            </a:r>
            <a:r>
              <a:rPr lang="zh-CN" altLang="en-US" baseline="0" dirty="0" smtClean="0"/>
              <a:t> </a:t>
            </a:r>
            <a:r>
              <a:rPr lang="en-US" altLang="zh-CN" baseline="0" dirty="0" smtClean="0"/>
              <a:t>the</a:t>
            </a:r>
            <a:r>
              <a:rPr lang="zh-CN" altLang="en-US" baseline="0" dirty="0" smtClean="0"/>
              <a:t> </a:t>
            </a:r>
            <a:r>
              <a:rPr lang="en-US" altLang="zh-CN" baseline="0" dirty="0" smtClean="0"/>
              <a:t>cubes)</a:t>
            </a:r>
            <a:r>
              <a:rPr lang="zh-CN" altLang="en-US" baseline="0" dirty="0" smtClean="0"/>
              <a:t> </a:t>
            </a:r>
            <a:r>
              <a:rPr lang="en-US" altLang="zh-CN" baseline="0" dirty="0" smtClean="0"/>
              <a:t>as</a:t>
            </a:r>
            <a:r>
              <a:rPr lang="zh-CN" altLang="en-US" baseline="0" dirty="0" smtClean="0"/>
              <a:t> </a:t>
            </a:r>
            <a:r>
              <a:rPr lang="en-US" altLang="zh-CN" baseline="0" dirty="0" smtClean="0"/>
              <a:t>data</a:t>
            </a:r>
            <a:r>
              <a:rPr lang="zh-CN" altLang="en-US" baseline="0" dirty="0" smtClean="0"/>
              <a:t> </a:t>
            </a:r>
            <a:r>
              <a:rPr lang="en-US" altLang="zh-CN" baseline="0" dirty="0" smtClean="0"/>
              <a:t>cube.</a:t>
            </a:r>
            <a:endParaRPr lang="zh-CN" altLang="en-US" baseline="0" dirty="0" smtClean="0"/>
          </a:p>
          <a:p>
            <a:endParaRPr lang="zh-CN" altLang="en-US" dirty="0" smtClean="0"/>
          </a:p>
        </p:txBody>
      </p:sp>
    </p:spTree>
    <p:extLst>
      <p:ext uri="{BB962C8B-B14F-4D97-AF65-F5344CB8AC3E}">
        <p14:creationId xmlns:p14="http://schemas.microsoft.com/office/powerpoint/2010/main" val="139901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smtClean="0"/>
              <a:t>Click to edit master subtitle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 Fourth level</a:t>
            </a:r>
          </a:p>
          <a:p>
            <a:pPr lvl="4"/>
            <a:r>
              <a:rPr lang="en-US" dirty="0" smtClean="0"/>
              <a:t> 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9/12/16</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AC60FC4E-09D8-43A0-9743-88439DE05552}" type="datetime4">
              <a:rPr lang="en-US"/>
              <a:pPr>
                <a:defRPr/>
              </a:pPr>
              <a:t>September 12, 2016</a:t>
            </a:fld>
            <a:endParaRPr lang="en-US"/>
          </a:p>
        </p:txBody>
      </p:sp>
      <p:sp>
        <p:nvSpPr>
          <p:cNvPr id="4"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955B9C67-743A-4F80-93AA-E226D3BC5296}" type="slidenum">
              <a:rPr lang="en-US" altLang="en-US"/>
              <a:pPr/>
              <a:t>‹#›</a:t>
            </a:fld>
            <a:endParaRPr lang="en-US" altLang="en-US"/>
          </a:p>
        </p:txBody>
      </p:sp>
    </p:spTree>
    <p:extLst>
      <p:ext uri="{BB962C8B-B14F-4D97-AF65-F5344CB8AC3E}">
        <p14:creationId xmlns:p14="http://schemas.microsoft.com/office/powerpoint/2010/main" val="307839704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9" r:id="rId3"/>
    <p:sldLayoutId id="2147483682" r:id="rId4"/>
  </p:sldLayoutIdLst>
  <p:timing>
    <p:tnLst>
      <p:par>
        <p:cTn id="1" dur="indefinite" restart="never" nodeType="tmRoot"/>
      </p:par>
    </p:tnLst>
  </p:timing>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eng-jiang.com/"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bin"/><Relationship Id="rId5" Type="http://schemas.openxmlformats.org/officeDocument/2006/relationships/image" Target="../media/image9.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bin"/><Relationship Id="rId5" Type="http://schemas.openxmlformats.org/officeDocument/2006/relationships/image" Target="../media/image10.emf"/><Relationship Id="rId6" Type="http://schemas.openxmlformats.org/officeDocument/2006/relationships/oleObject" Target="../embeddings/oleObject3.bin"/><Relationship Id="rId7" Type="http://schemas.openxmlformats.org/officeDocument/2006/relationships/image" Target="../media/image11.emf"/><Relationship Id="rId8" Type="http://schemas.openxmlformats.org/officeDocument/2006/relationships/oleObject" Target="../embeddings/oleObject4.bin"/><Relationship Id="rId9" Type="http://schemas.openxmlformats.org/officeDocument/2006/relationships/image" Target="../media/image1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Meng Jiang</a:t>
            </a:r>
            <a:endParaRPr lang="en-US" sz="1800" b="1" dirty="0"/>
          </a:p>
        </p:txBody>
      </p:sp>
      <p:sp>
        <p:nvSpPr>
          <p:cNvPr id="3" name="Content Placeholder 2"/>
          <p:cNvSpPr>
            <a:spLocks noGrp="1"/>
          </p:cNvSpPr>
          <p:nvPr>
            <p:ph idx="1"/>
          </p:nvPr>
        </p:nvSpPr>
        <p:spPr/>
        <p:txBody>
          <a:bodyPr/>
          <a:lstStyle/>
          <a:p>
            <a:r>
              <a:rPr lang="en-US" dirty="0" smtClean="0"/>
              <a:t>Postdoctoral Researcher in UIUC since Aug 2015 (Office 2130)</a:t>
            </a:r>
          </a:p>
          <a:p>
            <a:r>
              <a:rPr lang="en-US" dirty="0" smtClean="0"/>
              <a:t>Ph. D. from Tsinghua University, Beijing (2010-2015)</a:t>
            </a:r>
          </a:p>
          <a:p>
            <a:r>
              <a:rPr lang="en-US" dirty="0" smtClean="0"/>
              <a:t>Research topic: </a:t>
            </a:r>
            <a:r>
              <a:rPr lang="en-US" b="1" dirty="0" smtClean="0"/>
              <a:t>Data-driven Behavioral Analytics with Networks</a:t>
            </a:r>
          </a:p>
          <a:p>
            <a:pPr lvl="1"/>
            <a:r>
              <a:rPr lang="en-US" dirty="0" smtClean="0"/>
              <a:t>Different from Experience-driven: Observation, Representation, Model</a:t>
            </a:r>
          </a:p>
          <a:p>
            <a:pPr lvl="1"/>
            <a:r>
              <a:rPr lang="en-US" dirty="0"/>
              <a:t>Applications: recommender system, fraud/spam </a:t>
            </a:r>
            <a:r>
              <a:rPr lang="en-US" dirty="0" smtClean="0"/>
              <a:t>detection, etc.</a:t>
            </a:r>
            <a:endParaRPr lang="en-US" dirty="0"/>
          </a:p>
          <a:p>
            <a:pPr lvl="1"/>
            <a:r>
              <a:rPr lang="en-US" dirty="0" smtClean="0"/>
              <a:t>Given behavioral data (user-information interaction), </a:t>
            </a:r>
            <a:r>
              <a:rPr lang="en-US" altLang="zh-CN" dirty="0" smtClean="0"/>
              <a:t>I</a:t>
            </a:r>
            <a:r>
              <a:rPr lang="zh-CN" altLang="en-US" dirty="0" smtClean="0"/>
              <a:t> </a:t>
            </a:r>
            <a:r>
              <a:rPr lang="en-US" altLang="zh-CN" smtClean="0"/>
              <a:t>study</a:t>
            </a:r>
            <a:endParaRPr lang="en-US" dirty="0" smtClean="0"/>
          </a:p>
          <a:p>
            <a:pPr lvl="2"/>
            <a:r>
              <a:rPr lang="en-US" dirty="0" smtClean="0"/>
              <a:t>Mining user-item behavior network w/ social, spatiotemporal contexts</a:t>
            </a:r>
          </a:p>
          <a:p>
            <a:pPr lvl="2"/>
            <a:r>
              <a:rPr lang="en-US" dirty="0" smtClean="0"/>
              <a:t>Structuring </a:t>
            </a:r>
            <a:r>
              <a:rPr lang="en-US" dirty="0" smtClean="0"/>
              <a:t>information network from unstructured items’ content</a:t>
            </a:r>
          </a:p>
          <a:p>
            <a:pPr lvl="2"/>
            <a:r>
              <a:rPr lang="en-US" dirty="0" smtClean="0"/>
              <a:t>Integrating behavior network and information network for applications</a:t>
            </a:r>
          </a:p>
          <a:p>
            <a:r>
              <a:rPr lang="en-US" dirty="0" smtClean="0">
                <a:hlinkClick r:id="rId3"/>
              </a:rPr>
              <a:t>www.meng-jiang.com</a:t>
            </a:r>
            <a:endParaRPr lang="en-US" dirty="0" smtClean="0"/>
          </a:p>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4988" y="2683854"/>
            <a:ext cx="445805" cy="548640"/>
          </a:xfrm>
          <a:prstGeom prst="rect">
            <a:avLst/>
          </a:prstGeom>
        </p:spPr>
      </p:pic>
    </p:spTree>
    <p:extLst>
      <p:ext uri="{BB962C8B-B14F-4D97-AF65-F5344CB8AC3E}">
        <p14:creationId xmlns:p14="http://schemas.microsoft.com/office/powerpoint/2010/main" val="1109611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pPr eaLnBrk="1" hangingPunct="1"/>
            <a:r>
              <a:rPr lang="en-US" altLang="en-US" dirty="0"/>
              <a:t>Conceptual Modeling of Data Warehouses</a:t>
            </a:r>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pPr eaLnBrk="1" hangingPunct="1">
              <a:lnSpc>
                <a:spcPct val="150000"/>
              </a:lnSpc>
              <a:spcAft>
                <a:spcPts val="600"/>
              </a:spcAft>
            </a:pPr>
            <a:r>
              <a:rPr lang="en-US" altLang="en-US" sz="2400" dirty="0"/>
              <a:t>Modeling data warehouses: dimensions &amp; measures</a:t>
            </a:r>
          </a:p>
          <a:p>
            <a:pPr lvl="1" eaLnBrk="1" hangingPunct="1">
              <a:lnSpc>
                <a:spcPct val="150000"/>
              </a:lnSpc>
              <a:spcAft>
                <a:spcPts val="600"/>
              </a:spcAft>
            </a:pPr>
            <a:r>
              <a:rPr lang="en-US" altLang="en-US" sz="2400" u="sng" dirty="0">
                <a:solidFill>
                  <a:srgbClr val="FF0000"/>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50000"/>
              </a:lnSpc>
              <a:spcAft>
                <a:spcPts val="600"/>
              </a:spcAft>
            </a:pPr>
            <a:r>
              <a:rPr lang="en-US" altLang="en-US" sz="2400" u="sng" dirty="0">
                <a:solidFill>
                  <a:srgbClr val="FF0000"/>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50000"/>
              </a:lnSpc>
              <a:spcAft>
                <a:spcPts val="600"/>
              </a:spcAft>
            </a:pPr>
            <a:r>
              <a:rPr lang="en-US" altLang="en-US" sz="2400" u="sng" dirty="0">
                <a:solidFill>
                  <a:srgbClr val="FF0000"/>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rgbClr val="FF0000"/>
                </a:solidFill>
              </a:rPr>
              <a:t>galaxy schema </a:t>
            </a:r>
            <a:r>
              <a:rPr lang="en-US" altLang="en-US" sz="2400" dirty="0"/>
              <a:t>or fact constellation</a:t>
            </a:r>
            <a:r>
              <a:rPr lang="en-US" altLang="en-US" sz="2400" dirty="0" smtClean="0"/>
              <a:t> </a:t>
            </a:r>
          </a:p>
        </p:txBody>
      </p:sp>
    </p:spTree>
    <p:extLst>
      <p:ext uri="{BB962C8B-B14F-4D97-AF65-F5344CB8AC3E}">
        <p14:creationId xmlns:p14="http://schemas.microsoft.com/office/powerpoint/2010/main" val="312165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71D8017F-513E-4745-87DE-14692A9A9251}" type="slidenum">
              <a:rPr lang="en-US" altLang="en-US" sz="1200"/>
              <a:pPr eaLnBrk="1" hangingPunct="1">
                <a:spcBef>
                  <a:spcPct val="0"/>
                </a:spcBef>
                <a:buClrTx/>
                <a:buSzTx/>
                <a:buFontTx/>
                <a:buNone/>
              </a:pPr>
              <a:t>11</a:t>
            </a:fld>
            <a:endParaRPr lang="en-US" altLang="en-US" sz="1200"/>
          </a:p>
        </p:txBody>
      </p:sp>
      <p:sp>
        <p:nvSpPr>
          <p:cNvPr id="21507" name="Rectangle 2"/>
          <p:cNvSpPr>
            <a:spLocks noGrp="1" noChangeArrowheads="1"/>
          </p:cNvSpPr>
          <p:nvPr>
            <p:ph type="title"/>
          </p:nvPr>
        </p:nvSpPr>
        <p:spPr>
          <a:xfrm>
            <a:off x="2019300" y="140651"/>
            <a:ext cx="7772400" cy="772164"/>
          </a:xfrm>
        </p:spPr>
        <p:txBody>
          <a:bodyPr>
            <a:noAutofit/>
          </a:bodyPr>
          <a:lstStyle/>
          <a:p>
            <a:r>
              <a:rPr lang="en-US" altLang="en-US" b="1" dirty="0" smtClean="0"/>
              <a:t>Star Schema: An </a:t>
            </a:r>
            <a:r>
              <a:rPr lang="en-US" altLang="en-US" dirty="0"/>
              <a:t>Example</a:t>
            </a:r>
            <a:endParaRPr lang="en-US" altLang="en-US" b="1" dirty="0" smtClean="0"/>
          </a:p>
        </p:txBody>
      </p:sp>
      <p:sp>
        <p:nvSpPr>
          <p:cNvPr id="21508" name="Rectangle 3"/>
          <p:cNvSpPr>
            <a:spLocks noGrp="1" noChangeArrowheads="1"/>
          </p:cNvSpPr>
          <p:nvPr>
            <p:ph type="body" idx="1"/>
          </p:nvPr>
        </p:nvSpPr>
        <p:spPr>
          <a:xfrm>
            <a:off x="7943850" y="1676400"/>
            <a:ext cx="2495550" cy="4305300"/>
          </a:xfrm>
        </p:spPr>
        <p:txBody>
          <a:bodyPr/>
          <a:lstStyle/>
          <a:p>
            <a:pPr eaLnBrk="1" hangingPunct="1">
              <a:buFont typeface="Wingdings" panose="05000000000000000000" pitchFamily="2" charset="2"/>
              <a:buNone/>
            </a:pPr>
            <a:r>
              <a:rPr lang="en-US" altLang="en-US" sz="2000"/>
              <a:t>   </a:t>
            </a:r>
          </a:p>
        </p:txBody>
      </p:sp>
      <p:sp>
        <p:nvSpPr>
          <p:cNvPr id="21509" name="Rectangle 5"/>
          <p:cNvSpPr>
            <a:spLocks noChangeArrowheads="1"/>
          </p:cNvSpPr>
          <p:nvPr/>
        </p:nvSpPr>
        <p:spPr bwMode="auto">
          <a:xfrm>
            <a:off x="5072064" y="3162300"/>
            <a:ext cx="2065337"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1510" name="Group 6"/>
          <p:cNvGrpSpPr>
            <a:grpSpLocks/>
          </p:cNvGrpSpPr>
          <p:nvPr/>
        </p:nvGrpSpPr>
        <p:grpSpPr bwMode="auto">
          <a:xfrm>
            <a:off x="1828801" y="1295401"/>
            <a:ext cx="1819275" cy="2163763"/>
            <a:chOff x="277" y="1164"/>
            <a:chExt cx="1133" cy="1341"/>
          </a:xfrm>
        </p:grpSpPr>
        <p:sp>
          <p:nvSpPr>
            <p:cNvPr id="21542"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1543"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1511" name="Group 9"/>
          <p:cNvGrpSpPr>
            <a:grpSpLocks/>
          </p:cNvGrpSpPr>
          <p:nvPr/>
        </p:nvGrpSpPr>
        <p:grpSpPr bwMode="auto">
          <a:xfrm>
            <a:off x="8128001" y="3867151"/>
            <a:ext cx="1831975" cy="1884363"/>
            <a:chOff x="684" y="2196"/>
            <a:chExt cx="1140" cy="1168"/>
          </a:xfrm>
        </p:grpSpPr>
        <p:sp>
          <p:nvSpPr>
            <p:cNvPr id="21540"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a:t>
              </a:r>
            </a:p>
            <a:p>
              <a:pPr>
                <a:spcBef>
                  <a:spcPct val="0"/>
                </a:spcBef>
                <a:buClrTx/>
                <a:buSzTx/>
                <a:buFontTx/>
                <a:buNone/>
              </a:pPr>
              <a:r>
                <a:rPr lang="en-US" altLang="en-US" sz="1800">
                  <a:latin typeface="Times New Roman" panose="02020603050405020304" pitchFamily="18" charset="0"/>
                </a:rPr>
                <a:t>state_or_province</a:t>
              </a:r>
            </a:p>
            <a:p>
              <a:pPr>
                <a:spcBef>
                  <a:spcPct val="0"/>
                </a:spcBef>
                <a:buClrTx/>
                <a:buSzTx/>
                <a:buFontTx/>
                <a:buNone/>
              </a:pPr>
              <a:r>
                <a:rPr lang="en-US" altLang="en-US" sz="1800">
                  <a:latin typeface="Times New Roman" panose="02020603050405020304" pitchFamily="18" charset="0"/>
                </a:rPr>
                <a:t>country</a:t>
              </a:r>
            </a:p>
          </p:txBody>
        </p:sp>
        <p:sp>
          <p:nvSpPr>
            <p:cNvPr id="21541"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1512" name="Rectangle 12"/>
          <p:cNvSpPr>
            <a:spLocks noChangeArrowheads="1"/>
          </p:cNvSpPr>
          <p:nvPr/>
        </p:nvSpPr>
        <p:spPr bwMode="auto">
          <a:xfrm>
            <a:off x="4975225" y="2279650"/>
            <a:ext cx="1856214"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1513" name="Rectangle 13"/>
          <p:cNvSpPr>
            <a:spLocks noChangeArrowheads="1"/>
          </p:cNvSpPr>
          <p:nvPr/>
        </p:nvSpPr>
        <p:spPr bwMode="auto">
          <a:xfrm>
            <a:off x="5072064" y="2697164"/>
            <a:ext cx="2065337" cy="452437"/>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4" name="Rectangle 14"/>
          <p:cNvSpPr>
            <a:spLocks noChangeArrowheads="1"/>
          </p:cNvSpPr>
          <p:nvPr/>
        </p:nvSpPr>
        <p:spPr bwMode="auto">
          <a:xfrm>
            <a:off x="5105400" y="2743200"/>
            <a:ext cx="2057400" cy="400752"/>
          </a:xfrm>
          <a:prstGeom prst="rect">
            <a:avLst/>
          </a:prstGeom>
          <a:solidFill>
            <a:srgbClr val="00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1515" name="Rectangle 15"/>
          <p:cNvSpPr>
            <a:spLocks noChangeArrowheads="1"/>
          </p:cNvSpPr>
          <p:nvPr/>
        </p:nvSpPr>
        <p:spPr bwMode="auto">
          <a:xfrm>
            <a:off x="5106988" y="3192463"/>
            <a:ext cx="2035814" cy="400752"/>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item_key</a:t>
            </a:r>
            <a:endParaRPr lang="en-US" altLang="en-US" sz="2000" dirty="0">
              <a:latin typeface="Times New Roman" panose="02020603050405020304" pitchFamily="18" charset="0"/>
            </a:endParaRPr>
          </a:p>
        </p:txBody>
      </p:sp>
      <p:sp>
        <p:nvSpPr>
          <p:cNvPr id="21516" name="Rectangle 16"/>
          <p:cNvSpPr>
            <a:spLocks noChangeArrowheads="1"/>
          </p:cNvSpPr>
          <p:nvPr/>
        </p:nvSpPr>
        <p:spPr bwMode="auto">
          <a:xfrm>
            <a:off x="5072064" y="3627438"/>
            <a:ext cx="2065337"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7" name="Rectangle 17"/>
          <p:cNvSpPr>
            <a:spLocks noChangeArrowheads="1"/>
          </p:cNvSpPr>
          <p:nvPr/>
        </p:nvSpPr>
        <p:spPr bwMode="auto">
          <a:xfrm>
            <a:off x="5106988" y="3638550"/>
            <a:ext cx="2087110" cy="400752"/>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1518" name="Rectangle 18"/>
          <p:cNvSpPr>
            <a:spLocks noChangeArrowheads="1"/>
          </p:cNvSpPr>
          <p:nvPr/>
        </p:nvSpPr>
        <p:spPr bwMode="auto">
          <a:xfrm>
            <a:off x="5072064" y="4090989"/>
            <a:ext cx="2065337" cy="452437"/>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9" name="Rectangle 19"/>
          <p:cNvSpPr>
            <a:spLocks noChangeArrowheads="1"/>
          </p:cNvSpPr>
          <p:nvPr/>
        </p:nvSpPr>
        <p:spPr bwMode="auto">
          <a:xfrm>
            <a:off x="5105401" y="4114800"/>
            <a:ext cx="2085507" cy="400752"/>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1520" name="Rectangle 20"/>
          <p:cNvSpPr>
            <a:spLocks noChangeArrowheads="1"/>
          </p:cNvSpPr>
          <p:nvPr/>
        </p:nvSpPr>
        <p:spPr bwMode="auto">
          <a:xfrm>
            <a:off x="5072064" y="4556125"/>
            <a:ext cx="2065337"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1" name="Rectangle 21"/>
          <p:cNvSpPr>
            <a:spLocks noChangeArrowheads="1"/>
          </p:cNvSpPr>
          <p:nvPr/>
        </p:nvSpPr>
        <p:spPr bwMode="auto">
          <a:xfrm>
            <a:off x="5106988" y="4606925"/>
            <a:ext cx="2006960" cy="40075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1522" name="Rectangle 22"/>
          <p:cNvSpPr>
            <a:spLocks noChangeArrowheads="1"/>
          </p:cNvSpPr>
          <p:nvPr/>
        </p:nvSpPr>
        <p:spPr bwMode="auto">
          <a:xfrm>
            <a:off x="5072064" y="5021263"/>
            <a:ext cx="2065337"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3" name="Rectangle 23"/>
          <p:cNvSpPr>
            <a:spLocks noChangeArrowheads="1"/>
          </p:cNvSpPr>
          <p:nvPr/>
        </p:nvSpPr>
        <p:spPr bwMode="auto">
          <a:xfrm>
            <a:off x="5106988" y="5051425"/>
            <a:ext cx="2013372" cy="40075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1524" name="Rectangle 24"/>
          <p:cNvSpPr>
            <a:spLocks noChangeArrowheads="1"/>
          </p:cNvSpPr>
          <p:nvPr/>
        </p:nvSpPr>
        <p:spPr bwMode="auto">
          <a:xfrm>
            <a:off x="5072064" y="5486400"/>
            <a:ext cx="2065337"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5" name="Rectangle 25"/>
          <p:cNvSpPr>
            <a:spLocks noChangeArrowheads="1"/>
          </p:cNvSpPr>
          <p:nvPr/>
        </p:nvSpPr>
        <p:spPr bwMode="auto">
          <a:xfrm>
            <a:off x="5087939" y="5497513"/>
            <a:ext cx="2014975" cy="40075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1526" name="Rectangle 26"/>
          <p:cNvSpPr>
            <a:spLocks noChangeArrowheads="1"/>
          </p:cNvSpPr>
          <p:nvPr/>
        </p:nvSpPr>
        <p:spPr bwMode="auto">
          <a:xfrm>
            <a:off x="3581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1527" name="Line 27"/>
          <p:cNvSpPr>
            <a:spLocks noChangeShapeType="1"/>
          </p:cNvSpPr>
          <p:nvPr/>
        </p:nvSpPr>
        <p:spPr bwMode="auto">
          <a:xfrm flipV="1">
            <a:off x="4295775" y="4781550"/>
            <a:ext cx="769938" cy="1143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28" name="Line 28"/>
          <p:cNvSpPr>
            <a:spLocks noChangeShapeType="1"/>
          </p:cNvSpPr>
          <p:nvPr/>
        </p:nvSpPr>
        <p:spPr bwMode="auto">
          <a:xfrm flipV="1">
            <a:off x="4276725" y="5324476"/>
            <a:ext cx="788988" cy="5619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29" name="Line 29"/>
          <p:cNvSpPr>
            <a:spLocks noChangeShapeType="1"/>
          </p:cNvSpPr>
          <p:nvPr/>
        </p:nvSpPr>
        <p:spPr bwMode="auto">
          <a:xfrm flipV="1">
            <a:off x="4276726" y="5692776"/>
            <a:ext cx="904875" cy="1936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30" name="Line 30"/>
          <p:cNvSpPr>
            <a:spLocks noChangeShapeType="1"/>
          </p:cNvSpPr>
          <p:nvPr/>
        </p:nvSpPr>
        <p:spPr bwMode="auto">
          <a:xfrm flipH="1">
            <a:off x="3852863" y="394970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531" name="Line 31"/>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32" name="Line 32"/>
          <p:cNvSpPr>
            <a:spLocks noChangeShapeType="1"/>
          </p:cNvSpPr>
          <p:nvPr/>
        </p:nvSpPr>
        <p:spPr bwMode="auto">
          <a:xfrm>
            <a:off x="7104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1533" name="Line 33"/>
          <p:cNvSpPr>
            <a:spLocks noChangeShapeType="1"/>
          </p:cNvSpPr>
          <p:nvPr/>
        </p:nvSpPr>
        <p:spPr bwMode="auto">
          <a:xfrm flipV="1">
            <a:off x="7104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1534" name="Group 34"/>
          <p:cNvGrpSpPr>
            <a:grpSpLocks/>
          </p:cNvGrpSpPr>
          <p:nvPr/>
        </p:nvGrpSpPr>
        <p:grpSpPr bwMode="auto">
          <a:xfrm>
            <a:off x="8134351" y="1600200"/>
            <a:ext cx="1438275" cy="1925638"/>
            <a:chOff x="3796" y="983"/>
            <a:chExt cx="896" cy="1194"/>
          </a:xfrm>
        </p:grpSpPr>
        <p:sp>
          <p:nvSpPr>
            <p:cNvPr id="21538"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supplier_type</a:t>
              </a:r>
            </a:p>
          </p:txBody>
        </p:sp>
        <p:sp>
          <p:nvSpPr>
            <p:cNvPr id="21539"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1535" name="Group 37"/>
          <p:cNvGrpSpPr>
            <a:grpSpLocks/>
          </p:cNvGrpSpPr>
          <p:nvPr/>
        </p:nvGrpSpPr>
        <p:grpSpPr bwMode="auto">
          <a:xfrm>
            <a:off x="2362201" y="3886201"/>
            <a:ext cx="1509713" cy="1393825"/>
            <a:chOff x="3844" y="2426"/>
            <a:chExt cx="939" cy="864"/>
          </a:xfrm>
        </p:grpSpPr>
        <p:sp>
          <p:nvSpPr>
            <p:cNvPr id="21536"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1537"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spTree>
    <p:extLst>
      <p:ext uri="{BB962C8B-B14F-4D97-AF65-F5344CB8AC3E}">
        <p14:creationId xmlns:p14="http://schemas.microsoft.com/office/powerpoint/2010/main" val="219622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69900" y="84137"/>
            <a:ext cx="11239500" cy="934152"/>
          </a:xfrm>
        </p:spPr>
        <p:txBody>
          <a:bodyPr>
            <a:normAutofit/>
          </a:bodyPr>
          <a:lstStyle/>
          <a:p>
            <a:r>
              <a:rPr lang="en-US" altLang="en-US" b="1" dirty="0" smtClean="0"/>
              <a:t>Snowflake Schema: An </a:t>
            </a:r>
            <a:r>
              <a:rPr lang="en-US" altLang="en-US" dirty="0" smtClean="0"/>
              <a:t>Example</a:t>
            </a:r>
            <a:endParaRPr lang="en-US" altLang="en-US" b="1" dirty="0" smtClean="0"/>
          </a:p>
        </p:txBody>
      </p:sp>
      <p:sp>
        <p:nvSpPr>
          <p:cNvPr id="22532" name="Rectangle 4"/>
          <p:cNvSpPr>
            <a:spLocks noChangeArrowheads="1"/>
          </p:cNvSpPr>
          <p:nvPr/>
        </p:nvSpPr>
        <p:spPr bwMode="auto">
          <a:xfrm>
            <a:off x="4841875" y="3105150"/>
            <a:ext cx="2065338"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2533" name="Group 5"/>
          <p:cNvGrpSpPr>
            <a:grpSpLocks/>
          </p:cNvGrpSpPr>
          <p:nvPr/>
        </p:nvGrpSpPr>
        <p:grpSpPr bwMode="auto">
          <a:xfrm>
            <a:off x="1828801" y="1295401"/>
            <a:ext cx="1819275" cy="2163763"/>
            <a:chOff x="277" y="1164"/>
            <a:chExt cx="1133" cy="1341"/>
          </a:xfrm>
        </p:grpSpPr>
        <p:sp>
          <p:nvSpPr>
            <p:cNvPr id="22573"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2574"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2534" name="Group 8"/>
          <p:cNvGrpSpPr>
            <a:grpSpLocks/>
          </p:cNvGrpSpPr>
          <p:nvPr/>
        </p:nvGrpSpPr>
        <p:grpSpPr bwMode="auto">
          <a:xfrm>
            <a:off x="7467601" y="3810001"/>
            <a:ext cx="1374775" cy="1331913"/>
            <a:chOff x="684" y="2196"/>
            <a:chExt cx="1298" cy="834"/>
          </a:xfrm>
        </p:grpSpPr>
        <p:sp>
          <p:nvSpPr>
            <p:cNvPr id="22571"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city_key</a:t>
              </a:r>
            </a:p>
          </p:txBody>
        </p:sp>
        <p:sp>
          <p:nvSpPr>
            <p:cNvPr id="22572"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2535" name="Rectangle 11"/>
          <p:cNvSpPr>
            <a:spLocks noChangeArrowheads="1"/>
          </p:cNvSpPr>
          <p:nvPr/>
        </p:nvSpPr>
        <p:spPr bwMode="auto">
          <a:xfrm>
            <a:off x="4799013" y="2152650"/>
            <a:ext cx="1856214"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2536" name="Rectangle 12"/>
          <p:cNvSpPr>
            <a:spLocks noChangeArrowheads="1"/>
          </p:cNvSpPr>
          <p:nvPr/>
        </p:nvSpPr>
        <p:spPr bwMode="auto">
          <a:xfrm>
            <a:off x="4841875" y="2640014"/>
            <a:ext cx="2065338" cy="452437"/>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37" name="Rectangle 13"/>
          <p:cNvSpPr>
            <a:spLocks noChangeArrowheads="1"/>
          </p:cNvSpPr>
          <p:nvPr/>
        </p:nvSpPr>
        <p:spPr bwMode="auto">
          <a:xfrm>
            <a:off x="4875213" y="2686050"/>
            <a:ext cx="2057400" cy="400752"/>
          </a:xfrm>
          <a:prstGeom prst="rect">
            <a:avLst/>
          </a:prstGeom>
          <a:solidFill>
            <a:srgbClr val="00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2538" name="Rectangle 14"/>
          <p:cNvSpPr>
            <a:spLocks noChangeArrowheads="1"/>
          </p:cNvSpPr>
          <p:nvPr/>
        </p:nvSpPr>
        <p:spPr bwMode="auto">
          <a:xfrm>
            <a:off x="4876800" y="3135313"/>
            <a:ext cx="2035814" cy="400752"/>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22539" name="Rectangle 15"/>
          <p:cNvSpPr>
            <a:spLocks noChangeArrowheads="1"/>
          </p:cNvSpPr>
          <p:nvPr/>
        </p:nvSpPr>
        <p:spPr bwMode="auto">
          <a:xfrm>
            <a:off x="4841875" y="3570288"/>
            <a:ext cx="2065338"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0" name="Rectangle 16"/>
          <p:cNvSpPr>
            <a:spLocks noChangeArrowheads="1"/>
          </p:cNvSpPr>
          <p:nvPr/>
        </p:nvSpPr>
        <p:spPr bwMode="auto">
          <a:xfrm>
            <a:off x="4876800" y="3581400"/>
            <a:ext cx="2087110" cy="400752"/>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2541" name="Rectangle 17"/>
          <p:cNvSpPr>
            <a:spLocks noChangeArrowheads="1"/>
          </p:cNvSpPr>
          <p:nvPr/>
        </p:nvSpPr>
        <p:spPr bwMode="auto">
          <a:xfrm>
            <a:off x="4841875" y="4033839"/>
            <a:ext cx="2065338" cy="452437"/>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2" name="Rectangle 18"/>
          <p:cNvSpPr>
            <a:spLocks noChangeArrowheads="1"/>
          </p:cNvSpPr>
          <p:nvPr/>
        </p:nvSpPr>
        <p:spPr bwMode="auto">
          <a:xfrm>
            <a:off x="4875214" y="4057650"/>
            <a:ext cx="2085507" cy="400752"/>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2543" name="Rectangle 19"/>
          <p:cNvSpPr>
            <a:spLocks noChangeArrowheads="1"/>
          </p:cNvSpPr>
          <p:nvPr/>
        </p:nvSpPr>
        <p:spPr bwMode="auto">
          <a:xfrm>
            <a:off x="4841875" y="4498975"/>
            <a:ext cx="2065338"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4" name="Rectangle 20"/>
          <p:cNvSpPr>
            <a:spLocks noChangeArrowheads="1"/>
          </p:cNvSpPr>
          <p:nvPr/>
        </p:nvSpPr>
        <p:spPr bwMode="auto">
          <a:xfrm>
            <a:off x="4876800" y="4549775"/>
            <a:ext cx="2006960" cy="40075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2545" name="Rectangle 21"/>
          <p:cNvSpPr>
            <a:spLocks noChangeArrowheads="1"/>
          </p:cNvSpPr>
          <p:nvPr/>
        </p:nvSpPr>
        <p:spPr bwMode="auto">
          <a:xfrm>
            <a:off x="4841875" y="4964113"/>
            <a:ext cx="2065338"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6" name="Rectangle 22"/>
          <p:cNvSpPr>
            <a:spLocks noChangeArrowheads="1"/>
          </p:cNvSpPr>
          <p:nvPr/>
        </p:nvSpPr>
        <p:spPr bwMode="auto">
          <a:xfrm>
            <a:off x="4876800" y="4994275"/>
            <a:ext cx="2013372" cy="40075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2547" name="Rectangle 23"/>
          <p:cNvSpPr>
            <a:spLocks noChangeArrowheads="1"/>
          </p:cNvSpPr>
          <p:nvPr/>
        </p:nvSpPr>
        <p:spPr bwMode="auto">
          <a:xfrm>
            <a:off x="4841875" y="5429250"/>
            <a:ext cx="2065338"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8" name="Rectangle 24"/>
          <p:cNvSpPr>
            <a:spLocks noChangeArrowheads="1"/>
          </p:cNvSpPr>
          <p:nvPr/>
        </p:nvSpPr>
        <p:spPr bwMode="auto">
          <a:xfrm>
            <a:off x="4857751" y="5440363"/>
            <a:ext cx="2014975" cy="40075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2549" name="Rectangle 25"/>
          <p:cNvSpPr>
            <a:spLocks noChangeArrowheads="1"/>
          </p:cNvSpPr>
          <p:nvPr/>
        </p:nvSpPr>
        <p:spPr bwMode="auto">
          <a:xfrm>
            <a:off x="3200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2550" name="Line 26"/>
          <p:cNvSpPr>
            <a:spLocks noChangeShapeType="1"/>
          </p:cNvSpPr>
          <p:nvPr/>
        </p:nvSpPr>
        <p:spPr bwMode="auto">
          <a:xfrm flipV="1">
            <a:off x="4114800" y="4724400"/>
            <a:ext cx="769938" cy="1143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2551" name="Line 27"/>
          <p:cNvSpPr>
            <a:spLocks noChangeShapeType="1"/>
          </p:cNvSpPr>
          <p:nvPr/>
        </p:nvSpPr>
        <p:spPr bwMode="auto">
          <a:xfrm flipV="1">
            <a:off x="4095750" y="5267326"/>
            <a:ext cx="788988" cy="5619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2552" name="Line 28"/>
          <p:cNvSpPr>
            <a:spLocks noChangeShapeType="1"/>
          </p:cNvSpPr>
          <p:nvPr/>
        </p:nvSpPr>
        <p:spPr bwMode="auto">
          <a:xfrm flipV="1">
            <a:off x="4095751" y="5635626"/>
            <a:ext cx="904875" cy="1936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2553" name="Line 29"/>
          <p:cNvSpPr>
            <a:spLocks noChangeShapeType="1"/>
          </p:cNvSpPr>
          <p:nvPr/>
        </p:nvSpPr>
        <p:spPr bwMode="auto">
          <a:xfrm flipH="1">
            <a:off x="3505200" y="3886200"/>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54" name="Line 30"/>
          <p:cNvSpPr>
            <a:spLocks noChangeShapeType="1"/>
          </p:cNvSpPr>
          <p:nvPr/>
        </p:nvSpPr>
        <p:spPr bwMode="auto">
          <a:xfrm flipH="1" flipV="1">
            <a:off x="3505201" y="1981201"/>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2555" name="Line 31"/>
          <p:cNvSpPr>
            <a:spLocks noChangeShapeType="1"/>
          </p:cNvSpPr>
          <p:nvPr/>
        </p:nvSpPr>
        <p:spPr bwMode="auto">
          <a:xfrm>
            <a:off x="6858000" y="4267200"/>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2556" name="Line 32"/>
          <p:cNvSpPr>
            <a:spLocks noChangeShapeType="1"/>
          </p:cNvSpPr>
          <p:nvPr/>
        </p:nvSpPr>
        <p:spPr bwMode="auto">
          <a:xfrm flipV="1">
            <a:off x="6858000" y="2286000"/>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557" name="Group 33"/>
          <p:cNvGrpSpPr>
            <a:grpSpLocks/>
          </p:cNvGrpSpPr>
          <p:nvPr/>
        </p:nvGrpSpPr>
        <p:grpSpPr bwMode="auto">
          <a:xfrm>
            <a:off x="7467601" y="1524000"/>
            <a:ext cx="1374775" cy="1924050"/>
            <a:chOff x="3796" y="983"/>
            <a:chExt cx="857" cy="1193"/>
          </a:xfrm>
        </p:grpSpPr>
        <p:sp>
          <p:nvSpPr>
            <p:cNvPr id="22569"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supplier_key</a:t>
              </a:r>
            </a:p>
          </p:txBody>
        </p:sp>
        <p:sp>
          <p:nvSpPr>
            <p:cNvPr id="22570"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2558" name="Group 36"/>
          <p:cNvGrpSpPr>
            <a:grpSpLocks/>
          </p:cNvGrpSpPr>
          <p:nvPr/>
        </p:nvGrpSpPr>
        <p:grpSpPr bwMode="auto">
          <a:xfrm>
            <a:off x="2133601" y="3886201"/>
            <a:ext cx="1509713" cy="1393825"/>
            <a:chOff x="3844" y="2426"/>
            <a:chExt cx="939" cy="864"/>
          </a:xfrm>
        </p:grpSpPr>
        <p:sp>
          <p:nvSpPr>
            <p:cNvPr id="22567"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2568"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nvGrpSpPr>
          <p:cNvPr id="22559" name="Group 40"/>
          <p:cNvGrpSpPr>
            <a:grpSpLocks/>
          </p:cNvGrpSpPr>
          <p:nvPr/>
        </p:nvGrpSpPr>
        <p:grpSpPr bwMode="auto">
          <a:xfrm>
            <a:off x="9218614" y="1981200"/>
            <a:ext cx="1449387" cy="998538"/>
            <a:chOff x="3789" y="855"/>
            <a:chExt cx="903" cy="1172"/>
          </a:xfrm>
        </p:grpSpPr>
        <p:sp>
          <p:nvSpPr>
            <p:cNvPr id="22565"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supplier_key</a:t>
              </a:r>
            </a:p>
            <a:p>
              <a:pPr>
                <a:spcBef>
                  <a:spcPct val="0"/>
                </a:spcBef>
                <a:buClrTx/>
                <a:buSzTx/>
                <a:buFontTx/>
                <a:buNone/>
              </a:pPr>
              <a:r>
                <a:rPr lang="en-US" altLang="en-US" sz="1800">
                  <a:latin typeface="Times New Roman" panose="02020603050405020304" pitchFamily="18" charset="0"/>
                </a:rPr>
                <a:t>supplier_type</a:t>
              </a:r>
            </a:p>
          </p:txBody>
        </p:sp>
        <p:sp>
          <p:nvSpPr>
            <p:cNvPr id="22566"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supplier</a:t>
              </a:r>
            </a:p>
          </p:txBody>
        </p:sp>
      </p:grpSp>
      <p:sp>
        <p:nvSpPr>
          <p:cNvPr id="22560" name="Line 43"/>
          <p:cNvSpPr>
            <a:spLocks noChangeShapeType="1"/>
          </p:cNvSpPr>
          <p:nvPr/>
        </p:nvSpPr>
        <p:spPr bwMode="auto">
          <a:xfrm flipV="1">
            <a:off x="8686800" y="26670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2561" name="Group 45"/>
          <p:cNvGrpSpPr>
            <a:grpSpLocks/>
          </p:cNvGrpSpPr>
          <p:nvPr/>
        </p:nvGrpSpPr>
        <p:grpSpPr bwMode="auto">
          <a:xfrm>
            <a:off x="9013826" y="4876801"/>
            <a:ext cx="1654175" cy="1495425"/>
            <a:chOff x="684" y="2196"/>
            <a:chExt cx="1565" cy="913"/>
          </a:xfrm>
        </p:grpSpPr>
        <p:sp>
          <p:nvSpPr>
            <p:cNvPr id="22563"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city_key</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state_or_province</a:t>
              </a:r>
            </a:p>
            <a:p>
              <a:pPr>
                <a:spcBef>
                  <a:spcPct val="0"/>
                </a:spcBef>
                <a:buClrTx/>
                <a:buSzTx/>
                <a:buFontTx/>
                <a:buNone/>
              </a:pPr>
              <a:r>
                <a:rPr lang="en-US" altLang="en-US" sz="1600">
                  <a:latin typeface="Times New Roman" panose="02020603050405020304" pitchFamily="18" charset="0"/>
                </a:rPr>
                <a:t>country</a:t>
              </a:r>
            </a:p>
          </p:txBody>
        </p:sp>
        <p:sp>
          <p:nvSpPr>
            <p:cNvPr id="22564"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city</a:t>
              </a:r>
            </a:p>
          </p:txBody>
        </p:sp>
      </p:grpSp>
      <p:sp>
        <p:nvSpPr>
          <p:cNvPr id="22562" name="Line 48"/>
          <p:cNvSpPr>
            <a:spLocks noChangeShapeType="1"/>
          </p:cNvSpPr>
          <p:nvPr/>
        </p:nvSpPr>
        <p:spPr bwMode="auto">
          <a:xfrm>
            <a:off x="8382000" y="5029200"/>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287707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752600" y="52676"/>
            <a:ext cx="9080500" cy="1029440"/>
          </a:xfrm>
        </p:spPr>
        <p:txBody>
          <a:bodyPr>
            <a:normAutofit/>
          </a:bodyPr>
          <a:lstStyle/>
          <a:p>
            <a:r>
              <a:rPr lang="en-US" altLang="en-US" b="1" dirty="0" smtClean="0"/>
              <a:t>Fact Constellation: An </a:t>
            </a:r>
            <a:r>
              <a:rPr lang="en-US" altLang="en-US" dirty="0" smtClean="0"/>
              <a:t>Example</a:t>
            </a:r>
            <a:endParaRPr lang="en-US" altLang="en-US" b="1" dirty="0" smtClean="0"/>
          </a:p>
        </p:txBody>
      </p:sp>
      <p:sp>
        <p:nvSpPr>
          <p:cNvPr id="23556" name="Rectangle 4"/>
          <p:cNvSpPr>
            <a:spLocks noChangeArrowheads="1"/>
          </p:cNvSpPr>
          <p:nvPr/>
        </p:nvSpPr>
        <p:spPr bwMode="auto">
          <a:xfrm>
            <a:off x="4419600" y="3048000"/>
            <a:ext cx="1608138" cy="4572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3557" name="Group 5"/>
          <p:cNvGrpSpPr>
            <a:grpSpLocks/>
          </p:cNvGrpSpPr>
          <p:nvPr/>
        </p:nvGrpSpPr>
        <p:grpSpPr bwMode="auto">
          <a:xfrm>
            <a:off x="1752600" y="1219200"/>
            <a:ext cx="1639888" cy="1982788"/>
            <a:chOff x="277" y="1164"/>
            <a:chExt cx="1021" cy="1229"/>
          </a:xfrm>
        </p:grpSpPr>
        <p:sp>
          <p:nvSpPr>
            <p:cNvPr id="23617"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time_key</a:t>
              </a:r>
            </a:p>
            <a:p>
              <a:pPr>
                <a:spcBef>
                  <a:spcPct val="0"/>
                </a:spcBef>
                <a:buClrTx/>
                <a:buSzTx/>
                <a:buFontTx/>
                <a:buNone/>
              </a:pPr>
              <a:r>
                <a:rPr lang="en-US" altLang="en-US" sz="1600">
                  <a:latin typeface="Times New Roman" panose="02020603050405020304" pitchFamily="18" charset="0"/>
                </a:rPr>
                <a:t>day</a:t>
              </a:r>
            </a:p>
            <a:p>
              <a:pPr>
                <a:spcBef>
                  <a:spcPct val="0"/>
                </a:spcBef>
                <a:buClrTx/>
                <a:buSzTx/>
                <a:buFontTx/>
                <a:buNone/>
              </a:pPr>
              <a:r>
                <a:rPr lang="en-US" altLang="en-US" sz="1600">
                  <a:latin typeface="Times New Roman" panose="02020603050405020304" pitchFamily="18" charset="0"/>
                </a:rPr>
                <a:t>day_of_the_week</a:t>
              </a:r>
            </a:p>
            <a:p>
              <a:pPr>
                <a:spcBef>
                  <a:spcPct val="0"/>
                </a:spcBef>
                <a:buClrTx/>
                <a:buSzTx/>
                <a:buFontTx/>
                <a:buNone/>
              </a:pPr>
              <a:r>
                <a:rPr lang="en-US" altLang="en-US" sz="1600">
                  <a:latin typeface="Times New Roman" panose="02020603050405020304" pitchFamily="18" charset="0"/>
                </a:rPr>
                <a:t>month</a:t>
              </a:r>
            </a:p>
            <a:p>
              <a:pPr>
                <a:spcBef>
                  <a:spcPct val="0"/>
                </a:spcBef>
                <a:buClrTx/>
                <a:buSzTx/>
                <a:buFontTx/>
                <a:buNone/>
              </a:pPr>
              <a:r>
                <a:rPr lang="en-US" altLang="en-US" sz="1600">
                  <a:latin typeface="Times New Roman" panose="02020603050405020304" pitchFamily="18" charset="0"/>
                </a:rPr>
                <a:t>quarter</a:t>
              </a:r>
            </a:p>
            <a:p>
              <a:pPr>
                <a:spcBef>
                  <a:spcPct val="0"/>
                </a:spcBef>
                <a:buClrTx/>
                <a:buSzTx/>
                <a:buFontTx/>
                <a:buNone/>
              </a:pPr>
              <a:r>
                <a:rPr lang="en-US" altLang="en-US" sz="1600">
                  <a:latin typeface="Times New Roman" panose="02020603050405020304" pitchFamily="18" charset="0"/>
                </a:rPr>
                <a:t>year</a:t>
              </a:r>
            </a:p>
          </p:txBody>
        </p:sp>
        <p:sp>
          <p:nvSpPr>
            <p:cNvPr id="23618"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grpSp>
      <p:grpSp>
        <p:nvGrpSpPr>
          <p:cNvPr id="23558" name="Group 8"/>
          <p:cNvGrpSpPr>
            <a:grpSpLocks/>
          </p:cNvGrpSpPr>
          <p:nvPr/>
        </p:nvGrpSpPr>
        <p:grpSpPr bwMode="auto">
          <a:xfrm>
            <a:off x="6629401" y="4038600"/>
            <a:ext cx="1654175" cy="1733550"/>
            <a:chOff x="684" y="2196"/>
            <a:chExt cx="1030" cy="1075"/>
          </a:xfrm>
        </p:grpSpPr>
        <p:sp>
          <p:nvSpPr>
            <p:cNvPr id="23615"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street</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province_or_state</a:t>
              </a:r>
            </a:p>
            <a:p>
              <a:pPr>
                <a:spcBef>
                  <a:spcPct val="0"/>
                </a:spcBef>
                <a:buClrTx/>
                <a:buSzTx/>
                <a:buFontTx/>
                <a:buNone/>
              </a:pPr>
              <a:r>
                <a:rPr lang="en-US" altLang="en-US" sz="1600">
                  <a:latin typeface="Times New Roman" panose="02020603050405020304" pitchFamily="18" charset="0"/>
                </a:rPr>
                <a:t>country</a:t>
              </a:r>
            </a:p>
          </p:txBody>
        </p:sp>
        <p:sp>
          <p:nvSpPr>
            <p:cNvPr id="23616"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grpSp>
      <p:sp>
        <p:nvSpPr>
          <p:cNvPr id="23559" name="Rectangle 11"/>
          <p:cNvSpPr>
            <a:spLocks noChangeArrowheads="1"/>
          </p:cNvSpPr>
          <p:nvPr/>
        </p:nvSpPr>
        <p:spPr bwMode="auto">
          <a:xfrm>
            <a:off x="4267200" y="2133601"/>
            <a:ext cx="16954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Fact Table</a:t>
            </a:r>
          </a:p>
        </p:txBody>
      </p:sp>
      <p:sp>
        <p:nvSpPr>
          <p:cNvPr id="23560" name="Rectangle 12"/>
          <p:cNvSpPr>
            <a:spLocks noChangeArrowheads="1"/>
          </p:cNvSpPr>
          <p:nvPr/>
        </p:nvSpPr>
        <p:spPr bwMode="auto">
          <a:xfrm>
            <a:off x="4419600" y="2590800"/>
            <a:ext cx="1600200"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1" name="Rectangle 13"/>
          <p:cNvSpPr>
            <a:spLocks noChangeArrowheads="1"/>
          </p:cNvSpPr>
          <p:nvPr/>
        </p:nvSpPr>
        <p:spPr bwMode="auto">
          <a:xfrm>
            <a:off x="4419600" y="2667001"/>
            <a:ext cx="1601788" cy="366713"/>
          </a:xfrm>
          <a:prstGeom prst="rect">
            <a:avLst/>
          </a:prstGeom>
          <a:solidFill>
            <a:srgbClr val="00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62" name="Rectangle 14"/>
          <p:cNvSpPr>
            <a:spLocks noChangeArrowheads="1"/>
          </p:cNvSpPr>
          <p:nvPr/>
        </p:nvSpPr>
        <p:spPr bwMode="auto">
          <a:xfrm>
            <a:off x="4419600" y="3124201"/>
            <a:ext cx="1600200" cy="366713"/>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63" name="Rectangle 15"/>
          <p:cNvSpPr>
            <a:spLocks noChangeArrowheads="1"/>
          </p:cNvSpPr>
          <p:nvPr/>
        </p:nvSpPr>
        <p:spPr bwMode="auto">
          <a:xfrm>
            <a:off x="4419600" y="3505200"/>
            <a:ext cx="1600200"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4" name="Rectangle 16"/>
          <p:cNvSpPr>
            <a:spLocks noChangeArrowheads="1"/>
          </p:cNvSpPr>
          <p:nvPr/>
        </p:nvSpPr>
        <p:spPr bwMode="auto">
          <a:xfrm>
            <a:off x="4419600" y="3505201"/>
            <a:ext cx="1600200" cy="366713"/>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branch_key</a:t>
            </a:r>
          </a:p>
        </p:txBody>
      </p:sp>
      <p:sp>
        <p:nvSpPr>
          <p:cNvPr id="23565" name="Rectangle 17"/>
          <p:cNvSpPr>
            <a:spLocks noChangeArrowheads="1"/>
          </p:cNvSpPr>
          <p:nvPr/>
        </p:nvSpPr>
        <p:spPr bwMode="auto">
          <a:xfrm>
            <a:off x="4419600" y="3962400"/>
            <a:ext cx="1600200"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6" name="Rectangle 18"/>
          <p:cNvSpPr>
            <a:spLocks noChangeArrowheads="1"/>
          </p:cNvSpPr>
          <p:nvPr/>
        </p:nvSpPr>
        <p:spPr bwMode="auto">
          <a:xfrm>
            <a:off x="4418013" y="3981451"/>
            <a:ext cx="1593850" cy="366713"/>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location_key</a:t>
            </a:r>
          </a:p>
        </p:txBody>
      </p:sp>
      <p:sp>
        <p:nvSpPr>
          <p:cNvPr id="23567" name="Rectangle 19"/>
          <p:cNvSpPr>
            <a:spLocks noChangeArrowheads="1"/>
          </p:cNvSpPr>
          <p:nvPr/>
        </p:nvSpPr>
        <p:spPr bwMode="auto">
          <a:xfrm>
            <a:off x="4384676" y="4419601"/>
            <a:ext cx="1635125" cy="45561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8" name="Rectangle 20"/>
          <p:cNvSpPr>
            <a:spLocks noChangeArrowheads="1"/>
          </p:cNvSpPr>
          <p:nvPr/>
        </p:nvSpPr>
        <p:spPr bwMode="auto">
          <a:xfrm>
            <a:off x="4419600" y="4473576"/>
            <a:ext cx="1581150" cy="366713"/>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units_sold</a:t>
            </a:r>
          </a:p>
        </p:txBody>
      </p:sp>
      <p:sp>
        <p:nvSpPr>
          <p:cNvPr id="23569" name="Rectangle 21"/>
          <p:cNvSpPr>
            <a:spLocks noChangeArrowheads="1"/>
          </p:cNvSpPr>
          <p:nvPr/>
        </p:nvSpPr>
        <p:spPr bwMode="auto">
          <a:xfrm>
            <a:off x="4384676" y="4876801"/>
            <a:ext cx="1635125" cy="46196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0" name="Rectangle 22"/>
          <p:cNvSpPr>
            <a:spLocks noChangeArrowheads="1"/>
          </p:cNvSpPr>
          <p:nvPr/>
        </p:nvSpPr>
        <p:spPr bwMode="auto">
          <a:xfrm>
            <a:off x="4419600" y="4918076"/>
            <a:ext cx="1587500" cy="366713"/>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dollars_sold</a:t>
            </a:r>
          </a:p>
        </p:txBody>
      </p:sp>
      <p:sp>
        <p:nvSpPr>
          <p:cNvPr id="23571" name="Rectangle 23"/>
          <p:cNvSpPr>
            <a:spLocks noChangeArrowheads="1"/>
          </p:cNvSpPr>
          <p:nvPr/>
        </p:nvSpPr>
        <p:spPr bwMode="auto">
          <a:xfrm>
            <a:off x="4384676" y="5334000"/>
            <a:ext cx="1635125" cy="4699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2" name="Rectangle 24"/>
          <p:cNvSpPr>
            <a:spLocks noChangeArrowheads="1"/>
          </p:cNvSpPr>
          <p:nvPr/>
        </p:nvSpPr>
        <p:spPr bwMode="auto">
          <a:xfrm>
            <a:off x="4400550" y="5364163"/>
            <a:ext cx="1587500" cy="36671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avg_sales</a:t>
            </a:r>
          </a:p>
        </p:txBody>
      </p:sp>
      <p:sp>
        <p:nvSpPr>
          <p:cNvPr id="23573" name="Rectangle 25"/>
          <p:cNvSpPr>
            <a:spLocks noChangeArrowheads="1"/>
          </p:cNvSpPr>
          <p:nvPr/>
        </p:nvSpPr>
        <p:spPr bwMode="auto">
          <a:xfrm>
            <a:off x="2819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Times New Roman" panose="02020603050405020304" pitchFamily="18" charset="0"/>
              </a:rPr>
              <a:t>Measures</a:t>
            </a:r>
          </a:p>
        </p:txBody>
      </p:sp>
      <p:sp>
        <p:nvSpPr>
          <p:cNvPr id="23574" name="Line 26"/>
          <p:cNvSpPr>
            <a:spLocks noChangeShapeType="1"/>
          </p:cNvSpPr>
          <p:nvPr/>
        </p:nvSpPr>
        <p:spPr bwMode="auto">
          <a:xfrm flipV="1">
            <a:off x="3608389" y="4648200"/>
            <a:ext cx="769937" cy="1143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75" name="Line 27"/>
          <p:cNvSpPr>
            <a:spLocks noChangeShapeType="1"/>
          </p:cNvSpPr>
          <p:nvPr/>
        </p:nvSpPr>
        <p:spPr bwMode="auto">
          <a:xfrm flipV="1">
            <a:off x="3589339" y="5191126"/>
            <a:ext cx="788987" cy="5619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76" name="Line 28"/>
          <p:cNvSpPr>
            <a:spLocks noChangeShapeType="1"/>
          </p:cNvSpPr>
          <p:nvPr/>
        </p:nvSpPr>
        <p:spPr bwMode="auto">
          <a:xfrm flipV="1">
            <a:off x="3589339" y="5559426"/>
            <a:ext cx="904875" cy="193675"/>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77" name="Line 29"/>
          <p:cNvSpPr>
            <a:spLocks noChangeShapeType="1"/>
          </p:cNvSpPr>
          <p:nvPr/>
        </p:nvSpPr>
        <p:spPr bwMode="auto">
          <a:xfrm flipH="1">
            <a:off x="3165475" y="381635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578" name="Line 30"/>
          <p:cNvSpPr>
            <a:spLocks noChangeShapeType="1"/>
          </p:cNvSpPr>
          <p:nvPr/>
        </p:nvSpPr>
        <p:spPr bwMode="auto">
          <a:xfrm flipH="1" flipV="1">
            <a:off x="3429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79" name="Line 31"/>
          <p:cNvSpPr>
            <a:spLocks noChangeShapeType="1"/>
          </p:cNvSpPr>
          <p:nvPr/>
        </p:nvSpPr>
        <p:spPr bwMode="auto">
          <a:xfrm>
            <a:off x="6096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3580" name="Line 32"/>
          <p:cNvSpPr>
            <a:spLocks noChangeShapeType="1"/>
          </p:cNvSpPr>
          <p:nvPr/>
        </p:nvSpPr>
        <p:spPr bwMode="auto">
          <a:xfrm flipV="1">
            <a:off x="6019800" y="2743201"/>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3581" name="Group 33"/>
          <p:cNvGrpSpPr>
            <a:grpSpLocks/>
          </p:cNvGrpSpPr>
          <p:nvPr/>
        </p:nvGrpSpPr>
        <p:grpSpPr bwMode="auto">
          <a:xfrm>
            <a:off x="6705600" y="1524001"/>
            <a:ext cx="1303338" cy="1744663"/>
            <a:chOff x="3796" y="1002"/>
            <a:chExt cx="812" cy="1081"/>
          </a:xfrm>
        </p:grpSpPr>
        <p:sp>
          <p:nvSpPr>
            <p:cNvPr id="23613"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item_key</a:t>
              </a:r>
            </a:p>
            <a:p>
              <a:pPr>
                <a:spcBef>
                  <a:spcPct val="0"/>
                </a:spcBef>
                <a:buClrTx/>
                <a:buSzTx/>
                <a:buFontTx/>
                <a:buNone/>
              </a:pPr>
              <a:r>
                <a:rPr lang="en-US" altLang="en-US" sz="1600">
                  <a:latin typeface="Times New Roman" panose="02020603050405020304" pitchFamily="18" charset="0"/>
                </a:rPr>
                <a:t>item_name</a:t>
              </a:r>
            </a:p>
            <a:p>
              <a:pPr>
                <a:spcBef>
                  <a:spcPct val="0"/>
                </a:spcBef>
                <a:buClrTx/>
                <a:buSzTx/>
                <a:buFontTx/>
                <a:buNone/>
              </a:pPr>
              <a:r>
                <a:rPr lang="en-US" altLang="en-US" sz="1600">
                  <a:latin typeface="Times New Roman" panose="02020603050405020304" pitchFamily="18" charset="0"/>
                </a:rPr>
                <a:t>brand</a:t>
              </a:r>
            </a:p>
            <a:p>
              <a:pPr>
                <a:spcBef>
                  <a:spcPct val="0"/>
                </a:spcBef>
                <a:buClrTx/>
                <a:buSzTx/>
                <a:buFontTx/>
                <a:buNone/>
              </a:pPr>
              <a:r>
                <a:rPr lang="en-US" altLang="en-US" sz="1600">
                  <a:latin typeface="Times New Roman" panose="02020603050405020304" pitchFamily="18" charset="0"/>
                </a:rPr>
                <a:t>type</a:t>
              </a:r>
            </a:p>
            <a:p>
              <a:pPr>
                <a:spcBef>
                  <a:spcPct val="0"/>
                </a:spcBef>
                <a:buClrTx/>
                <a:buSzTx/>
                <a:buFontTx/>
                <a:buNone/>
              </a:pPr>
              <a:r>
                <a:rPr lang="en-US" altLang="en-US" sz="1600">
                  <a:latin typeface="Times New Roman" panose="02020603050405020304" pitchFamily="18" charset="0"/>
                </a:rPr>
                <a:t>supplier_type</a:t>
              </a:r>
            </a:p>
          </p:txBody>
        </p:sp>
        <p:sp>
          <p:nvSpPr>
            <p:cNvPr id="23614"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item</a:t>
              </a:r>
            </a:p>
          </p:txBody>
        </p:sp>
      </p:grpSp>
      <p:grpSp>
        <p:nvGrpSpPr>
          <p:cNvPr id="23582" name="Group 36"/>
          <p:cNvGrpSpPr>
            <a:grpSpLocks/>
          </p:cNvGrpSpPr>
          <p:nvPr/>
        </p:nvGrpSpPr>
        <p:grpSpPr bwMode="auto">
          <a:xfrm>
            <a:off x="1828800" y="3962401"/>
            <a:ext cx="1290638" cy="1230313"/>
            <a:chOff x="3896" y="2472"/>
            <a:chExt cx="803" cy="762"/>
          </a:xfrm>
        </p:grpSpPr>
        <p:sp>
          <p:nvSpPr>
            <p:cNvPr id="23611"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branch_key</a:t>
              </a:r>
            </a:p>
            <a:p>
              <a:pPr>
                <a:spcBef>
                  <a:spcPct val="0"/>
                </a:spcBef>
                <a:buClrTx/>
                <a:buSzTx/>
                <a:buFontTx/>
                <a:buNone/>
              </a:pPr>
              <a:r>
                <a:rPr lang="en-US" altLang="en-US" sz="1600">
                  <a:latin typeface="Times New Roman" panose="02020603050405020304" pitchFamily="18" charset="0"/>
                </a:rPr>
                <a:t>branch_name</a:t>
              </a:r>
            </a:p>
            <a:p>
              <a:pPr>
                <a:spcBef>
                  <a:spcPct val="0"/>
                </a:spcBef>
                <a:buClrTx/>
                <a:buSzTx/>
                <a:buFontTx/>
                <a:buNone/>
              </a:pPr>
              <a:r>
                <a:rPr lang="en-US" altLang="en-US" sz="1600">
                  <a:latin typeface="Times New Roman" panose="02020603050405020304" pitchFamily="18" charset="0"/>
                </a:rPr>
                <a:t>branch_type</a:t>
              </a:r>
            </a:p>
          </p:txBody>
        </p:sp>
        <p:sp>
          <p:nvSpPr>
            <p:cNvPr id="23612"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branch</a:t>
              </a:r>
            </a:p>
          </p:txBody>
        </p:sp>
      </p:grpSp>
      <p:sp>
        <p:nvSpPr>
          <p:cNvPr id="23583" name="Rectangle 39"/>
          <p:cNvSpPr>
            <a:spLocks noChangeArrowheads="1"/>
          </p:cNvSpPr>
          <p:nvPr/>
        </p:nvSpPr>
        <p:spPr bwMode="auto">
          <a:xfrm>
            <a:off x="8535989" y="2495550"/>
            <a:ext cx="1608137" cy="4572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4" name="Rectangle 40"/>
          <p:cNvSpPr>
            <a:spLocks noChangeArrowheads="1"/>
          </p:cNvSpPr>
          <p:nvPr/>
        </p:nvSpPr>
        <p:spPr bwMode="auto">
          <a:xfrm>
            <a:off x="8383588" y="1581151"/>
            <a:ext cx="20383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Fact Table</a:t>
            </a:r>
          </a:p>
        </p:txBody>
      </p:sp>
      <p:sp>
        <p:nvSpPr>
          <p:cNvPr id="23585" name="Rectangle 41"/>
          <p:cNvSpPr>
            <a:spLocks noChangeArrowheads="1"/>
          </p:cNvSpPr>
          <p:nvPr/>
        </p:nvSpPr>
        <p:spPr bwMode="auto">
          <a:xfrm>
            <a:off x="8535988" y="2038350"/>
            <a:ext cx="1600200"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6" name="Rectangle 42"/>
          <p:cNvSpPr>
            <a:spLocks noChangeArrowheads="1"/>
          </p:cNvSpPr>
          <p:nvPr/>
        </p:nvSpPr>
        <p:spPr bwMode="auto">
          <a:xfrm>
            <a:off x="8535989" y="2114551"/>
            <a:ext cx="1601787" cy="366713"/>
          </a:xfrm>
          <a:prstGeom prst="rect">
            <a:avLst/>
          </a:prstGeom>
          <a:solidFill>
            <a:srgbClr val="00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87" name="Rectangle 43"/>
          <p:cNvSpPr>
            <a:spLocks noChangeArrowheads="1"/>
          </p:cNvSpPr>
          <p:nvPr/>
        </p:nvSpPr>
        <p:spPr bwMode="auto">
          <a:xfrm>
            <a:off x="8535988" y="2571751"/>
            <a:ext cx="1600200" cy="366713"/>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88" name="Rectangle 44"/>
          <p:cNvSpPr>
            <a:spLocks noChangeArrowheads="1"/>
          </p:cNvSpPr>
          <p:nvPr/>
        </p:nvSpPr>
        <p:spPr bwMode="auto">
          <a:xfrm>
            <a:off x="8535988" y="2952750"/>
            <a:ext cx="1600200" cy="450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9" name="Rectangle 45"/>
          <p:cNvSpPr>
            <a:spLocks noChangeArrowheads="1"/>
          </p:cNvSpPr>
          <p:nvPr/>
        </p:nvSpPr>
        <p:spPr bwMode="auto">
          <a:xfrm>
            <a:off x="8535988" y="2952751"/>
            <a:ext cx="1600200" cy="366713"/>
          </a:xfrm>
          <a:prstGeom prst="rect">
            <a:avLst/>
          </a:prstGeom>
          <a:solidFill>
            <a:srgbClr val="CCEC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shipper_key</a:t>
            </a:r>
          </a:p>
        </p:txBody>
      </p:sp>
      <p:sp>
        <p:nvSpPr>
          <p:cNvPr id="23590" name="Rectangle 46"/>
          <p:cNvSpPr>
            <a:spLocks noChangeArrowheads="1"/>
          </p:cNvSpPr>
          <p:nvPr/>
        </p:nvSpPr>
        <p:spPr bwMode="auto">
          <a:xfrm>
            <a:off x="8535988" y="3409950"/>
            <a:ext cx="1600200" cy="4524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1" name="Rectangle 47"/>
          <p:cNvSpPr>
            <a:spLocks noChangeArrowheads="1"/>
          </p:cNvSpPr>
          <p:nvPr/>
        </p:nvSpPr>
        <p:spPr bwMode="auto">
          <a:xfrm>
            <a:off x="8534400" y="3429001"/>
            <a:ext cx="1593850" cy="366713"/>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from_location</a:t>
            </a:r>
          </a:p>
        </p:txBody>
      </p:sp>
      <p:sp>
        <p:nvSpPr>
          <p:cNvPr id="23592" name="Rectangle 48"/>
          <p:cNvSpPr>
            <a:spLocks noChangeArrowheads="1"/>
          </p:cNvSpPr>
          <p:nvPr/>
        </p:nvSpPr>
        <p:spPr bwMode="auto">
          <a:xfrm>
            <a:off x="8501064" y="3867151"/>
            <a:ext cx="1635125" cy="45561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3" name="Rectangle 49"/>
          <p:cNvSpPr>
            <a:spLocks noChangeArrowheads="1"/>
          </p:cNvSpPr>
          <p:nvPr/>
        </p:nvSpPr>
        <p:spPr bwMode="auto">
          <a:xfrm>
            <a:off x="8535988" y="3943351"/>
            <a:ext cx="1555750" cy="366713"/>
          </a:xfrm>
          <a:prstGeom prst="rect">
            <a:avLst/>
          </a:prstGeom>
          <a:solidFill>
            <a:srgbClr val="FFFF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to_location</a:t>
            </a:r>
          </a:p>
        </p:txBody>
      </p:sp>
      <p:sp>
        <p:nvSpPr>
          <p:cNvPr id="23594" name="Rectangle 50"/>
          <p:cNvSpPr>
            <a:spLocks noChangeArrowheads="1"/>
          </p:cNvSpPr>
          <p:nvPr/>
        </p:nvSpPr>
        <p:spPr bwMode="auto">
          <a:xfrm>
            <a:off x="8501064" y="4324351"/>
            <a:ext cx="1635125" cy="46196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5" name="Rectangle 51"/>
          <p:cNvSpPr>
            <a:spLocks noChangeArrowheads="1"/>
          </p:cNvSpPr>
          <p:nvPr/>
        </p:nvSpPr>
        <p:spPr bwMode="auto">
          <a:xfrm>
            <a:off x="8535988" y="4365626"/>
            <a:ext cx="1574800" cy="366713"/>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dollars_cost</a:t>
            </a:r>
          </a:p>
        </p:txBody>
      </p:sp>
      <p:sp>
        <p:nvSpPr>
          <p:cNvPr id="23596" name="Rectangle 52"/>
          <p:cNvSpPr>
            <a:spLocks noChangeArrowheads="1"/>
          </p:cNvSpPr>
          <p:nvPr/>
        </p:nvSpPr>
        <p:spPr bwMode="auto">
          <a:xfrm>
            <a:off x="8501064" y="4781550"/>
            <a:ext cx="1635125" cy="46990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7" name="Rectangle 53"/>
          <p:cNvSpPr>
            <a:spLocks noChangeArrowheads="1"/>
          </p:cNvSpPr>
          <p:nvPr/>
        </p:nvSpPr>
        <p:spPr bwMode="auto">
          <a:xfrm>
            <a:off x="8516938" y="4811713"/>
            <a:ext cx="1625600" cy="366712"/>
          </a:xfrm>
          <a:prstGeom prst="rect">
            <a:avLst/>
          </a:prstGeom>
          <a:solidFill>
            <a:srgbClr val="FF99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units_shipped</a:t>
            </a:r>
          </a:p>
        </p:txBody>
      </p:sp>
      <p:sp>
        <p:nvSpPr>
          <p:cNvPr id="23598" name="Line 55"/>
          <p:cNvSpPr>
            <a:spLocks noChangeShapeType="1"/>
          </p:cNvSpPr>
          <p:nvPr/>
        </p:nvSpPr>
        <p:spPr bwMode="auto">
          <a:xfrm flipH="1" flipV="1">
            <a:off x="8153400" y="1524000"/>
            <a:ext cx="381000" cy="685800"/>
          </a:xfrm>
          <a:prstGeom prst="line">
            <a:avLst/>
          </a:prstGeom>
          <a:noFill/>
          <a:ln w="28575">
            <a:solidFill>
              <a:schemeClr val="tx1"/>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99" name="Line 56"/>
          <p:cNvSpPr>
            <a:spLocks noChangeShapeType="1"/>
          </p:cNvSpPr>
          <p:nvPr/>
        </p:nvSpPr>
        <p:spPr bwMode="auto">
          <a:xfrm flipH="1">
            <a:off x="4267200" y="1524000"/>
            <a:ext cx="3886200" cy="0"/>
          </a:xfrm>
          <a:prstGeom prst="line">
            <a:avLst/>
          </a:prstGeom>
          <a:noFill/>
          <a:ln w="28575">
            <a:solidFill>
              <a:schemeClr val="tx1"/>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600" name="Line 57"/>
          <p:cNvSpPr>
            <a:spLocks noChangeShapeType="1"/>
          </p:cNvSpPr>
          <p:nvPr/>
        </p:nvSpPr>
        <p:spPr bwMode="auto">
          <a:xfrm flipH="1">
            <a:off x="3429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601" name="Line 58"/>
          <p:cNvSpPr>
            <a:spLocks noChangeShapeType="1"/>
          </p:cNvSpPr>
          <p:nvPr/>
        </p:nvSpPr>
        <p:spPr bwMode="auto">
          <a:xfrm flipH="1" flipV="1">
            <a:off x="8001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602" name="Line 59"/>
          <p:cNvSpPr>
            <a:spLocks noChangeShapeType="1"/>
          </p:cNvSpPr>
          <p:nvPr/>
        </p:nvSpPr>
        <p:spPr bwMode="auto">
          <a:xfrm flipH="1">
            <a:off x="7772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603" name="Line 60"/>
          <p:cNvSpPr>
            <a:spLocks noChangeShapeType="1"/>
          </p:cNvSpPr>
          <p:nvPr/>
        </p:nvSpPr>
        <p:spPr bwMode="auto">
          <a:xfrm flipH="1">
            <a:off x="8001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604" name="Line 61"/>
          <p:cNvSpPr>
            <a:spLocks noChangeShapeType="1"/>
          </p:cNvSpPr>
          <p:nvPr/>
        </p:nvSpPr>
        <p:spPr bwMode="auto">
          <a:xfrm>
            <a:off x="10515600" y="3200400"/>
            <a:ext cx="0" cy="1676400"/>
          </a:xfrm>
          <a:prstGeom prst="line">
            <a:avLst/>
          </a:prstGeom>
          <a:noFill/>
          <a:ln w="28575">
            <a:solidFill>
              <a:schemeClr val="tx1"/>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23605" name="Group 63"/>
          <p:cNvGrpSpPr>
            <a:grpSpLocks/>
          </p:cNvGrpSpPr>
          <p:nvPr/>
        </p:nvGrpSpPr>
        <p:grpSpPr bwMode="auto">
          <a:xfrm>
            <a:off x="9136063" y="5410200"/>
            <a:ext cx="1344612" cy="1473200"/>
            <a:chOff x="3891" y="2472"/>
            <a:chExt cx="836" cy="911"/>
          </a:xfrm>
        </p:grpSpPr>
        <p:sp>
          <p:nvSpPr>
            <p:cNvPr id="23609"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shipper_key</a:t>
              </a:r>
            </a:p>
            <a:p>
              <a:pPr>
                <a:spcBef>
                  <a:spcPct val="0"/>
                </a:spcBef>
                <a:buClrTx/>
                <a:buSzTx/>
                <a:buFontTx/>
                <a:buNone/>
              </a:pPr>
              <a:r>
                <a:rPr lang="en-US" altLang="en-US" sz="1600">
                  <a:latin typeface="Times New Roman" panose="02020603050405020304" pitchFamily="18" charset="0"/>
                </a:rPr>
                <a:t>shipper_name</a:t>
              </a:r>
            </a:p>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shipper_type</a:t>
              </a:r>
            </a:p>
          </p:txBody>
        </p:sp>
        <p:sp>
          <p:nvSpPr>
            <p:cNvPr id="23610"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shipper</a:t>
              </a:r>
            </a:p>
          </p:txBody>
        </p:sp>
      </p:grpSp>
      <p:sp>
        <p:nvSpPr>
          <p:cNvPr id="23606" name="Line 66"/>
          <p:cNvSpPr>
            <a:spLocks noChangeShapeType="1"/>
          </p:cNvSpPr>
          <p:nvPr/>
        </p:nvSpPr>
        <p:spPr bwMode="auto">
          <a:xfrm flipH="1">
            <a:off x="10134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607" name="Line 67"/>
          <p:cNvSpPr>
            <a:spLocks noChangeShapeType="1"/>
          </p:cNvSpPr>
          <p:nvPr/>
        </p:nvSpPr>
        <p:spPr bwMode="auto">
          <a:xfrm>
            <a:off x="10134600" y="3200400"/>
            <a:ext cx="381000" cy="0"/>
          </a:xfrm>
          <a:prstGeom prst="line">
            <a:avLst/>
          </a:prstGeom>
          <a:noFill/>
          <a:ln w="28575">
            <a:solidFill>
              <a:schemeClr val="tx1"/>
            </a:solidFill>
            <a:prstDash val="sysDot"/>
            <a:miter lim="800000"/>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608" name="Line 68"/>
          <p:cNvSpPr>
            <a:spLocks noChangeShapeType="1"/>
          </p:cNvSpPr>
          <p:nvPr/>
        </p:nvSpPr>
        <p:spPr bwMode="auto">
          <a:xfrm flipH="1" flipV="1">
            <a:off x="7391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52583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76200"/>
            <a:ext cx="12192000" cy="1181100"/>
          </a:xfrm>
        </p:spPr>
        <p:txBody>
          <a:bodyPr>
            <a:normAutofit/>
          </a:bodyPr>
          <a:lstStyle/>
          <a:p>
            <a:pPr eaLnBrk="1" hangingPunct="1"/>
            <a:r>
              <a:rPr lang="en-US" altLang="en-US" dirty="0"/>
              <a:t>A Concept </a:t>
            </a:r>
            <a:r>
              <a:rPr lang="en-US" altLang="en-US" dirty="0" smtClean="0"/>
              <a:t>Hierarchy for a </a:t>
            </a:r>
            <a:r>
              <a:rPr lang="en-US" altLang="en-US" b="1" dirty="0" smtClean="0"/>
              <a:t>Dimension</a:t>
            </a:r>
            <a:r>
              <a:rPr lang="en-US" altLang="en-US" dirty="0" smtClean="0"/>
              <a:t> </a:t>
            </a:r>
            <a:r>
              <a:rPr lang="en-US" altLang="en-US" dirty="0"/>
              <a:t>(location)</a:t>
            </a:r>
          </a:p>
        </p:txBody>
      </p:sp>
      <p:sp>
        <p:nvSpPr>
          <p:cNvPr id="24580" name="Text Box 3"/>
          <p:cNvSpPr txBox="1">
            <a:spLocks noChangeArrowheads="1"/>
          </p:cNvSpPr>
          <p:nvPr/>
        </p:nvSpPr>
        <p:spPr bwMode="auto">
          <a:xfrm>
            <a:off x="6400801" y="1447800"/>
            <a:ext cx="4873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all</a:t>
            </a:r>
          </a:p>
        </p:txBody>
      </p:sp>
      <p:sp>
        <p:nvSpPr>
          <p:cNvPr id="24581" name="Text Box 4"/>
          <p:cNvSpPr txBox="1">
            <a:spLocks noChangeArrowheads="1"/>
          </p:cNvSpPr>
          <p:nvPr/>
        </p:nvSpPr>
        <p:spPr bwMode="auto">
          <a:xfrm>
            <a:off x="4876801" y="2438400"/>
            <a:ext cx="1063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Europe</a:t>
            </a:r>
          </a:p>
        </p:txBody>
      </p:sp>
      <p:sp>
        <p:nvSpPr>
          <p:cNvPr id="24582" name="Text Box 5"/>
          <p:cNvSpPr txBox="1">
            <a:spLocks noChangeArrowheads="1"/>
          </p:cNvSpPr>
          <p:nvPr/>
        </p:nvSpPr>
        <p:spPr bwMode="auto">
          <a:xfrm>
            <a:off x="7924800" y="2438400"/>
            <a:ext cx="20955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North_America</a:t>
            </a:r>
          </a:p>
        </p:txBody>
      </p:sp>
      <p:sp>
        <p:nvSpPr>
          <p:cNvPr id="24583" name="Text Box 6"/>
          <p:cNvSpPr txBox="1">
            <a:spLocks noChangeArrowheads="1"/>
          </p:cNvSpPr>
          <p:nvPr/>
        </p:nvSpPr>
        <p:spPr bwMode="auto">
          <a:xfrm>
            <a:off x="9553576" y="3505200"/>
            <a:ext cx="11144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Mexico</a:t>
            </a:r>
          </a:p>
        </p:txBody>
      </p:sp>
      <p:sp>
        <p:nvSpPr>
          <p:cNvPr id="24584" name="Text Box 7"/>
          <p:cNvSpPr txBox="1">
            <a:spLocks noChangeArrowheads="1"/>
          </p:cNvSpPr>
          <p:nvPr/>
        </p:nvSpPr>
        <p:spPr bwMode="auto">
          <a:xfrm>
            <a:off x="7467601" y="3505200"/>
            <a:ext cx="10969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Canada</a:t>
            </a:r>
          </a:p>
        </p:txBody>
      </p:sp>
      <p:sp>
        <p:nvSpPr>
          <p:cNvPr id="24585" name="Text Box 8"/>
          <p:cNvSpPr txBox="1">
            <a:spLocks noChangeArrowheads="1"/>
          </p:cNvSpPr>
          <p:nvPr/>
        </p:nvSpPr>
        <p:spPr bwMode="auto">
          <a:xfrm>
            <a:off x="5751514" y="3505200"/>
            <a:ext cx="8778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Spain</a:t>
            </a:r>
          </a:p>
        </p:txBody>
      </p:sp>
      <p:sp>
        <p:nvSpPr>
          <p:cNvPr id="24586" name="Text Box 9"/>
          <p:cNvSpPr txBox="1">
            <a:spLocks noChangeArrowheads="1"/>
          </p:cNvSpPr>
          <p:nvPr/>
        </p:nvSpPr>
        <p:spPr bwMode="auto">
          <a:xfrm>
            <a:off x="3733801" y="3505200"/>
            <a:ext cx="1317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Germany</a:t>
            </a:r>
          </a:p>
        </p:txBody>
      </p:sp>
      <p:sp>
        <p:nvSpPr>
          <p:cNvPr id="24587" name="Text Box 10"/>
          <p:cNvSpPr txBox="1">
            <a:spLocks noChangeArrowheads="1"/>
          </p:cNvSpPr>
          <p:nvPr/>
        </p:nvSpPr>
        <p:spPr bwMode="auto">
          <a:xfrm>
            <a:off x="6400801" y="4572000"/>
            <a:ext cx="15208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Vancouver</a:t>
            </a:r>
          </a:p>
        </p:txBody>
      </p:sp>
      <p:sp>
        <p:nvSpPr>
          <p:cNvPr id="24588" name="Text Box 11"/>
          <p:cNvSpPr txBox="1">
            <a:spLocks noChangeArrowheads="1"/>
          </p:cNvSpPr>
          <p:nvPr/>
        </p:nvSpPr>
        <p:spPr bwMode="auto">
          <a:xfrm>
            <a:off x="7543800" y="5562600"/>
            <a:ext cx="1284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 Wind</a:t>
            </a:r>
          </a:p>
        </p:txBody>
      </p:sp>
      <p:sp>
        <p:nvSpPr>
          <p:cNvPr id="24589" name="Text Box 12"/>
          <p:cNvSpPr txBox="1">
            <a:spLocks noChangeArrowheads="1"/>
          </p:cNvSpPr>
          <p:nvPr/>
        </p:nvSpPr>
        <p:spPr bwMode="auto">
          <a:xfrm>
            <a:off x="5715001" y="5562600"/>
            <a:ext cx="11652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 Chan</a:t>
            </a:r>
          </a:p>
        </p:txBody>
      </p:sp>
      <p:sp>
        <p:nvSpPr>
          <p:cNvPr id="24590" name="Text Box 13"/>
          <p:cNvSpPr txBox="1">
            <a:spLocks noChangeArrowheads="1"/>
          </p:cNvSpPr>
          <p:nvPr/>
        </p:nvSpPr>
        <p:spPr bwMode="auto">
          <a:xfrm>
            <a:off x="6858000" y="2438400"/>
            <a:ext cx="41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1" name="Text Box 14"/>
          <p:cNvSpPr txBox="1">
            <a:spLocks noChangeArrowheads="1"/>
          </p:cNvSpPr>
          <p:nvPr/>
        </p:nvSpPr>
        <p:spPr bwMode="auto">
          <a:xfrm>
            <a:off x="8915400" y="3505200"/>
            <a:ext cx="41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2" name="Text Box 15"/>
          <p:cNvSpPr txBox="1">
            <a:spLocks noChangeArrowheads="1"/>
          </p:cNvSpPr>
          <p:nvPr/>
        </p:nvSpPr>
        <p:spPr bwMode="auto">
          <a:xfrm>
            <a:off x="5181600" y="3505200"/>
            <a:ext cx="41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3" name="Text Box 16"/>
          <p:cNvSpPr txBox="1">
            <a:spLocks noChangeArrowheads="1"/>
          </p:cNvSpPr>
          <p:nvPr/>
        </p:nvSpPr>
        <p:spPr bwMode="auto">
          <a:xfrm>
            <a:off x="4953000" y="4648200"/>
            <a:ext cx="41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4" name="Text Box 17"/>
          <p:cNvSpPr txBox="1">
            <a:spLocks noChangeArrowheads="1"/>
          </p:cNvSpPr>
          <p:nvPr/>
        </p:nvSpPr>
        <p:spPr bwMode="auto">
          <a:xfrm>
            <a:off x="8001000" y="4572000"/>
            <a:ext cx="41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5" name="Text Box 18"/>
          <p:cNvSpPr txBox="1">
            <a:spLocks noChangeArrowheads="1"/>
          </p:cNvSpPr>
          <p:nvPr/>
        </p:nvSpPr>
        <p:spPr bwMode="auto">
          <a:xfrm>
            <a:off x="7010400" y="5562600"/>
            <a:ext cx="41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6" name="Line 19"/>
          <p:cNvSpPr>
            <a:spLocks noChangeShapeType="1"/>
          </p:cNvSpPr>
          <p:nvPr/>
        </p:nvSpPr>
        <p:spPr bwMode="auto">
          <a:xfrm flipH="1">
            <a:off x="5410200" y="1828800"/>
            <a:ext cx="12192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7" name="Line 20"/>
          <p:cNvSpPr>
            <a:spLocks noChangeShapeType="1"/>
          </p:cNvSpPr>
          <p:nvPr/>
        </p:nvSpPr>
        <p:spPr bwMode="auto">
          <a:xfrm>
            <a:off x="6629400" y="1828800"/>
            <a:ext cx="22098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8" name="Line 21"/>
          <p:cNvSpPr>
            <a:spLocks noChangeShapeType="1"/>
          </p:cNvSpPr>
          <p:nvPr/>
        </p:nvSpPr>
        <p:spPr bwMode="auto">
          <a:xfrm flipH="1">
            <a:off x="4343400" y="2819400"/>
            <a:ext cx="9906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9" name="Line 22"/>
          <p:cNvSpPr>
            <a:spLocks noChangeShapeType="1"/>
          </p:cNvSpPr>
          <p:nvPr/>
        </p:nvSpPr>
        <p:spPr bwMode="auto">
          <a:xfrm>
            <a:off x="5334000" y="2819400"/>
            <a:ext cx="8382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0" name="Line 23"/>
          <p:cNvSpPr>
            <a:spLocks noChangeShapeType="1"/>
          </p:cNvSpPr>
          <p:nvPr/>
        </p:nvSpPr>
        <p:spPr bwMode="auto">
          <a:xfrm flipH="1">
            <a:off x="8001000" y="2819400"/>
            <a:ext cx="9906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1" name="Line 24"/>
          <p:cNvSpPr>
            <a:spLocks noChangeShapeType="1"/>
          </p:cNvSpPr>
          <p:nvPr/>
        </p:nvSpPr>
        <p:spPr bwMode="auto">
          <a:xfrm>
            <a:off x="8991600" y="2819400"/>
            <a:ext cx="11430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2" name="Line 25"/>
          <p:cNvSpPr>
            <a:spLocks noChangeShapeType="1"/>
          </p:cNvSpPr>
          <p:nvPr/>
        </p:nvSpPr>
        <p:spPr bwMode="auto">
          <a:xfrm flipH="1">
            <a:off x="3886200" y="3886200"/>
            <a:ext cx="5334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3" name="Line 26"/>
          <p:cNvSpPr>
            <a:spLocks noChangeShapeType="1"/>
          </p:cNvSpPr>
          <p:nvPr/>
        </p:nvSpPr>
        <p:spPr bwMode="auto">
          <a:xfrm>
            <a:off x="4419600" y="3886200"/>
            <a:ext cx="6096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4" name="Line 27"/>
          <p:cNvSpPr>
            <a:spLocks noChangeShapeType="1"/>
          </p:cNvSpPr>
          <p:nvPr/>
        </p:nvSpPr>
        <p:spPr bwMode="auto">
          <a:xfrm flipH="1">
            <a:off x="5715000" y="38862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5" name="Line 28"/>
          <p:cNvSpPr>
            <a:spLocks noChangeShapeType="1"/>
          </p:cNvSpPr>
          <p:nvPr/>
        </p:nvSpPr>
        <p:spPr bwMode="auto">
          <a:xfrm>
            <a:off x="6096000" y="38862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6" name="Line 29"/>
          <p:cNvSpPr>
            <a:spLocks noChangeShapeType="1"/>
          </p:cNvSpPr>
          <p:nvPr/>
        </p:nvSpPr>
        <p:spPr bwMode="auto">
          <a:xfrm flipH="1">
            <a:off x="9753600" y="38862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7" name="Line 30"/>
          <p:cNvSpPr>
            <a:spLocks noChangeShapeType="1"/>
          </p:cNvSpPr>
          <p:nvPr/>
        </p:nvSpPr>
        <p:spPr bwMode="auto">
          <a:xfrm>
            <a:off x="10134600" y="38862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8" name="Line 31"/>
          <p:cNvSpPr>
            <a:spLocks noChangeShapeType="1"/>
          </p:cNvSpPr>
          <p:nvPr/>
        </p:nvSpPr>
        <p:spPr bwMode="auto">
          <a:xfrm flipH="1">
            <a:off x="3581400" y="51054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9" name="Line 32"/>
          <p:cNvSpPr>
            <a:spLocks noChangeShapeType="1"/>
          </p:cNvSpPr>
          <p:nvPr/>
        </p:nvSpPr>
        <p:spPr bwMode="auto">
          <a:xfrm>
            <a:off x="3962400" y="51054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0" name="Line 33"/>
          <p:cNvSpPr>
            <a:spLocks noChangeShapeType="1"/>
          </p:cNvSpPr>
          <p:nvPr/>
        </p:nvSpPr>
        <p:spPr bwMode="auto">
          <a:xfrm flipH="1">
            <a:off x="6400800" y="4953000"/>
            <a:ext cx="6858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1" name="Line 34"/>
          <p:cNvSpPr>
            <a:spLocks noChangeShapeType="1"/>
          </p:cNvSpPr>
          <p:nvPr/>
        </p:nvSpPr>
        <p:spPr bwMode="auto">
          <a:xfrm>
            <a:off x="7086600" y="4953000"/>
            <a:ext cx="990600" cy="68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2" name="Text Box 35"/>
          <p:cNvSpPr txBox="1">
            <a:spLocks noChangeArrowheads="1"/>
          </p:cNvSpPr>
          <p:nvPr/>
        </p:nvSpPr>
        <p:spPr bwMode="auto">
          <a:xfrm>
            <a:off x="1828801" y="1524000"/>
            <a:ext cx="4873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all</a:t>
            </a:r>
          </a:p>
        </p:txBody>
      </p:sp>
      <p:sp>
        <p:nvSpPr>
          <p:cNvPr id="24613" name="Text Box 36"/>
          <p:cNvSpPr txBox="1">
            <a:spLocks noChangeArrowheads="1"/>
          </p:cNvSpPr>
          <p:nvPr/>
        </p:nvSpPr>
        <p:spPr bwMode="auto">
          <a:xfrm>
            <a:off x="1752601" y="2514600"/>
            <a:ext cx="9620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region</a:t>
            </a:r>
          </a:p>
        </p:txBody>
      </p:sp>
      <p:sp>
        <p:nvSpPr>
          <p:cNvPr id="24614" name="Text Box 37"/>
          <p:cNvSpPr txBox="1">
            <a:spLocks noChangeArrowheads="1"/>
          </p:cNvSpPr>
          <p:nvPr/>
        </p:nvSpPr>
        <p:spPr bwMode="auto">
          <a:xfrm>
            <a:off x="1828801" y="5638800"/>
            <a:ext cx="8937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office</a:t>
            </a:r>
          </a:p>
        </p:txBody>
      </p:sp>
      <p:sp>
        <p:nvSpPr>
          <p:cNvPr id="24615" name="Line 38"/>
          <p:cNvSpPr>
            <a:spLocks noChangeShapeType="1"/>
          </p:cNvSpPr>
          <p:nvPr/>
        </p:nvSpPr>
        <p:spPr bwMode="auto">
          <a:xfrm flipH="1">
            <a:off x="8839200" y="50292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6" name="Line 39"/>
          <p:cNvSpPr>
            <a:spLocks noChangeShapeType="1"/>
          </p:cNvSpPr>
          <p:nvPr/>
        </p:nvSpPr>
        <p:spPr bwMode="auto">
          <a:xfrm>
            <a:off x="9220200" y="5029200"/>
            <a:ext cx="3810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7" name="Line 40"/>
          <p:cNvSpPr>
            <a:spLocks noChangeShapeType="1"/>
          </p:cNvSpPr>
          <p:nvPr/>
        </p:nvSpPr>
        <p:spPr bwMode="auto">
          <a:xfrm flipH="1">
            <a:off x="7162800" y="3886200"/>
            <a:ext cx="7620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8" name="Line 41"/>
          <p:cNvSpPr>
            <a:spLocks noChangeShapeType="1"/>
          </p:cNvSpPr>
          <p:nvPr/>
        </p:nvSpPr>
        <p:spPr bwMode="auto">
          <a:xfrm>
            <a:off x="7924800" y="3886200"/>
            <a:ext cx="10668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9" name="Text Box 42"/>
          <p:cNvSpPr txBox="1">
            <a:spLocks noChangeArrowheads="1"/>
          </p:cNvSpPr>
          <p:nvPr/>
        </p:nvSpPr>
        <p:spPr bwMode="auto">
          <a:xfrm>
            <a:off x="1752601" y="3581400"/>
            <a:ext cx="11144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country</a:t>
            </a:r>
          </a:p>
        </p:txBody>
      </p:sp>
      <p:sp>
        <p:nvSpPr>
          <p:cNvPr id="24620" name="Line 43"/>
          <p:cNvSpPr>
            <a:spLocks noChangeShapeType="1"/>
          </p:cNvSpPr>
          <p:nvPr/>
        </p:nvSpPr>
        <p:spPr bwMode="auto">
          <a:xfrm>
            <a:off x="2133600" y="1905000"/>
            <a:ext cx="0" cy="76200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21" name="Line 44"/>
          <p:cNvSpPr>
            <a:spLocks noChangeShapeType="1"/>
          </p:cNvSpPr>
          <p:nvPr/>
        </p:nvSpPr>
        <p:spPr bwMode="auto">
          <a:xfrm>
            <a:off x="2133600" y="2971800"/>
            <a:ext cx="0" cy="76200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22" name="Line 45"/>
          <p:cNvSpPr>
            <a:spLocks noChangeShapeType="1"/>
          </p:cNvSpPr>
          <p:nvPr/>
        </p:nvSpPr>
        <p:spPr bwMode="auto">
          <a:xfrm>
            <a:off x="2133600" y="3962400"/>
            <a:ext cx="0" cy="76200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23" name="Line 46"/>
          <p:cNvSpPr>
            <a:spLocks noChangeShapeType="1"/>
          </p:cNvSpPr>
          <p:nvPr/>
        </p:nvSpPr>
        <p:spPr bwMode="auto">
          <a:xfrm>
            <a:off x="2133600" y="5029200"/>
            <a:ext cx="0" cy="68580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24" name="Text Box 47"/>
          <p:cNvSpPr txBox="1">
            <a:spLocks noChangeArrowheads="1"/>
          </p:cNvSpPr>
          <p:nvPr/>
        </p:nvSpPr>
        <p:spPr bwMode="auto">
          <a:xfrm>
            <a:off x="8610601" y="4648200"/>
            <a:ext cx="11652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Toronto</a:t>
            </a:r>
          </a:p>
        </p:txBody>
      </p:sp>
      <p:sp>
        <p:nvSpPr>
          <p:cNvPr id="24625" name="Text Box 48"/>
          <p:cNvSpPr txBox="1">
            <a:spLocks noChangeArrowheads="1"/>
          </p:cNvSpPr>
          <p:nvPr/>
        </p:nvSpPr>
        <p:spPr bwMode="auto">
          <a:xfrm>
            <a:off x="3352800" y="4648200"/>
            <a:ext cx="13350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Frankfurt</a:t>
            </a:r>
          </a:p>
        </p:txBody>
      </p:sp>
      <p:sp>
        <p:nvSpPr>
          <p:cNvPr id="24626" name="Text Box 49"/>
          <p:cNvSpPr txBox="1">
            <a:spLocks noChangeArrowheads="1"/>
          </p:cNvSpPr>
          <p:nvPr/>
        </p:nvSpPr>
        <p:spPr bwMode="auto">
          <a:xfrm>
            <a:off x="1828801" y="4648200"/>
            <a:ext cx="6397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city</a:t>
            </a:r>
          </a:p>
        </p:txBody>
      </p:sp>
    </p:spTree>
    <p:extLst>
      <p:ext uri="{BB962C8B-B14F-4D97-AF65-F5344CB8AC3E}">
        <p14:creationId xmlns:p14="http://schemas.microsoft.com/office/powerpoint/2010/main" val="3079837325"/>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20700" y="0"/>
            <a:ext cx="11061700" cy="1041400"/>
          </a:xfrm>
        </p:spPr>
        <p:txBody>
          <a:bodyPr>
            <a:normAutofit/>
          </a:bodyPr>
          <a:lstStyle/>
          <a:p>
            <a:pPr eaLnBrk="1" hangingPunct="1"/>
            <a:r>
              <a:rPr lang="en-US" altLang="en-US" b="1" dirty="0"/>
              <a:t>Data Cube Measures</a:t>
            </a:r>
            <a:r>
              <a:rPr lang="en-US" altLang="en-US" dirty="0"/>
              <a:t>: Three Categories</a:t>
            </a:r>
          </a:p>
        </p:txBody>
      </p:sp>
      <p:sp>
        <p:nvSpPr>
          <p:cNvPr id="25604" name="Rectangle 3"/>
          <p:cNvSpPr>
            <a:spLocks noGrp="1" noChangeArrowheads="1"/>
          </p:cNvSpPr>
          <p:nvPr>
            <p:ph type="body" idx="1"/>
          </p:nvPr>
        </p:nvSpPr>
        <p:spPr>
          <a:xfrm>
            <a:off x="615950" y="1184275"/>
            <a:ext cx="10871200" cy="5321300"/>
          </a:xfrm>
        </p:spPr>
        <p:txBody>
          <a:bodyPr/>
          <a:lstStyle/>
          <a:p>
            <a:pPr eaLnBrk="1" hangingPunct="1">
              <a:spcAft>
                <a:spcPts val="600"/>
              </a:spcAft>
            </a:pPr>
            <a:r>
              <a:rPr lang="en-US" altLang="en-US" sz="2400" u="sng" dirty="0">
                <a:solidFill>
                  <a:srgbClr val="FF0000"/>
                </a:solidFill>
              </a:rPr>
              <a:t>Distributive</a:t>
            </a:r>
            <a:r>
              <a:rPr lang="en-US" altLang="en-US" sz="2400" dirty="0"/>
              <a:t>: if the result derived by applying the function to </a:t>
            </a:r>
            <a:r>
              <a:rPr lang="en-US" altLang="en-US" sz="2400" i="1" dirty="0"/>
              <a:t>n </a:t>
            </a:r>
            <a:r>
              <a:rPr lang="en-US" altLang="en-US" sz="2400" dirty="0"/>
              <a:t>aggregate values is the same as that derived by applying the function on all the data without partitioning</a:t>
            </a:r>
          </a:p>
          <a:p>
            <a:pPr lvl="2" eaLnBrk="1" hangingPunct="1">
              <a:spcAft>
                <a:spcPts val="600"/>
              </a:spcAft>
            </a:pPr>
            <a:r>
              <a:rPr lang="en-US" altLang="en-US" sz="2400" dirty="0"/>
              <a:t>E.g., count(), sum(), min(), max()</a:t>
            </a:r>
          </a:p>
          <a:p>
            <a:pPr eaLnBrk="1" hangingPunct="1">
              <a:spcAft>
                <a:spcPts val="600"/>
              </a:spcAft>
            </a:pPr>
            <a:r>
              <a:rPr lang="en-US" altLang="en-US" sz="2400" u="sng" dirty="0">
                <a:solidFill>
                  <a:srgbClr val="FF0000"/>
                </a:solidFill>
              </a:rPr>
              <a:t>Algebraic</a:t>
            </a:r>
            <a:r>
              <a:rPr lang="en-US" altLang="en-US" sz="2400" dirty="0">
                <a:solidFill>
                  <a:srgbClr val="121328"/>
                </a:solidFill>
              </a:rPr>
              <a:t>:</a:t>
            </a:r>
            <a:r>
              <a:rPr lang="en-US" altLang="en-US" sz="2400" dirty="0">
                <a:solidFill>
                  <a:schemeClr val="hlink"/>
                </a:solidFill>
              </a:rPr>
              <a:t> </a:t>
            </a:r>
            <a:r>
              <a:rPr lang="en-US" altLang="en-US" sz="2400" dirty="0"/>
              <a:t>if it can be computed by an algebraic function with </a:t>
            </a:r>
            <a:r>
              <a:rPr lang="en-US" altLang="en-US" sz="2400" i="1" dirty="0"/>
              <a:t>M</a:t>
            </a:r>
            <a:r>
              <a:rPr lang="en-US" altLang="en-US" sz="2400" dirty="0"/>
              <a:t> arguments (where</a:t>
            </a:r>
            <a:r>
              <a:rPr lang="en-US" altLang="en-US" sz="2400" i="1" dirty="0"/>
              <a:t> M</a:t>
            </a:r>
            <a:r>
              <a:rPr lang="en-US" altLang="en-US" sz="2400" dirty="0"/>
              <a:t> is a bounded integer), each of which is obtained by applying a distributive aggregate function</a:t>
            </a:r>
            <a:endParaRPr lang="en-US" altLang="en-US" sz="2400" dirty="0">
              <a:solidFill>
                <a:srgbClr val="121328"/>
              </a:solidFill>
            </a:endParaRPr>
          </a:p>
          <a:p>
            <a:pPr lvl="2" eaLnBrk="1" hangingPunct="1">
              <a:spcAft>
                <a:spcPts val="600"/>
              </a:spcAft>
            </a:pPr>
            <a:r>
              <a:rPr lang="en-US" altLang="en-US" sz="2400" dirty="0" err="1" smtClean="0">
                <a:solidFill>
                  <a:srgbClr val="121328"/>
                </a:solidFill>
              </a:rPr>
              <a:t>avg</a:t>
            </a:r>
            <a:r>
              <a:rPr lang="en-US" altLang="en-US" sz="2400" dirty="0" smtClean="0">
                <a:solidFill>
                  <a:srgbClr val="121328"/>
                </a:solidFill>
              </a:rPr>
              <a:t>(x) = sum(x) / count(x)</a:t>
            </a:r>
          </a:p>
          <a:p>
            <a:pPr lvl="2">
              <a:spcAft>
                <a:spcPts val="600"/>
              </a:spcAft>
            </a:pPr>
            <a:r>
              <a:rPr lang="en-US" altLang="en-US" sz="2400" dirty="0" smtClean="0">
                <a:solidFill>
                  <a:srgbClr val="121328"/>
                </a:solidFill>
              </a:rPr>
              <a:t>Is </a:t>
            </a:r>
            <a:r>
              <a:rPr lang="en-US" altLang="en-US" sz="2400" dirty="0" err="1" smtClean="0">
                <a:solidFill>
                  <a:srgbClr val="121328"/>
                </a:solidFill>
              </a:rPr>
              <a:t>min_N</a:t>
            </a:r>
            <a:r>
              <a:rPr lang="en-US" altLang="en-US" sz="2400" dirty="0" smtClean="0">
                <a:solidFill>
                  <a:srgbClr val="121328"/>
                </a:solidFill>
              </a:rPr>
              <a:t>() an algebraic measure?   How about </a:t>
            </a:r>
            <a:r>
              <a:rPr lang="en-US" altLang="en-US" sz="2400" dirty="0" err="1">
                <a:solidFill>
                  <a:srgbClr val="121328"/>
                </a:solidFill>
              </a:rPr>
              <a:t>standard_deviation</a:t>
            </a:r>
            <a:r>
              <a:rPr lang="en-US" altLang="en-US" sz="2400" dirty="0" smtClean="0">
                <a:solidFill>
                  <a:srgbClr val="121328"/>
                </a:solidFill>
              </a:rPr>
              <a:t>()?</a:t>
            </a:r>
            <a:endParaRPr lang="en-US" altLang="en-US" sz="2400" dirty="0">
              <a:solidFill>
                <a:srgbClr val="121328"/>
              </a:solidFill>
            </a:endParaRPr>
          </a:p>
          <a:p>
            <a:pPr eaLnBrk="1" hangingPunct="1">
              <a:spcAft>
                <a:spcPts val="600"/>
              </a:spcAft>
            </a:pPr>
            <a:r>
              <a:rPr lang="en-US" altLang="en-US" sz="2400" u="sng" dirty="0">
                <a:solidFill>
                  <a:srgbClr val="FF0000"/>
                </a:solidFill>
              </a:rPr>
              <a:t>Holistic</a:t>
            </a:r>
            <a:r>
              <a:rPr lang="en-US" altLang="en-US" sz="2400" dirty="0">
                <a:solidFill>
                  <a:srgbClr val="FF0000"/>
                </a:solidFill>
              </a:rPr>
              <a:t>:</a:t>
            </a:r>
            <a:r>
              <a:rPr lang="en-US" altLang="en-US" sz="2400" dirty="0">
                <a:solidFill>
                  <a:schemeClr val="hlink"/>
                </a:solidFill>
              </a:rPr>
              <a:t> </a:t>
            </a:r>
            <a:r>
              <a:rPr lang="en-US" altLang="en-US" sz="2400" dirty="0"/>
              <a:t>if there is no constant bound on the storage size needed to describe a </a:t>
            </a:r>
            <a:r>
              <a:rPr lang="en-US" altLang="en-US" sz="2400" dirty="0" err="1"/>
              <a:t>subaggregate</a:t>
            </a:r>
            <a:r>
              <a:rPr lang="en-US" altLang="en-US" sz="2400" dirty="0"/>
              <a:t>.</a:t>
            </a:r>
            <a:r>
              <a:rPr lang="en-US" altLang="en-US" sz="2400" dirty="0">
                <a:solidFill>
                  <a:schemeClr val="hlink"/>
                </a:solidFill>
              </a:rPr>
              <a:t>  </a:t>
            </a:r>
          </a:p>
          <a:p>
            <a:pPr lvl="2" eaLnBrk="1" hangingPunct="1">
              <a:spcAft>
                <a:spcPts val="600"/>
              </a:spcAft>
            </a:pPr>
            <a:r>
              <a:rPr lang="en-US" altLang="en-US" sz="2400" dirty="0"/>
              <a:t>E.g., median(), mode(), rank()</a:t>
            </a:r>
          </a:p>
        </p:txBody>
      </p:sp>
    </p:spTree>
    <p:extLst>
      <p:ext uri="{BB962C8B-B14F-4D97-AF65-F5344CB8AC3E}">
        <p14:creationId xmlns:p14="http://schemas.microsoft.com/office/powerpoint/2010/main" val="3844023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193800" y="0"/>
            <a:ext cx="9334500" cy="1066800"/>
          </a:xfrm>
        </p:spPr>
        <p:txBody>
          <a:bodyPr>
            <a:normAutofit/>
          </a:bodyPr>
          <a:lstStyle/>
          <a:p>
            <a:pPr eaLnBrk="1" hangingPunct="1"/>
            <a:r>
              <a:rPr lang="en-US" altLang="en-US" dirty="0"/>
              <a:t>View of Warehouses and Hierarchies</a:t>
            </a:r>
            <a:endParaRPr lang="en-US" altLang="en-US" sz="6000" dirty="0" smtClean="0"/>
          </a:p>
        </p:txBody>
      </p:sp>
      <p:pic>
        <p:nvPicPr>
          <p:cNvPr id="26628" name="Picture 3" descr="works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73176"/>
            <a:ext cx="6858000" cy="5260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9" name="Picture 4" descr="reghi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133601"/>
            <a:ext cx="2171700" cy="446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0" name="Rectangle 5"/>
          <p:cNvSpPr>
            <a:spLocks noGrp="1" noChangeArrowheads="1"/>
          </p:cNvSpPr>
          <p:nvPr>
            <p:ph type="body" sz="half" idx="1"/>
          </p:nvPr>
        </p:nvSpPr>
        <p:spPr>
          <a:xfrm>
            <a:off x="7480300" y="2616200"/>
            <a:ext cx="4038600" cy="3276600"/>
          </a:xfrm>
        </p:spPr>
        <p:txBody>
          <a:bodyPr/>
          <a:lstStyle/>
          <a:p>
            <a:pPr eaLnBrk="1" hangingPunct="1">
              <a:lnSpc>
                <a:spcPct val="110000"/>
              </a:lnSpc>
              <a:buFont typeface="Wingdings" panose="05000000000000000000" pitchFamily="2" charset="2"/>
              <a:buNone/>
            </a:pPr>
            <a:r>
              <a:rPr lang="en-US" altLang="en-US" sz="2400" u="sng" dirty="0">
                <a:solidFill>
                  <a:srgbClr val="006666"/>
                </a:solidFill>
              </a:rPr>
              <a:t>Specification of hierarchies</a:t>
            </a:r>
          </a:p>
          <a:p>
            <a:pPr eaLnBrk="1" hangingPunct="1">
              <a:lnSpc>
                <a:spcPct val="110000"/>
              </a:lnSpc>
            </a:pPr>
            <a:r>
              <a:rPr lang="en-US" altLang="en-US" sz="2400" dirty="0"/>
              <a:t>Schema hierarchy</a:t>
            </a:r>
          </a:p>
          <a:p>
            <a:pPr lvl="1" eaLnBrk="1" hangingPunct="1">
              <a:lnSpc>
                <a:spcPct val="110000"/>
              </a:lnSpc>
              <a:buFont typeface="Wingdings" panose="05000000000000000000" pitchFamily="2" charset="2"/>
              <a:buNone/>
            </a:pPr>
            <a:r>
              <a:rPr lang="en-US" altLang="en-US" sz="2400" dirty="0"/>
              <a:t>day &lt; {month &lt; quarter; week} &lt; year</a:t>
            </a:r>
          </a:p>
          <a:p>
            <a:pPr eaLnBrk="1" hangingPunct="1">
              <a:lnSpc>
                <a:spcPct val="110000"/>
              </a:lnSpc>
            </a:pPr>
            <a:r>
              <a:rPr lang="en-US" altLang="en-US" sz="2400" dirty="0" err="1"/>
              <a:t>Set_grouping</a:t>
            </a:r>
            <a:r>
              <a:rPr lang="en-US" altLang="en-US" sz="2400" dirty="0"/>
              <a:t> hierarchy</a:t>
            </a:r>
          </a:p>
          <a:p>
            <a:pPr lvl="1" eaLnBrk="1" hangingPunct="1">
              <a:lnSpc>
                <a:spcPct val="110000"/>
              </a:lnSpc>
              <a:buFont typeface="Wingdings" panose="05000000000000000000" pitchFamily="2" charset="2"/>
              <a:buNone/>
            </a:pPr>
            <a:r>
              <a:rPr lang="en-US" altLang="en-US" sz="2400" dirty="0"/>
              <a:t>{1..10} &lt; inexpensive</a:t>
            </a:r>
          </a:p>
        </p:txBody>
      </p:sp>
    </p:spTree>
    <p:extLst>
      <p:ext uri="{BB962C8B-B14F-4D97-AF65-F5344CB8AC3E}">
        <p14:creationId xmlns:p14="http://schemas.microsoft.com/office/powerpoint/2010/main" val="2947025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Multidimensional Data</a:t>
            </a:r>
          </a:p>
        </p:txBody>
      </p:sp>
      <p:sp>
        <p:nvSpPr>
          <p:cNvPr id="27652" name="Rectangle 3"/>
          <p:cNvSpPr>
            <a:spLocks noGrp="1" noChangeArrowheads="1"/>
          </p:cNvSpPr>
          <p:nvPr>
            <p:ph type="body" idx="1"/>
          </p:nvPr>
        </p:nvSpPr>
        <p:spPr>
          <a:xfrm>
            <a:off x="673100" y="1386128"/>
            <a:ext cx="10540999" cy="647701"/>
          </a:xfrm>
          <a:noFill/>
        </p:spPr>
        <p:txBody>
          <a:bodyPr vert="horz" lIns="92075" tIns="46038" rIns="92075" bIns="46038" rtlCol="0">
            <a:noAutofit/>
          </a:bodyPr>
          <a:lstStyle/>
          <a:p>
            <a:pPr eaLnBrk="1" hangingPunct="1"/>
            <a:r>
              <a:rPr lang="en-US" altLang="en-US" dirty="0" smtClean="0"/>
              <a:t>Sales volume as a function of product, month, and region</a:t>
            </a:r>
          </a:p>
        </p:txBody>
      </p:sp>
      <p:grpSp>
        <p:nvGrpSpPr>
          <p:cNvPr id="3" name="Group 2"/>
          <p:cNvGrpSpPr/>
          <p:nvPr/>
        </p:nvGrpSpPr>
        <p:grpSpPr>
          <a:xfrm>
            <a:off x="1330946" y="2519984"/>
            <a:ext cx="3964954" cy="3799231"/>
            <a:chOff x="2207246" y="2667002"/>
            <a:chExt cx="3964954" cy="3799231"/>
          </a:xfrm>
        </p:grpSpPr>
        <p:sp>
          <p:nvSpPr>
            <p:cNvPr id="27653" name="AutoShape 4"/>
            <p:cNvSpPr>
              <a:spLocks noChangeArrowheads="1"/>
            </p:cNvSpPr>
            <p:nvPr/>
          </p:nvSpPr>
          <p:spPr bwMode="auto">
            <a:xfrm>
              <a:off x="2901950" y="3130550"/>
              <a:ext cx="3263900" cy="2882900"/>
            </a:xfrm>
            <a:prstGeom prst="cube">
              <a:avLst>
                <a:gd name="adj" fmla="val 24995"/>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4" name="Line 5"/>
            <p:cNvSpPr>
              <a:spLocks noChangeShapeType="1"/>
            </p:cNvSpPr>
            <p:nvPr/>
          </p:nvSpPr>
          <p:spPr bwMode="auto">
            <a:xfrm>
              <a:off x="2895600" y="41910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55" name="Line 6"/>
            <p:cNvSpPr>
              <a:spLocks noChangeShapeType="1"/>
            </p:cNvSpPr>
            <p:nvPr/>
          </p:nvSpPr>
          <p:spPr bwMode="auto">
            <a:xfrm>
              <a:off x="2886075" y="44958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56" name="Line 7"/>
            <p:cNvSpPr>
              <a:spLocks noChangeShapeType="1"/>
            </p:cNvSpPr>
            <p:nvPr/>
          </p:nvSpPr>
          <p:spPr bwMode="auto">
            <a:xfrm>
              <a:off x="2895600" y="48768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57" name="Line 8"/>
            <p:cNvSpPr>
              <a:spLocks noChangeShapeType="1"/>
            </p:cNvSpPr>
            <p:nvPr/>
          </p:nvSpPr>
          <p:spPr bwMode="auto">
            <a:xfrm>
              <a:off x="2895600" y="51816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58" name="Line 9"/>
            <p:cNvSpPr>
              <a:spLocks noChangeShapeType="1"/>
            </p:cNvSpPr>
            <p:nvPr/>
          </p:nvSpPr>
          <p:spPr bwMode="auto">
            <a:xfrm>
              <a:off x="2895600" y="54864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59" name="Line 10"/>
            <p:cNvSpPr>
              <a:spLocks noChangeShapeType="1"/>
            </p:cNvSpPr>
            <p:nvPr/>
          </p:nvSpPr>
          <p:spPr bwMode="auto">
            <a:xfrm>
              <a:off x="2895600" y="57912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0" name="Line 11"/>
            <p:cNvSpPr>
              <a:spLocks noChangeShapeType="1"/>
            </p:cNvSpPr>
            <p:nvPr/>
          </p:nvSpPr>
          <p:spPr bwMode="auto">
            <a:xfrm>
              <a:off x="32004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1" name="Line 12"/>
            <p:cNvSpPr>
              <a:spLocks noChangeShapeType="1"/>
            </p:cNvSpPr>
            <p:nvPr/>
          </p:nvSpPr>
          <p:spPr bwMode="auto">
            <a:xfrm>
              <a:off x="38862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2" name="Line 13"/>
            <p:cNvSpPr>
              <a:spLocks noChangeShapeType="1"/>
            </p:cNvSpPr>
            <p:nvPr/>
          </p:nvSpPr>
          <p:spPr bwMode="auto">
            <a:xfrm>
              <a:off x="42672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3" name="Line 14"/>
            <p:cNvSpPr>
              <a:spLocks noChangeShapeType="1"/>
            </p:cNvSpPr>
            <p:nvPr/>
          </p:nvSpPr>
          <p:spPr bwMode="auto">
            <a:xfrm>
              <a:off x="45720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4" name="Line 15"/>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5" name="Line 16"/>
            <p:cNvSpPr>
              <a:spLocks noChangeShapeType="1"/>
            </p:cNvSpPr>
            <p:nvPr/>
          </p:nvSpPr>
          <p:spPr bwMode="auto">
            <a:xfrm>
              <a:off x="35052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6" name="Line 17"/>
            <p:cNvSpPr>
              <a:spLocks noChangeShapeType="1"/>
            </p:cNvSpPr>
            <p:nvPr/>
          </p:nvSpPr>
          <p:spPr bwMode="auto">
            <a:xfrm flipV="1">
              <a:off x="3200400" y="3124200"/>
              <a:ext cx="7620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7" name="Line 18"/>
            <p:cNvSpPr>
              <a:spLocks noChangeShapeType="1"/>
            </p:cNvSpPr>
            <p:nvPr/>
          </p:nvSpPr>
          <p:spPr bwMode="auto">
            <a:xfrm flipV="1">
              <a:off x="3505200" y="31242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8" name="Line 19"/>
            <p:cNvSpPr>
              <a:spLocks noChangeShapeType="1"/>
            </p:cNvSpPr>
            <p:nvPr/>
          </p:nvSpPr>
          <p:spPr bwMode="auto">
            <a:xfrm flipV="1">
              <a:off x="3886200" y="31242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69" name="Line 20"/>
            <p:cNvSpPr>
              <a:spLocks noChangeShapeType="1"/>
            </p:cNvSpPr>
            <p:nvPr/>
          </p:nvSpPr>
          <p:spPr bwMode="auto">
            <a:xfrm flipV="1">
              <a:off x="4572000" y="31242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0" name="Line 21"/>
            <p:cNvSpPr>
              <a:spLocks noChangeShapeType="1"/>
            </p:cNvSpPr>
            <p:nvPr/>
          </p:nvSpPr>
          <p:spPr bwMode="auto">
            <a:xfrm flipV="1">
              <a:off x="4876800" y="31242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1" name="Line 22"/>
            <p:cNvSpPr>
              <a:spLocks noChangeShapeType="1"/>
            </p:cNvSpPr>
            <p:nvPr/>
          </p:nvSpPr>
          <p:spPr bwMode="auto">
            <a:xfrm flipV="1">
              <a:off x="5181600" y="31242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2" name="Line 23"/>
            <p:cNvSpPr>
              <a:spLocks noChangeShapeType="1"/>
            </p:cNvSpPr>
            <p:nvPr/>
          </p:nvSpPr>
          <p:spPr bwMode="auto">
            <a:xfrm>
              <a:off x="3429000" y="3352800"/>
              <a:ext cx="25146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3" name="Line 24"/>
            <p:cNvSpPr>
              <a:spLocks noChangeShapeType="1"/>
            </p:cNvSpPr>
            <p:nvPr/>
          </p:nvSpPr>
          <p:spPr bwMode="auto">
            <a:xfrm>
              <a:off x="3200400" y="3581400"/>
              <a:ext cx="2590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4" name="Line 25"/>
            <p:cNvSpPr>
              <a:spLocks noChangeShapeType="1"/>
            </p:cNvSpPr>
            <p:nvPr/>
          </p:nvSpPr>
          <p:spPr bwMode="auto">
            <a:xfrm>
              <a:off x="5181600" y="38862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5" name="Line 26"/>
            <p:cNvSpPr>
              <a:spLocks noChangeShapeType="1"/>
            </p:cNvSpPr>
            <p:nvPr/>
          </p:nvSpPr>
          <p:spPr bwMode="auto">
            <a:xfrm>
              <a:off x="5943600" y="3352800"/>
              <a:ext cx="0" cy="2209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6" name="Line 27"/>
            <p:cNvSpPr>
              <a:spLocks noChangeShapeType="1"/>
            </p:cNvSpPr>
            <p:nvPr/>
          </p:nvSpPr>
          <p:spPr bwMode="auto">
            <a:xfrm flipV="1">
              <a:off x="5486400" y="35052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7" name="Line 28"/>
            <p:cNvSpPr>
              <a:spLocks noChangeShapeType="1"/>
            </p:cNvSpPr>
            <p:nvPr/>
          </p:nvSpPr>
          <p:spPr bwMode="auto">
            <a:xfrm flipV="1">
              <a:off x="5486400" y="3886200"/>
              <a:ext cx="685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8" name="Line 29"/>
            <p:cNvSpPr>
              <a:spLocks noChangeShapeType="1"/>
            </p:cNvSpPr>
            <p:nvPr/>
          </p:nvSpPr>
          <p:spPr bwMode="auto">
            <a:xfrm flipV="1">
              <a:off x="5486400" y="4267200"/>
              <a:ext cx="685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79" name="Line 30"/>
            <p:cNvSpPr>
              <a:spLocks noChangeShapeType="1"/>
            </p:cNvSpPr>
            <p:nvPr/>
          </p:nvSpPr>
          <p:spPr bwMode="auto">
            <a:xfrm flipV="1">
              <a:off x="5486400" y="4572000"/>
              <a:ext cx="685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80" name="Line 31"/>
            <p:cNvSpPr>
              <a:spLocks noChangeShapeType="1"/>
            </p:cNvSpPr>
            <p:nvPr/>
          </p:nvSpPr>
          <p:spPr bwMode="auto">
            <a:xfrm flipV="1">
              <a:off x="5486400" y="4876800"/>
              <a:ext cx="6858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81" name="Line 32"/>
            <p:cNvSpPr>
              <a:spLocks noChangeShapeType="1"/>
            </p:cNvSpPr>
            <p:nvPr/>
          </p:nvSpPr>
          <p:spPr bwMode="auto">
            <a:xfrm flipV="1">
              <a:off x="5486400" y="51054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82" name="Rectangle 33"/>
            <p:cNvSpPr>
              <a:spLocks noChangeArrowheads="1"/>
            </p:cNvSpPr>
            <p:nvPr/>
          </p:nvSpPr>
          <p:spPr bwMode="auto">
            <a:xfrm rot="16200000" flipH="1">
              <a:off x="1866929" y="4525792"/>
              <a:ext cx="1142942"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Product</a:t>
              </a:r>
            </a:p>
          </p:txBody>
        </p:sp>
        <p:sp>
          <p:nvSpPr>
            <p:cNvPr id="27683" name="Rectangle 34"/>
            <p:cNvSpPr>
              <a:spLocks noChangeArrowheads="1"/>
            </p:cNvSpPr>
            <p:nvPr/>
          </p:nvSpPr>
          <p:spPr bwMode="auto">
            <a:xfrm rot="-2880000">
              <a:off x="2210594" y="2968455"/>
              <a:ext cx="1065213"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Region</a:t>
              </a:r>
            </a:p>
          </p:txBody>
        </p:sp>
        <p:sp>
          <p:nvSpPr>
            <p:cNvPr id="27684" name="Rectangle 35"/>
            <p:cNvSpPr>
              <a:spLocks noChangeArrowheads="1"/>
            </p:cNvSpPr>
            <p:nvPr/>
          </p:nvSpPr>
          <p:spPr bwMode="auto">
            <a:xfrm>
              <a:off x="3641725" y="6003926"/>
              <a:ext cx="1006686"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Month</a:t>
              </a:r>
            </a:p>
          </p:txBody>
        </p:sp>
        <p:sp>
          <p:nvSpPr>
            <p:cNvPr id="27685" name="Line 36"/>
            <p:cNvSpPr>
              <a:spLocks noChangeShapeType="1"/>
            </p:cNvSpPr>
            <p:nvPr/>
          </p:nvSpPr>
          <p:spPr bwMode="auto">
            <a:xfrm>
              <a:off x="5791200" y="3581400"/>
              <a:ext cx="0" cy="2133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86" name="Line 37"/>
            <p:cNvSpPr>
              <a:spLocks noChangeShapeType="1"/>
            </p:cNvSpPr>
            <p:nvPr/>
          </p:nvSpPr>
          <p:spPr bwMode="auto">
            <a:xfrm flipV="1">
              <a:off x="4267200" y="3124200"/>
              <a:ext cx="68580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27687" name="Rectangle 38"/>
          <p:cNvSpPr>
            <a:spLocks noChangeArrowheads="1"/>
          </p:cNvSpPr>
          <p:nvPr/>
        </p:nvSpPr>
        <p:spPr bwMode="auto">
          <a:xfrm>
            <a:off x="6145632" y="1946687"/>
            <a:ext cx="4167936" cy="708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Dimensions: </a:t>
            </a:r>
            <a:r>
              <a:rPr lang="en-US" altLang="en-US" sz="2000" b="1" i="1" dirty="0">
                <a:latin typeface="Times New Roman" panose="02020603050405020304" pitchFamily="18" charset="0"/>
              </a:rPr>
              <a:t>Product, Location, Time</a:t>
            </a:r>
          </a:p>
          <a:p>
            <a:pPr>
              <a:spcBef>
                <a:spcPct val="0"/>
              </a:spcBef>
              <a:buClrTx/>
              <a:buSzTx/>
              <a:buFontTx/>
              <a:buNone/>
            </a:pPr>
            <a:r>
              <a:rPr lang="en-US" altLang="en-US" sz="2000" b="1" dirty="0">
                <a:latin typeface="Times New Roman" panose="02020603050405020304" pitchFamily="18" charset="0"/>
              </a:rPr>
              <a:t>Hierarchical summarization paths</a:t>
            </a:r>
          </a:p>
        </p:txBody>
      </p:sp>
      <p:grpSp>
        <p:nvGrpSpPr>
          <p:cNvPr id="4" name="Group 3"/>
          <p:cNvGrpSpPr/>
          <p:nvPr/>
        </p:nvGrpSpPr>
        <p:grpSpPr>
          <a:xfrm>
            <a:off x="6629400" y="3276601"/>
            <a:ext cx="3844642" cy="2247411"/>
            <a:chOff x="6629400" y="3276601"/>
            <a:chExt cx="3844642" cy="2247411"/>
          </a:xfrm>
        </p:grpSpPr>
        <p:sp>
          <p:nvSpPr>
            <p:cNvPr id="27688" name="Rectangle 39"/>
            <p:cNvSpPr>
              <a:spLocks noChangeArrowheads="1"/>
            </p:cNvSpPr>
            <p:nvPr/>
          </p:nvSpPr>
          <p:spPr bwMode="auto">
            <a:xfrm>
              <a:off x="6629400" y="3276601"/>
              <a:ext cx="3844642" cy="2247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689"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0"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1"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2"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3"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4"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5"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6"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7"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7698"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555117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133601" y="350838"/>
            <a:ext cx="7847013" cy="577850"/>
          </a:xfrm>
          <a:noFill/>
        </p:spPr>
        <p:txBody>
          <a:bodyPr vert="horz" lIns="90488" tIns="44450" rIns="90488" bIns="44450" rtlCol="0" anchor="ctr">
            <a:noAutofit/>
          </a:bodyPr>
          <a:lstStyle/>
          <a:p>
            <a:pPr eaLnBrk="1" hangingPunct="1"/>
            <a:r>
              <a:rPr lang="en-US" altLang="en-US" dirty="0" smtClean="0"/>
              <a:t>A Sample Data Cube</a:t>
            </a:r>
            <a:endParaRPr lang="en-US" altLang="en-US" sz="2800" dirty="0"/>
          </a:p>
        </p:txBody>
      </p:sp>
      <p:sp>
        <p:nvSpPr>
          <p:cNvPr id="28676" name="Rectangle 3"/>
          <p:cNvSpPr>
            <a:spLocks noChangeArrowheads="1"/>
          </p:cNvSpPr>
          <p:nvPr/>
        </p:nvSpPr>
        <p:spPr bwMode="auto">
          <a:xfrm>
            <a:off x="2228850" y="6191250"/>
            <a:ext cx="80010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Monotype Sorts" pitchFamily="2" charset="2"/>
              <a:buNone/>
            </a:pPr>
            <a:endParaRPr lang="en-US" altLang="en-US" sz="2000">
              <a:latin typeface="Times New Roman" panose="02020603050405020304" pitchFamily="18" charset="0"/>
            </a:endParaRPr>
          </a:p>
        </p:txBody>
      </p:sp>
      <p:sp>
        <p:nvSpPr>
          <p:cNvPr id="28677" name="AutoShape 4"/>
          <p:cNvSpPr>
            <a:spLocks noChangeArrowheads="1"/>
          </p:cNvSpPr>
          <p:nvPr/>
        </p:nvSpPr>
        <p:spPr bwMode="auto">
          <a:xfrm>
            <a:off x="7902576" y="1485901"/>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b="1">
                <a:latin typeface="Times New Roman" panose="02020603050405020304" pitchFamily="18" charset="0"/>
              </a:rPr>
              <a:t>Total annual sales</a:t>
            </a:r>
          </a:p>
          <a:p>
            <a:pPr algn="ctr">
              <a:spcBef>
                <a:spcPct val="0"/>
              </a:spcBef>
              <a:buClrTx/>
              <a:buSzTx/>
              <a:buFontTx/>
              <a:buNone/>
            </a:pPr>
            <a:r>
              <a:rPr lang="en-US" altLang="en-US" sz="2000" b="1">
                <a:latin typeface="Times New Roman" panose="02020603050405020304" pitchFamily="18" charset="0"/>
              </a:rPr>
              <a:t>of  TVs in U.S.A.</a:t>
            </a:r>
            <a:endParaRPr lang="en-US" altLang="en-US" sz="2400" b="1">
              <a:latin typeface="Times New Roman" panose="02020603050405020304" pitchFamily="18" charset="0"/>
            </a:endParaRPr>
          </a:p>
        </p:txBody>
      </p:sp>
      <p:grpSp>
        <p:nvGrpSpPr>
          <p:cNvPr id="28678" name="Group 5"/>
          <p:cNvGrpSpPr>
            <a:grpSpLocks/>
          </p:cNvGrpSpPr>
          <p:nvPr/>
        </p:nvGrpSpPr>
        <p:grpSpPr bwMode="auto">
          <a:xfrm>
            <a:off x="2286001" y="1600201"/>
            <a:ext cx="7127875" cy="4760913"/>
            <a:chOff x="444" y="1008"/>
            <a:chExt cx="4490" cy="2999"/>
          </a:xfrm>
        </p:grpSpPr>
        <p:sp>
          <p:nvSpPr>
            <p:cNvPr id="28679" name="Rectangle 6"/>
            <p:cNvSpPr>
              <a:spLocks noChangeArrowheads="1"/>
            </p:cNvSpPr>
            <p:nvPr/>
          </p:nvSpPr>
          <p:spPr bwMode="auto">
            <a:xfrm>
              <a:off x="2412" y="1008"/>
              <a:ext cx="503"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Date</a:t>
              </a:r>
            </a:p>
          </p:txBody>
        </p:sp>
        <p:sp>
          <p:nvSpPr>
            <p:cNvPr id="28680" name="Rectangle 7"/>
            <p:cNvSpPr>
              <a:spLocks noChangeArrowheads="1"/>
            </p:cNvSpPr>
            <p:nvPr/>
          </p:nvSpPr>
          <p:spPr bwMode="auto">
            <a:xfrm rot="18615059">
              <a:off x="274" y="1340"/>
              <a:ext cx="779"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Product</a:t>
              </a:r>
            </a:p>
          </p:txBody>
        </p:sp>
        <p:sp>
          <p:nvSpPr>
            <p:cNvPr id="28681" name="Rectangle 8"/>
            <p:cNvSpPr>
              <a:spLocks noChangeArrowheads="1"/>
            </p:cNvSpPr>
            <p:nvPr/>
          </p:nvSpPr>
          <p:spPr bwMode="auto">
            <a:xfrm rot="16200000">
              <a:off x="4374" y="2086"/>
              <a:ext cx="816"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Country</a:t>
              </a:r>
            </a:p>
          </p:txBody>
        </p:sp>
        <p:grpSp>
          <p:nvGrpSpPr>
            <p:cNvPr id="28682" name="Group 9"/>
            <p:cNvGrpSpPr>
              <a:grpSpLocks/>
            </p:cNvGrpSpPr>
            <p:nvPr/>
          </p:nvGrpSpPr>
          <p:grpSpPr bwMode="auto">
            <a:xfrm>
              <a:off x="3604" y="3717"/>
              <a:ext cx="1330" cy="290"/>
              <a:chOff x="3508" y="3022"/>
              <a:chExt cx="1330" cy="290"/>
            </a:xfrm>
          </p:grpSpPr>
          <p:sp>
            <p:nvSpPr>
              <p:cNvPr id="28742" name="WordArt 10"/>
              <p:cNvSpPr>
                <a:spLocks noChangeArrowheads="1" noChangeShapeType="1" noTextEdit="1"/>
              </p:cNvSpPr>
              <p:nvPr/>
            </p:nvSpPr>
            <p:spPr bwMode="auto">
              <a:xfrm>
                <a:off x="3854" y="3022"/>
                <a:ext cx="984" cy="290"/>
              </a:xfrm>
              <a:prstGeom prst="rect">
                <a:avLst/>
              </a:prstGeom>
              <a:extLst>
                <a:ext uri="{91240B29-F687-4f45-9708-019B960494DF}">
                  <a14:hiddenLine xmlns=""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28743"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8683"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4"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5"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6"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7"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8"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9"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0"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1"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2" name="Rectangle 21"/>
            <p:cNvSpPr>
              <a:spLocks noChangeArrowheads="1"/>
            </p:cNvSpPr>
            <p:nvPr/>
          </p:nvSpPr>
          <p:spPr bwMode="auto">
            <a:xfrm>
              <a:off x="444" y="1866"/>
              <a:ext cx="42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3" name="Rectangle 22"/>
            <p:cNvSpPr>
              <a:spLocks noChangeArrowheads="1"/>
            </p:cNvSpPr>
            <p:nvPr/>
          </p:nvSpPr>
          <p:spPr bwMode="auto">
            <a:xfrm>
              <a:off x="3616" y="1206"/>
              <a:ext cx="42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4"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5"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6"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7"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8"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9"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0"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1"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2"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3"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4"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5"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6"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7"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8"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8709" name="Group 38"/>
            <p:cNvGrpSpPr>
              <a:grpSpLocks/>
            </p:cNvGrpSpPr>
            <p:nvPr/>
          </p:nvGrpSpPr>
          <p:grpSpPr bwMode="auto">
            <a:xfrm>
              <a:off x="823" y="1926"/>
              <a:ext cx="2768" cy="1937"/>
              <a:chOff x="1388" y="1937"/>
              <a:chExt cx="2026" cy="1310"/>
            </a:xfrm>
          </p:grpSpPr>
          <p:sp>
            <p:nvSpPr>
              <p:cNvPr id="28722"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3"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4"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5"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6"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7"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8"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9"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0"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1"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2"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3"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4"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5"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6"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7"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8"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9"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0"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1"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b="1">
                  <a:latin typeface="Times New Roman" panose="02020603050405020304" pitchFamily="18" charset="0"/>
                </a:endParaRPr>
              </a:p>
            </p:txBody>
          </p:sp>
        </p:grpSp>
        <p:sp>
          <p:nvSpPr>
            <p:cNvPr id="28710" name="Rectangle 59"/>
            <p:cNvSpPr>
              <a:spLocks noChangeArrowheads="1"/>
            </p:cNvSpPr>
            <p:nvPr/>
          </p:nvSpPr>
          <p:spPr bwMode="auto">
            <a:xfrm>
              <a:off x="2468" y="1182"/>
              <a:ext cx="769" cy="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latin typeface="Arial" panose="020B0604020202020204" pitchFamily="34" charset="0"/>
                </a:rPr>
                <a:t> </a:t>
              </a:r>
            </a:p>
          </p:txBody>
        </p:sp>
        <p:sp>
          <p:nvSpPr>
            <p:cNvPr id="28711" name="Text Box 60"/>
            <p:cNvSpPr txBox="1">
              <a:spLocks noChangeArrowheads="1"/>
            </p:cNvSpPr>
            <p:nvPr/>
          </p:nvSpPr>
          <p:spPr bwMode="auto">
            <a:xfrm>
              <a:off x="1103" y="1300"/>
              <a:ext cx="33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28712" name="Text Box 61"/>
            <p:cNvSpPr txBox="1">
              <a:spLocks noChangeArrowheads="1"/>
            </p:cNvSpPr>
            <p:nvPr/>
          </p:nvSpPr>
          <p:spPr bwMode="auto">
            <a:xfrm>
              <a:off x="679" y="1669"/>
              <a:ext cx="44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28713" name="Text Box 62"/>
            <p:cNvSpPr txBox="1">
              <a:spLocks noChangeArrowheads="1"/>
            </p:cNvSpPr>
            <p:nvPr/>
          </p:nvSpPr>
          <p:spPr bwMode="auto">
            <a:xfrm>
              <a:off x="941" y="1492"/>
              <a:ext cx="31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28714" name="Text Box 63"/>
            <p:cNvSpPr txBox="1">
              <a:spLocks noChangeArrowheads="1"/>
            </p:cNvSpPr>
            <p:nvPr/>
          </p:nvSpPr>
          <p:spPr bwMode="auto">
            <a:xfrm>
              <a:off x="1472" y="1197"/>
              <a:ext cx="4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28715" name="Text Box 64"/>
            <p:cNvSpPr txBox="1">
              <a:spLocks noChangeArrowheads="1"/>
            </p:cNvSpPr>
            <p:nvPr/>
          </p:nvSpPr>
          <p:spPr bwMode="auto">
            <a:xfrm>
              <a:off x="2036" y="1185"/>
              <a:ext cx="4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28716" name="Text Box 65"/>
            <p:cNvSpPr txBox="1">
              <a:spLocks noChangeArrowheads="1"/>
            </p:cNvSpPr>
            <p:nvPr/>
          </p:nvSpPr>
          <p:spPr bwMode="auto">
            <a:xfrm>
              <a:off x="2528" y="1209"/>
              <a:ext cx="4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28717" name="Text Box 66"/>
            <p:cNvSpPr txBox="1">
              <a:spLocks noChangeArrowheads="1"/>
            </p:cNvSpPr>
            <p:nvPr/>
          </p:nvSpPr>
          <p:spPr bwMode="auto">
            <a:xfrm>
              <a:off x="3104" y="1221"/>
              <a:ext cx="4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28718" name="Text Box 67"/>
            <p:cNvSpPr txBox="1">
              <a:spLocks noChangeArrowheads="1"/>
            </p:cNvSpPr>
            <p:nvPr/>
          </p:nvSpPr>
          <p:spPr bwMode="auto">
            <a:xfrm>
              <a:off x="4085" y="1482"/>
              <a:ext cx="517"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28719" name="Text Box 68"/>
            <p:cNvSpPr txBox="1">
              <a:spLocks noChangeArrowheads="1"/>
            </p:cNvSpPr>
            <p:nvPr/>
          </p:nvSpPr>
          <p:spPr bwMode="auto">
            <a:xfrm>
              <a:off x="4034" y="1974"/>
              <a:ext cx="59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28720" name="Text Box 69"/>
            <p:cNvSpPr txBox="1">
              <a:spLocks noChangeArrowheads="1"/>
            </p:cNvSpPr>
            <p:nvPr/>
          </p:nvSpPr>
          <p:spPr bwMode="auto">
            <a:xfrm>
              <a:off x="4054" y="2394"/>
              <a:ext cx="60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28721" name="Text Box 70"/>
            <p:cNvSpPr txBox="1">
              <a:spLocks noChangeArrowheads="1"/>
            </p:cNvSpPr>
            <p:nvPr/>
          </p:nvSpPr>
          <p:spPr bwMode="auto">
            <a:xfrm>
              <a:off x="4180" y="2874"/>
              <a:ext cx="374"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2059956394"/>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smtClean="0">
                <a:ea typeface="SimSun" panose="02010600030101010101" pitchFamily="2" charset="-122"/>
              </a:rPr>
              <a:t>Cuboids Corresponding to the Cube</a:t>
            </a:r>
          </a:p>
        </p:txBody>
      </p:sp>
      <p:sp>
        <p:nvSpPr>
          <p:cNvPr id="29700" name="AutoShape 3"/>
          <p:cNvSpPr>
            <a:spLocks noChangeArrowheads="1"/>
          </p:cNvSpPr>
          <p:nvPr/>
        </p:nvSpPr>
        <p:spPr bwMode="auto">
          <a:xfrm>
            <a:off x="4876800" y="2362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1" name="AutoShape 4"/>
          <p:cNvSpPr>
            <a:spLocks noChangeArrowheads="1"/>
          </p:cNvSpPr>
          <p:nvPr/>
        </p:nvSpPr>
        <p:spPr bwMode="auto">
          <a:xfrm>
            <a:off x="3733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2" name="AutoShape 5"/>
          <p:cNvSpPr>
            <a:spLocks noChangeArrowheads="1"/>
          </p:cNvSpPr>
          <p:nvPr/>
        </p:nvSpPr>
        <p:spPr bwMode="auto">
          <a:xfrm>
            <a:off x="50292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3" name="AutoShape 6"/>
          <p:cNvSpPr>
            <a:spLocks noChangeArrowheads="1"/>
          </p:cNvSpPr>
          <p:nvPr/>
        </p:nvSpPr>
        <p:spPr bwMode="auto">
          <a:xfrm>
            <a:off x="6019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4" name="AutoShape 7"/>
          <p:cNvSpPr>
            <a:spLocks noChangeArrowheads="1"/>
          </p:cNvSpPr>
          <p:nvPr/>
        </p:nvSpPr>
        <p:spPr bwMode="auto">
          <a:xfrm>
            <a:off x="3429000" y="3886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5" name="AutoShape 8"/>
          <p:cNvSpPr>
            <a:spLocks noChangeArrowheads="1"/>
          </p:cNvSpPr>
          <p:nvPr/>
        </p:nvSpPr>
        <p:spPr bwMode="auto">
          <a:xfrm>
            <a:off x="69342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6" name="AutoShape 9"/>
          <p:cNvSpPr>
            <a:spLocks noChangeArrowheads="1"/>
          </p:cNvSpPr>
          <p:nvPr/>
        </p:nvSpPr>
        <p:spPr bwMode="auto">
          <a:xfrm>
            <a:off x="45720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7" name="AutoShape 10"/>
          <p:cNvSpPr>
            <a:spLocks noChangeArrowheads="1"/>
          </p:cNvSpPr>
          <p:nvPr/>
        </p:nvSpPr>
        <p:spPr bwMode="auto">
          <a:xfrm>
            <a:off x="4876800" y="48768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8" name="Text Box 11"/>
          <p:cNvSpPr txBox="1">
            <a:spLocks noChangeArrowheads="1"/>
          </p:cNvSpPr>
          <p:nvPr/>
        </p:nvSpPr>
        <p:spPr bwMode="auto">
          <a:xfrm>
            <a:off x="4708525" y="1995489"/>
            <a:ext cx="4508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b="1">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29709" name="Line 12"/>
          <p:cNvSpPr>
            <a:spLocks noChangeShapeType="1"/>
          </p:cNvSpPr>
          <p:nvPr/>
        </p:nvSpPr>
        <p:spPr bwMode="auto">
          <a:xfrm flipH="1">
            <a:off x="3810000" y="2438400"/>
            <a:ext cx="11430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0" name="Line 13"/>
          <p:cNvSpPr>
            <a:spLocks noChangeShapeType="1"/>
          </p:cNvSpPr>
          <p:nvPr/>
        </p:nvSpPr>
        <p:spPr bwMode="auto">
          <a:xfrm>
            <a:off x="4953000" y="2438400"/>
            <a:ext cx="11430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1" name="Line 14"/>
          <p:cNvSpPr>
            <a:spLocks noChangeShapeType="1"/>
          </p:cNvSpPr>
          <p:nvPr/>
        </p:nvSpPr>
        <p:spPr bwMode="auto">
          <a:xfrm>
            <a:off x="4953000" y="2438400"/>
            <a:ext cx="1524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2" name="Line 15"/>
          <p:cNvSpPr>
            <a:spLocks noChangeShapeType="1"/>
          </p:cNvSpPr>
          <p:nvPr/>
        </p:nvSpPr>
        <p:spPr bwMode="auto">
          <a:xfrm flipH="1">
            <a:off x="3505200" y="3200400"/>
            <a:ext cx="3048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3" name="Line 16"/>
          <p:cNvSpPr>
            <a:spLocks noChangeShapeType="1"/>
          </p:cNvSpPr>
          <p:nvPr/>
        </p:nvSpPr>
        <p:spPr bwMode="auto">
          <a:xfrm flipH="1">
            <a:off x="3505200" y="3200400"/>
            <a:ext cx="16002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4" name="Line 17"/>
          <p:cNvSpPr>
            <a:spLocks noChangeShapeType="1"/>
          </p:cNvSpPr>
          <p:nvPr/>
        </p:nvSpPr>
        <p:spPr bwMode="auto">
          <a:xfrm>
            <a:off x="3810000" y="3200400"/>
            <a:ext cx="8382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5" name="Line 18"/>
          <p:cNvSpPr>
            <a:spLocks noChangeShapeType="1"/>
          </p:cNvSpPr>
          <p:nvPr/>
        </p:nvSpPr>
        <p:spPr bwMode="auto">
          <a:xfrm flipH="1">
            <a:off x="4648200" y="3200400"/>
            <a:ext cx="14478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6" name="Line 19"/>
          <p:cNvSpPr>
            <a:spLocks noChangeShapeType="1"/>
          </p:cNvSpPr>
          <p:nvPr/>
        </p:nvSpPr>
        <p:spPr bwMode="auto">
          <a:xfrm>
            <a:off x="5105400" y="3200400"/>
            <a:ext cx="19050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7" name="Line 20"/>
          <p:cNvSpPr>
            <a:spLocks noChangeShapeType="1"/>
          </p:cNvSpPr>
          <p:nvPr/>
        </p:nvSpPr>
        <p:spPr bwMode="auto">
          <a:xfrm>
            <a:off x="6096000" y="3200400"/>
            <a:ext cx="914400" cy="838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8" name="Line 21"/>
          <p:cNvSpPr>
            <a:spLocks noChangeShapeType="1"/>
          </p:cNvSpPr>
          <p:nvPr/>
        </p:nvSpPr>
        <p:spPr bwMode="auto">
          <a:xfrm>
            <a:off x="3505200" y="3962400"/>
            <a:ext cx="1447800" cy="990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19" name="Line 22"/>
          <p:cNvSpPr>
            <a:spLocks noChangeShapeType="1"/>
          </p:cNvSpPr>
          <p:nvPr/>
        </p:nvSpPr>
        <p:spPr bwMode="auto">
          <a:xfrm>
            <a:off x="4648200" y="4038600"/>
            <a:ext cx="304800" cy="914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20" name="Line 23"/>
          <p:cNvSpPr>
            <a:spLocks noChangeShapeType="1"/>
          </p:cNvSpPr>
          <p:nvPr/>
        </p:nvSpPr>
        <p:spPr bwMode="auto">
          <a:xfrm flipH="1">
            <a:off x="4953000" y="4038600"/>
            <a:ext cx="2057400" cy="914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9721" name="Text Box 24"/>
          <p:cNvSpPr txBox="1">
            <a:spLocks noChangeArrowheads="1"/>
          </p:cNvSpPr>
          <p:nvPr/>
        </p:nvSpPr>
        <p:spPr bwMode="auto">
          <a:xfrm>
            <a:off x="3048000" y="2740026"/>
            <a:ext cx="882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a:t>
            </a:r>
            <a:endParaRPr lang="en-US" altLang="zh-CN" sz="2400">
              <a:latin typeface="Times New Roman" panose="02020603050405020304" pitchFamily="18" charset="0"/>
              <a:ea typeface="SimSun" panose="02010600030101010101" pitchFamily="2" charset="-122"/>
            </a:endParaRPr>
          </a:p>
        </p:txBody>
      </p:sp>
      <p:sp>
        <p:nvSpPr>
          <p:cNvPr id="29722" name="Text Box 25"/>
          <p:cNvSpPr txBox="1">
            <a:spLocks noChangeArrowheads="1"/>
          </p:cNvSpPr>
          <p:nvPr/>
        </p:nvSpPr>
        <p:spPr bwMode="auto">
          <a:xfrm>
            <a:off x="4556126" y="2757489"/>
            <a:ext cx="6064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date</a:t>
            </a:r>
            <a:endParaRPr lang="en-US" altLang="zh-CN" sz="2400">
              <a:latin typeface="Times New Roman" panose="02020603050405020304" pitchFamily="18" charset="0"/>
              <a:ea typeface="SimSun" panose="02010600030101010101" pitchFamily="2" charset="-122"/>
            </a:endParaRPr>
          </a:p>
        </p:txBody>
      </p:sp>
      <p:sp>
        <p:nvSpPr>
          <p:cNvPr id="29723" name="Text Box 26"/>
          <p:cNvSpPr txBox="1">
            <a:spLocks noChangeArrowheads="1"/>
          </p:cNvSpPr>
          <p:nvPr/>
        </p:nvSpPr>
        <p:spPr bwMode="auto">
          <a:xfrm>
            <a:off x="5927725" y="2681289"/>
            <a:ext cx="9588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country</a:t>
            </a:r>
            <a:endParaRPr lang="en-US" altLang="zh-CN" sz="2400">
              <a:latin typeface="Times New Roman" panose="02020603050405020304" pitchFamily="18" charset="0"/>
              <a:ea typeface="SimSun" panose="02010600030101010101" pitchFamily="2" charset="-122"/>
            </a:endParaRPr>
          </a:p>
        </p:txBody>
      </p:sp>
      <p:sp>
        <p:nvSpPr>
          <p:cNvPr id="29724" name="Text Box 27"/>
          <p:cNvSpPr txBox="1">
            <a:spLocks noChangeArrowheads="1"/>
          </p:cNvSpPr>
          <p:nvPr/>
        </p:nvSpPr>
        <p:spPr bwMode="auto">
          <a:xfrm>
            <a:off x="2270125" y="3543301"/>
            <a:ext cx="132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product,date</a:t>
            </a:r>
            <a:endParaRPr lang="en-US" altLang="zh-CN" sz="2400">
              <a:latin typeface="Times New Roman" panose="02020603050405020304" pitchFamily="18" charset="0"/>
              <a:ea typeface="SimSun" panose="02010600030101010101" pitchFamily="2" charset="-122"/>
            </a:endParaRPr>
          </a:p>
        </p:txBody>
      </p:sp>
      <p:sp>
        <p:nvSpPr>
          <p:cNvPr id="29725" name="Text Box 28"/>
          <p:cNvSpPr txBox="1">
            <a:spLocks noChangeArrowheads="1"/>
          </p:cNvSpPr>
          <p:nvPr/>
        </p:nvSpPr>
        <p:spPr bwMode="auto">
          <a:xfrm>
            <a:off x="4251325" y="3543301"/>
            <a:ext cx="1638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product,country</a:t>
            </a:r>
            <a:endParaRPr lang="en-US" altLang="zh-CN" sz="2400">
              <a:latin typeface="Times New Roman" panose="02020603050405020304" pitchFamily="18" charset="0"/>
              <a:ea typeface="SimSun" panose="02010600030101010101" pitchFamily="2" charset="-122"/>
            </a:endParaRPr>
          </a:p>
        </p:txBody>
      </p:sp>
      <p:sp>
        <p:nvSpPr>
          <p:cNvPr id="29726" name="Text Box 29"/>
          <p:cNvSpPr txBox="1">
            <a:spLocks noChangeArrowheads="1"/>
          </p:cNvSpPr>
          <p:nvPr/>
        </p:nvSpPr>
        <p:spPr bwMode="auto">
          <a:xfrm>
            <a:off x="6765925" y="3543301"/>
            <a:ext cx="1377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date, country</a:t>
            </a:r>
            <a:endParaRPr lang="en-US" altLang="zh-CN" sz="2400">
              <a:latin typeface="Times New Roman" panose="02020603050405020304" pitchFamily="18" charset="0"/>
              <a:ea typeface="SimSun" panose="02010600030101010101" pitchFamily="2" charset="-122"/>
            </a:endParaRPr>
          </a:p>
        </p:txBody>
      </p:sp>
      <p:sp>
        <p:nvSpPr>
          <p:cNvPr id="29727" name="Text Box 30"/>
          <p:cNvSpPr txBox="1">
            <a:spLocks noChangeArrowheads="1"/>
          </p:cNvSpPr>
          <p:nvPr/>
        </p:nvSpPr>
        <p:spPr bwMode="auto">
          <a:xfrm>
            <a:off x="4022725" y="4991101"/>
            <a:ext cx="2190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 date, country</a:t>
            </a:r>
            <a:endParaRPr lang="en-US" altLang="zh-CN" sz="2400">
              <a:latin typeface="Times New Roman" panose="02020603050405020304" pitchFamily="18" charset="0"/>
              <a:ea typeface="SimSun" panose="02010600030101010101" pitchFamily="2" charset="-122"/>
            </a:endParaRPr>
          </a:p>
        </p:txBody>
      </p:sp>
      <p:sp>
        <p:nvSpPr>
          <p:cNvPr id="29728" name="Text Box 31"/>
          <p:cNvSpPr txBox="1">
            <a:spLocks noChangeArrowheads="1"/>
          </p:cNvSpPr>
          <p:nvPr/>
        </p:nvSpPr>
        <p:spPr bwMode="auto">
          <a:xfrm>
            <a:off x="8077200" y="2286001"/>
            <a:ext cx="20447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29729" name="Text Box 32"/>
          <p:cNvSpPr txBox="1">
            <a:spLocks noChangeArrowheads="1"/>
          </p:cNvSpPr>
          <p:nvPr/>
        </p:nvSpPr>
        <p:spPr bwMode="auto">
          <a:xfrm>
            <a:off x="8061326" y="2909889"/>
            <a:ext cx="14319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29730" name="Text Box 33"/>
          <p:cNvSpPr txBox="1">
            <a:spLocks noChangeArrowheads="1"/>
          </p:cNvSpPr>
          <p:nvPr/>
        </p:nvSpPr>
        <p:spPr bwMode="auto">
          <a:xfrm>
            <a:off x="8061326" y="3900489"/>
            <a:ext cx="14319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29731" name="Text Box 34"/>
          <p:cNvSpPr txBox="1">
            <a:spLocks noChangeArrowheads="1"/>
          </p:cNvSpPr>
          <p:nvPr/>
        </p:nvSpPr>
        <p:spPr bwMode="auto">
          <a:xfrm>
            <a:off x="8061326" y="4738689"/>
            <a:ext cx="20304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97012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5967837" y="1604777"/>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712612969"/>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a:xfrm>
            <a:off x="2514600" y="152400"/>
            <a:ext cx="7239000" cy="838200"/>
          </a:xfrm>
          <a:noFill/>
        </p:spPr>
        <p:txBody>
          <a:bodyPr vert="horz" lIns="92075" tIns="46038" rIns="92075" bIns="46038" rtlCol="0" anchor="b">
            <a:normAutofit/>
          </a:bodyPr>
          <a:lstStyle/>
          <a:p>
            <a:pPr eaLnBrk="1" hangingPunct="1"/>
            <a:r>
              <a:rPr lang="en-US" altLang="en-US" smtClean="0"/>
              <a:t>Typical OLAP Operations</a:t>
            </a:r>
          </a:p>
        </p:txBody>
      </p:sp>
      <p:sp>
        <p:nvSpPr>
          <p:cNvPr id="30724" name="Rectangle 1027"/>
          <p:cNvSpPr>
            <a:spLocks noGrp="1" noChangeArrowheads="1"/>
          </p:cNvSpPr>
          <p:nvPr>
            <p:ph type="body" idx="1"/>
          </p:nvPr>
        </p:nvSpPr>
        <p:spPr>
          <a:xfrm>
            <a:off x="666750" y="1206500"/>
            <a:ext cx="10934700" cy="5397500"/>
          </a:xfrm>
          <a:noFill/>
        </p:spPr>
        <p:txBody>
          <a:bodyPr vert="horz" lIns="92075" tIns="46038" rIns="92075" bIns="46038" rtlCol="0">
            <a:noAutofit/>
          </a:bodyPr>
          <a:lstStyle/>
          <a:p>
            <a:pPr eaLnBrk="1" hangingPunct="1"/>
            <a:r>
              <a:rPr lang="en-US" altLang="en-US" sz="2400" dirty="0">
                <a:solidFill>
                  <a:srgbClr val="FF0000"/>
                </a:solidFill>
              </a:rPr>
              <a:t>Roll up (drill-up): </a:t>
            </a:r>
            <a:r>
              <a:rPr lang="en-US" altLang="en-US" sz="2400" dirty="0"/>
              <a:t>summarize data</a:t>
            </a:r>
          </a:p>
          <a:p>
            <a:pPr lvl="1" eaLnBrk="1" hangingPunct="1"/>
            <a:r>
              <a:rPr lang="en-US" altLang="en-US" sz="2400" i="1" dirty="0"/>
              <a:t>by climbing up hierarchy or by dimension reduction</a:t>
            </a:r>
            <a:endParaRPr lang="en-US" altLang="en-US" sz="2400" dirty="0"/>
          </a:p>
          <a:p>
            <a:pPr eaLnBrk="1" hangingPunct="1"/>
            <a:r>
              <a:rPr lang="en-US" altLang="en-US" sz="2400" dirty="0">
                <a:solidFill>
                  <a:srgbClr val="FF0000"/>
                </a:solidFill>
              </a:rPr>
              <a:t>Drill down (roll down): </a:t>
            </a:r>
            <a:r>
              <a:rPr lang="en-US" altLang="en-US" sz="2400" dirty="0"/>
              <a:t>reverse of roll-up</a:t>
            </a:r>
          </a:p>
          <a:p>
            <a:pPr lvl="1" eaLnBrk="1" hangingPunct="1"/>
            <a:r>
              <a:rPr lang="en-US" altLang="en-US" sz="2400" i="1" dirty="0"/>
              <a:t>from higher level summary to lower level summary or detailed data, or introducing new dimensions</a:t>
            </a:r>
          </a:p>
          <a:p>
            <a:pPr eaLnBrk="1" hangingPunct="1"/>
            <a:r>
              <a:rPr lang="en-US" altLang="en-US" sz="2400" dirty="0">
                <a:solidFill>
                  <a:srgbClr val="FF0000"/>
                </a:solidFill>
              </a:rPr>
              <a:t>Slice and dice: </a:t>
            </a:r>
            <a:r>
              <a:rPr lang="en-US" altLang="en-US" sz="2400" i="1" dirty="0"/>
              <a:t>project and select</a:t>
            </a:r>
            <a:r>
              <a:rPr lang="en-US" altLang="en-US" sz="2400" dirty="0"/>
              <a:t> </a:t>
            </a:r>
          </a:p>
          <a:p>
            <a:pPr eaLnBrk="1" hangingPunct="1"/>
            <a:r>
              <a:rPr lang="en-US" altLang="en-US" sz="2400" dirty="0">
                <a:solidFill>
                  <a:srgbClr val="FF0000"/>
                </a:solidFill>
              </a:rPr>
              <a:t>Pivot (rotate): </a:t>
            </a:r>
          </a:p>
          <a:p>
            <a:pPr lvl="1" eaLnBrk="1" hangingPunct="1"/>
            <a:r>
              <a:rPr lang="en-US" altLang="en-US" sz="2400" i="1" dirty="0"/>
              <a:t>reorient the cube, visualization, 3D to series of 2D planes</a:t>
            </a:r>
          </a:p>
          <a:p>
            <a:pPr eaLnBrk="1" hangingPunct="1"/>
            <a:r>
              <a:rPr lang="en-US" altLang="en-US" sz="2400" dirty="0"/>
              <a:t>Other operations</a:t>
            </a:r>
          </a:p>
          <a:p>
            <a:pPr lvl="1" eaLnBrk="1" hangingPunct="1"/>
            <a:r>
              <a:rPr lang="en-US" altLang="en-US" sz="2400" i="1" dirty="0" smtClean="0">
                <a:solidFill>
                  <a:srgbClr val="FF0000"/>
                </a:solidFill>
              </a:rPr>
              <a:t>Drill </a:t>
            </a:r>
            <a:r>
              <a:rPr lang="en-US" altLang="en-US" sz="2400" i="1" dirty="0">
                <a:solidFill>
                  <a:srgbClr val="FF0000"/>
                </a:solidFill>
              </a:rPr>
              <a:t>across: </a:t>
            </a:r>
            <a:r>
              <a:rPr lang="en-US" altLang="en-US" sz="2400" i="1" dirty="0"/>
              <a:t>involving (across) more than one fact table</a:t>
            </a:r>
            <a:endParaRPr lang="en-US" altLang="en-US" sz="2400" dirty="0"/>
          </a:p>
          <a:p>
            <a:pPr lvl="1" eaLnBrk="1" hangingPunct="1"/>
            <a:r>
              <a:rPr lang="en-US" altLang="en-US" sz="2400" i="1" dirty="0" smtClean="0">
                <a:solidFill>
                  <a:srgbClr val="FF0000"/>
                </a:solidFill>
              </a:rPr>
              <a:t>Drill </a:t>
            </a:r>
            <a:r>
              <a:rPr lang="en-US" altLang="en-US" sz="2400" i="1" dirty="0">
                <a:solidFill>
                  <a:srgbClr val="FF0000"/>
                </a:solidFill>
              </a:rPr>
              <a:t>through: </a:t>
            </a:r>
            <a:r>
              <a:rPr lang="en-US" altLang="en-US" sz="2400" i="1" dirty="0"/>
              <a:t>through the bottom level of the cube to its back-end relational tables (using SQL)</a:t>
            </a:r>
            <a:endParaRPr lang="en-US" altLang="en-US" sz="2400" dirty="0"/>
          </a:p>
        </p:txBody>
      </p:sp>
    </p:spTree>
    <p:extLst>
      <p:ext uri="{BB962C8B-B14F-4D97-AF65-F5344CB8AC3E}">
        <p14:creationId xmlns:p14="http://schemas.microsoft.com/office/powerpoint/2010/main" val="2808365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1564CB6B-DC0E-4292-B839-0A52B8E07899}" type="slidenum">
              <a:rPr lang="en-US" altLang="en-US" sz="1200"/>
              <a:pPr eaLnBrk="1" hangingPunct="1">
                <a:spcBef>
                  <a:spcPct val="0"/>
                </a:spcBef>
                <a:buClrTx/>
                <a:buSzTx/>
                <a:buFontTx/>
                <a:buNone/>
              </a:pPr>
              <a:t>21</a:t>
            </a:fld>
            <a:endParaRPr lang="en-US" altLang="en-US" sz="1200"/>
          </a:p>
        </p:txBody>
      </p:sp>
      <p:pic>
        <p:nvPicPr>
          <p:cNvPr id="31747" name="Picture 1059" descr="ha02f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2400"/>
            <a:ext cx="7620000" cy="662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8" name="Text Box 1061"/>
          <p:cNvSpPr txBox="1">
            <a:spLocks noChangeArrowheads="1"/>
          </p:cNvSpPr>
          <p:nvPr/>
        </p:nvSpPr>
        <p:spPr bwMode="auto">
          <a:xfrm>
            <a:off x="76200" y="2020550"/>
            <a:ext cx="4190999" cy="144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4400" dirty="0" smtClean="0">
                <a:latin typeface="Berlin Sans FB Demi" panose="020E0802020502020306" pitchFamily="34" charset="0"/>
              </a:rPr>
              <a:t>Typical </a:t>
            </a:r>
            <a:r>
              <a:rPr lang="en-US" altLang="en-US" sz="4400" dirty="0">
                <a:latin typeface="Berlin Sans FB Demi" panose="020E0802020502020306" pitchFamily="34" charset="0"/>
              </a:rPr>
              <a:t>OLAP Operations</a:t>
            </a:r>
          </a:p>
        </p:txBody>
      </p:sp>
    </p:spTree>
    <p:extLst>
      <p:ext uri="{BB962C8B-B14F-4D97-AF65-F5344CB8AC3E}">
        <p14:creationId xmlns:p14="http://schemas.microsoft.com/office/powerpoint/2010/main" val="42615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819400" y="304800"/>
            <a:ext cx="6858000" cy="762000"/>
          </a:xfrm>
        </p:spPr>
        <p:txBody>
          <a:bodyPr/>
          <a:lstStyle/>
          <a:p>
            <a:pPr eaLnBrk="1" hangingPunct="1"/>
            <a:r>
              <a:rPr lang="en-US" altLang="en-US" dirty="0" smtClean="0"/>
              <a:t>A Star-Net Query Model</a:t>
            </a:r>
            <a:endParaRPr lang="en-US" altLang="en-US" sz="2400" dirty="0"/>
          </a:p>
        </p:txBody>
      </p:sp>
      <p:sp>
        <p:nvSpPr>
          <p:cNvPr id="32772" name="Rectangle 3"/>
          <p:cNvSpPr>
            <a:spLocks noGrp="1" noChangeArrowheads="1"/>
          </p:cNvSpPr>
          <p:nvPr>
            <p:ph type="body" idx="1"/>
          </p:nvPr>
        </p:nvSpPr>
        <p:spPr>
          <a:xfrm>
            <a:off x="163946" y="751682"/>
            <a:ext cx="11406908" cy="5384800"/>
          </a:xfrm>
        </p:spPr>
        <p:txBody>
          <a:bodyPr/>
          <a:lstStyle/>
          <a:p>
            <a:pPr eaLnBrk="1" hangingPunct="1">
              <a:buFont typeface="Wingdings" panose="05000000000000000000" pitchFamily="2" charset="2"/>
              <a:buNone/>
            </a:pPr>
            <a:r>
              <a:rPr lang="en-US" altLang="en-US" dirty="0" smtClean="0"/>
              <a:t> </a:t>
            </a:r>
          </a:p>
        </p:txBody>
      </p:sp>
      <p:sp>
        <p:nvSpPr>
          <p:cNvPr id="32773" name="Oval 4"/>
          <p:cNvSpPr>
            <a:spLocks noChangeArrowheads="1"/>
          </p:cNvSpPr>
          <p:nvPr/>
        </p:nvSpPr>
        <p:spPr bwMode="auto">
          <a:xfrm>
            <a:off x="5873750" y="3587750"/>
            <a:ext cx="215900" cy="2159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4" name="Oval 5"/>
          <p:cNvSpPr>
            <a:spLocks noChangeArrowheads="1"/>
          </p:cNvSpPr>
          <p:nvPr/>
        </p:nvSpPr>
        <p:spPr bwMode="auto">
          <a:xfrm>
            <a:off x="52641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5" name="Oval 6"/>
          <p:cNvSpPr>
            <a:spLocks noChangeArrowheads="1"/>
          </p:cNvSpPr>
          <p:nvPr/>
        </p:nvSpPr>
        <p:spPr bwMode="auto">
          <a:xfrm>
            <a:off x="4425950" y="2368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6" name="Oval 7"/>
          <p:cNvSpPr>
            <a:spLocks noChangeArrowheads="1"/>
          </p:cNvSpPr>
          <p:nvPr/>
        </p:nvSpPr>
        <p:spPr bwMode="auto">
          <a:xfrm>
            <a:off x="53403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7" name="Oval 8"/>
          <p:cNvSpPr>
            <a:spLocks noChangeArrowheads="1"/>
          </p:cNvSpPr>
          <p:nvPr/>
        </p:nvSpPr>
        <p:spPr bwMode="auto">
          <a:xfrm>
            <a:off x="42735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8" name="Oval 9"/>
          <p:cNvSpPr>
            <a:spLocks noChangeArrowheads="1"/>
          </p:cNvSpPr>
          <p:nvPr/>
        </p:nvSpPr>
        <p:spPr bwMode="auto">
          <a:xfrm>
            <a:off x="29781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9" name="Oval 10"/>
          <p:cNvSpPr>
            <a:spLocks noChangeArrowheads="1"/>
          </p:cNvSpPr>
          <p:nvPr/>
        </p:nvSpPr>
        <p:spPr bwMode="auto">
          <a:xfrm>
            <a:off x="5264150" y="4197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0" name="Oval 11"/>
          <p:cNvSpPr>
            <a:spLocks noChangeArrowheads="1"/>
          </p:cNvSpPr>
          <p:nvPr/>
        </p:nvSpPr>
        <p:spPr bwMode="auto">
          <a:xfrm>
            <a:off x="58737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1" name="Oval 12"/>
          <p:cNvSpPr>
            <a:spLocks noChangeArrowheads="1"/>
          </p:cNvSpPr>
          <p:nvPr/>
        </p:nvSpPr>
        <p:spPr bwMode="auto">
          <a:xfrm>
            <a:off x="58737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2" name="Oval 13"/>
          <p:cNvSpPr>
            <a:spLocks noChangeArrowheads="1"/>
          </p:cNvSpPr>
          <p:nvPr/>
        </p:nvSpPr>
        <p:spPr bwMode="auto">
          <a:xfrm>
            <a:off x="58737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3" name="Oval 14"/>
          <p:cNvSpPr>
            <a:spLocks noChangeArrowheads="1"/>
          </p:cNvSpPr>
          <p:nvPr/>
        </p:nvSpPr>
        <p:spPr bwMode="auto">
          <a:xfrm>
            <a:off x="8388350" y="5797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4" name="Oval 15"/>
          <p:cNvSpPr>
            <a:spLocks noChangeArrowheads="1"/>
          </p:cNvSpPr>
          <p:nvPr/>
        </p:nvSpPr>
        <p:spPr bwMode="auto">
          <a:xfrm>
            <a:off x="7473950" y="5111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5" name="Oval 16"/>
          <p:cNvSpPr>
            <a:spLocks noChangeArrowheads="1"/>
          </p:cNvSpPr>
          <p:nvPr/>
        </p:nvSpPr>
        <p:spPr bwMode="auto">
          <a:xfrm>
            <a:off x="6788150" y="4502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6" name="Oval 17"/>
          <p:cNvSpPr>
            <a:spLocks noChangeArrowheads="1"/>
          </p:cNvSpPr>
          <p:nvPr/>
        </p:nvSpPr>
        <p:spPr bwMode="auto">
          <a:xfrm>
            <a:off x="89217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7" name="Oval 18"/>
          <p:cNvSpPr>
            <a:spLocks noChangeArrowheads="1"/>
          </p:cNvSpPr>
          <p:nvPr/>
        </p:nvSpPr>
        <p:spPr bwMode="auto">
          <a:xfrm>
            <a:off x="77787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8" name="Oval 19"/>
          <p:cNvSpPr>
            <a:spLocks noChangeArrowheads="1"/>
          </p:cNvSpPr>
          <p:nvPr/>
        </p:nvSpPr>
        <p:spPr bwMode="auto">
          <a:xfrm>
            <a:off x="67881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9" name="Oval 20"/>
          <p:cNvSpPr>
            <a:spLocks noChangeArrowheads="1"/>
          </p:cNvSpPr>
          <p:nvPr/>
        </p:nvSpPr>
        <p:spPr bwMode="auto">
          <a:xfrm>
            <a:off x="80835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0" name="Oval 21"/>
          <p:cNvSpPr>
            <a:spLocks noChangeArrowheads="1"/>
          </p:cNvSpPr>
          <p:nvPr/>
        </p:nvSpPr>
        <p:spPr bwMode="auto">
          <a:xfrm>
            <a:off x="4349750" y="4883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1" name="Oval 22"/>
          <p:cNvSpPr>
            <a:spLocks noChangeArrowheads="1"/>
          </p:cNvSpPr>
          <p:nvPr/>
        </p:nvSpPr>
        <p:spPr bwMode="auto">
          <a:xfrm>
            <a:off x="3206750" y="5645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2" name="Oval 23"/>
          <p:cNvSpPr>
            <a:spLocks noChangeArrowheads="1"/>
          </p:cNvSpPr>
          <p:nvPr/>
        </p:nvSpPr>
        <p:spPr bwMode="auto">
          <a:xfrm>
            <a:off x="5873750" y="5721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3" name="Line 24"/>
          <p:cNvSpPr>
            <a:spLocks noChangeShapeType="1"/>
          </p:cNvSpPr>
          <p:nvPr/>
        </p:nvSpPr>
        <p:spPr bwMode="auto">
          <a:xfrm>
            <a:off x="5943600" y="3048000"/>
            <a:ext cx="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794" name="Line 25"/>
          <p:cNvSpPr>
            <a:spLocks noChangeShapeType="1"/>
          </p:cNvSpPr>
          <p:nvPr/>
        </p:nvSpPr>
        <p:spPr bwMode="auto">
          <a:xfrm>
            <a:off x="5943600" y="2286000"/>
            <a:ext cx="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795" name="Line 26"/>
          <p:cNvSpPr>
            <a:spLocks noChangeShapeType="1"/>
          </p:cNvSpPr>
          <p:nvPr/>
        </p:nvSpPr>
        <p:spPr bwMode="auto">
          <a:xfrm>
            <a:off x="5943600" y="3810000"/>
            <a:ext cx="0" cy="762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796" name="Line 27"/>
          <p:cNvSpPr>
            <a:spLocks noChangeShapeType="1"/>
          </p:cNvSpPr>
          <p:nvPr/>
        </p:nvSpPr>
        <p:spPr bwMode="auto">
          <a:xfrm>
            <a:off x="5943600" y="4724400"/>
            <a:ext cx="0" cy="990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797" name="Line 28"/>
          <p:cNvSpPr>
            <a:spLocks noChangeShapeType="1"/>
          </p:cNvSpPr>
          <p:nvPr/>
        </p:nvSpPr>
        <p:spPr bwMode="auto">
          <a:xfrm>
            <a:off x="6096000" y="3657600"/>
            <a:ext cx="6858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798" name="Line 29"/>
          <p:cNvSpPr>
            <a:spLocks noChangeShapeType="1"/>
          </p:cNvSpPr>
          <p:nvPr/>
        </p:nvSpPr>
        <p:spPr bwMode="auto">
          <a:xfrm>
            <a:off x="6934200" y="3657600"/>
            <a:ext cx="838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799" name="Line 30"/>
          <p:cNvSpPr>
            <a:spLocks noChangeShapeType="1"/>
          </p:cNvSpPr>
          <p:nvPr/>
        </p:nvSpPr>
        <p:spPr bwMode="auto">
          <a:xfrm>
            <a:off x="7924800" y="3657600"/>
            <a:ext cx="9906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0" name="Line 31"/>
          <p:cNvSpPr>
            <a:spLocks noChangeShapeType="1"/>
          </p:cNvSpPr>
          <p:nvPr/>
        </p:nvSpPr>
        <p:spPr bwMode="auto">
          <a:xfrm>
            <a:off x="5486400" y="3657600"/>
            <a:ext cx="3810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1" name="Line 32"/>
          <p:cNvSpPr>
            <a:spLocks noChangeShapeType="1"/>
          </p:cNvSpPr>
          <p:nvPr/>
        </p:nvSpPr>
        <p:spPr bwMode="auto">
          <a:xfrm>
            <a:off x="4419600" y="3657600"/>
            <a:ext cx="9144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2" name="Line 33"/>
          <p:cNvSpPr>
            <a:spLocks noChangeShapeType="1"/>
          </p:cNvSpPr>
          <p:nvPr/>
        </p:nvSpPr>
        <p:spPr bwMode="auto">
          <a:xfrm>
            <a:off x="3124200" y="3657600"/>
            <a:ext cx="11430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3" name="Line 34"/>
          <p:cNvSpPr>
            <a:spLocks noChangeShapeType="1"/>
          </p:cNvSpPr>
          <p:nvPr/>
        </p:nvSpPr>
        <p:spPr bwMode="auto">
          <a:xfrm flipV="1">
            <a:off x="6096000" y="2286000"/>
            <a:ext cx="1981200" cy="1371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4" name="Line 35"/>
          <p:cNvSpPr>
            <a:spLocks noChangeShapeType="1"/>
          </p:cNvSpPr>
          <p:nvPr/>
        </p:nvSpPr>
        <p:spPr bwMode="auto">
          <a:xfrm flipV="1">
            <a:off x="8229600" y="1752600"/>
            <a:ext cx="6858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5" name="Line 36"/>
          <p:cNvSpPr>
            <a:spLocks noChangeShapeType="1"/>
          </p:cNvSpPr>
          <p:nvPr/>
        </p:nvSpPr>
        <p:spPr bwMode="auto">
          <a:xfrm flipH="1">
            <a:off x="5410200" y="3810000"/>
            <a:ext cx="4572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6" name="Line 37"/>
          <p:cNvSpPr>
            <a:spLocks noChangeShapeType="1"/>
          </p:cNvSpPr>
          <p:nvPr/>
        </p:nvSpPr>
        <p:spPr bwMode="auto">
          <a:xfrm flipH="1">
            <a:off x="4495800" y="4343400"/>
            <a:ext cx="7620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7" name="Line 38"/>
          <p:cNvSpPr>
            <a:spLocks noChangeShapeType="1"/>
          </p:cNvSpPr>
          <p:nvPr/>
        </p:nvSpPr>
        <p:spPr bwMode="auto">
          <a:xfrm flipV="1">
            <a:off x="3352800" y="4953000"/>
            <a:ext cx="9906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8" name="Line 39"/>
          <p:cNvSpPr>
            <a:spLocks noChangeShapeType="1"/>
          </p:cNvSpPr>
          <p:nvPr/>
        </p:nvSpPr>
        <p:spPr bwMode="auto">
          <a:xfrm>
            <a:off x="5410200" y="3200400"/>
            <a:ext cx="4572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09" name="Line 40"/>
          <p:cNvSpPr>
            <a:spLocks noChangeShapeType="1"/>
          </p:cNvSpPr>
          <p:nvPr/>
        </p:nvSpPr>
        <p:spPr bwMode="auto">
          <a:xfrm>
            <a:off x="4572000" y="2514600"/>
            <a:ext cx="68580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0" name="Line 41"/>
          <p:cNvSpPr>
            <a:spLocks noChangeShapeType="1"/>
          </p:cNvSpPr>
          <p:nvPr/>
        </p:nvSpPr>
        <p:spPr bwMode="auto">
          <a:xfrm>
            <a:off x="3505200" y="1752600"/>
            <a:ext cx="9144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1" name="Line 42"/>
          <p:cNvSpPr>
            <a:spLocks noChangeShapeType="1"/>
          </p:cNvSpPr>
          <p:nvPr/>
        </p:nvSpPr>
        <p:spPr bwMode="auto">
          <a:xfrm>
            <a:off x="6096000" y="3810000"/>
            <a:ext cx="685800" cy="685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2" name="Line 43"/>
          <p:cNvSpPr>
            <a:spLocks noChangeShapeType="1"/>
          </p:cNvSpPr>
          <p:nvPr/>
        </p:nvSpPr>
        <p:spPr bwMode="auto">
          <a:xfrm>
            <a:off x="6934200" y="4648200"/>
            <a:ext cx="53340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3" name="Line 44"/>
          <p:cNvSpPr>
            <a:spLocks noChangeShapeType="1"/>
          </p:cNvSpPr>
          <p:nvPr/>
        </p:nvSpPr>
        <p:spPr bwMode="auto">
          <a:xfrm>
            <a:off x="7620000" y="5257800"/>
            <a:ext cx="762000" cy="609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4" name="Line 45"/>
          <p:cNvSpPr>
            <a:spLocks noChangeShapeType="1"/>
          </p:cNvSpPr>
          <p:nvPr/>
        </p:nvSpPr>
        <p:spPr bwMode="auto">
          <a:xfrm>
            <a:off x="8534400" y="5943600"/>
            <a:ext cx="381000" cy="304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5" name="Line 46"/>
          <p:cNvSpPr>
            <a:spLocks noChangeShapeType="1"/>
          </p:cNvSpPr>
          <p:nvPr/>
        </p:nvSpPr>
        <p:spPr bwMode="auto">
          <a:xfrm>
            <a:off x="5943600" y="5867400"/>
            <a:ext cx="0" cy="457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6" name="Line 47"/>
          <p:cNvSpPr>
            <a:spLocks noChangeShapeType="1"/>
          </p:cNvSpPr>
          <p:nvPr/>
        </p:nvSpPr>
        <p:spPr bwMode="auto">
          <a:xfrm flipH="1">
            <a:off x="2743200" y="5791200"/>
            <a:ext cx="457200" cy="304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7" name="Line 48"/>
          <p:cNvSpPr>
            <a:spLocks noChangeShapeType="1"/>
          </p:cNvSpPr>
          <p:nvPr/>
        </p:nvSpPr>
        <p:spPr bwMode="auto">
          <a:xfrm flipH="1">
            <a:off x="2438400" y="3657600"/>
            <a:ext cx="5334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8" name="Line 49"/>
          <p:cNvSpPr>
            <a:spLocks noChangeShapeType="1"/>
          </p:cNvSpPr>
          <p:nvPr/>
        </p:nvSpPr>
        <p:spPr bwMode="auto">
          <a:xfrm>
            <a:off x="9067800" y="3657600"/>
            <a:ext cx="5334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19" name="Rectangle 50"/>
          <p:cNvSpPr>
            <a:spLocks noChangeArrowheads="1"/>
          </p:cNvSpPr>
          <p:nvPr/>
        </p:nvSpPr>
        <p:spPr bwMode="auto">
          <a:xfrm>
            <a:off x="2498725" y="1423988"/>
            <a:ext cx="17780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Method</a:t>
            </a:r>
          </a:p>
        </p:txBody>
      </p:sp>
      <p:sp>
        <p:nvSpPr>
          <p:cNvPr id="32820" name="Rectangle 51"/>
          <p:cNvSpPr>
            <a:spLocks noChangeArrowheads="1"/>
          </p:cNvSpPr>
          <p:nvPr/>
        </p:nvSpPr>
        <p:spPr bwMode="auto">
          <a:xfrm>
            <a:off x="2727325" y="2262188"/>
            <a:ext cx="1631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AIR-EXPRESS</a:t>
            </a:r>
          </a:p>
        </p:txBody>
      </p:sp>
      <p:sp>
        <p:nvSpPr>
          <p:cNvPr id="32821" name="Rectangle 52"/>
          <p:cNvSpPr>
            <a:spLocks noChangeArrowheads="1"/>
          </p:cNvSpPr>
          <p:nvPr/>
        </p:nvSpPr>
        <p:spPr bwMode="auto">
          <a:xfrm>
            <a:off x="4251325" y="2947988"/>
            <a:ext cx="958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TRUCK</a:t>
            </a:r>
          </a:p>
        </p:txBody>
      </p:sp>
      <p:sp>
        <p:nvSpPr>
          <p:cNvPr id="32822" name="Rectangle 53"/>
          <p:cNvSpPr>
            <a:spLocks noChangeArrowheads="1"/>
          </p:cNvSpPr>
          <p:nvPr/>
        </p:nvSpPr>
        <p:spPr bwMode="auto">
          <a:xfrm>
            <a:off x="6003925" y="2795588"/>
            <a:ext cx="958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ORDER</a:t>
            </a:r>
          </a:p>
        </p:txBody>
      </p:sp>
      <p:sp>
        <p:nvSpPr>
          <p:cNvPr id="32823" name="Line 54"/>
          <p:cNvSpPr>
            <a:spLocks noChangeShapeType="1"/>
          </p:cNvSpPr>
          <p:nvPr/>
        </p:nvSpPr>
        <p:spPr bwMode="auto">
          <a:xfrm>
            <a:off x="5943600" y="1600200"/>
            <a:ext cx="0" cy="533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24" name="Rectangle 55"/>
          <p:cNvSpPr>
            <a:spLocks noChangeArrowheads="1"/>
          </p:cNvSpPr>
          <p:nvPr/>
        </p:nvSpPr>
        <p:spPr bwMode="auto">
          <a:xfrm>
            <a:off x="4937125" y="1271588"/>
            <a:ext cx="17526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Customer Orders</a:t>
            </a:r>
          </a:p>
        </p:txBody>
      </p:sp>
      <p:sp>
        <p:nvSpPr>
          <p:cNvPr id="32825" name="Rectangle 56"/>
          <p:cNvSpPr>
            <a:spLocks noChangeArrowheads="1"/>
          </p:cNvSpPr>
          <p:nvPr/>
        </p:nvSpPr>
        <p:spPr bwMode="auto">
          <a:xfrm>
            <a:off x="6003925" y="2033588"/>
            <a:ext cx="1543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CONTRACTS</a:t>
            </a:r>
          </a:p>
        </p:txBody>
      </p:sp>
      <p:sp>
        <p:nvSpPr>
          <p:cNvPr id="32826" name="Rectangle 57"/>
          <p:cNvSpPr>
            <a:spLocks noChangeArrowheads="1"/>
          </p:cNvSpPr>
          <p:nvPr/>
        </p:nvSpPr>
        <p:spPr bwMode="auto">
          <a:xfrm>
            <a:off x="8899525" y="1652588"/>
            <a:ext cx="1073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Customer</a:t>
            </a:r>
          </a:p>
        </p:txBody>
      </p:sp>
      <p:sp>
        <p:nvSpPr>
          <p:cNvPr id="32827" name="Rectangle 58"/>
          <p:cNvSpPr>
            <a:spLocks noChangeArrowheads="1"/>
          </p:cNvSpPr>
          <p:nvPr/>
        </p:nvSpPr>
        <p:spPr bwMode="auto">
          <a:xfrm>
            <a:off x="9585325" y="3481388"/>
            <a:ext cx="8953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a:t>
            </a:r>
          </a:p>
        </p:txBody>
      </p:sp>
      <p:sp>
        <p:nvSpPr>
          <p:cNvPr id="32828" name="Rectangle 59"/>
          <p:cNvSpPr>
            <a:spLocks noChangeArrowheads="1"/>
          </p:cNvSpPr>
          <p:nvPr/>
        </p:nvSpPr>
        <p:spPr bwMode="auto">
          <a:xfrm>
            <a:off x="8213725" y="3862388"/>
            <a:ext cx="2082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GROUP</a:t>
            </a:r>
          </a:p>
        </p:txBody>
      </p:sp>
      <p:sp>
        <p:nvSpPr>
          <p:cNvPr id="32829" name="Rectangle 60"/>
          <p:cNvSpPr>
            <a:spLocks noChangeArrowheads="1"/>
          </p:cNvSpPr>
          <p:nvPr/>
        </p:nvSpPr>
        <p:spPr bwMode="auto">
          <a:xfrm>
            <a:off x="7070725" y="3252788"/>
            <a:ext cx="1828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LINE</a:t>
            </a:r>
          </a:p>
        </p:txBody>
      </p:sp>
      <p:sp>
        <p:nvSpPr>
          <p:cNvPr id="32830" name="Rectangle 61"/>
          <p:cNvSpPr>
            <a:spLocks noChangeArrowheads="1"/>
          </p:cNvSpPr>
          <p:nvPr/>
        </p:nvSpPr>
        <p:spPr bwMode="auto">
          <a:xfrm>
            <a:off x="6308725" y="3786188"/>
            <a:ext cx="18669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ITEM</a:t>
            </a:r>
          </a:p>
        </p:txBody>
      </p:sp>
      <p:sp>
        <p:nvSpPr>
          <p:cNvPr id="32831" name="Rectangle 62"/>
          <p:cNvSpPr>
            <a:spLocks noChangeArrowheads="1"/>
          </p:cNvSpPr>
          <p:nvPr/>
        </p:nvSpPr>
        <p:spPr bwMode="auto">
          <a:xfrm>
            <a:off x="6918325" y="4395788"/>
            <a:ext cx="18161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PERSON</a:t>
            </a:r>
          </a:p>
        </p:txBody>
      </p:sp>
      <p:sp>
        <p:nvSpPr>
          <p:cNvPr id="32832" name="Rectangle 63"/>
          <p:cNvSpPr>
            <a:spLocks noChangeArrowheads="1"/>
          </p:cNvSpPr>
          <p:nvPr/>
        </p:nvSpPr>
        <p:spPr bwMode="auto">
          <a:xfrm>
            <a:off x="7604125" y="5005388"/>
            <a:ext cx="1212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DISTRICT</a:t>
            </a:r>
          </a:p>
        </p:txBody>
      </p:sp>
      <p:sp>
        <p:nvSpPr>
          <p:cNvPr id="32833" name="Rectangle 64"/>
          <p:cNvSpPr>
            <a:spLocks noChangeArrowheads="1"/>
          </p:cNvSpPr>
          <p:nvPr/>
        </p:nvSpPr>
        <p:spPr bwMode="auto">
          <a:xfrm>
            <a:off x="8594725" y="5691188"/>
            <a:ext cx="1200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DIVISION</a:t>
            </a:r>
          </a:p>
        </p:txBody>
      </p:sp>
      <p:sp>
        <p:nvSpPr>
          <p:cNvPr id="32834" name="Rectangle 65"/>
          <p:cNvSpPr>
            <a:spLocks noChangeArrowheads="1"/>
          </p:cNvSpPr>
          <p:nvPr/>
        </p:nvSpPr>
        <p:spPr bwMode="auto">
          <a:xfrm>
            <a:off x="8823325" y="6224588"/>
            <a:ext cx="1377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Organization</a:t>
            </a:r>
          </a:p>
        </p:txBody>
      </p:sp>
      <p:sp>
        <p:nvSpPr>
          <p:cNvPr id="32835" name="Rectangle 66"/>
          <p:cNvSpPr>
            <a:spLocks noChangeArrowheads="1"/>
          </p:cNvSpPr>
          <p:nvPr/>
        </p:nvSpPr>
        <p:spPr bwMode="auto">
          <a:xfrm>
            <a:off x="5318125" y="6224588"/>
            <a:ext cx="11493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Promotion</a:t>
            </a:r>
          </a:p>
        </p:txBody>
      </p:sp>
      <p:sp>
        <p:nvSpPr>
          <p:cNvPr id="32836" name="Rectangle 67"/>
          <p:cNvSpPr>
            <a:spLocks noChangeArrowheads="1"/>
          </p:cNvSpPr>
          <p:nvPr/>
        </p:nvSpPr>
        <p:spPr bwMode="auto">
          <a:xfrm>
            <a:off x="4098925" y="4167188"/>
            <a:ext cx="7175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CITY</a:t>
            </a:r>
          </a:p>
        </p:txBody>
      </p:sp>
      <p:sp>
        <p:nvSpPr>
          <p:cNvPr id="32837" name="Rectangle 68"/>
          <p:cNvSpPr>
            <a:spLocks noChangeArrowheads="1"/>
          </p:cNvSpPr>
          <p:nvPr/>
        </p:nvSpPr>
        <p:spPr bwMode="auto">
          <a:xfrm>
            <a:off x="3336925" y="4700588"/>
            <a:ext cx="1289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COUNTRY</a:t>
            </a:r>
          </a:p>
        </p:txBody>
      </p:sp>
      <p:sp>
        <p:nvSpPr>
          <p:cNvPr id="32838" name="Rectangle 69"/>
          <p:cNvSpPr>
            <a:spLocks noChangeArrowheads="1"/>
          </p:cNvSpPr>
          <p:nvPr/>
        </p:nvSpPr>
        <p:spPr bwMode="auto">
          <a:xfrm>
            <a:off x="2117725" y="5462588"/>
            <a:ext cx="1047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REGION</a:t>
            </a:r>
          </a:p>
        </p:txBody>
      </p:sp>
      <p:sp>
        <p:nvSpPr>
          <p:cNvPr id="32839" name="Rectangle 70"/>
          <p:cNvSpPr>
            <a:spLocks noChangeArrowheads="1"/>
          </p:cNvSpPr>
          <p:nvPr/>
        </p:nvSpPr>
        <p:spPr bwMode="auto">
          <a:xfrm>
            <a:off x="1812925" y="6072188"/>
            <a:ext cx="996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sp>
        <p:nvSpPr>
          <p:cNvPr id="32840" name="Rectangle 71"/>
          <p:cNvSpPr>
            <a:spLocks noChangeArrowheads="1"/>
          </p:cNvSpPr>
          <p:nvPr/>
        </p:nvSpPr>
        <p:spPr bwMode="auto">
          <a:xfrm>
            <a:off x="4784725" y="3709988"/>
            <a:ext cx="8953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DAILY</a:t>
            </a:r>
          </a:p>
        </p:txBody>
      </p:sp>
      <p:sp>
        <p:nvSpPr>
          <p:cNvPr id="32841" name="Rectangle 72"/>
          <p:cNvSpPr>
            <a:spLocks noChangeArrowheads="1"/>
          </p:cNvSpPr>
          <p:nvPr/>
        </p:nvSpPr>
        <p:spPr bwMode="auto">
          <a:xfrm>
            <a:off x="3717925" y="3709988"/>
            <a:ext cx="946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QTRLY</a:t>
            </a:r>
          </a:p>
        </p:txBody>
      </p:sp>
      <p:sp>
        <p:nvSpPr>
          <p:cNvPr id="32842" name="Rectangle 73"/>
          <p:cNvSpPr>
            <a:spLocks noChangeArrowheads="1"/>
          </p:cNvSpPr>
          <p:nvPr/>
        </p:nvSpPr>
        <p:spPr bwMode="auto">
          <a:xfrm>
            <a:off x="2422525" y="3709988"/>
            <a:ext cx="1314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ANNUALY</a:t>
            </a:r>
          </a:p>
        </p:txBody>
      </p:sp>
      <p:sp>
        <p:nvSpPr>
          <p:cNvPr id="32843" name="Rectangle 74"/>
          <p:cNvSpPr>
            <a:spLocks noChangeArrowheads="1"/>
          </p:cNvSpPr>
          <p:nvPr/>
        </p:nvSpPr>
        <p:spPr bwMode="auto">
          <a:xfrm>
            <a:off x="1812925" y="3481388"/>
            <a:ext cx="6667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sp>
        <p:nvSpPr>
          <p:cNvPr id="32844" name="Line 75"/>
          <p:cNvSpPr>
            <a:spLocks noChangeShapeType="1"/>
          </p:cNvSpPr>
          <p:nvPr/>
        </p:nvSpPr>
        <p:spPr bwMode="auto">
          <a:xfrm>
            <a:off x="4343400" y="3657600"/>
            <a:ext cx="76200" cy="1295400"/>
          </a:xfrm>
          <a:prstGeom prst="line">
            <a:avLst/>
          </a:prstGeom>
          <a:noFill/>
          <a:ln w="38100">
            <a:solidFill>
              <a:srgbClr val="00CC66"/>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45" name="Line 76"/>
          <p:cNvSpPr>
            <a:spLocks noChangeShapeType="1"/>
          </p:cNvSpPr>
          <p:nvPr/>
        </p:nvSpPr>
        <p:spPr bwMode="auto">
          <a:xfrm>
            <a:off x="4419600" y="4953000"/>
            <a:ext cx="3124200" cy="228600"/>
          </a:xfrm>
          <a:prstGeom prst="line">
            <a:avLst/>
          </a:prstGeom>
          <a:noFill/>
          <a:ln w="38100">
            <a:solidFill>
              <a:srgbClr val="00CC66"/>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46" name="Line 77"/>
          <p:cNvSpPr>
            <a:spLocks noChangeShapeType="1"/>
          </p:cNvSpPr>
          <p:nvPr/>
        </p:nvSpPr>
        <p:spPr bwMode="auto">
          <a:xfrm flipV="1">
            <a:off x="7543800" y="3657600"/>
            <a:ext cx="1447800" cy="1524000"/>
          </a:xfrm>
          <a:prstGeom prst="line">
            <a:avLst/>
          </a:prstGeom>
          <a:noFill/>
          <a:ln w="38100">
            <a:solidFill>
              <a:srgbClr val="00CC66"/>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47" name="Line 78"/>
          <p:cNvSpPr>
            <a:spLocks noChangeShapeType="1"/>
          </p:cNvSpPr>
          <p:nvPr/>
        </p:nvSpPr>
        <p:spPr bwMode="auto">
          <a:xfrm>
            <a:off x="5943600" y="2209800"/>
            <a:ext cx="3048000" cy="1447800"/>
          </a:xfrm>
          <a:prstGeom prst="line">
            <a:avLst/>
          </a:prstGeom>
          <a:noFill/>
          <a:ln w="38100">
            <a:solidFill>
              <a:srgbClr val="00CC66"/>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48" name="Line 79"/>
          <p:cNvSpPr>
            <a:spLocks noChangeShapeType="1"/>
          </p:cNvSpPr>
          <p:nvPr/>
        </p:nvSpPr>
        <p:spPr bwMode="auto">
          <a:xfrm flipV="1">
            <a:off x="4343400" y="2209800"/>
            <a:ext cx="1600200" cy="1447800"/>
          </a:xfrm>
          <a:prstGeom prst="line">
            <a:avLst/>
          </a:prstGeom>
          <a:noFill/>
          <a:ln w="38100">
            <a:solidFill>
              <a:srgbClr val="00CC66"/>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849" name="Text Box 80"/>
          <p:cNvSpPr txBox="1">
            <a:spLocks noChangeArrowheads="1"/>
          </p:cNvSpPr>
          <p:nvPr/>
        </p:nvSpPr>
        <p:spPr bwMode="auto">
          <a:xfrm>
            <a:off x="3124200" y="5943601"/>
            <a:ext cx="21336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dirty="0"/>
              <a:t>Each circle is called </a:t>
            </a:r>
            <a:r>
              <a:rPr lang="en-US" altLang="en-US" sz="2000" dirty="0">
                <a:solidFill>
                  <a:srgbClr val="FF0000"/>
                </a:solidFill>
              </a:rPr>
              <a:t>a </a:t>
            </a:r>
            <a:r>
              <a:rPr lang="en-US" altLang="en-US" sz="2000" u="sng" dirty="0">
                <a:solidFill>
                  <a:srgbClr val="FF0000"/>
                </a:solidFill>
              </a:rPr>
              <a:t>footprint</a:t>
            </a:r>
          </a:p>
        </p:txBody>
      </p:sp>
    </p:spTree>
    <p:extLst>
      <p:ext uri="{BB962C8B-B14F-4D97-AF65-F5344CB8AC3E}">
        <p14:creationId xmlns:p14="http://schemas.microsoft.com/office/powerpoint/2010/main" val="137325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brows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1233513"/>
            <a:ext cx="6343650" cy="5399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6" name="Rectangle 3"/>
          <p:cNvSpPr>
            <a:spLocks noGrp="1" noChangeArrowheads="1"/>
          </p:cNvSpPr>
          <p:nvPr>
            <p:ph type="title"/>
          </p:nvPr>
        </p:nvSpPr>
        <p:spPr>
          <a:xfrm>
            <a:off x="2400300" y="0"/>
            <a:ext cx="7073900" cy="1066801"/>
          </a:xfrm>
        </p:spPr>
        <p:txBody>
          <a:bodyPr>
            <a:normAutofit/>
          </a:bodyPr>
          <a:lstStyle/>
          <a:p>
            <a:pPr eaLnBrk="1" hangingPunct="1"/>
            <a:r>
              <a:rPr lang="en-US" altLang="en-US" dirty="0" smtClean="0"/>
              <a:t>Browsing a Data Cube</a:t>
            </a:r>
          </a:p>
        </p:txBody>
      </p:sp>
      <p:sp>
        <p:nvSpPr>
          <p:cNvPr id="33797" name="Rectangle 4"/>
          <p:cNvSpPr>
            <a:spLocks noGrp="1" noChangeArrowheads="1"/>
          </p:cNvSpPr>
          <p:nvPr>
            <p:ph type="body" idx="1"/>
          </p:nvPr>
        </p:nvSpPr>
        <p:spPr>
          <a:xfrm>
            <a:off x="7264400" y="4940300"/>
            <a:ext cx="4419600" cy="1447800"/>
          </a:xfrm>
        </p:spPr>
        <p:txBody>
          <a:bodyPr/>
          <a:lstStyle/>
          <a:p>
            <a:pPr eaLnBrk="1" hangingPunct="1">
              <a:lnSpc>
                <a:spcPct val="90000"/>
              </a:lnSpc>
            </a:pPr>
            <a:r>
              <a:rPr lang="en-US" altLang="en-US" dirty="0" smtClean="0"/>
              <a:t>Visualization</a:t>
            </a:r>
          </a:p>
          <a:p>
            <a:pPr eaLnBrk="1" hangingPunct="1">
              <a:lnSpc>
                <a:spcPct val="90000"/>
              </a:lnSpc>
            </a:pPr>
            <a:r>
              <a:rPr lang="en-US" altLang="en-US" dirty="0" smtClean="0"/>
              <a:t>OLAP capabilities</a:t>
            </a:r>
          </a:p>
          <a:p>
            <a:pPr eaLnBrk="1" hangingPunct="1">
              <a:lnSpc>
                <a:spcPct val="90000"/>
              </a:lnSpc>
            </a:pPr>
            <a:r>
              <a:rPr lang="en-US" altLang="en-US" dirty="0" smtClean="0"/>
              <a:t>Interactive manipulation</a:t>
            </a:r>
          </a:p>
        </p:txBody>
      </p:sp>
    </p:spTree>
    <p:extLst>
      <p:ext uri="{BB962C8B-B14F-4D97-AF65-F5344CB8AC3E}">
        <p14:creationId xmlns:p14="http://schemas.microsoft.com/office/powerpoint/2010/main" val="299668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477560" y="3356245"/>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858382458"/>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0" y="114300"/>
            <a:ext cx="12192000" cy="1104900"/>
          </a:xfrm>
          <a:noFill/>
        </p:spPr>
        <p:txBody>
          <a:bodyPr vert="horz" lIns="92075" tIns="46038" rIns="92075" bIns="46038" rtlCol="0" anchor="b">
            <a:noAutofit/>
          </a:bodyPr>
          <a:lstStyle/>
          <a:p>
            <a:pPr eaLnBrk="1" hangingPunct="1"/>
            <a:r>
              <a:rPr lang="en-US" altLang="en-US" dirty="0"/>
              <a:t>Design of Data Warehouse: A Business Analysis Framework</a:t>
            </a:r>
          </a:p>
        </p:txBody>
      </p:sp>
      <p:sp>
        <p:nvSpPr>
          <p:cNvPr id="35844" name="Rectangle 3"/>
          <p:cNvSpPr>
            <a:spLocks noGrp="1" noChangeArrowheads="1"/>
          </p:cNvSpPr>
          <p:nvPr>
            <p:ph type="body" idx="1"/>
          </p:nvPr>
        </p:nvSpPr>
        <p:spPr>
          <a:xfrm>
            <a:off x="660400" y="1358900"/>
            <a:ext cx="10655300" cy="5181600"/>
          </a:xfrm>
          <a:noFill/>
        </p:spPr>
        <p:txBody>
          <a:bodyPr vert="horz" lIns="92075" tIns="46038" rIns="92075" bIns="46038" rtlCol="0">
            <a:noAutofit/>
          </a:bodyPr>
          <a:lstStyle/>
          <a:p>
            <a:pPr eaLnBrk="1" hangingPunct="1">
              <a:lnSpc>
                <a:spcPct val="110000"/>
              </a:lnSpc>
            </a:pPr>
            <a:r>
              <a:rPr lang="en-US" altLang="en-US" sz="2400" dirty="0"/>
              <a:t>Four views regarding the design of a data warehouse </a:t>
            </a:r>
          </a:p>
          <a:p>
            <a:pPr lvl="1" eaLnBrk="1" hangingPunct="1">
              <a:lnSpc>
                <a:spcPct val="110000"/>
              </a:lnSpc>
            </a:pPr>
            <a:r>
              <a:rPr lang="en-US" altLang="en-US" sz="2400" dirty="0"/>
              <a:t>Top-down view</a:t>
            </a:r>
          </a:p>
          <a:p>
            <a:pPr lvl="2" eaLnBrk="1" hangingPunct="1">
              <a:lnSpc>
                <a:spcPct val="110000"/>
              </a:lnSpc>
            </a:pPr>
            <a:r>
              <a:rPr lang="en-US" altLang="en-US" sz="2400" dirty="0"/>
              <a:t>allows selection of the relevant information necessary for the data warehouse</a:t>
            </a:r>
          </a:p>
          <a:p>
            <a:pPr lvl="1" eaLnBrk="1" hangingPunct="1">
              <a:lnSpc>
                <a:spcPct val="110000"/>
              </a:lnSpc>
            </a:pPr>
            <a:r>
              <a:rPr lang="en-US" altLang="en-US" sz="2400" dirty="0"/>
              <a:t>Data source view</a:t>
            </a:r>
          </a:p>
          <a:p>
            <a:pPr lvl="2" eaLnBrk="1" hangingPunct="1">
              <a:lnSpc>
                <a:spcPct val="110000"/>
              </a:lnSpc>
            </a:pPr>
            <a:r>
              <a:rPr lang="en-US" altLang="en-US" sz="2400" dirty="0"/>
              <a:t>exposes the information being captured, stored, and managed by operational systems</a:t>
            </a:r>
          </a:p>
          <a:p>
            <a:pPr lvl="1" eaLnBrk="1" hangingPunct="1">
              <a:lnSpc>
                <a:spcPct val="110000"/>
              </a:lnSpc>
            </a:pPr>
            <a:r>
              <a:rPr lang="en-US" altLang="en-US" sz="2400" dirty="0"/>
              <a:t>Data warehouse view</a:t>
            </a:r>
          </a:p>
          <a:p>
            <a:pPr lvl="2" eaLnBrk="1" hangingPunct="1">
              <a:lnSpc>
                <a:spcPct val="110000"/>
              </a:lnSpc>
            </a:pPr>
            <a:r>
              <a:rPr lang="en-US" altLang="en-US" sz="2400" dirty="0"/>
              <a:t>consists of fact tables and dimension tables</a:t>
            </a:r>
          </a:p>
          <a:p>
            <a:pPr lvl="1" eaLnBrk="1" hangingPunct="1">
              <a:lnSpc>
                <a:spcPct val="110000"/>
              </a:lnSpc>
            </a:pPr>
            <a:r>
              <a:rPr lang="en-US" altLang="en-US" sz="2400" dirty="0"/>
              <a:t>Business query view </a:t>
            </a:r>
          </a:p>
          <a:p>
            <a:pPr lvl="2" eaLnBrk="1" hangingPunct="1">
              <a:lnSpc>
                <a:spcPct val="110000"/>
              </a:lnSpc>
            </a:pPr>
            <a:r>
              <a:rPr lang="en-US" altLang="en-US" sz="2400" dirty="0"/>
              <a:t>sees the perspectives of data in the warehouse from the view of end-user</a:t>
            </a:r>
          </a:p>
        </p:txBody>
      </p:sp>
    </p:spTree>
    <p:extLst>
      <p:ext uri="{BB962C8B-B14F-4D97-AF65-F5344CB8AC3E}">
        <p14:creationId xmlns:p14="http://schemas.microsoft.com/office/powerpoint/2010/main" val="2314392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0" y="304800"/>
            <a:ext cx="12192000" cy="685800"/>
          </a:xfrm>
          <a:noFill/>
        </p:spPr>
        <p:txBody>
          <a:bodyPr vert="horz" lIns="92075" tIns="46038" rIns="92075" bIns="46038" rtlCol="0" anchor="b">
            <a:normAutofit/>
          </a:bodyPr>
          <a:lstStyle/>
          <a:p>
            <a:pPr eaLnBrk="1" hangingPunct="1"/>
            <a:r>
              <a:rPr lang="en-US" altLang="en-US" smtClean="0"/>
              <a:t>Data Warehouse Design Process </a:t>
            </a:r>
          </a:p>
        </p:txBody>
      </p:sp>
      <p:sp>
        <p:nvSpPr>
          <p:cNvPr id="36868" name="Rectangle 3"/>
          <p:cNvSpPr>
            <a:spLocks noGrp="1" noChangeArrowheads="1"/>
          </p:cNvSpPr>
          <p:nvPr>
            <p:ph type="body" idx="1"/>
          </p:nvPr>
        </p:nvSpPr>
        <p:spPr>
          <a:xfrm>
            <a:off x="615950" y="1168400"/>
            <a:ext cx="10966450" cy="5537200"/>
          </a:xfrm>
          <a:noFill/>
        </p:spPr>
        <p:txBody>
          <a:bodyPr vert="horz" lIns="92075" tIns="46038" rIns="92075" bIns="46038" rtlCol="0">
            <a:noAutofit/>
          </a:bodyPr>
          <a:lstStyle/>
          <a:p>
            <a:pPr eaLnBrk="1" hangingPunct="1"/>
            <a:r>
              <a:rPr lang="en-US" altLang="en-US" sz="2400" b="1" dirty="0"/>
              <a:t>Top-down, bottom-up approaches or a combination</a:t>
            </a:r>
            <a:r>
              <a:rPr lang="en-US" altLang="en-US" sz="2400" dirty="0"/>
              <a:t> of both</a:t>
            </a:r>
          </a:p>
          <a:p>
            <a:pPr lvl="1" eaLnBrk="1" hangingPunct="1"/>
            <a:r>
              <a:rPr lang="en-US" altLang="en-US" sz="2400" u="sng" dirty="0"/>
              <a:t>Top-down</a:t>
            </a:r>
            <a:r>
              <a:rPr lang="en-US" altLang="en-US" sz="2400" dirty="0"/>
              <a:t>: Starts with overall design and planning (mature)</a:t>
            </a:r>
          </a:p>
          <a:p>
            <a:pPr lvl="1" eaLnBrk="1" hangingPunct="1"/>
            <a:r>
              <a:rPr lang="en-US" altLang="en-US" sz="2400" u="sng" dirty="0"/>
              <a:t>Bottom-up</a:t>
            </a:r>
            <a:r>
              <a:rPr lang="en-US" altLang="en-US" sz="2400" dirty="0"/>
              <a:t>: Starts with experiments and prototypes (rapid)</a:t>
            </a:r>
          </a:p>
          <a:p>
            <a:pPr eaLnBrk="1" hangingPunct="1"/>
            <a:r>
              <a:rPr lang="en-US" altLang="en-US" sz="2400" b="1" dirty="0"/>
              <a:t>From software engineering point of view</a:t>
            </a:r>
          </a:p>
          <a:p>
            <a:pPr lvl="1" eaLnBrk="1" hangingPunct="1"/>
            <a:r>
              <a:rPr lang="en-US" altLang="en-US" sz="2400" u="sng" dirty="0"/>
              <a:t>Waterfal</a:t>
            </a:r>
            <a:r>
              <a:rPr lang="en-US" altLang="en-US" sz="2400" dirty="0"/>
              <a:t>l: structured and systematic analysis at each step before proceeding to the next</a:t>
            </a:r>
          </a:p>
          <a:p>
            <a:pPr lvl="1" eaLnBrk="1" hangingPunct="1"/>
            <a:r>
              <a:rPr lang="en-US" altLang="en-US" sz="2400" u="sng" dirty="0"/>
              <a:t>Spiral</a:t>
            </a:r>
            <a:r>
              <a:rPr lang="en-US" altLang="en-US" sz="2400" dirty="0"/>
              <a:t>:  rapid generation of increasingly functional systems, short turn around time, quick turn around</a:t>
            </a:r>
          </a:p>
          <a:p>
            <a:pPr eaLnBrk="1" hangingPunct="1"/>
            <a:r>
              <a:rPr lang="en-US" altLang="en-US" sz="2400" b="1" dirty="0"/>
              <a:t>Typical data warehouse design process</a:t>
            </a:r>
          </a:p>
          <a:p>
            <a:pPr lvl="1" eaLnBrk="1" hangingPunct="1"/>
            <a:r>
              <a:rPr lang="en-US" altLang="en-US" sz="2400" dirty="0"/>
              <a:t>Choose a business process to model, e.g., orders, invoices, etc.</a:t>
            </a:r>
          </a:p>
          <a:p>
            <a:pPr lvl="1" eaLnBrk="1" hangingPunct="1"/>
            <a:r>
              <a:rPr lang="en-US" altLang="en-US" sz="2400" dirty="0"/>
              <a:t>Choose the </a:t>
            </a:r>
            <a:r>
              <a:rPr lang="en-US" altLang="en-US" sz="2400" i="1" u="sng" dirty="0"/>
              <a:t>grain</a:t>
            </a:r>
            <a:r>
              <a:rPr lang="en-US" altLang="en-US" sz="2400" dirty="0"/>
              <a:t> (</a:t>
            </a:r>
            <a:r>
              <a:rPr lang="en-US" altLang="en-US" sz="2400" i="1" dirty="0"/>
              <a:t>atomic level of data</a:t>
            </a:r>
            <a:r>
              <a:rPr lang="en-US" altLang="en-US" sz="2400" dirty="0"/>
              <a:t>) of the business process</a:t>
            </a:r>
          </a:p>
          <a:p>
            <a:pPr lvl="1" eaLnBrk="1" hangingPunct="1"/>
            <a:r>
              <a:rPr lang="en-US" altLang="en-US" sz="2400" dirty="0"/>
              <a:t>Choose the dimensions that will apply to each fact table record</a:t>
            </a:r>
          </a:p>
          <a:p>
            <a:pPr lvl="1" eaLnBrk="1" hangingPunct="1"/>
            <a:r>
              <a:rPr lang="en-US" altLang="en-US" sz="2400" dirty="0"/>
              <a:t>Choose the measure that will populate each fact table record</a:t>
            </a:r>
          </a:p>
        </p:txBody>
      </p:sp>
    </p:spTree>
    <p:extLst>
      <p:ext uri="{BB962C8B-B14F-4D97-AF65-F5344CB8AC3E}">
        <p14:creationId xmlns:p14="http://schemas.microsoft.com/office/powerpoint/2010/main" val="719237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Data Warehouse Usage</a:t>
            </a:r>
          </a:p>
        </p:txBody>
      </p:sp>
      <p:sp>
        <p:nvSpPr>
          <p:cNvPr id="38916" name="Rectangle 3"/>
          <p:cNvSpPr>
            <a:spLocks noGrp="1" noChangeArrowheads="1"/>
          </p:cNvSpPr>
          <p:nvPr>
            <p:ph type="body" idx="1"/>
          </p:nvPr>
        </p:nvSpPr>
        <p:spPr>
          <a:xfrm>
            <a:off x="581316" y="1168400"/>
            <a:ext cx="11026484" cy="5384800"/>
          </a:xfrm>
          <a:noFill/>
        </p:spPr>
        <p:txBody>
          <a:bodyPr vert="horz" lIns="92075" tIns="46038" rIns="92075" bIns="46038" rtlCol="0">
            <a:noAutofit/>
          </a:bodyPr>
          <a:lstStyle/>
          <a:p>
            <a:pPr eaLnBrk="1" hangingPunct="1">
              <a:spcAft>
                <a:spcPts val="600"/>
              </a:spcAft>
            </a:pPr>
            <a:r>
              <a:rPr lang="en-US" altLang="en-US" sz="2400" dirty="0"/>
              <a:t>Three kinds of data warehouse applications</a:t>
            </a:r>
          </a:p>
          <a:p>
            <a:pPr lvl="1" eaLnBrk="1" hangingPunct="1">
              <a:spcAft>
                <a:spcPts val="600"/>
              </a:spcAft>
            </a:pPr>
            <a:r>
              <a:rPr lang="en-US" altLang="en-US" sz="2400" dirty="0">
                <a:solidFill>
                  <a:srgbClr val="FF0000"/>
                </a:solidFill>
              </a:rPr>
              <a:t>Information processing</a:t>
            </a:r>
          </a:p>
          <a:p>
            <a:pPr lvl="2" eaLnBrk="1" hangingPunct="1">
              <a:spcAft>
                <a:spcPts val="600"/>
              </a:spcAft>
            </a:pPr>
            <a:r>
              <a:rPr lang="en-US" altLang="en-US" sz="2400" dirty="0"/>
              <a:t>supports querying, basic statistical analysis, and reporting using crosstabs, tables, charts and graphs</a:t>
            </a:r>
          </a:p>
          <a:p>
            <a:pPr lvl="1" eaLnBrk="1" hangingPunct="1">
              <a:spcAft>
                <a:spcPts val="600"/>
              </a:spcAft>
            </a:pPr>
            <a:r>
              <a:rPr lang="en-US" altLang="en-US" sz="2400" dirty="0">
                <a:solidFill>
                  <a:srgbClr val="FF0000"/>
                </a:solidFill>
              </a:rPr>
              <a:t>Analytical processing</a:t>
            </a:r>
          </a:p>
          <a:p>
            <a:pPr lvl="2" eaLnBrk="1" hangingPunct="1">
              <a:spcAft>
                <a:spcPts val="600"/>
              </a:spcAft>
            </a:pPr>
            <a:r>
              <a:rPr lang="en-US" altLang="en-US" sz="2400" dirty="0"/>
              <a:t>multidimensional analysis of data warehouse data</a:t>
            </a:r>
          </a:p>
          <a:p>
            <a:pPr lvl="2" eaLnBrk="1" hangingPunct="1">
              <a:spcAft>
                <a:spcPts val="600"/>
              </a:spcAft>
            </a:pPr>
            <a:r>
              <a:rPr lang="en-US" altLang="en-US" sz="2400" dirty="0"/>
              <a:t>supports basic OLAP operations, slice-dice, drilling, pivoting</a:t>
            </a:r>
          </a:p>
          <a:p>
            <a:pPr lvl="1" eaLnBrk="1" hangingPunct="1">
              <a:spcAft>
                <a:spcPts val="600"/>
              </a:spcAft>
            </a:pPr>
            <a:r>
              <a:rPr lang="en-US" altLang="en-US" sz="2400" dirty="0">
                <a:solidFill>
                  <a:srgbClr val="FF0000"/>
                </a:solidFill>
              </a:rPr>
              <a:t>Data mining</a:t>
            </a:r>
          </a:p>
          <a:p>
            <a:pPr lvl="2" eaLnBrk="1" hangingPunct="1">
              <a:spcAft>
                <a:spcPts val="600"/>
              </a:spcAft>
            </a:pPr>
            <a:r>
              <a:rPr lang="en-US" altLang="en-US" sz="2400" dirty="0"/>
              <a:t>knowledge discovery from hidden patterns </a:t>
            </a:r>
          </a:p>
          <a:p>
            <a:pPr lvl="2" eaLnBrk="1" hangingPunct="1">
              <a:spcAft>
                <a:spcPts val="600"/>
              </a:spcAft>
            </a:pPr>
            <a:r>
              <a:rPr lang="en-US" altLang="en-US" sz="2400" dirty="0"/>
              <a:t>supports associations, constructing analytical models, performing classification and prediction, and presenting the mining results using visualization tools</a:t>
            </a:r>
          </a:p>
        </p:txBody>
      </p:sp>
    </p:spTree>
    <p:extLst>
      <p:ext uri="{BB962C8B-B14F-4D97-AF65-F5344CB8AC3E}">
        <p14:creationId xmlns:p14="http://schemas.microsoft.com/office/powerpoint/2010/main" val="128483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1023938"/>
          </a:xfrm>
        </p:spPr>
        <p:txBody>
          <a:bodyPr>
            <a:noAutofit/>
          </a:bodyPr>
          <a:lstStyle/>
          <a:p>
            <a:pPr eaLnBrk="1" hangingPunct="1"/>
            <a:r>
              <a:rPr lang="en-US" altLang="en-US" dirty="0"/>
              <a:t>From On-Line Analytical Processing (OLAP) </a:t>
            </a:r>
            <a:br>
              <a:rPr lang="en-US" altLang="en-US" dirty="0"/>
            </a:br>
            <a:r>
              <a:rPr lang="en-US" altLang="en-US" dirty="0"/>
              <a:t>to On Line Analytical Mining (OLAM)</a:t>
            </a:r>
            <a:endParaRPr lang="en-US" altLang="en-US" sz="6000" dirty="0" smtClean="0"/>
          </a:p>
        </p:txBody>
      </p:sp>
      <p:sp>
        <p:nvSpPr>
          <p:cNvPr id="39940" name="Rectangle 3"/>
          <p:cNvSpPr>
            <a:spLocks noGrp="1" noChangeArrowheads="1"/>
          </p:cNvSpPr>
          <p:nvPr>
            <p:ph type="body" idx="1"/>
          </p:nvPr>
        </p:nvSpPr>
        <p:spPr>
          <a:xfrm>
            <a:off x="683492" y="1447800"/>
            <a:ext cx="10657608" cy="4953000"/>
          </a:xfrm>
        </p:spPr>
        <p:txBody>
          <a:bodyPr/>
          <a:lstStyle/>
          <a:p>
            <a:pPr eaLnBrk="1" hangingPunct="1">
              <a:spcAft>
                <a:spcPts val="600"/>
              </a:spcAft>
            </a:pPr>
            <a:r>
              <a:rPr lang="en-US" altLang="en-US" sz="2400" dirty="0"/>
              <a:t>Why </a:t>
            </a:r>
            <a:r>
              <a:rPr lang="en-US" altLang="en-US" sz="2400" b="1" dirty="0"/>
              <a:t>online analytical mining</a:t>
            </a:r>
            <a:r>
              <a:rPr lang="en-US" altLang="en-US" sz="2400" dirty="0"/>
              <a:t>?</a:t>
            </a:r>
          </a:p>
          <a:p>
            <a:pPr lvl="1" eaLnBrk="1" hangingPunct="1">
              <a:spcAft>
                <a:spcPts val="600"/>
              </a:spcAft>
            </a:pPr>
            <a:r>
              <a:rPr lang="en-US" altLang="en-US" sz="2400" dirty="0"/>
              <a:t>High quality of data in data warehouses</a:t>
            </a:r>
          </a:p>
          <a:p>
            <a:pPr lvl="2" eaLnBrk="1" hangingPunct="1">
              <a:spcAft>
                <a:spcPts val="600"/>
              </a:spcAft>
            </a:pPr>
            <a:r>
              <a:rPr lang="en-US" altLang="en-US" sz="2400" dirty="0" smtClean="0"/>
              <a:t>DW contains integrated, consistent, cleaned data</a:t>
            </a:r>
          </a:p>
          <a:p>
            <a:pPr lvl="1" eaLnBrk="1" hangingPunct="1">
              <a:spcAft>
                <a:spcPts val="600"/>
              </a:spcAft>
            </a:pPr>
            <a:r>
              <a:rPr lang="en-US" altLang="en-US" sz="2400" dirty="0"/>
              <a:t>Available information processing structure surrounding data warehouses</a:t>
            </a:r>
          </a:p>
          <a:p>
            <a:pPr lvl="2" eaLnBrk="1" hangingPunct="1">
              <a:spcAft>
                <a:spcPts val="600"/>
              </a:spcAft>
            </a:pPr>
            <a:r>
              <a:rPr lang="en-US" altLang="en-US" sz="2400" dirty="0" smtClean="0"/>
              <a:t>ODBC, OLEDB, Web accessing, service facilities, reporting and OLAP tools</a:t>
            </a:r>
          </a:p>
          <a:p>
            <a:pPr lvl="1" eaLnBrk="1" hangingPunct="1">
              <a:spcAft>
                <a:spcPts val="600"/>
              </a:spcAft>
            </a:pPr>
            <a:r>
              <a:rPr lang="en-US" altLang="en-US" sz="2400" dirty="0"/>
              <a:t>OLAP-based exploratory data analysis</a:t>
            </a:r>
          </a:p>
          <a:p>
            <a:pPr lvl="2" eaLnBrk="1" hangingPunct="1">
              <a:spcAft>
                <a:spcPts val="600"/>
              </a:spcAft>
            </a:pPr>
            <a:r>
              <a:rPr lang="en-US" altLang="en-US" sz="2400" dirty="0" smtClean="0"/>
              <a:t>Mining with drilling, dicing, pivoting, etc.</a:t>
            </a:r>
          </a:p>
          <a:p>
            <a:pPr lvl="1" eaLnBrk="1" hangingPunct="1">
              <a:spcAft>
                <a:spcPts val="600"/>
              </a:spcAft>
            </a:pPr>
            <a:r>
              <a:rPr lang="en-US" altLang="en-US" sz="2400" dirty="0"/>
              <a:t>On-line selection of data mining functions</a:t>
            </a:r>
          </a:p>
          <a:p>
            <a:pPr lvl="2" eaLnBrk="1" hangingPunct="1">
              <a:spcAft>
                <a:spcPts val="600"/>
              </a:spcAft>
            </a:pPr>
            <a:r>
              <a:rPr lang="en-US" altLang="en-US" sz="2400" dirty="0" smtClean="0"/>
              <a:t>Integration and swapping of multiple mining functions, algorithms, and tasks</a:t>
            </a:r>
          </a:p>
        </p:txBody>
      </p:sp>
    </p:spTree>
    <p:extLst>
      <p:ext uri="{BB962C8B-B14F-4D97-AF65-F5344CB8AC3E}">
        <p14:creationId xmlns:p14="http://schemas.microsoft.com/office/powerpoint/2010/main" val="143688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169771" y="4362183"/>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687269842"/>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584200" y="2871536"/>
            <a:ext cx="4168775" cy="3351463"/>
          </a:xfrm>
          <a:noFill/>
        </p:spPr>
        <p:txBody>
          <a:bodyPr vert="horz" lIns="92075" tIns="46038" rIns="92075" bIns="46038" rtlCol="0">
            <a:noAutofit/>
          </a:bodyPr>
          <a:lstStyle/>
          <a:p>
            <a:pPr eaLnBrk="1" hangingPunct="1">
              <a:lnSpc>
                <a:spcPct val="150000"/>
              </a:lnSpc>
              <a:spcAft>
                <a:spcPts val="600"/>
              </a:spcAft>
            </a:pPr>
            <a:r>
              <a:rPr lang="en-US" altLang="en-US" sz="2400" dirty="0" smtClean="0"/>
              <a:t>Top Tier: Front-End Tools</a:t>
            </a:r>
            <a:endParaRPr lang="en-US" altLang="en-US" sz="2400" dirty="0"/>
          </a:p>
          <a:p>
            <a:pPr eaLnBrk="1" hangingPunct="1">
              <a:lnSpc>
                <a:spcPct val="150000"/>
              </a:lnSpc>
              <a:spcAft>
                <a:spcPts val="600"/>
              </a:spcAft>
            </a:pPr>
            <a:r>
              <a:rPr lang="en-US" altLang="en-US" sz="2400" dirty="0" smtClean="0"/>
              <a:t>Middle Tier: OLAP Server</a:t>
            </a:r>
          </a:p>
          <a:p>
            <a:pPr eaLnBrk="1" hangingPunct="1">
              <a:lnSpc>
                <a:spcPct val="150000"/>
              </a:lnSpc>
              <a:spcAft>
                <a:spcPts val="600"/>
              </a:spcAft>
            </a:pPr>
            <a:r>
              <a:rPr lang="en-US" altLang="en-US" sz="2400" dirty="0" smtClean="0"/>
              <a:t>Bottom Tier: Data Warehouse Server</a:t>
            </a:r>
          </a:p>
          <a:p>
            <a:pPr eaLnBrk="1" hangingPunct="1">
              <a:lnSpc>
                <a:spcPct val="150000"/>
              </a:lnSpc>
              <a:spcAft>
                <a:spcPts val="600"/>
              </a:spcAft>
            </a:pPr>
            <a:r>
              <a:rPr lang="en-US" altLang="en-US" sz="2400" dirty="0" smtClean="0"/>
              <a:t>Data</a:t>
            </a:r>
            <a:endParaRPr lang="en-US" altLang="en-US" sz="2400" dirty="0"/>
          </a:p>
        </p:txBody>
      </p:sp>
      <p:pic>
        <p:nvPicPr>
          <p:cNvPr id="4" name="Picture 3"/>
          <p:cNvPicPr>
            <a:picLocks noChangeAspect="1"/>
          </p:cNvPicPr>
          <p:nvPr/>
        </p:nvPicPr>
        <p:blipFill>
          <a:blip r:embed="rId3"/>
          <a:stretch>
            <a:fillRect/>
          </a:stretch>
        </p:blipFill>
        <p:spPr>
          <a:xfrm>
            <a:off x="5117432" y="29141"/>
            <a:ext cx="6379243" cy="6828859"/>
          </a:xfrm>
          <a:prstGeom prst="rect">
            <a:avLst/>
          </a:prstGeom>
        </p:spPr>
      </p:pic>
      <p:sp>
        <p:nvSpPr>
          <p:cNvPr id="5" name="Rectangle 3"/>
          <p:cNvSpPr>
            <a:spLocks noChangeArrowheads="1"/>
          </p:cNvSpPr>
          <p:nvPr/>
        </p:nvSpPr>
        <p:spPr bwMode="auto">
          <a:xfrm>
            <a:off x="364457" y="209550"/>
            <a:ext cx="4752975" cy="2129588"/>
          </a:xfrm>
          <a:prstGeom prst="rect">
            <a:avLst/>
          </a:prstGeom>
          <a:solidFill>
            <a:schemeClr val="bg1"/>
          </a:solidFill>
          <a:ln w="9525">
            <a:noFill/>
            <a:miter lim="800000"/>
            <a:headEnd/>
            <a:tailEnd/>
          </a:ln>
          <a:effectLst/>
        </p:spPr>
        <p:txBody>
          <a:bodyPr lIns="92075" tIns="46038" rIns="92075" bIns="46038" anchor="b"/>
          <a:lstStyle/>
          <a:p>
            <a:pPr algn="ctr" eaLnBrk="0" hangingPunct="0">
              <a:defRPr/>
            </a:pPr>
            <a:r>
              <a:rPr lang="en-US" sz="4400" b="1" dirty="0">
                <a:effectLst>
                  <a:outerShdw blurRad="38100" dist="38100" dir="2700000" algn="tl">
                    <a:srgbClr val="000000">
                      <a:alpha val="43137"/>
                    </a:srgbClr>
                  </a:outerShdw>
                </a:effectLst>
                <a:latin typeface="Berlin Sans FB Demi" panose="020E0802020502020306" pitchFamily="34" charset="0"/>
              </a:rPr>
              <a:t>Data Warehouse: A Multi-Tiered Architecture</a:t>
            </a:r>
            <a:endParaRPr lang="en-US" sz="5400" dirty="0">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3722119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96900" y="304800"/>
            <a:ext cx="10972800" cy="685800"/>
          </a:xfrm>
          <a:noFill/>
        </p:spPr>
        <p:txBody>
          <a:bodyPr vert="horz" lIns="92075" tIns="46038" rIns="92075" bIns="46038" rtlCol="0" anchor="ctr">
            <a:normAutofit/>
          </a:bodyPr>
          <a:lstStyle/>
          <a:p>
            <a:pPr eaLnBrk="1" hangingPunct="1"/>
            <a:r>
              <a:rPr lang="en-US" altLang="en-US" dirty="0" smtClean="0"/>
              <a:t>Efficient Data Cube Computation</a:t>
            </a:r>
          </a:p>
        </p:txBody>
      </p:sp>
      <p:sp>
        <p:nvSpPr>
          <p:cNvPr id="41988" name="Rectangle 3"/>
          <p:cNvSpPr>
            <a:spLocks noGrp="1" noChangeArrowheads="1"/>
          </p:cNvSpPr>
          <p:nvPr>
            <p:ph type="body" idx="1"/>
          </p:nvPr>
        </p:nvSpPr>
        <p:spPr>
          <a:xfrm>
            <a:off x="596900" y="1200150"/>
            <a:ext cx="8175624" cy="5245100"/>
          </a:xfrm>
          <a:noFill/>
        </p:spPr>
        <p:txBody>
          <a:bodyPr vert="horz" lIns="92075" tIns="46038" rIns="92075" bIns="46038" rtlCol="0">
            <a:noAutofit/>
          </a:bodyPr>
          <a:lstStyle/>
          <a:p>
            <a:pPr eaLnBrk="1" hangingPunct="1">
              <a:spcAft>
                <a:spcPts val="600"/>
              </a:spcAft>
            </a:pPr>
            <a:r>
              <a:rPr lang="en-US" altLang="en-US" sz="2400" dirty="0"/>
              <a:t>Data cube can be viewed as a lattice of cuboids  </a:t>
            </a:r>
          </a:p>
          <a:p>
            <a:pPr lvl="1" eaLnBrk="1" hangingPunct="1">
              <a:spcAft>
                <a:spcPts val="600"/>
              </a:spcAft>
            </a:pPr>
            <a:r>
              <a:rPr lang="en-US" altLang="en-US" sz="2400" dirty="0"/>
              <a:t>The bottom-most cuboid is the base cuboid</a:t>
            </a:r>
          </a:p>
          <a:p>
            <a:pPr lvl="1" eaLnBrk="1" hangingPunct="1">
              <a:spcAft>
                <a:spcPts val="600"/>
              </a:spcAft>
            </a:pPr>
            <a:r>
              <a:rPr lang="en-US" altLang="en-US" sz="2400" dirty="0"/>
              <a:t>The top-most cuboid (apex) contains only one cell</a:t>
            </a:r>
          </a:p>
          <a:p>
            <a:pPr lvl="1" eaLnBrk="1" hangingPunct="1">
              <a:spcAft>
                <a:spcPts val="600"/>
              </a:spcAft>
            </a:pPr>
            <a:r>
              <a:rPr lang="en-US" altLang="en-US" sz="2400" dirty="0"/>
              <a:t>How many cuboids in an n-dimensional cube with L levels</a:t>
            </a:r>
            <a:r>
              <a:rPr lang="en-US" altLang="en-US" sz="2400" dirty="0" smtClean="0"/>
              <a:t>?</a:t>
            </a:r>
            <a:endParaRPr lang="en-US" altLang="en-US" sz="2400" dirty="0"/>
          </a:p>
          <a:p>
            <a:pPr eaLnBrk="1" hangingPunct="1">
              <a:spcAft>
                <a:spcPts val="600"/>
              </a:spcAft>
            </a:pPr>
            <a:r>
              <a:rPr lang="en-US" altLang="en-US" sz="2400" dirty="0"/>
              <a:t>Materialization of data cube</a:t>
            </a:r>
          </a:p>
          <a:p>
            <a:pPr lvl="1">
              <a:spcAft>
                <a:spcPts val="600"/>
              </a:spcAft>
            </a:pPr>
            <a:r>
              <a:rPr lang="en-US" altLang="en-US" sz="2400" b="1" dirty="0"/>
              <a:t>F</a:t>
            </a:r>
            <a:r>
              <a:rPr lang="en-US" altLang="en-US" sz="2400" b="1" dirty="0" smtClean="0"/>
              <a:t>ull materialization</a:t>
            </a:r>
            <a:r>
              <a:rPr lang="en-US" altLang="en-US" sz="2400" dirty="0"/>
              <a:t>: Materialize </a:t>
            </a:r>
            <a:r>
              <a:rPr lang="en-US" altLang="en-US" sz="2400" u="sng" dirty="0"/>
              <a:t>every</a:t>
            </a:r>
            <a:r>
              <a:rPr lang="en-US" altLang="en-US" sz="2400" dirty="0"/>
              <a:t> (cuboid) </a:t>
            </a:r>
            <a:endParaRPr lang="en-US" altLang="en-US" sz="2400" dirty="0" smtClean="0"/>
          </a:p>
          <a:p>
            <a:pPr lvl="1">
              <a:spcAft>
                <a:spcPts val="600"/>
              </a:spcAft>
            </a:pPr>
            <a:r>
              <a:rPr lang="en-US" altLang="en-US" sz="2400" b="1" dirty="0" smtClean="0"/>
              <a:t>No materialization</a:t>
            </a:r>
            <a:r>
              <a:rPr lang="en-US" altLang="en-US" sz="2400" dirty="0" smtClean="0"/>
              <a:t>: Materialize </a:t>
            </a:r>
            <a:r>
              <a:rPr lang="en-US" altLang="en-US" sz="2400" u="sng" dirty="0" smtClean="0"/>
              <a:t>none </a:t>
            </a:r>
            <a:r>
              <a:rPr lang="en-US" altLang="en-US" sz="2400" dirty="0" smtClean="0"/>
              <a:t>(cuboid)</a:t>
            </a:r>
          </a:p>
          <a:p>
            <a:pPr lvl="1">
              <a:spcAft>
                <a:spcPts val="600"/>
              </a:spcAft>
            </a:pPr>
            <a:r>
              <a:rPr lang="en-US" altLang="en-US" sz="2400" b="1" u="sng" dirty="0" smtClean="0"/>
              <a:t>Partial materialization</a:t>
            </a:r>
            <a:r>
              <a:rPr lang="en-US" altLang="en-US" sz="2400" u="sng" dirty="0" smtClean="0"/>
              <a:t>: </a:t>
            </a:r>
            <a:r>
              <a:rPr lang="en-US" altLang="en-US" sz="2400" dirty="0"/>
              <a:t> </a:t>
            </a:r>
            <a:r>
              <a:rPr lang="en-US" altLang="en-US" sz="2400" dirty="0" smtClean="0"/>
              <a:t>Materialize </a:t>
            </a:r>
            <a:r>
              <a:rPr lang="en-US" altLang="en-US" sz="2400" u="sng" dirty="0"/>
              <a:t>some</a:t>
            </a:r>
            <a:r>
              <a:rPr lang="en-US" altLang="en-US" sz="2400" dirty="0"/>
              <a:t> </a:t>
            </a:r>
            <a:r>
              <a:rPr lang="en-US" altLang="en-US" sz="2400" dirty="0" smtClean="0"/>
              <a:t>cuboids</a:t>
            </a:r>
            <a:endParaRPr lang="en-US" altLang="en-US" sz="2400" dirty="0"/>
          </a:p>
          <a:p>
            <a:pPr lvl="2">
              <a:spcAft>
                <a:spcPts val="600"/>
              </a:spcAft>
            </a:pPr>
            <a:r>
              <a:rPr lang="en-US" altLang="en-US" sz="2400" dirty="0" smtClean="0"/>
              <a:t>Which cuboids </a:t>
            </a:r>
            <a:r>
              <a:rPr lang="en-US" altLang="en-US" sz="2400" dirty="0"/>
              <a:t>to </a:t>
            </a:r>
            <a:r>
              <a:rPr lang="en-US" altLang="en-US" sz="2400" dirty="0" smtClean="0"/>
              <a:t>materialize?</a:t>
            </a:r>
            <a:r>
              <a:rPr lang="en-US" altLang="en-US" sz="2400" dirty="0"/>
              <a:t> </a:t>
            </a:r>
            <a:endParaRPr lang="en-US" altLang="en-US" sz="2400" dirty="0" smtClean="0"/>
          </a:p>
          <a:p>
            <a:pPr lvl="3">
              <a:spcAft>
                <a:spcPts val="600"/>
              </a:spcAft>
            </a:pPr>
            <a:r>
              <a:rPr lang="en-US" altLang="en-US" sz="2400" dirty="0" smtClean="0"/>
              <a:t>Selection based on size, sharing, access frequency, etc.</a:t>
            </a:r>
          </a:p>
        </p:txBody>
      </p:sp>
      <p:graphicFrame>
        <p:nvGraphicFramePr>
          <p:cNvPr id="41989" name="Object 4"/>
          <p:cNvGraphicFramePr>
            <a:graphicFrameLocks noChangeAspect="1"/>
          </p:cNvGraphicFramePr>
          <p:nvPr>
            <p:extLst>
              <p:ext uri="{D42A27DB-BD31-4B8C-83A1-F6EECF244321}">
                <p14:modId xmlns:p14="http://schemas.microsoft.com/office/powerpoint/2010/main" val="973109852"/>
              </p:ext>
            </p:extLst>
          </p:nvPr>
        </p:nvGraphicFramePr>
        <p:xfrm>
          <a:off x="8850593" y="2397514"/>
          <a:ext cx="2933700" cy="942975"/>
        </p:xfrm>
        <a:graphic>
          <a:graphicData uri="http://schemas.openxmlformats.org/presentationml/2006/ole">
            <mc:AlternateContent xmlns:mc="http://schemas.openxmlformats.org/markup-compatibility/2006">
              <mc:Choice xmlns:v="urn:schemas-microsoft-com:vml" Requires="v">
                <p:oleObj spid="_x0000_s44275" name="Equation" r:id="rId4" imgW="1295400" imgH="584200" progId="Equation.3">
                  <p:embed/>
                </p:oleObj>
              </mc:Choice>
              <mc:Fallback>
                <p:oleObj name="Equation" r:id="rId4" imgW="1295400" imgH="584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0593" y="2397514"/>
                        <a:ext cx="2933700" cy="9429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9205911" y="1872431"/>
            <a:ext cx="2066925" cy="384721"/>
          </a:xfrm>
          <a:prstGeom prst="rect">
            <a:avLst/>
          </a:prstGeom>
          <a:solidFill>
            <a:srgbClr val="FFFF00"/>
          </a:solidFill>
        </p:spPr>
        <p:txBody>
          <a:bodyPr wrap="square" rtlCol="0">
            <a:spAutoFit/>
          </a:bodyPr>
          <a:lstStyle/>
          <a:p>
            <a:r>
              <a:rPr lang="en-US" dirty="0" smtClean="0"/>
              <a:t>Why this formula?</a:t>
            </a:r>
            <a:endParaRPr lang="en-US" dirty="0"/>
          </a:p>
        </p:txBody>
      </p:sp>
      <p:grpSp>
        <p:nvGrpSpPr>
          <p:cNvPr id="25" name="Group 24"/>
          <p:cNvGrpSpPr/>
          <p:nvPr/>
        </p:nvGrpSpPr>
        <p:grpSpPr>
          <a:xfrm>
            <a:off x="8194958" y="3720441"/>
            <a:ext cx="3844642" cy="2247411"/>
            <a:chOff x="6477000" y="3253716"/>
            <a:chExt cx="3844642" cy="2247411"/>
          </a:xfrm>
        </p:grpSpPr>
        <p:sp>
          <p:nvSpPr>
            <p:cNvPr id="26" name="Rectangle 39"/>
            <p:cNvSpPr>
              <a:spLocks noChangeArrowheads="1"/>
            </p:cNvSpPr>
            <p:nvPr/>
          </p:nvSpPr>
          <p:spPr bwMode="auto">
            <a:xfrm>
              <a:off x="6477000" y="3253716"/>
              <a:ext cx="3844642" cy="2247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8"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9"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0"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1"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2"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3"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4"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5"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6"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5926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dirty="0" smtClean="0"/>
              <a:t>The “Compute Cube” Operator</a:t>
            </a:r>
          </a:p>
        </p:txBody>
      </p:sp>
      <p:sp>
        <p:nvSpPr>
          <p:cNvPr id="43012" name="Rectangle 3"/>
          <p:cNvSpPr>
            <a:spLocks noGrp="1" noChangeArrowheads="1"/>
          </p:cNvSpPr>
          <p:nvPr>
            <p:ph type="body" idx="1"/>
          </p:nvPr>
        </p:nvSpPr>
        <p:spPr>
          <a:xfrm>
            <a:off x="594016" y="1181100"/>
            <a:ext cx="10883900" cy="5676900"/>
          </a:xfrm>
        </p:spPr>
        <p:txBody>
          <a:bodyPr/>
          <a:lstStyle/>
          <a:p>
            <a:pPr algn="just"/>
            <a:r>
              <a:rPr lang="en-US" altLang="en-US" sz="2400" dirty="0"/>
              <a:t>Cube definition and computation in DMQL</a:t>
            </a:r>
          </a:p>
          <a:p>
            <a:pPr lvl="2" algn="just">
              <a:buNone/>
            </a:pPr>
            <a:r>
              <a:rPr lang="en-US" altLang="en-US" sz="2400" dirty="0">
                <a:solidFill>
                  <a:schemeClr val="hlink"/>
                </a:solidFill>
              </a:rPr>
              <a:t>define cube </a:t>
            </a:r>
            <a:r>
              <a:rPr lang="en-US" altLang="en-US" sz="2400" dirty="0"/>
              <a:t>sales [item, city, year]: sum (</a:t>
            </a:r>
            <a:r>
              <a:rPr lang="en-US" altLang="en-US" sz="2400" dirty="0" err="1"/>
              <a:t>sales_in_dollars</a:t>
            </a:r>
            <a:r>
              <a:rPr lang="en-US" altLang="en-US" sz="2400" dirty="0"/>
              <a:t>)</a:t>
            </a:r>
            <a:endParaRPr lang="en-US" altLang="en-US" sz="2400" dirty="0">
              <a:solidFill>
                <a:schemeClr val="hlink"/>
              </a:solidFill>
            </a:endParaRPr>
          </a:p>
          <a:p>
            <a:pPr lvl="2" algn="just">
              <a:buNone/>
            </a:pPr>
            <a:r>
              <a:rPr lang="en-US" altLang="en-US" sz="2400" dirty="0">
                <a:solidFill>
                  <a:schemeClr val="hlink"/>
                </a:solidFill>
              </a:rPr>
              <a:t>compute cube</a:t>
            </a:r>
            <a:r>
              <a:rPr lang="en-US" altLang="en-US" sz="2400" dirty="0"/>
              <a:t> sales</a:t>
            </a:r>
          </a:p>
          <a:p>
            <a:pPr algn="just"/>
            <a:r>
              <a:rPr lang="en-US" altLang="en-US" sz="2400" dirty="0"/>
              <a:t>Transform it into a SQL-like language (with a new operator </a:t>
            </a:r>
            <a:r>
              <a:rPr lang="en-US" altLang="en-US" sz="2400" dirty="0">
                <a:solidFill>
                  <a:schemeClr val="hlink"/>
                </a:solidFill>
              </a:rPr>
              <a:t>cube by</a:t>
            </a:r>
            <a:r>
              <a:rPr lang="en-US" altLang="en-US" sz="2400" dirty="0"/>
              <a:t>, introduced by Gray et al.’96)</a:t>
            </a:r>
          </a:p>
          <a:p>
            <a:pPr lvl="2" algn="just">
              <a:buNone/>
            </a:pPr>
            <a:r>
              <a:rPr lang="en-US" altLang="en-US" sz="2400" dirty="0"/>
              <a:t>SELECT item, city, year, SUM (amount)</a:t>
            </a:r>
          </a:p>
          <a:p>
            <a:pPr lvl="2" algn="just">
              <a:buNone/>
            </a:pPr>
            <a:r>
              <a:rPr lang="en-US" altLang="en-US" sz="2400" dirty="0"/>
              <a:t>FROM SALES</a:t>
            </a:r>
          </a:p>
          <a:p>
            <a:pPr lvl="2" algn="just" eaLnBrk="1" hangingPunct="1">
              <a:buFont typeface="Wingdings" panose="05000000000000000000" pitchFamily="2" charset="2"/>
              <a:buNone/>
            </a:pPr>
            <a:r>
              <a:rPr lang="en-US" altLang="en-US" sz="2400" dirty="0">
                <a:solidFill>
                  <a:schemeClr val="hlink"/>
                </a:solidFill>
              </a:rPr>
              <a:t>CUBE BY</a:t>
            </a:r>
            <a:r>
              <a:rPr lang="en-US" altLang="en-US" sz="2400" dirty="0"/>
              <a:t> item, city, year</a:t>
            </a:r>
            <a:endParaRPr lang="en-US" altLang="en-US" sz="2400" i="1" dirty="0"/>
          </a:p>
          <a:p>
            <a:pPr algn="just" eaLnBrk="1" hangingPunct="1"/>
            <a:r>
              <a:rPr lang="en-US" altLang="en-US" sz="2400" dirty="0"/>
              <a:t>Need compute the following Group-</a:t>
            </a:r>
            <a:r>
              <a:rPr lang="en-US" altLang="en-US" sz="2400" dirty="0" err="1"/>
              <a:t>Bys</a:t>
            </a:r>
            <a:r>
              <a:rPr lang="en-US" altLang="en-US" sz="2400" i="1" dirty="0"/>
              <a:t> </a:t>
            </a:r>
          </a:p>
          <a:p>
            <a:pPr lvl="2" algn="just" eaLnBrk="1" hangingPunct="1">
              <a:buFont typeface="Wingdings" panose="05000000000000000000" pitchFamily="2" charset="2"/>
              <a:buNone/>
            </a:pPr>
            <a:r>
              <a:rPr lang="en-US" altLang="en-US" sz="2400" dirty="0">
                <a:solidFill>
                  <a:srgbClr val="FF0000"/>
                </a:solidFill>
              </a:rPr>
              <a:t>(</a:t>
            </a:r>
            <a:r>
              <a:rPr lang="en-US" altLang="en-US" sz="2400" dirty="0">
                <a:solidFill>
                  <a:srgbClr val="FF3300"/>
                </a:solidFill>
              </a:rPr>
              <a:t>date, product, customer),</a:t>
            </a:r>
          </a:p>
          <a:p>
            <a:pPr lvl="2" algn="just" eaLnBrk="1" hangingPunct="1">
              <a:buFont typeface="Wingdings" panose="05000000000000000000" pitchFamily="2" charset="2"/>
              <a:buNone/>
            </a:pPr>
            <a:r>
              <a:rPr lang="en-US" altLang="en-US" sz="2400" dirty="0">
                <a:solidFill>
                  <a:srgbClr val="FF3300"/>
                </a:solidFill>
              </a:rPr>
              <a:t>(date</a:t>
            </a:r>
            <a:r>
              <a:rPr lang="en-US" altLang="en-US" sz="2400" dirty="0" smtClean="0">
                <a:solidFill>
                  <a:srgbClr val="FF3300"/>
                </a:solidFill>
              </a:rPr>
              <a:t>, product</a:t>
            </a:r>
            <a:r>
              <a:rPr lang="en-US" altLang="en-US" sz="2400" dirty="0">
                <a:solidFill>
                  <a:srgbClr val="FF3300"/>
                </a:solidFill>
              </a:rPr>
              <a:t>),(date, customer), (product, customer),</a:t>
            </a:r>
          </a:p>
          <a:p>
            <a:pPr lvl="2" algn="just" eaLnBrk="1" hangingPunct="1">
              <a:buFont typeface="Wingdings" panose="05000000000000000000" pitchFamily="2" charset="2"/>
              <a:buNone/>
            </a:pPr>
            <a:r>
              <a:rPr lang="en-US" altLang="en-US" sz="2400" dirty="0">
                <a:solidFill>
                  <a:srgbClr val="FF3300"/>
                </a:solidFill>
              </a:rPr>
              <a:t>(date), (product), (customer)</a:t>
            </a:r>
          </a:p>
          <a:p>
            <a:pPr lvl="2" algn="just" eaLnBrk="1" hangingPunct="1">
              <a:buFont typeface="Wingdings" panose="05000000000000000000" pitchFamily="2" charset="2"/>
              <a:buNone/>
            </a:pPr>
            <a:r>
              <a:rPr lang="en-US" altLang="en-US" sz="2400" dirty="0">
                <a:solidFill>
                  <a:srgbClr val="FF3300"/>
                </a:solidFill>
              </a:rPr>
              <a:t>() </a:t>
            </a:r>
          </a:p>
        </p:txBody>
      </p:sp>
      <p:grpSp>
        <p:nvGrpSpPr>
          <p:cNvPr id="43013" name="Group 24"/>
          <p:cNvGrpSpPr>
            <a:grpSpLocks/>
          </p:cNvGrpSpPr>
          <p:nvPr/>
        </p:nvGrpSpPr>
        <p:grpSpPr bwMode="auto">
          <a:xfrm>
            <a:off x="7366000" y="3340100"/>
            <a:ext cx="3987800" cy="3094038"/>
            <a:chOff x="3056" y="2160"/>
            <a:chExt cx="2512" cy="1949"/>
          </a:xfrm>
        </p:grpSpPr>
        <p:sp>
          <p:nvSpPr>
            <p:cNvPr id="43014" name="Line 4"/>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15" name="Line 5"/>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16" name="Freeform 6"/>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3017" name="Text Box 7"/>
            <p:cNvSpPr txBox="1">
              <a:spLocks noChangeArrowheads="1"/>
            </p:cNvSpPr>
            <p:nvPr/>
          </p:nvSpPr>
          <p:spPr bwMode="auto">
            <a:xfrm>
              <a:off x="4032" y="2688"/>
              <a:ext cx="576"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3018" name="Line 8"/>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19" name="Line 9"/>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0" name="Line 10"/>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1" name="Line 11"/>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2" name="Line 12"/>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3" name="Line 13"/>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4" name="Line 14"/>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5" name="Text Box 15"/>
            <p:cNvSpPr txBox="1">
              <a:spLocks noChangeArrowheads="1"/>
            </p:cNvSpPr>
            <p:nvPr/>
          </p:nvSpPr>
          <p:spPr bwMode="auto">
            <a:xfrm>
              <a:off x="3354" y="2688"/>
              <a:ext cx="312"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3026" name="Text Box 16"/>
            <p:cNvSpPr txBox="1">
              <a:spLocks noChangeArrowheads="1"/>
            </p:cNvSpPr>
            <p:nvPr/>
          </p:nvSpPr>
          <p:spPr bwMode="auto">
            <a:xfrm>
              <a:off x="4328" y="2160"/>
              <a:ext cx="21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3027" name="Line 17"/>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8" name="Line 18"/>
            <p:cNvSpPr>
              <a:spLocks noChangeShapeType="1"/>
            </p:cNvSpPr>
            <p:nvPr/>
          </p:nvSpPr>
          <p:spPr bwMode="auto">
            <a:xfrm flipV="1">
              <a:off x="4376" y="2856"/>
              <a:ext cx="672" cy="528"/>
            </a:xfrm>
            <a:prstGeom prst="line">
              <a:avLst/>
            </a:prstGeom>
            <a:noFill/>
            <a:ln w="12700">
              <a:solidFill>
                <a:srgbClr val="008484"/>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43029" name="Text Box 19"/>
            <p:cNvSpPr txBox="1">
              <a:spLocks noChangeArrowheads="1"/>
            </p:cNvSpPr>
            <p:nvPr/>
          </p:nvSpPr>
          <p:spPr bwMode="auto">
            <a:xfrm>
              <a:off x="5032" y="2688"/>
              <a:ext cx="34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3030" name="Text Box 20"/>
            <p:cNvSpPr txBox="1">
              <a:spLocks noChangeArrowheads="1"/>
            </p:cNvSpPr>
            <p:nvPr/>
          </p:nvSpPr>
          <p:spPr bwMode="auto">
            <a:xfrm>
              <a:off x="3056" y="3360"/>
              <a:ext cx="64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3031" name="Text Box 21"/>
            <p:cNvSpPr txBox="1">
              <a:spLocks noChangeArrowheads="1"/>
            </p:cNvSpPr>
            <p:nvPr/>
          </p:nvSpPr>
          <p:spPr bwMode="auto">
            <a:xfrm>
              <a:off x="4032" y="3360"/>
              <a:ext cx="632"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(city, year)</a:t>
              </a:r>
              <a:endParaRPr lang="en-US" altLang="en-US" sz="1800" u="sng" dirty="0">
                <a:solidFill>
                  <a:srgbClr val="008484"/>
                </a:solidFill>
                <a:latin typeface="Times New Roman" panose="02020603050405020304" pitchFamily="18" charset="0"/>
              </a:endParaRPr>
            </a:p>
          </p:txBody>
        </p:sp>
        <p:sp>
          <p:nvSpPr>
            <p:cNvPr id="43032" name="Text Box 22"/>
            <p:cNvSpPr txBox="1">
              <a:spLocks noChangeArrowheads="1"/>
            </p:cNvSpPr>
            <p:nvPr/>
          </p:nvSpPr>
          <p:spPr bwMode="auto">
            <a:xfrm>
              <a:off x="4896" y="3360"/>
              <a:ext cx="672"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3033" name="Text Box 23"/>
            <p:cNvSpPr txBox="1">
              <a:spLocks noChangeArrowheads="1"/>
            </p:cNvSpPr>
            <p:nvPr/>
          </p:nvSpPr>
          <p:spPr bwMode="auto">
            <a:xfrm>
              <a:off x="3888" y="3936"/>
              <a:ext cx="96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grpSp>
      <p:sp>
        <p:nvSpPr>
          <p:cNvPr id="2" name="Rectangle 1"/>
          <p:cNvSpPr/>
          <p:nvPr/>
        </p:nvSpPr>
        <p:spPr>
          <a:xfrm>
            <a:off x="3288988" y="2971154"/>
            <a:ext cx="5626412" cy="384721"/>
          </a:xfrm>
          <a:prstGeom prst="rect">
            <a:avLst/>
          </a:prstGeom>
        </p:spPr>
        <p:txBody>
          <a:bodyPr wrap="none">
            <a:spAutoFit/>
          </a:bodyPr>
          <a:lstStyle/>
          <a:p>
            <a:r>
              <a:rPr lang="en-US" altLang="en-US" u="sng" dirty="0"/>
              <a:t>http://</a:t>
            </a:r>
            <a:r>
              <a:rPr lang="en-US" altLang="en-US" u="sng" dirty="0" err="1"/>
              <a:t>research.microsoft.com</a:t>
            </a:r>
            <a:r>
              <a:rPr lang="en-US" altLang="en-US" u="sng" dirty="0"/>
              <a:t>/en-us/um/people/gray/</a:t>
            </a:r>
            <a:endParaRPr lang="zh-CN" altLang="en-US" u="sng" dirty="0"/>
          </a:p>
        </p:txBody>
      </p:sp>
    </p:spTree>
    <p:extLst>
      <p:ext uri="{BB962C8B-B14F-4D97-AF65-F5344CB8AC3E}">
        <p14:creationId xmlns:p14="http://schemas.microsoft.com/office/powerpoint/2010/main" val="92943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dirty="0" smtClean="0"/>
              <a:t>Indexing OLAP Data: </a:t>
            </a:r>
            <a:r>
              <a:rPr lang="en-US" altLang="en-US" b="1" dirty="0" smtClean="0"/>
              <a:t>Bitmap Index</a:t>
            </a:r>
            <a:endParaRPr lang="en-US" altLang="en-US" sz="3200" b="1" dirty="0"/>
          </a:p>
        </p:txBody>
      </p:sp>
      <p:sp>
        <p:nvSpPr>
          <p:cNvPr id="44036" name="Rectangle 3"/>
          <p:cNvSpPr>
            <a:spLocks noGrp="1" noChangeArrowheads="1"/>
          </p:cNvSpPr>
          <p:nvPr>
            <p:ph type="body" idx="1"/>
          </p:nvPr>
        </p:nvSpPr>
        <p:spPr>
          <a:xfrm>
            <a:off x="517816" y="1082674"/>
            <a:ext cx="11036300" cy="3241675"/>
          </a:xfrm>
        </p:spPr>
        <p:txBody>
          <a:bodyPr/>
          <a:lstStyle/>
          <a:p>
            <a:pPr eaLnBrk="1" hangingPunct="1">
              <a:spcBef>
                <a:spcPts val="400"/>
              </a:spcBef>
            </a:pPr>
            <a:r>
              <a:rPr lang="en-US" altLang="en-US" sz="2400" dirty="0"/>
              <a:t>Index on a particular column</a:t>
            </a:r>
          </a:p>
          <a:p>
            <a:pPr lvl="1">
              <a:spcBef>
                <a:spcPts val="400"/>
              </a:spcBef>
            </a:pPr>
            <a:r>
              <a:rPr lang="en-US" altLang="en-US" sz="2400" dirty="0"/>
              <a:t>Each value in the column has a bit vector: bit-op is fast</a:t>
            </a:r>
          </a:p>
          <a:p>
            <a:pPr lvl="1">
              <a:spcBef>
                <a:spcPts val="400"/>
              </a:spcBef>
            </a:pPr>
            <a:r>
              <a:rPr lang="en-US" altLang="en-US" sz="2400" dirty="0"/>
              <a:t>The length of the bit vector: # of records in the base table</a:t>
            </a:r>
          </a:p>
          <a:p>
            <a:pPr lvl="1">
              <a:spcBef>
                <a:spcPts val="400"/>
              </a:spcBef>
            </a:pPr>
            <a:r>
              <a:rPr lang="en-US" altLang="en-US" sz="2400" dirty="0"/>
              <a:t>The </a:t>
            </a:r>
            <a:r>
              <a:rPr lang="en-US" altLang="en-US" sz="2400" i="1" dirty="0"/>
              <a:t> </a:t>
            </a:r>
            <a:r>
              <a:rPr lang="en-US" altLang="en-US" sz="2400" i="1" dirty="0" err="1"/>
              <a:t>i</a:t>
            </a:r>
            <a:r>
              <a:rPr lang="en-US" altLang="en-US" sz="2400" dirty="0" err="1"/>
              <a:t>-th</a:t>
            </a:r>
            <a:r>
              <a:rPr lang="en-US" altLang="en-US" sz="2400" dirty="0"/>
              <a:t> bit is set if the </a:t>
            </a:r>
            <a:r>
              <a:rPr lang="en-US" altLang="en-US" sz="2400" i="1" dirty="0"/>
              <a:t> </a:t>
            </a:r>
            <a:r>
              <a:rPr lang="en-US" altLang="en-US" sz="2400" i="1" dirty="0" err="1"/>
              <a:t>i</a:t>
            </a:r>
            <a:r>
              <a:rPr lang="en-US" altLang="en-US" sz="2400" dirty="0" err="1"/>
              <a:t>-th</a:t>
            </a:r>
            <a:r>
              <a:rPr lang="en-US" altLang="en-US" sz="2400" dirty="0"/>
              <a:t> row of the base table has the value for the indexed column</a:t>
            </a:r>
          </a:p>
          <a:p>
            <a:pPr lvl="1">
              <a:spcBef>
                <a:spcPts val="400"/>
              </a:spcBef>
            </a:pPr>
            <a:r>
              <a:rPr lang="en-US" altLang="en-US" sz="2400" dirty="0"/>
              <a:t>not suitable for high cardinality </a:t>
            </a:r>
            <a:r>
              <a:rPr lang="en-US" altLang="en-US" sz="2400" dirty="0" smtClean="0"/>
              <a:t>domains</a:t>
            </a:r>
          </a:p>
          <a:p>
            <a:pPr>
              <a:spcBef>
                <a:spcPts val="400"/>
              </a:spcBef>
            </a:pPr>
            <a:r>
              <a:rPr lang="en-US" altLang="en-US" sz="2400" dirty="0" smtClean="0"/>
              <a:t>A </a:t>
            </a:r>
            <a:r>
              <a:rPr lang="en-US" altLang="en-US" sz="2400" dirty="0"/>
              <a:t>recent bit compression technique, Word-Aligned Hybrid (WAH), makes it work for high cardinality domain as well [Wu, et al. TODS’06]</a:t>
            </a:r>
          </a:p>
          <a:p>
            <a:pPr eaLnBrk="1" hangingPunct="1">
              <a:spcBef>
                <a:spcPts val="400"/>
              </a:spcBef>
            </a:pPr>
            <a:endParaRPr lang="en-US" altLang="en-US" sz="2000" dirty="0"/>
          </a:p>
        </p:txBody>
      </p:sp>
      <p:graphicFrame>
        <p:nvGraphicFramePr>
          <p:cNvPr id="44037" name="Object 4"/>
          <p:cNvGraphicFramePr>
            <a:graphicFrameLocks noChangeAspect="1"/>
          </p:cNvGraphicFramePr>
          <p:nvPr>
            <p:extLst>
              <p:ext uri="{D42A27DB-BD31-4B8C-83A1-F6EECF244321}">
                <p14:modId xmlns:p14="http://schemas.microsoft.com/office/powerpoint/2010/main" val="1222616994"/>
              </p:ext>
            </p:extLst>
          </p:nvPr>
        </p:nvGraphicFramePr>
        <p:xfrm>
          <a:off x="1257300" y="4686300"/>
          <a:ext cx="2571750" cy="2076450"/>
        </p:xfrm>
        <a:graphic>
          <a:graphicData uri="http://schemas.openxmlformats.org/presentationml/2006/ole">
            <mc:AlternateContent xmlns:mc="http://schemas.openxmlformats.org/markup-compatibility/2006">
              <mc:Choice xmlns:v="urn:schemas-microsoft-com:vml" Requires="v">
                <p:oleObj spid="_x0000_s45757" name="Worksheet" r:id="rId4" imgW="2562631" imgH="1981441" progId="Excel.Sheet.8">
                  <p:embed/>
                </p:oleObj>
              </mc:Choice>
              <mc:Fallback>
                <p:oleObj name="Worksheet" r:id="rId4" imgW="2562631" imgH="198144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4686300"/>
                        <a:ext cx="2571750" cy="2076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8" name="Object 5"/>
          <p:cNvGraphicFramePr>
            <a:graphicFrameLocks noChangeAspect="1"/>
          </p:cNvGraphicFramePr>
          <p:nvPr>
            <p:extLst>
              <p:ext uri="{D42A27DB-BD31-4B8C-83A1-F6EECF244321}">
                <p14:modId xmlns:p14="http://schemas.microsoft.com/office/powerpoint/2010/main" val="1890141971"/>
              </p:ext>
            </p:extLst>
          </p:nvPr>
        </p:nvGraphicFramePr>
        <p:xfrm>
          <a:off x="8077200" y="4781550"/>
          <a:ext cx="2647950" cy="1981200"/>
        </p:xfrm>
        <a:graphic>
          <a:graphicData uri="http://schemas.openxmlformats.org/presentationml/2006/ole">
            <mc:AlternateContent xmlns:mc="http://schemas.openxmlformats.org/markup-compatibility/2006">
              <mc:Choice xmlns:v="urn:schemas-microsoft-com:vml" Requires="v">
                <p:oleObj spid="_x0000_s45758" name="Worksheet" r:id="rId6" imgW="2638831" imgH="1981441" progId="Excel.Sheet.8">
                  <p:embed/>
                </p:oleObj>
              </mc:Choice>
              <mc:Fallback>
                <p:oleObj name="Worksheet" r:id="rId6" imgW="2638831" imgH="1981441"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200" y="4781550"/>
                        <a:ext cx="2647950" cy="1981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6"/>
          <p:cNvGraphicFramePr>
            <a:graphicFrameLocks noChangeAspect="1"/>
          </p:cNvGraphicFramePr>
          <p:nvPr>
            <p:extLst>
              <p:ext uri="{D42A27DB-BD31-4B8C-83A1-F6EECF244321}">
                <p14:modId xmlns:p14="http://schemas.microsoft.com/office/powerpoint/2010/main" val="3945737526"/>
              </p:ext>
            </p:extLst>
          </p:nvPr>
        </p:nvGraphicFramePr>
        <p:xfrm>
          <a:off x="4283366" y="4733925"/>
          <a:ext cx="3505200" cy="1981200"/>
        </p:xfrm>
        <a:graphic>
          <a:graphicData uri="http://schemas.openxmlformats.org/presentationml/2006/ole">
            <mc:AlternateContent xmlns:mc="http://schemas.openxmlformats.org/markup-compatibility/2006">
              <mc:Choice xmlns:v="urn:schemas-microsoft-com:vml" Requires="v">
                <p:oleObj spid="_x0000_s45759" name="Worksheet" r:id="rId8" imgW="3496056" imgH="1981606" progId="Excel.Sheet.8">
                  <p:embed/>
                </p:oleObj>
              </mc:Choice>
              <mc:Fallback>
                <p:oleObj name="Worksheet" r:id="rId8" imgW="3496056" imgH="1981606"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366" y="4733925"/>
                        <a:ext cx="3505200" cy="1981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7"/>
          <p:cNvSpPr txBox="1">
            <a:spLocks noChangeArrowheads="1"/>
          </p:cNvSpPr>
          <p:nvPr/>
        </p:nvSpPr>
        <p:spPr bwMode="auto">
          <a:xfrm>
            <a:off x="1786876" y="4248150"/>
            <a:ext cx="1512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Base table</a:t>
            </a:r>
            <a:endParaRPr lang="en-US" altLang="en-US" sz="2400" dirty="0">
              <a:latin typeface="Times New Roman" panose="02020603050405020304" pitchFamily="18" charset="0"/>
            </a:endParaRPr>
          </a:p>
        </p:txBody>
      </p:sp>
      <p:sp>
        <p:nvSpPr>
          <p:cNvPr id="44041" name="Text Box 8"/>
          <p:cNvSpPr txBox="1">
            <a:spLocks noChangeArrowheads="1"/>
          </p:cNvSpPr>
          <p:nvPr/>
        </p:nvSpPr>
        <p:spPr bwMode="auto">
          <a:xfrm>
            <a:off x="5076031" y="4292600"/>
            <a:ext cx="23193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Region</a:t>
            </a:r>
            <a:endParaRPr lang="en-US" altLang="en-US" sz="2400" dirty="0">
              <a:latin typeface="Times New Roman" panose="02020603050405020304" pitchFamily="18" charset="0"/>
            </a:endParaRPr>
          </a:p>
        </p:txBody>
      </p:sp>
      <p:sp>
        <p:nvSpPr>
          <p:cNvPr id="44042" name="Text Box 9"/>
          <p:cNvSpPr txBox="1">
            <a:spLocks noChangeArrowheads="1"/>
          </p:cNvSpPr>
          <p:nvPr/>
        </p:nvSpPr>
        <p:spPr bwMode="auto">
          <a:xfrm>
            <a:off x="8368506" y="4324350"/>
            <a:ext cx="20653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Type</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1266193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4" descr="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1129059"/>
            <a:ext cx="3714750" cy="5744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060"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smtClean="0"/>
              <a:t>Indexing OLAP Data: </a:t>
            </a:r>
            <a:r>
              <a:rPr lang="en-US" altLang="en-US" b="1" smtClean="0"/>
              <a:t>Join Indices</a:t>
            </a:r>
          </a:p>
        </p:txBody>
      </p:sp>
      <p:sp>
        <p:nvSpPr>
          <p:cNvPr id="45061" name="Rectangle 3"/>
          <p:cNvSpPr>
            <a:spLocks noGrp="1" noChangeArrowheads="1"/>
          </p:cNvSpPr>
          <p:nvPr>
            <p:ph type="body" idx="1"/>
          </p:nvPr>
        </p:nvSpPr>
        <p:spPr>
          <a:xfrm>
            <a:off x="523875" y="1162050"/>
            <a:ext cx="7439025" cy="5124450"/>
          </a:xfrm>
        </p:spPr>
        <p:txBody>
          <a:bodyPr/>
          <a:lstStyle/>
          <a:p>
            <a:pPr eaLnBrk="1" hangingPunct="1"/>
            <a:r>
              <a:rPr lang="en-US" altLang="en-US" sz="2400" dirty="0"/>
              <a:t>Join index: JI(R-id, S-id) where R (R-id, …) </a:t>
            </a:r>
            <a:r>
              <a:rPr lang="en-US" altLang="en-US" sz="2400" dirty="0">
                <a:sym typeface="MT Extra" panose="05050102010205020202" pitchFamily="18" charset="2"/>
              </a:rPr>
              <a:t> S (S-id, …)</a:t>
            </a:r>
          </a:p>
          <a:p>
            <a:pPr eaLnBrk="1" hangingPunct="1"/>
            <a:r>
              <a:rPr lang="en-US" altLang="en-US" sz="2400" dirty="0"/>
              <a:t>Traditional indices map the values to a list of record ids</a:t>
            </a:r>
          </a:p>
          <a:p>
            <a:pPr lvl="1" eaLnBrk="1" hangingPunct="1"/>
            <a:r>
              <a:rPr lang="en-US" altLang="en-US" sz="2400" dirty="0"/>
              <a:t>It materializes relational join in JI file and speeds up relational join </a:t>
            </a:r>
          </a:p>
          <a:p>
            <a:pPr eaLnBrk="1" hangingPunct="1"/>
            <a:r>
              <a:rPr lang="en-US" altLang="en-US" sz="2400" dirty="0"/>
              <a:t>In data warehouses, join index relates the values of the </a:t>
            </a:r>
            <a:r>
              <a:rPr lang="en-US" altLang="en-US" sz="2400" u="sng" dirty="0"/>
              <a:t>dimensions</a:t>
            </a:r>
            <a:r>
              <a:rPr lang="en-US" altLang="en-US" sz="2400" dirty="0"/>
              <a:t> of a </a:t>
            </a:r>
            <a:r>
              <a:rPr lang="en-US" altLang="en-US" sz="2400" dirty="0" smtClean="0"/>
              <a:t>star </a:t>
            </a:r>
            <a:r>
              <a:rPr lang="en-US" altLang="en-US" sz="2400" dirty="0"/>
              <a:t>schema to </a:t>
            </a:r>
            <a:r>
              <a:rPr lang="en-US" altLang="en-US" sz="2400" u="sng" dirty="0"/>
              <a:t>rows</a:t>
            </a:r>
            <a:r>
              <a:rPr lang="en-US" altLang="en-US" sz="2400" dirty="0"/>
              <a:t> in the fact table.</a:t>
            </a:r>
          </a:p>
          <a:p>
            <a:pPr lvl="1" eaLnBrk="1" hangingPunct="1"/>
            <a:r>
              <a:rPr lang="en-US" altLang="en-US" sz="2400" dirty="0"/>
              <a:t>E.g</a:t>
            </a:r>
            <a:r>
              <a:rPr lang="en-US" altLang="en-US" sz="2400" dirty="0" smtClean="0"/>
              <a:t>., </a:t>
            </a:r>
            <a:r>
              <a:rPr lang="en-US" altLang="en-US" sz="2400" dirty="0"/>
              <a:t>fact table: </a:t>
            </a:r>
            <a:r>
              <a:rPr lang="en-US" altLang="en-US" sz="2400" i="1" dirty="0"/>
              <a:t>Sales </a:t>
            </a:r>
            <a:r>
              <a:rPr lang="en-US" altLang="en-US" sz="2400" dirty="0"/>
              <a:t>and two dimensions </a:t>
            </a:r>
            <a:r>
              <a:rPr lang="en-US" altLang="en-US" sz="2400" i="1" dirty="0"/>
              <a:t>city</a:t>
            </a:r>
            <a:r>
              <a:rPr lang="en-US" altLang="en-US" sz="2400" dirty="0"/>
              <a:t> and </a:t>
            </a:r>
            <a:r>
              <a:rPr lang="en-US" altLang="en-US" sz="2400" i="1" dirty="0"/>
              <a:t>product</a:t>
            </a:r>
            <a:endParaRPr lang="en-US" altLang="en-US" sz="2400" dirty="0"/>
          </a:p>
          <a:p>
            <a:pPr lvl="2" eaLnBrk="1" hangingPunct="1"/>
            <a:r>
              <a:rPr lang="en-US" altLang="en-US" sz="2400" dirty="0"/>
              <a:t>A join index on </a:t>
            </a:r>
            <a:r>
              <a:rPr lang="en-US" altLang="en-US" sz="2400" i="1" dirty="0"/>
              <a:t>city</a:t>
            </a:r>
            <a:r>
              <a:rPr lang="en-US" altLang="en-US" sz="2400" dirty="0"/>
              <a:t> maintains for each distinct city a list of R-IDs of the tuples recording the Sales in the city </a:t>
            </a:r>
          </a:p>
          <a:p>
            <a:pPr lvl="1" eaLnBrk="1" hangingPunct="1"/>
            <a:r>
              <a:rPr lang="en-US" altLang="en-US" sz="2400" dirty="0"/>
              <a:t>Join indices can span multiple dimensions</a:t>
            </a:r>
          </a:p>
        </p:txBody>
      </p:sp>
    </p:spTree>
    <p:extLst>
      <p:ext uri="{BB962C8B-B14F-4D97-AF65-F5344CB8AC3E}">
        <p14:creationId xmlns:p14="http://schemas.microsoft.com/office/powerpoint/2010/main" val="222212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smtClean="0"/>
              <a:t>Efficient Processing OLAP Queries</a:t>
            </a:r>
          </a:p>
        </p:txBody>
      </p:sp>
      <p:sp>
        <p:nvSpPr>
          <p:cNvPr id="46084" name="Rectangle 3"/>
          <p:cNvSpPr>
            <a:spLocks noGrp="1" noChangeArrowheads="1"/>
          </p:cNvSpPr>
          <p:nvPr>
            <p:ph type="body" idx="1"/>
          </p:nvPr>
        </p:nvSpPr>
        <p:spPr>
          <a:xfrm>
            <a:off x="504825" y="1219200"/>
            <a:ext cx="10960100" cy="5257800"/>
          </a:xfrm>
        </p:spPr>
        <p:txBody>
          <a:bodyPr/>
          <a:lstStyle/>
          <a:p>
            <a:pPr eaLnBrk="1" hangingPunct="1">
              <a:spcAft>
                <a:spcPts val="200"/>
              </a:spcAft>
            </a:pPr>
            <a:r>
              <a:rPr lang="en-US" altLang="en-US" sz="2400" b="1" dirty="0"/>
              <a:t>Determine which operations</a:t>
            </a:r>
            <a:r>
              <a:rPr lang="en-US" altLang="en-US" sz="2400" dirty="0"/>
              <a:t> should be performed on the available cuboids</a:t>
            </a:r>
          </a:p>
          <a:p>
            <a:pPr lvl="1" eaLnBrk="1" hangingPunct="1">
              <a:spcAft>
                <a:spcPts val="200"/>
              </a:spcAft>
            </a:pPr>
            <a:r>
              <a:rPr lang="en-US" altLang="en-US" sz="2400" dirty="0"/>
              <a:t>Transform drill, roll, etc. into corresponding SQL and/or OLAP operations, e.g., dice = selection + projection</a:t>
            </a:r>
          </a:p>
          <a:p>
            <a:pPr eaLnBrk="1" hangingPunct="1">
              <a:spcAft>
                <a:spcPts val="200"/>
              </a:spcAft>
            </a:pPr>
            <a:r>
              <a:rPr lang="en-US" altLang="en-US" sz="2400" b="1" dirty="0"/>
              <a:t>Determine which materialized cuboid(s)</a:t>
            </a:r>
            <a:r>
              <a:rPr lang="en-US" altLang="en-US" sz="2400" dirty="0"/>
              <a:t> should be selected for OLAP op.</a:t>
            </a:r>
          </a:p>
          <a:p>
            <a:pPr lvl="1" eaLnBrk="1" hangingPunct="1">
              <a:spcAft>
                <a:spcPts val="200"/>
              </a:spcAft>
            </a:pPr>
            <a:r>
              <a:rPr lang="en-US" altLang="en-US" sz="2400" dirty="0"/>
              <a:t>Let the query to be processed be on {</a:t>
            </a:r>
            <a:r>
              <a:rPr lang="en-US" altLang="en-US" sz="2400" i="1" dirty="0"/>
              <a:t>brand, </a:t>
            </a:r>
            <a:r>
              <a:rPr lang="en-US" altLang="en-US" sz="2400" i="1" dirty="0" err="1"/>
              <a:t>province_or_state</a:t>
            </a:r>
            <a:r>
              <a:rPr lang="en-US" altLang="en-US" sz="2400" dirty="0"/>
              <a:t>} with the condition “</a:t>
            </a:r>
            <a:r>
              <a:rPr lang="en-US" altLang="en-US" sz="2400" i="1" dirty="0"/>
              <a:t>year = 2004</a:t>
            </a:r>
            <a:r>
              <a:rPr lang="en-US" altLang="en-US" sz="2400" dirty="0"/>
              <a:t>”, and there are 4 materialized cuboids available:</a:t>
            </a:r>
          </a:p>
          <a:p>
            <a:pPr lvl="2" eaLnBrk="1" hangingPunct="1">
              <a:spcAft>
                <a:spcPts val="200"/>
              </a:spcAft>
              <a:buFont typeface="Wingdings" panose="05000000000000000000" pitchFamily="2" charset="2"/>
              <a:buNone/>
            </a:pPr>
            <a:r>
              <a:rPr lang="en-US" altLang="en-US" sz="2400" dirty="0"/>
              <a:t>1) {</a:t>
            </a:r>
            <a:r>
              <a:rPr lang="en-US" altLang="en-US" sz="2400" i="1" dirty="0"/>
              <a:t>year, </a:t>
            </a:r>
            <a:r>
              <a:rPr lang="en-US" altLang="en-US" sz="2400" i="1" dirty="0" err="1"/>
              <a:t>item_name</a:t>
            </a:r>
            <a:r>
              <a:rPr lang="en-US" altLang="en-US" sz="2400" i="1" dirty="0"/>
              <a:t>, city</a:t>
            </a:r>
            <a:r>
              <a:rPr lang="en-US" altLang="en-US" sz="2400" dirty="0"/>
              <a:t>}  </a:t>
            </a:r>
          </a:p>
          <a:p>
            <a:pPr lvl="2" eaLnBrk="1" hangingPunct="1">
              <a:spcAft>
                <a:spcPts val="200"/>
              </a:spcAft>
              <a:buFont typeface="Wingdings" panose="05000000000000000000" pitchFamily="2" charset="2"/>
              <a:buNone/>
            </a:pPr>
            <a:r>
              <a:rPr lang="en-US" altLang="en-US" sz="2400" dirty="0"/>
              <a:t>2) {</a:t>
            </a:r>
            <a:r>
              <a:rPr lang="en-US" altLang="en-US" sz="2400" i="1" dirty="0"/>
              <a:t>year, brand, country</a:t>
            </a:r>
            <a:r>
              <a:rPr lang="en-US" altLang="en-US" sz="2400" dirty="0"/>
              <a:t>}</a:t>
            </a:r>
          </a:p>
          <a:p>
            <a:pPr lvl="2" eaLnBrk="1" hangingPunct="1">
              <a:spcAft>
                <a:spcPts val="200"/>
              </a:spcAft>
              <a:buFont typeface="Wingdings" panose="05000000000000000000" pitchFamily="2" charset="2"/>
              <a:buNone/>
            </a:pPr>
            <a:r>
              <a:rPr lang="en-US" altLang="en-US" sz="2400" dirty="0"/>
              <a:t>3) {</a:t>
            </a:r>
            <a:r>
              <a:rPr lang="en-US" altLang="en-US" sz="2400" i="1" dirty="0"/>
              <a:t>year, brand, </a:t>
            </a:r>
            <a:r>
              <a:rPr lang="en-US" altLang="en-US" sz="2400" i="1" dirty="0" err="1"/>
              <a:t>province_or_state</a:t>
            </a:r>
            <a:r>
              <a:rPr lang="en-US" altLang="en-US" sz="2400" dirty="0"/>
              <a:t>}</a:t>
            </a:r>
          </a:p>
          <a:p>
            <a:pPr lvl="2" eaLnBrk="1" hangingPunct="1">
              <a:spcAft>
                <a:spcPts val="200"/>
              </a:spcAft>
              <a:buFont typeface="Wingdings" panose="05000000000000000000" pitchFamily="2" charset="2"/>
              <a:buNone/>
            </a:pPr>
            <a:r>
              <a:rPr lang="en-US" altLang="en-US" sz="2400" dirty="0"/>
              <a:t>4) {</a:t>
            </a:r>
            <a:r>
              <a:rPr lang="en-US" altLang="en-US" sz="2400" i="1" dirty="0" err="1"/>
              <a:t>item_name</a:t>
            </a:r>
            <a:r>
              <a:rPr lang="en-US" altLang="en-US" sz="2400" i="1" dirty="0"/>
              <a:t>, </a:t>
            </a:r>
            <a:r>
              <a:rPr lang="en-US" altLang="en-US" sz="2400" i="1" dirty="0" err="1"/>
              <a:t>province_or_state</a:t>
            </a:r>
            <a:r>
              <a:rPr lang="en-US" altLang="en-US" sz="2400" dirty="0"/>
              <a:t>}  where </a:t>
            </a:r>
            <a:r>
              <a:rPr lang="en-US" altLang="en-US" sz="2400" i="1" dirty="0"/>
              <a:t>year = 2004</a:t>
            </a:r>
          </a:p>
          <a:p>
            <a:pPr lvl="2" eaLnBrk="1" hangingPunct="1">
              <a:spcAft>
                <a:spcPts val="200"/>
              </a:spcAft>
              <a:buFont typeface="Wingdings" panose="05000000000000000000" pitchFamily="2" charset="2"/>
              <a:buNone/>
            </a:pPr>
            <a:r>
              <a:rPr lang="en-US" altLang="en-US" sz="2400" dirty="0"/>
              <a:t>Which should be selected to process the query?</a:t>
            </a:r>
          </a:p>
          <a:p>
            <a:pPr eaLnBrk="1" hangingPunct="1">
              <a:spcAft>
                <a:spcPts val="200"/>
              </a:spcAft>
            </a:pPr>
            <a:r>
              <a:rPr lang="en-US" altLang="en-US" sz="2400" dirty="0"/>
              <a:t>Explore indexing structures and compressed vs. dense array </a:t>
            </a:r>
            <a:r>
              <a:rPr lang="en-US" altLang="en-US" sz="2400" dirty="0" err="1"/>
              <a:t>structs</a:t>
            </a:r>
            <a:r>
              <a:rPr lang="en-US" altLang="en-US" sz="2400" dirty="0"/>
              <a:t> in MOLAP</a:t>
            </a:r>
          </a:p>
        </p:txBody>
      </p:sp>
    </p:spTree>
    <p:extLst>
      <p:ext uri="{BB962C8B-B14F-4D97-AF65-F5344CB8AC3E}">
        <p14:creationId xmlns:p14="http://schemas.microsoft.com/office/powerpoint/2010/main" val="408813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055814" y="304800"/>
            <a:ext cx="8231187" cy="762000"/>
          </a:xfrm>
          <a:noFill/>
        </p:spPr>
        <p:txBody>
          <a:bodyPr vert="horz" lIns="92075" tIns="46038" rIns="92075" bIns="46038" rtlCol="0" anchor="b">
            <a:normAutofit/>
          </a:bodyPr>
          <a:lstStyle/>
          <a:p>
            <a:pPr eaLnBrk="1" hangingPunct="1"/>
            <a:r>
              <a:rPr lang="en-US" altLang="en-US" dirty="0" smtClean="0"/>
              <a:t>OLAP Server Architectures</a:t>
            </a:r>
          </a:p>
        </p:txBody>
      </p:sp>
      <p:sp>
        <p:nvSpPr>
          <p:cNvPr id="47108" name="Rectangle 3"/>
          <p:cNvSpPr>
            <a:spLocks noGrp="1" noChangeArrowheads="1"/>
          </p:cNvSpPr>
          <p:nvPr>
            <p:ph type="body" idx="1"/>
          </p:nvPr>
        </p:nvSpPr>
        <p:spPr>
          <a:xfrm>
            <a:off x="571500" y="1193800"/>
            <a:ext cx="10845799" cy="5537200"/>
          </a:xfrm>
          <a:noFill/>
        </p:spPr>
        <p:txBody>
          <a:bodyPr vert="horz" lIns="92075" tIns="46038" rIns="92075" bIns="46038" rtlCol="0">
            <a:noAutofit/>
          </a:bodyPr>
          <a:lstStyle/>
          <a:p>
            <a:pPr eaLnBrk="1" hangingPunct="1"/>
            <a:r>
              <a:rPr lang="en-US" altLang="en-US" sz="2400" b="1" u="sng" dirty="0"/>
              <a:t>Relational OLAP (ROLAP)</a:t>
            </a:r>
            <a:r>
              <a:rPr lang="en-US" altLang="en-US" sz="2400" b="1" dirty="0"/>
              <a:t> </a:t>
            </a:r>
          </a:p>
          <a:p>
            <a:pPr lvl="1" eaLnBrk="1" hangingPunct="1"/>
            <a:r>
              <a:rPr lang="en-US" altLang="en-US" sz="2400" dirty="0"/>
              <a:t>Use relational or extended-relational DBMS to store and manage warehouse data and OLAP middle ware</a:t>
            </a:r>
          </a:p>
          <a:p>
            <a:pPr lvl="1" eaLnBrk="1" hangingPunct="1"/>
            <a:r>
              <a:rPr lang="en-US" altLang="en-US" sz="2400" dirty="0"/>
              <a:t>Include optimization of DBMS backend, implementation of aggregation navigation logic, and additional tools and services</a:t>
            </a:r>
          </a:p>
          <a:p>
            <a:pPr lvl="1" eaLnBrk="1" hangingPunct="1"/>
            <a:r>
              <a:rPr lang="en-US" altLang="en-US" sz="2400" dirty="0"/>
              <a:t>Greater scalability</a:t>
            </a:r>
          </a:p>
          <a:p>
            <a:pPr eaLnBrk="1" hangingPunct="1"/>
            <a:r>
              <a:rPr lang="en-US" altLang="en-US" sz="2400" b="1" u="sng" dirty="0"/>
              <a:t>Multidimensional OLAP (MOLAP)</a:t>
            </a:r>
            <a:r>
              <a:rPr lang="en-US" altLang="en-US" sz="2400" b="1" dirty="0"/>
              <a:t> </a:t>
            </a:r>
          </a:p>
          <a:p>
            <a:pPr lvl="1" eaLnBrk="1" hangingPunct="1"/>
            <a:r>
              <a:rPr lang="en-US" altLang="en-US" sz="2400" dirty="0"/>
              <a:t>Sparse array-based multidimensional storage engine </a:t>
            </a:r>
          </a:p>
          <a:p>
            <a:pPr lvl="1" eaLnBrk="1" hangingPunct="1"/>
            <a:r>
              <a:rPr lang="en-US" altLang="en-US" sz="2400" dirty="0"/>
              <a:t>Fast indexing to pre-computed summarized data</a:t>
            </a:r>
          </a:p>
          <a:p>
            <a:pPr eaLnBrk="1" hangingPunct="1"/>
            <a:r>
              <a:rPr lang="en-US" altLang="en-US" sz="2400" b="1" u="sng" dirty="0"/>
              <a:t>Hybrid OLAP (HOLAP)</a:t>
            </a:r>
            <a:r>
              <a:rPr lang="en-US" altLang="en-US" sz="2400" b="1" dirty="0"/>
              <a:t> </a:t>
            </a:r>
            <a:r>
              <a:rPr lang="en-US" altLang="en-US" sz="2400" dirty="0"/>
              <a:t>(e.g., Microsoft </a:t>
            </a:r>
            <a:r>
              <a:rPr lang="en-US" altLang="en-US" sz="2400" dirty="0" err="1"/>
              <a:t>SQLServer</a:t>
            </a:r>
            <a:r>
              <a:rPr lang="en-US" altLang="en-US" sz="2400" dirty="0"/>
              <a:t>)</a:t>
            </a:r>
          </a:p>
          <a:p>
            <a:pPr lvl="1" eaLnBrk="1" hangingPunct="1"/>
            <a:r>
              <a:rPr lang="en-US" altLang="en-US" sz="2400" dirty="0"/>
              <a:t>Flexibility, e.g., low level: relational, high-level: array</a:t>
            </a:r>
          </a:p>
          <a:p>
            <a:pPr eaLnBrk="1" hangingPunct="1"/>
            <a:r>
              <a:rPr lang="en-US" altLang="en-US" sz="2400" dirty="0"/>
              <a:t>Specialized SQL servers (e.g., </a:t>
            </a:r>
            <a:r>
              <a:rPr lang="en-US" altLang="en-US" sz="2400" dirty="0" err="1"/>
              <a:t>Redbricks</a:t>
            </a:r>
            <a:r>
              <a:rPr lang="en-US" altLang="en-US" sz="2400" dirty="0"/>
              <a:t>) </a:t>
            </a:r>
          </a:p>
          <a:p>
            <a:pPr lvl="1" eaLnBrk="1" hangingPunct="1"/>
            <a:r>
              <a:rPr lang="en-US" altLang="en-US" sz="2400" dirty="0"/>
              <a:t>Specialized support for SQL queries over star/snowflake schemas</a:t>
            </a:r>
          </a:p>
        </p:txBody>
      </p:sp>
    </p:spTree>
    <p:extLst>
      <p:ext uri="{BB962C8B-B14F-4D97-AF65-F5344CB8AC3E}">
        <p14:creationId xmlns:p14="http://schemas.microsoft.com/office/powerpoint/2010/main" val="1069472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2807260" y="52765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212277409"/>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524000" y="228600"/>
            <a:ext cx="9144000" cy="736600"/>
          </a:xfrm>
        </p:spPr>
        <p:txBody>
          <a:bodyPr/>
          <a:lstStyle/>
          <a:p>
            <a:pPr eaLnBrk="1" hangingPunct="1"/>
            <a:r>
              <a:rPr lang="en-US" altLang="en-US" dirty="0" smtClean="0"/>
              <a:t>Summary</a:t>
            </a:r>
            <a:endParaRPr lang="en-US" altLang="en-US" sz="3200" dirty="0"/>
          </a:p>
        </p:txBody>
      </p:sp>
      <p:sp>
        <p:nvSpPr>
          <p:cNvPr id="49156" name="Rectangle 3"/>
          <p:cNvSpPr>
            <a:spLocks noGrp="1" noChangeArrowheads="1"/>
          </p:cNvSpPr>
          <p:nvPr>
            <p:ph type="body" idx="1"/>
          </p:nvPr>
        </p:nvSpPr>
        <p:spPr>
          <a:xfrm>
            <a:off x="577850" y="1193800"/>
            <a:ext cx="11036300" cy="5664200"/>
          </a:xfrm>
        </p:spPr>
        <p:txBody>
          <a:bodyPr/>
          <a:lstStyle/>
          <a:p>
            <a:pPr eaLnBrk="1" hangingPunct="1"/>
            <a:r>
              <a:rPr lang="en-US" altLang="en-US" sz="2400" dirty="0"/>
              <a:t>Data warehousing: A multi-dimensional model of a data warehouse</a:t>
            </a:r>
          </a:p>
          <a:p>
            <a:pPr lvl="1" eaLnBrk="1" hangingPunct="1"/>
            <a:r>
              <a:rPr lang="en-US" altLang="en-US" sz="2400" dirty="0"/>
              <a:t>A data cube consists of </a:t>
            </a:r>
            <a:r>
              <a:rPr lang="en-US" altLang="en-US" sz="2400" i="1" dirty="0"/>
              <a:t>dimensions</a:t>
            </a:r>
            <a:r>
              <a:rPr lang="en-US" altLang="en-US" sz="2400" dirty="0"/>
              <a:t> &amp; </a:t>
            </a:r>
            <a:r>
              <a:rPr lang="en-US" altLang="en-US" sz="2400" i="1" dirty="0"/>
              <a:t>measures</a:t>
            </a:r>
          </a:p>
          <a:p>
            <a:pPr lvl="1" eaLnBrk="1" hangingPunct="1">
              <a:spcBef>
                <a:spcPct val="10000"/>
              </a:spcBef>
            </a:pPr>
            <a:r>
              <a:rPr lang="en-US" altLang="en-US" sz="2400" dirty="0"/>
              <a:t>Star schema, snowflake schema, fact constellations</a:t>
            </a:r>
          </a:p>
          <a:p>
            <a:pPr lvl="1" eaLnBrk="1" hangingPunct="1">
              <a:spcBef>
                <a:spcPct val="10000"/>
              </a:spcBef>
            </a:pPr>
            <a:r>
              <a:rPr lang="en-US" altLang="en-US" sz="2400" dirty="0"/>
              <a:t>OLAP operations: drilling, rolling, slicing, dicing and pivoting</a:t>
            </a:r>
          </a:p>
          <a:p>
            <a:pPr eaLnBrk="1" hangingPunct="1"/>
            <a:r>
              <a:rPr lang="en-US" altLang="en-US" sz="2400" dirty="0"/>
              <a:t>Data Warehouse Architecture, Design, and Usage</a:t>
            </a:r>
          </a:p>
          <a:p>
            <a:pPr lvl="1" eaLnBrk="1" hangingPunct="1"/>
            <a:r>
              <a:rPr lang="en-US" altLang="en-US" sz="2400" dirty="0"/>
              <a:t>Multi-tiered architecture</a:t>
            </a:r>
          </a:p>
          <a:p>
            <a:pPr lvl="1" eaLnBrk="1" hangingPunct="1"/>
            <a:r>
              <a:rPr lang="en-US" altLang="en-US" sz="2400" dirty="0"/>
              <a:t>Business analysis design framework</a:t>
            </a:r>
          </a:p>
          <a:p>
            <a:pPr lvl="1" eaLnBrk="1" hangingPunct="1"/>
            <a:r>
              <a:rPr lang="en-US" altLang="en-US" sz="2400" dirty="0"/>
              <a:t>Information processing, analytical processing, data mining, OLAM </a:t>
            </a:r>
            <a:r>
              <a:rPr lang="en-US" altLang="en-US" sz="2400" dirty="0" smtClean="0"/>
              <a:t> </a:t>
            </a:r>
            <a:endParaRPr lang="en-US" altLang="en-US" sz="2400" dirty="0"/>
          </a:p>
          <a:p>
            <a:pPr eaLnBrk="1" hangingPunct="1">
              <a:spcBef>
                <a:spcPct val="10000"/>
              </a:spcBef>
            </a:pPr>
            <a:r>
              <a:rPr lang="en-US" altLang="en-US" sz="2400" dirty="0"/>
              <a:t>Implementation: Efficient computation of data cubes</a:t>
            </a:r>
          </a:p>
          <a:p>
            <a:pPr lvl="1" eaLnBrk="1" hangingPunct="1">
              <a:spcBef>
                <a:spcPct val="10000"/>
              </a:spcBef>
            </a:pPr>
            <a:r>
              <a:rPr lang="en-US" altLang="en-US" sz="2400" dirty="0"/>
              <a:t>Partial vs. full vs. no materialization</a:t>
            </a:r>
          </a:p>
          <a:p>
            <a:pPr lvl="1" eaLnBrk="1" hangingPunct="1">
              <a:spcBef>
                <a:spcPct val="10000"/>
              </a:spcBef>
            </a:pPr>
            <a:r>
              <a:rPr lang="en-US" altLang="en-US" sz="2400" dirty="0"/>
              <a:t>Indexing OALP data: Bitmap index and join index</a:t>
            </a:r>
          </a:p>
          <a:p>
            <a:pPr lvl="1" eaLnBrk="1" hangingPunct="1">
              <a:spcBef>
                <a:spcPct val="10000"/>
              </a:spcBef>
            </a:pPr>
            <a:r>
              <a:rPr lang="en-US" altLang="en-US" sz="2400" dirty="0"/>
              <a:t>OLAP query processing</a:t>
            </a:r>
          </a:p>
          <a:p>
            <a:pPr lvl="1" eaLnBrk="1" hangingPunct="1">
              <a:spcBef>
                <a:spcPct val="10000"/>
              </a:spcBef>
            </a:pPr>
            <a:r>
              <a:rPr lang="en-US" altLang="en-US" sz="2400" dirty="0"/>
              <a:t>OLAP servers: ROLAP, MOLAP, HOLAP</a:t>
            </a:r>
          </a:p>
        </p:txBody>
      </p:sp>
    </p:spTree>
    <p:extLst>
      <p:ext uri="{BB962C8B-B14F-4D97-AF65-F5344CB8AC3E}">
        <p14:creationId xmlns:p14="http://schemas.microsoft.com/office/powerpoint/2010/main" val="237955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dirty="0" smtClean="0"/>
              <a:t>References (I)</a:t>
            </a:r>
          </a:p>
        </p:txBody>
      </p:sp>
      <p:sp>
        <p:nvSpPr>
          <p:cNvPr id="50180" name="Rectangle 3"/>
          <p:cNvSpPr>
            <a:spLocks noGrp="1" noChangeArrowheads="1"/>
          </p:cNvSpPr>
          <p:nvPr>
            <p:ph type="body" idx="1"/>
          </p:nvPr>
        </p:nvSpPr>
        <p:spPr>
          <a:xfrm>
            <a:off x="562266" y="1126502"/>
            <a:ext cx="11334361" cy="5443979"/>
          </a:xfrm>
        </p:spPr>
        <p:txBody>
          <a:bodyPr/>
          <a:lstStyle/>
          <a:p>
            <a:pPr eaLnBrk="1" hangingPunct="1">
              <a:spcBef>
                <a:spcPct val="10000"/>
              </a:spcBef>
              <a:spcAft>
                <a:spcPct val="10000"/>
              </a:spcAft>
            </a:pPr>
            <a:r>
              <a:rPr lang="en-US" altLang="en-US" sz="2400" dirty="0"/>
              <a:t>S. Agarwal, R. Agrawal, P. M. Deshpande, A. Gupta, J. F. Naughton, R. Ramakrishnan, and S. </a:t>
            </a:r>
            <a:r>
              <a:rPr lang="en-US" altLang="en-US" sz="2400" dirty="0" err="1"/>
              <a:t>Sarawagi</a:t>
            </a:r>
            <a:r>
              <a:rPr lang="en-US" altLang="en-US" sz="2400" dirty="0"/>
              <a:t>.  On the computation of multidimensional aggregates.  VLDB’96</a:t>
            </a:r>
          </a:p>
          <a:p>
            <a:pPr eaLnBrk="1" hangingPunct="1">
              <a:spcBef>
                <a:spcPct val="10000"/>
              </a:spcBef>
              <a:spcAft>
                <a:spcPct val="10000"/>
              </a:spcAft>
            </a:pPr>
            <a:r>
              <a:rPr lang="en-US" altLang="en-US" sz="2400" dirty="0"/>
              <a:t>D. Agrawal, A. E. </a:t>
            </a:r>
            <a:r>
              <a:rPr lang="en-US" altLang="en-US" sz="2400" dirty="0" err="1"/>
              <a:t>Abbadi</a:t>
            </a:r>
            <a:r>
              <a:rPr lang="en-US" altLang="en-US" sz="2400" dirty="0"/>
              <a:t>, A. Singh, and T. </a:t>
            </a:r>
            <a:r>
              <a:rPr lang="en-US" altLang="en-US" sz="2400" dirty="0" err="1"/>
              <a:t>Yurek</a:t>
            </a:r>
            <a:r>
              <a:rPr lang="en-US" altLang="en-US" sz="2400" dirty="0"/>
              <a:t>. Efficient view maintenance in data warehouses. SIGMOD’97</a:t>
            </a:r>
          </a:p>
          <a:p>
            <a:pPr eaLnBrk="1" hangingPunct="1">
              <a:spcBef>
                <a:spcPct val="10000"/>
              </a:spcBef>
              <a:spcAft>
                <a:spcPct val="10000"/>
              </a:spcAft>
            </a:pPr>
            <a:r>
              <a:rPr lang="en-US" altLang="en-US" sz="2400" dirty="0"/>
              <a:t>R. Agrawal, A. Gupta, and S. </a:t>
            </a:r>
            <a:r>
              <a:rPr lang="en-US" altLang="en-US" sz="2400" dirty="0" err="1"/>
              <a:t>Sarawagi</a:t>
            </a:r>
            <a:r>
              <a:rPr lang="en-US" altLang="en-US" sz="2400" dirty="0"/>
              <a:t>. Modeling multidimensional databases.  ICDE’97</a:t>
            </a:r>
          </a:p>
          <a:p>
            <a:pPr eaLnBrk="1" hangingPunct="1">
              <a:spcBef>
                <a:spcPct val="10000"/>
              </a:spcBef>
              <a:spcAft>
                <a:spcPct val="10000"/>
              </a:spcAft>
            </a:pPr>
            <a:r>
              <a:rPr lang="en-US" altLang="en-US" sz="2400" b="1" dirty="0"/>
              <a:t>S. Chaudhuri and U. </a:t>
            </a:r>
            <a:r>
              <a:rPr lang="en-US" altLang="en-US" sz="2400" b="1" dirty="0" err="1"/>
              <a:t>Dayal</a:t>
            </a:r>
            <a:r>
              <a:rPr lang="en-US" altLang="en-US" sz="2400" b="1" dirty="0"/>
              <a:t>. An overview of data warehousing and OLAP technology. ACM SIGMOD Record, 26:65-74, 1997</a:t>
            </a:r>
          </a:p>
          <a:p>
            <a:pPr eaLnBrk="1" hangingPunct="1">
              <a:spcBef>
                <a:spcPct val="10000"/>
              </a:spcBef>
              <a:spcAft>
                <a:spcPct val="10000"/>
              </a:spcAft>
            </a:pPr>
            <a:r>
              <a:rPr lang="en-US" altLang="en-US" sz="2400" dirty="0" smtClean="0"/>
              <a:t>J</a:t>
            </a:r>
            <a:r>
              <a:rPr lang="en-US" altLang="en-US" sz="2400" dirty="0"/>
              <a:t>. Gray, et al. Data cube: A relational aggregation operator generalizing group-by, cross-tab and sub-totals.  Data Mining and Knowledge Discovery, 1:29-54, </a:t>
            </a:r>
            <a:r>
              <a:rPr lang="en-US" altLang="en-US" sz="2400" dirty="0" smtClean="0"/>
              <a:t>1997.</a:t>
            </a:r>
            <a:endParaRPr lang="en-US" altLang="en-US" sz="2400" dirty="0"/>
          </a:p>
          <a:p>
            <a:pPr eaLnBrk="1" hangingPunct="1"/>
            <a:r>
              <a:rPr lang="en-US" altLang="en-US" sz="2400" dirty="0" smtClean="0"/>
              <a:t>A. Gupta and I. S. </a:t>
            </a:r>
            <a:r>
              <a:rPr lang="en-US" altLang="en-US" sz="2400" dirty="0" err="1" smtClean="0"/>
              <a:t>Mumick</a:t>
            </a:r>
            <a:r>
              <a:rPr lang="en-US" altLang="en-US" sz="2400" dirty="0" smtClean="0"/>
              <a:t>. Materialized Views: Techniques, Implementations, and Applications. MIT Press, 1999</a:t>
            </a:r>
          </a:p>
          <a:p>
            <a:pPr eaLnBrk="1" hangingPunct="1"/>
            <a:r>
              <a:rPr lang="en-US" altLang="en-US" sz="2400" dirty="0" smtClean="0"/>
              <a:t>J</a:t>
            </a:r>
            <a:r>
              <a:rPr lang="en-US" altLang="en-US" sz="2400" dirty="0"/>
              <a:t>. Han. Towards on-line analytical mining in large databases. </a:t>
            </a:r>
            <a:r>
              <a:rPr lang="en-US" altLang="en-US" sz="2400" i="1" dirty="0" smtClean="0"/>
              <a:t>SIGMOD Record</a:t>
            </a:r>
            <a:r>
              <a:rPr lang="en-US" altLang="en-US" sz="2400" dirty="0" smtClean="0"/>
              <a:t>, 1998</a:t>
            </a:r>
            <a:endParaRPr lang="en-US" altLang="en-US" sz="2400" dirty="0"/>
          </a:p>
          <a:p>
            <a:pPr eaLnBrk="1" hangingPunct="1"/>
            <a:r>
              <a:rPr lang="en-US" altLang="en-US" sz="2400" dirty="0"/>
              <a:t>V. </a:t>
            </a:r>
            <a:r>
              <a:rPr lang="en-US" altLang="en-US" sz="2400" dirty="0" err="1"/>
              <a:t>Harinarayan</a:t>
            </a:r>
            <a:r>
              <a:rPr lang="en-US" altLang="en-US" sz="2400" dirty="0"/>
              <a:t>, A. </a:t>
            </a:r>
            <a:r>
              <a:rPr lang="en-US" altLang="en-US" sz="2400" dirty="0" err="1"/>
              <a:t>Rajaraman</a:t>
            </a:r>
            <a:r>
              <a:rPr lang="en-US" altLang="en-US" sz="2400" dirty="0"/>
              <a:t>, and J. D. Ullman. Implementing data cubes efficiently. SIGMOD’96</a:t>
            </a:r>
          </a:p>
        </p:txBody>
      </p:sp>
    </p:spTree>
    <p:extLst>
      <p:ext uri="{BB962C8B-B14F-4D97-AF65-F5344CB8AC3E}">
        <p14:creationId xmlns:p14="http://schemas.microsoft.com/office/powerpoint/2010/main" val="928993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smtClean="0"/>
              <a:t>References (II)</a:t>
            </a:r>
          </a:p>
        </p:txBody>
      </p:sp>
      <p:sp>
        <p:nvSpPr>
          <p:cNvPr id="51204" name="Rectangle 3"/>
          <p:cNvSpPr>
            <a:spLocks noGrp="1" noChangeArrowheads="1"/>
          </p:cNvSpPr>
          <p:nvPr>
            <p:ph type="body" idx="1"/>
          </p:nvPr>
        </p:nvSpPr>
        <p:spPr>
          <a:xfrm>
            <a:off x="619218" y="1191311"/>
            <a:ext cx="11101729" cy="5435731"/>
          </a:xfrm>
        </p:spPr>
        <p:txBody>
          <a:bodyPr/>
          <a:lstStyle/>
          <a:p>
            <a:pPr eaLnBrk="1" hangingPunct="1"/>
            <a:r>
              <a:rPr lang="en-US" altLang="en-US" sz="2400" dirty="0"/>
              <a:t>C. </a:t>
            </a:r>
            <a:r>
              <a:rPr lang="en-US" altLang="en-US" sz="2400" dirty="0" err="1"/>
              <a:t>Imhoff</a:t>
            </a:r>
            <a:r>
              <a:rPr lang="en-US" altLang="en-US" sz="2400" dirty="0"/>
              <a:t>, N. </a:t>
            </a:r>
            <a:r>
              <a:rPr lang="en-US" altLang="en-US" sz="2400" dirty="0" err="1"/>
              <a:t>Galemmo</a:t>
            </a:r>
            <a:r>
              <a:rPr lang="en-US" altLang="en-US" sz="2400" dirty="0"/>
              <a:t>, and J. G. Geiger. Mastering Data Warehouse Design: Relational and Dimensional Techniques. John Wiley, 2003</a:t>
            </a:r>
          </a:p>
          <a:p>
            <a:pPr eaLnBrk="1" hangingPunct="1"/>
            <a:r>
              <a:rPr lang="en-US" altLang="en-US" sz="2400" dirty="0"/>
              <a:t>W. H. </a:t>
            </a:r>
            <a:r>
              <a:rPr lang="en-US" altLang="en-US" sz="2400" dirty="0" err="1"/>
              <a:t>Inmon</a:t>
            </a:r>
            <a:r>
              <a:rPr lang="en-US" altLang="en-US" sz="2400" dirty="0"/>
              <a:t>. Building the Data Warehouse. John Wiley, 1996</a:t>
            </a:r>
          </a:p>
          <a:p>
            <a:pPr eaLnBrk="1" hangingPunct="1"/>
            <a:r>
              <a:rPr lang="en-US" altLang="en-US" sz="2400" dirty="0"/>
              <a:t>R. Kimball and M. Ross.  The Data Warehouse Toolkit: The Complete Guide to Dimensional Modeling. 2ed. John Wiley, 2002</a:t>
            </a:r>
          </a:p>
          <a:p>
            <a:pPr eaLnBrk="1" hangingPunct="1"/>
            <a:r>
              <a:rPr lang="en-US" altLang="en-US" sz="2400" dirty="0"/>
              <a:t>P. O'Neil and D. </a:t>
            </a:r>
            <a:r>
              <a:rPr lang="en-US" altLang="en-US" sz="2400" dirty="0" err="1"/>
              <a:t>Quass</a:t>
            </a:r>
            <a:r>
              <a:rPr lang="en-US" altLang="en-US" sz="2400" dirty="0"/>
              <a:t>. Improved query performance with variant indexes. SIGMOD'97</a:t>
            </a:r>
          </a:p>
          <a:p>
            <a:pPr eaLnBrk="1" hangingPunct="1"/>
            <a:r>
              <a:rPr lang="en-US" altLang="en-US" sz="2400" dirty="0" smtClean="0"/>
              <a:t>S</a:t>
            </a:r>
            <a:r>
              <a:rPr lang="en-US" altLang="en-US" sz="2400" dirty="0"/>
              <a:t>. </a:t>
            </a:r>
            <a:r>
              <a:rPr lang="en-US" altLang="en-US" sz="2400" dirty="0" err="1"/>
              <a:t>Sarawagi</a:t>
            </a:r>
            <a:r>
              <a:rPr lang="en-US" altLang="en-US" sz="2400" dirty="0"/>
              <a:t> and M. </a:t>
            </a:r>
            <a:r>
              <a:rPr lang="en-US" altLang="en-US" sz="2400" dirty="0" err="1"/>
              <a:t>Stonebraker</a:t>
            </a:r>
            <a:r>
              <a:rPr lang="en-US" altLang="en-US" sz="2400" dirty="0"/>
              <a:t>. Efficient organization of large multidimensional arrays. ICDE'94</a:t>
            </a:r>
          </a:p>
          <a:p>
            <a:pPr eaLnBrk="1" hangingPunct="1"/>
            <a:r>
              <a:rPr lang="en-US" altLang="en-US" sz="2400" dirty="0"/>
              <a:t>P. </a:t>
            </a:r>
            <a:r>
              <a:rPr lang="en-US" altLang="en-US" sz="2400" dirty="0" err="1"/>
              <a:t>Valduriez</a:t>
            </a:r>
            <a:r>
              <a:rPr lang="en-US" altLang="en-US" sz="2400" dirty="0"/>
              <a:t>. Join indices. ACM Trans. Database Systems, 12:218-246, 1987.</a:t>
            </a:r>
          </a:p>
          <a:p>
            <a:pPr eaLnBrk="1" hangingPunct="1"/>
            <a:r>
              <a:rPr lang="en-US" altLang="en-US" sz="2400" dirty="0"/>
              <a:t>J. </a:t>
            </a:r>
            <a:r>
              <a:rPr lang="en-US" altLang="en-US" sz="2400" dirty="0" err="1"/>
              <a:t>Widom</a:t>
            </a:r>
            <a:r>
              <a:rPr lang="en-US" altLang="en-US" sz="2400" dirty="0"/>
              <a:t>. Research problems in data warehousing.  CIKM’95.</a:t>
            </a:r>
          </a:p>
          <a:p>
            <a:pPr eaLnBrk="1" hangingPunct="1"/>
            <a:r>
              <a:rPr lang="en-US" altLang="en-US" sz="2400" dirty="0"/>
              <a:t>K. Wu, E. </a:t>
            </a:r>
            <a:r>
              <a:rPr lang="en-US" altLang="en-US" sz="2400" dirty="0" err="1"/>
              <a:t>Otoo</a:t>
            </a:r>
            <a:r>
              <a:rPr lang="en-US" altLang="en-US" sz="2400" dirty="0"/>
              <a:t>, and A. </a:t>
            </a:r>
            <a:r>
              <a:rPr lang="en-US" altLang="en-US" sz="2400" dirty="0" err="1"/>
              <a:t>Shoshani</a:t>
            </a:r>
            <a:r>
              <a:rPr lang="en-US" altLang="en-US" sz="2400" dirty="0"/>
              <a:t>, Optimal Bitmap Indices with Efficient Compression, ACM Trans. on Database Systems (TODS), 31(1), 2006, pp. 1-38.</a:t>
            </a:r>
          </a:p>
          <a:p>
            <a:pPr eaLnBrk="1" hangingPunct="1">
              <a:buFont typeface="Wingdings" panose="05000000000000000000" pitchFamily="2" charset="2"/>
              <a:buNone/>
            </a:pPr>
            <a:endParaRPr lang="en-US" altLang="en-US" sz="1800" dirty="0"/>
          </a:p>
        </p:txBody>
      </p:sp>
    </p:spTree>
    <p:extLst>
      <p:ext uri="{BB962C8B-B14F-4D97-AF65-F5344CB8AC3E}">
        <p14:creationId xmlns:p14="http://schemas.microsoft.com/office/powerpoint/2010/main" val="1173833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52600" y="279400"/>
            <a:ext cx="8743950" cy="711200"/>
          </a:xfrm>
          <a:noFill/>
        </p:spPr>
        <p:txBody>
          <a:bodyPr vert="horz" lIns="92075" tIns="46038" rIns="92075" bIns="46038" rtlCol="0" anchor="b">
            <a:normAutofit/>
          </a:bodyPr>
          <a:lstStyle/>
          <a:p>
            <a:pPr eaLnBrk="1" hangingPunct="1"/>
            <a:r>
              <a:rPr lang="en-US" altLang="en-US" dirty="0" smtClean="0"/>
              <a:t>Three Data Warehouse Models</a:t>
            </a:r>
          </a:p>
        </p:txBody>
      </p:sp>
      <p:sp>
        <p:nvSpPr>
          <p:cNvPr id="14340" name="Rectangle 3"/>
          <p:cNvSpPr>
            <a:spLocks noGrp="1" noChangeArrowheads="1"/>
          </p:cNvSpPr>
          <p:nvPr>
            <p:ph type="body" idx="1"/>
          </p:nvPr>
        </p:nvSpPr>
        <p:spPr>
          <a:xfrm>
            <a:off x="584200" y="1371600"/>
            <a:ext cx="10845800" cy="4851400"/>
          </a:xfrm>
          <a:noFill/>
        </p:spPr>
        <p:txBody>
          <a:bodyPr vert="horz" lIns="92075" tIns="46038" rIns="92075" bIns="46038" rtlCol="0">
            <a:noAutofit/>
          </a:bodyPr>
          <a:lstStyle/>
          <a:p>
            <a:pPr eaLnBrk="1" hangingPunct="1">
              <a:spcAft>
                <a:spcPts val="600"/>
              </a:spcAft>
            </a:pPr>
            <a:r>
              <a:rPr lang="en-US" altLang="en-US" sz="2400" b="1" dirty="0"/>
              <a:t>Enterprise warehouse</a:t>
            </a:r>
          </a:p>
          <a:p>
            <a:pPr lvl="1" eaLnBrk="1" hangingPunct="1">
              <a:spcAft>
                <a:spcPts val="600"/>
              </a:spcAft>
            </a:pPr>
            <a:r>
              <a:rPr lang="en-US" altLang="en-US" sz="2400" dirty="0" smtClean="0"/>
              <a:t>Collects </a:t>
            </a:r>
            <a:r>
              <a:rPr lang="en-US" altLang="en-US" sz="2400" dirty="0"/>
              <a:t>all of the information about subjects spanning the entire organization</a:t>
            </a:r>
          </a:p>
          <a:p>
            <a:pPr eaLnBrk="1" hangingPunct="1">
              <a:spcAft>
                <a:spcPts val="600"/>
              </a:spcAft>
            </a:pPr>
            <a:r>
              <a:rPr lang="en-US" altLang="en-US" sz="2400" b="1" dirty="0"/>
              <a:t>Data Mart</a:t>
            </a:r>
          </a:p>
          <a:p>
            <a:pPr lvl="1" eaLnBrk="1" hangingPunct="1">
              <a:spcAft>
                <a:spcPts val="600"/>
              </a:spcAft>
            </a:pPr>
            <a:r>
              <a:rPr lang="en-US" altLang="en-US" sz="2400" dirty="0" smtClean="0"/>
              <a:t>A </a:t>
            </a:r>
            <a:r>
              <a:rPr lang="en-US" altLang="en-US" sz="2400" dirty="0"/>
              <a:t>subset of corporate-wide data that is of value to a specific groups of </a:t>
            </a:r>
            <a:r>
              <a:rPr lang="en-US" altLang="en-US" sz="2400" dirty="0" smtClean="0"/>
              <a:t>users</a:t>
            </a:r>
          </a:p>
          <a:p>
            <a:pPr lvl="1" eaLnBrk="1" hangingPunct="1">
              <a:spcAft>
                <a:spcPts val="600"/>
              </a:spcAft>
            </a:pPr>
            <a:r>
              <a:rPr lang="en-US" altLang="en-US" sz="2400" dirty="0" smtClean="0"/>
              <a:t>Its </a:t>
            </a:r>
            <a:r>
              <a:rPr lang="en-US" altLang="en-US" sz="2400" dirty="0"/>
              <a:t>scope is confined to specific, selected groups, such as marketing data mart</a:t>
            </a:r>
          </a:p>
          <a:p>
            <a:pPr lvl="2" eaLnBrk="1" hangingPunct="1">
              <a:spcAft>
                <a:spcPts val="600"/>
              </a:spcAft>
            </a:pPr>
            <a:r>
              <a:rPr lang="en-US" altLang="en-US" sz="2400" dirty="0"/>
              <a:t>Independent vs. dependent (directly from warehouse) data mart</a:t>
            </a:r>
          </a:p>
          <a:p>
            <a:pPr eaLnBrk="1" hangingPunct="1">
              <a:spcAft>
                <a:spcPts val="600"/>
              </a:spcAft>
            </a:pPr>
            <a:r>
              <a:rPr lang="en-US" altLang="en-US" sz="2400" b="1" dirty="0"/>
              <a:t>Virtual warehouse</a:t>
            </a:r>
          </a:p>
          <a:p>
            <a:pPr lvl="1" eaLnBrk="1" hangingPunct="1">
              <a:spcAft>
                <a:spcPts val="600"/>
              </a:spcAft>
            </a:pPr>
            <a:r>
              <a:rPr lang="en-US" altLang="en-US" sz="2400" dirty="0"/>
              <a:t>A set of views over operational databases</a:t>
            </a:r>
          </a:p>
          <a:p>
            <a:pPr lvl="1" eaLnBrk="1" hangingPunct="1">
              <a:spcAft>
                <a:spcPts val="600"/>
              </a:spcAft>
            </a:pPr>
            <a:r>
              <a:rPr lang="en-US" altLang="en-US" sz="2400" dirty="0"/>
              <a:t>Only some of the possible summary views may be materialized</a:t>
            </a:r>
          </a:p>
        </p:txBody>
      </p:sp>
    </p:spTree>
    <p:extLst>
      <p:ext uri="{BB962C8B-B14F-4D97-AF65-F5344CB8AC3E}">
        <p14:creationId xmlns:p14="http://schemas.microsoft.com/office/powerpoint/2010/main" val="2834464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228600"/>
            <a:ext cx="12192000" cy="774700"/>
          </a:xfrm>
        </p:spPr>
        <p:txBody>
          <a:bodyPr>
            <a:noAutofit/>
          </a:bodyPr>
          <a:lstStyle/>
          <a:p>
            <a:pPr eaLnBrk="1" hangingPunct="1"/>
            <a:r>
              <a:rPr lang="en-US" altLang="en-US" dirty="0"/>
              <a:t>Extraction, Transformation, and Loading (ETL)</a:t>
            </a:r>
            <a:endParaRPr lang="en-US" altLang="en-US" sz="6000" dirty="0" smtClean="0"/>
          </a:p>
        </p:txBody>
      </p:sp>
      <p:sp>
        <p:nvSpPr>
          <p:cNvPr id="15364" name="Rectangle 3"/>
          <p:cNvSpPr>
            <a:spLocks noGrp="1" noChangeArrowheads="1"/>
          </p:cNvSpPr>
          <p:nvPr>
            <p:ph type="body" idx="1"/>
          </p:nvPr>
        </p:nvSpPr>
        <p:spPr>
          <a:xfrm>
            <a:off x="666750" y="1143000"/>
            <a:ext cx="10890250" cy="5600700"/>
          </a:xfrm>
        </p:spPr>
        <p:txBody>
          <a:bodyPr/>
          <a:lstStyle/>
          <a:p>
            <a:pPr eaLnBrk="1" hangingPunct="1">
              <a:spcAft>
                <a:spcPts val="600"/>
              </a:spcAft>
            </a:pPr>
            <a:r>
              <a:rPr lang="en-US" altLang="en-US" sz="2400" b="1" dirty="0"/>
              <a:t>Data extraction</a:t>
            </a:r>
          </a:p>
          <a:p>
            <a:pPr lvl="1" eaLnBrk="1" hangingPunct="1">
              <a:spcAft>
                <a:spcPts val="600"/>
              </a:spcAft>
            </a:pPr>
            <a:r>
              <a:rPr lang="en-US" altLang="en-US" sz="2400" dirty="0"/>
              <a:t>get data from multiple, heterogeneous, and external sources</a:t>
            </a:r>
          </a:p>
          <a:p>
            <a:pPr eaLnBrk="1" hangingPunct="1">
              <a:spcAft>
                <a:spcPts val="600"/>
              </a:spcAft>
            </a:pPr>
            <a:r>
              <a:rPr lang="en-US" altLang="en-US" sz="2400" b="1" dirty="0"/>
              <a:t>Data cleaning</a:t>
            </a:r>
          </a:p>
          <a:p>
            <a:pPr lvl="1" eaLnBrk="1" hangingPunct="1">
              <a:spcAft>
                <a:spcPts val="600"/>
              </a:spcAft>
            </a:pPr>
            <a:r>
              <a:rPr lang="en-US" altLang="en-US" sz="2400" dirty="0"/>
              <a:t>detect errors in the data and rectify them when possible</a:t>
            </a:r>
          </a:p>
          <a:p>
            <a:pPr eaLnBrk="1" hangingPunct="1">
              <a:spcAft>
                <a:spcPts val="600"/>
              </a:spcAft>
            </a:pPr>
            <a:r>
              <a:rPr lang="en-US" altLang="en-US" sz="2400" b="1" dirty="0"/>
              <a:t>Data transformation</a:t>
            </a:r>
          </a:p>
          <a:p>
            <a:pPr lvl="1" eaLnBrk="1" hangingPunct="1">
              <a:spcAft>
                <a:spcPts val="600"/>
              </a:spcAft>
            </a:pPr>
            <a:r>
              <a:rPr lang="en-US" altLang="en-US" sz="2400" dirty="0"/>
              <a:t>convert data from legacy or host format to warehouse format</a:t>
            </a:r>
          </a:p>
          <a:p>
            <a:pPr eaLnBrk="1" hangingPunct="1">
              <a:spcAft>
                <a:spcPts val="600"/>
              </a:spcAft>
            </a:pPr>
            <a:r>
              <a:rPr lang="en-US" altLang="en-US" sz="2400" b="1" dirty="0"/>
              <a:t>Load</a:t>
            </a:r>
          </a:p>
          <a:p>
            <a:pPr lvl="1" eaLnBrk="1" hangingPunct="1">
              <a:spcAft>
                <a:spcPts val="600"/>
              </a:spcAft>
            </a:pPr>
            <a:r>
              <a:rPr lang="en-US" altLang="en-US" sz="2400" dirty="0"/>
              <a:t>sort, summarize, consolidate, compute views, check integrity, and build </a:t>
            </a:r>
            <a:r>
              <a:rPr lang="en-US" altLang="en-US" sz="2400" dirty="0" err="1"/>
              <a:t>indicies</a:t>
            </a:r>
            <a:r>
              <a:rPr lang="en-US" altLang="en-US" sz="2400" dirty="0"/>
              <a:t> and partitions</a:t>
            </a:r>
          </a:p>
          <a:p>
            <a:pPr eaLnBrk="1" hangingPunct="1">
              <a:spcAft>
                <a:spcPts val="600"/>
              </a:spcAft>
            </a:pPr>
            <a:r>
              <a:rPr lang="en-US" altLang="en-US" sz="2400" b="1" dirty="0"/>
              <a:t>Refresh</a:t>
            </a:r>
          </a:p>
          <a:p>
            <a:pPr lvl="1" eaLnBrk="1" hangingPunct="1">
              <a:spcAft>
                <a:spcPts val="600"/>
              </a:spcAft>
            </a:pPr>
            <a:r>
              <a:rPr lang="en-US" altLang="en-US" sz="2400" dirty="0"/>
              <a:t>propagate the updates from the data sources to the warehouse</a:t>
            </a:r>
          </a:p>
        </p:txBody>
      </p:sp>
    </p:spTree>
    <p:extLst>
      <p:ext uri="{BB962C8B-B14F-4D97-AF65-F5344CB8AC3E}">
        <p14:creationId xmlns:p14="http://schemas.microsoft.com/office/powerpoint/2010/main" val="131188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Metadata Repository</a:t>
            </a:r>
          </a:p>
        </p:txBody>
      </p:sp>
      <p:sp>
        <p:nvSpPr>
          <p:cNvPr id="16388" name="Rectangle 3"/>
          <p:cNvSpPr>
            <a:spLocks noGrp="1" noChangeArrowheads="1"/>
          </p:cNvSpPr>
          <p:nvPr>
            <p:ph type="body" idx="1"/>
          </p:nvPr>
        </p:nvSpPr>
        <p:spPr>
          <a:xfrm>
            <a:off x="594016" y="1143000"/>
            <a:ext cx="10950284" cy="5562600"/>
          </a:xfrm>
          <a:noFill/>
        </p:spPr>
        <p:txBody>
          <a:bodyPr vert="horz" lIns="92075" tIns="46038" rIns="92075" bIns="46038" rtlCol="0">
            <a:noAutofit/>
          </a:bodyPr>
          <a:lstStyle/>
          <a:p>
            <a:pPr eaLnBrk="1" hangingPunct="1">
              <a:spcBef>
                <a:spcPts val="400"/>
              </a:spcBef>
            </a:pPr>
            <a:r>
              <a:rPr lang="en-US" altLang="en-US" sz="2400" b="1" dirty="0"/>
              <a:t>Meta data</a:t>
            </a:r>
            <a:r>
              <a:rPr lang="en-US" altLang="en-US" sz="2400" dirty="0"/>
              <a:t> is the data defining warehouse objects.  It stores:</a:t>
            </a:r>
          </a:p>
          <a:p>
            <a:pPr lvl="1">
              <a:spcBef>
                <a:spcPts val="400"/>
              </a:spcBef>
            </a:pPr>
            <a:r>
              <a:rPr lang="en-US" altLang="en-US" sz="2400" dirty="0"/>
              <a:t>Description of the structure of the data warehouse</a:t>
            </a:r>
          </a:p>
          <a:p>
            <a:pPr lvl="2">
              <a:spcBef>
                <a:spcPts val="400"/>
              </a:spcBef>
            </a:pPr>
            <a:r>
              <a:rPr lang="en-US" altLang="en-US" sz="2400" dirty="0"/>
              <a:t>schema, view, dimensions, hierarchies, derived data </a:t>
            </a:r>
            <a:r>
              <a:rPr lang="en-US" altLang="en-US" sz="2400" dirty="0" err="1"/>
              <a:t>defn</a:t>
            </a:r>
            <a:r>
              <a:rPr lang="en-US" altLang="en-US" sz="2400" dirty="0"/>
              <a:t>, data mart locations and contents</a:t>
            </a:r>
          </a:p>
          <a:p>
            <a:pPr lvl="1">
              <a:spcBef>
                <a:spcPts val="400"/>
              </a:spcBef>
            </a:pPr>
            <a:r>
              <a:rPr lang="en-US" altLang="en-US" sz="2400" dirty="0"/>
              <a:t>Operational meta-data</a:t>
            </a:r>
          </a:p>
          <a:p>
            <a:pPr lvl="2">
              <a:spcBef>
                <a:spcPts val="400"/>
              </a:spcBef>
            </a:pPr>
            <a:r>
              <a:rPr lang="en-US" altLang="en-US" sz="2400" dirty="0"/>
              <a:t>data lineage (history of migrated data and transformation path), currency of data (active, archived, or purged), monitoring information (warehouse usage statistics, error reports, audit trails)</a:t>
            </a:r>
          </a:p>
          <a:p>
            <a:pPr lvl="1">
              <a:spcBef>
                <a:spcPts val="400"/>
              </a:spcBef>
            </a:pPr>
            <a:r>
              <a:rPr lang="en-US" altLang="en-US" sz="2400" dirty="0"/>
              <a:t>The algorithms used for summarization</a:t>
            </a:r>
          </a:p>
          <a:p>
            <a:pPr lvl="1">
              <a:spcBef>
                <a:spcPts val="400"/>
              </a:spcBef>
            </a:pPr>
            <a:r>
              <a:rPr lang="en-US" altLang="en-US" sz="2400" dirty="0"/>
              <a:t>The mapping from operational environment to the data warehouse</a:t>
            </a:r>
          </a:p>
          <a:p>
            <a:pPr lvl="1">
              <a:spcBef>
                <a:spcPts val="400"/>
              </a:spcBef>
            </a:pPr>
            <a:r>
              <a:rPr lang="en-US" altLang="en-US" sz="2400" dirty="0"/>
              <a:t>Data related to system performance</a:t>
            </a:r>
          </a:p>
          <a:p>
            <a:pPr lvl="2">
              <a:spcBef>
                <a:spcPts val="400"/>
              </a:spcBef>
            </a:pPr>
            <a:r>
              <a:rPr lang="en-US" altLang="en-US" sz="2400" dirty="0"/>
              <a:t>warehouse schema, view and derived data definitions</a:t>
            </a:r>
          </a:p>
          <a:p>
            <a:pPr lvl="1">
              <a:spcBef>
                <a:spcPts val="400"/>
              </a:spcBef>
            </a:pPr>
            <a:r>
              <a:rPr lang="en-US" altLang="en-US" sz="2400" dirty="0"/>
              <a:t>Business data</a:t>
            </a:r>
          </a:p>
          <a:p>
            <a:pPr lvl="2">
              <a:spcBef>
                <a:spcPts val="400"/>
              </a:spcBef>
            </a:pPr>
            <a:r>
              <a:rPr lang="en-US" altLang="en-US" sz="2400" dirty="0"/>
              <a:t>business terms and definitions, ownership of data, charging policies</a:t>
            </a:r>
          </a:p>
        </p:txBody>
      </p:sp>
    </p:spTree>
    <p:extLst>
      <p:ext uri="{BB962C8B-B14F-4D97-AF65-F5344CB8AC3E}">
        <p14:creationId xmlns:p14="http://schemas.microsoft.com/office/powerpoint/2010/main" val="280390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8509559" y="2457183"/>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3263409209"/>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sp>
        <p:nvSpPr>
          <p:cNvPr id="18436" name="Rectangle 3"/>
          <p:cNvSpPr>
            <a:spLocks noGrp="1" noChangeArrowheads="1"/>
          </p:cNvSpPr>
          <p:nvPr>
            <p:ph type="body" idx="1"/>
          </p:nvPr>
        </p:nvSpPr>
        <p:spPr>
          <a:xfrm>
            <a:off x="704850" y="1143000"/>
            <a:ext cx="10877550" cy="5549900"/>
          </a:xfrm>
          <a:noFill/>
        </p:spPr>
        <p:txBody>
          <a:bodyPr vert="horz" lIns="92075" tIns="46038" rIns="92075" bIns="46038" rtlCol="0">
            <a:noAutofit/>
          </a:bodyPr>
          <a:lstStyle/>
          <a:p>
            <a:pPr eaLnBrk="1" hangingPunct="1">
              <a:spcAft>
                <a:spcPts val="200"/>
              </a:spcAft>
            </a:pPr>
            <a:r>
              <a:rPr lang="en-US" altLang="en-US" sz="2400" dirty="0"/>
              <a:t>A </a:t>
            </a:r>
            <a:r>
              <a:rPr lang="en-US" altLang="en-US" sz="2400" b="1" dirty="0"/>
              <a:t>data warehouse</a:t>
            </a:r>
            <a:r>
              <a:rPr lang="en-US" altLang="en-US" sz="2400" dirty="0"/>
              <a:t> is based on a multidimensional data model which views data in the form of a data cube</a:t>
            </a:r>
          </a:p>
          <a:p>
            <a:pPr eaLnBrk="1" hangingPunct="1">
              <a:spcAft>
                <a:spcPts val="200"/>
              </a:spcAft>
            </a:pPr>
            <a:r>
              <a:rPr lang="en-US" altLang="en-US" sz="2400" dirty="0"/>
              <a:t>A data cube, such as sales, allows data to be modeled and viewed in multiple dimensions</a:t>
            </a:r>
          </a:p>
          <a:p>
            <a:pPr lvl="1" eaLnBrk="1" hangingPunct="1">
              <a:spcAft>
                <a:spcPts val="200"/>
              </a:spcAft>
            </a:pPr>
            <a:r>
              <a:rPr lang="en-US" altLang="en-US" sz="2400" b="1" dirty="0"/>
              <a:t>Dimension tables</a:t>
            </a:r>
            <a:r>
              <a:rPr lang="en-US" altLang="en-US" sz="2400" dirty="0"/>
              <a:t>, such as item (</a:t>
            </a:r>
            <a:r>
              <a:rPr lang="en-US" altLang="en-US" sz="2400" dirty="0" err="1"/>
              <a:t>item_name</a:t>
            </a:r>
            <a:r>
              <a:rPr lang="en-US" altLang="en-US" sz="2400" dirty="0"/>
              <a:t>, brand, type), or time(day, week, month, quarter, year) </a:t>
            </a:r>
          </a:p>
          <a:p>
            <a:pPr lvl="1" eaLnBrk="1" hangingPunct="1">
              <a:spcAft>
                <a:spcPts val="200"/>
              </a:spcAft>
            </a:pPr>
            <a:r>
              <a:rPr lang="en-US" altLang="en-US" sz="2400" b="1" dirty="0"/>
              <a:t>Fact table</a:t>
            </a:r>
            <a:r>
              <a:rPr lang="en-US" altLang="en-US" sz="2400" dirty="0"/>
              <a:t> contains </a:t>
            </a:r>
            <a:r>
              <a:rPr lang="en-US" altLang="en-US" sz="2400" b="1" dirty="0"/>
              <a:t>measures</a:t>
            </a:r>
            <a:r>
              <a:rPr lang="en-US" altLang="en-US" sz="2400" dirty="0"/>
              <a:t> (such as </a:t>
            </a:r>
            <a:r>
              <a:rPr lang="en-US" altLang="en-US" sz="2400" dirty="0" err="1"/>
              <a:t>dollars_sold</a:t>
            </a:r>
            <a:r>
              <a:rPr lang="en-US" altLang="en-US" sz="2400" dirty="0"/>
              <a:t>) and keys to each of the related dimension tables</a:t>
            </a:r>
          </a:p>
          <a:p>
            <a:pPr eaLnBrk="1" hangingPunct="1">
              <a:spcAft>
                <a:spcPts val="200"/>
              </a:spcAft>
            </a:pPr>
            <a:r>
              <a:rPr lang="en-US" altLang="en-US" sz="2400" b="1" dirty="0" smtClean="0"/>
              <a:t>Data cube</a:t>
            </a:r>
            <a:r>
              <a:rPr lang="en-US" altLang="en-US" sz="2400" dirty="0" smtClean="0"/>
              <a:t>: A lattice of cuboids </a:t>
            </a:r>
          </a:p>
          <a:p>
            <a:pPr lvl="1">
              <a:spcAft>
                <a:spcPts val="200"/>
              </a:spcAft>
            </a:pPr>
            <a:r>
              <a:rPr lang="en-US" altLang="en-US" sz="2400" dirty="0" smtClean="0"/>
              <a:t>In </a:t>
            </a:r>
            <a:r>
              <a:rPr lang="en-US" altLang="en-US" sz="2400" dirty="0"/>
              <a:t>data warehousing literature, an n-D base cube is called a </a:t>
            </a:r>
            <a:r>
              <a:rPr lang="en-US" altLang="en-US" sz="2400" b="1" dirty="0"/>
              <a:t>base </a:t>
            </a:r>
            <a:r>
              <a:rPr lang="en-US" altLang="en-US" sz="2400" b="1" dirty="0" smtClean="0"/>
              <a:t>cuboid</a:t>
            </a:r>
            <a:endParaRPr lang="en-US" altLang="en-US" sz="2400" dirty="0" smtClean="0"/>
          </a:p>
          <a:p>
            <a:pPr lvl="1">
              <a:spcAft>
                <a:spcPts val="200"/>
              </a:spcAft>
            </a:pPr>
            <a:r>
              <a:rPr lang="en-US" altLang="en-US" sz="2400" dirty="0" smtClean="0"/>
              <a:t>The </a:t>
            </a:r>
            <a:r>
              <a:rPr lang="en-US" altLang="en-US" sz="2400" dirty="0"/>
              <a:t>top most 0-D cuboid, which holds the highest-level of summarization, is called the </a:t>
            </a:r>
            <a:r>
              <a:rPr lang="en-US" altLang="en-US" sz="2400" b="1" dirty="0"/>
              <a:t>apex </a:t>
            </a:r>
            <a:r>
              <a:rPr lang="en-US" altLang="en-US" sz="2400" b="1" dirty="0" smtClean="0"/>
              <a:t>cuboid</a:t>
            </a:r>
            <a:endParaRPr lang="en-US" altLang="en-US" sz="2400" dirty="0" smtClean="0"/>
          </a:p>
          <a:p>
            <a:pPr lvl="1">
              <a:spcAft>
                <a:spcPts val="200"/>
              </a:spcAft>
            </a:pPr>
            <a:r>
              <a:rPr lang="en-US" altLang="en-US" sz="2400" dirty="0"/>
              <a:t>T</a:t>
            </a:r>
            <a:r>
              <a:rPr lang="en-US" altLang="en-US" sz="2400" dirty="0" smtClean="0"/>
              <a:t>he </a:t>
            </a:r>
            <a:r>
              <a:rPr lang="en-US" altLang="en-US" sz="2400" dirty="0"/>
              <a:t>lattice of cuboids forms a </a:t>
            </a:r>
            <a:r>
              <a:rPr lang="en-US" altLang="en-US" sz="2400" b="1" dirty="0"/>
              <a:t>data cube</a:t>
            </a:r>
            <a:r>
              <a:rPr lang="en-US" altLang="en-US" sz="2400" dirty="0"/>
              <a:t>.</a:t>
            </a:r>
          </a:p>
        </p:txBody>
      </p:sp>
    </p:spTree>
    <p:extLst>
      <p:ext uri="{BB962C8B-B14F-4D97-AF65-F5344CB8AC3E}">
        <p14:creationId xmlns:p14="http://schemas.microsoft.com/office/powerpoint/2010/main" val="2329038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25738738-C971-4044-8216-927EB2FD7A93}" type="slidenum">
              <a:rPr lang="en-US" altLang="en-US" sz="1200"/>
              <a:pPr eaLnBrk="1" hangingPunct="1">
                <a:spcBef>
                  <a:spcPct val="0"/>
                </a:spcBef>
                <a:buClrTx/>
                <a:buSzTx/>
                <a:buFontTx/>
                <a:buNone/>
              </a:pPr>
              <a:t>9</a:t>
            </a:fld>
            <a:endParaRPr lang="en-US" altLang="en-US" sz="1200"/>
          </a:p>
        </p:txBody>
      </p:sp>
      <p:sp>
        <p:nvSpPr>
          <p:cNvPr id="19459" name="Rectangle 2"/>
          <p:cNvSpPr>
            <a:spLocks noGrp="1" noChangeArrowheads="1"/>
          </p:cNvSpPr>
          <p:nvPr>
            <p:ph type="title"/>
          </p:nvPr>
        </p:nvSpPr>
        <p:spPr>
          <a:xfrm>
            <a:off x="749300" y="304800"/>
            <a:ext cx="10706100" cy="685800"/>
          </a:xfrm>
        </p:spPr>
        <p:txBody>
          <a:bodyPr>
            <a:normAutofit/>
          </a:bodyPr>
          <a:lstStyle/>
          <a:p>
            <a:pPr eaLnBrk="1" hangingPunct="1"/>
            <a:r>
              <a:rPr lang="en-US" altLang="zh-CN" dirty="0" smtClean="0">
                <a:ea typeface="SimSun" panose="02010600030101010101" pitchFamily="2" charset="-122"/>
              </a:rPr>
              <a:t>Data Cube: A Lattice of Cuboids</a:t>
            </a:r>
          </a:p>
        </p:txBody>
      </p:sp>
      <p:sp>
        <p:nvSpPr>
          <p:cNvPr id="19460" name="Text Box 56"/>
          <p:cNvSpPr txBox="1">
            <a:spLocks noChangeArrowheads="1"/>
          </p:cNvSpPr>
          <p:nvPr/>
        </p:nvSpPr>
        <p:spPr bwMode="auto">
          <a:xfrm>
            <a:off x="1660526" y="3719513"/>
            <a:ext cx="10064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19461" name="Text Box 62"/>
          <p:cNvSpPr txBox="1">
            <a:spLocks noChangeArrowheads="1"/>
          </p:cNvSpPr>
          <p:nvPr/>
        </p:nvSpPr>
        <p:spPr bwMode="auto">
          <a:xfrm>
            <a:off x="1660525" y="4938713"/>
            <a:ext cx="17478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19462" name="Text Box 67"/>
          <p:cNvSpPr txBox="1">
            <a:spLocks noChangeArrowheads="1"/>
          </p:cNvSpPr>
          <p:nvPr/>
        </p:nvSpPr>
        <p:spPr bwMode="auto">
          <a:xfrm>
            <a:off x="3505201" y="5943600"/>
            <a:ext cx="2663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grpSp>
        <p:nvGrpSpPr>
          <p:cNvPr id="19463" name="Group 73"/>
          <p:cNvGrpSpPr>
            <a:grpSpLocks/>
          </p:cNvGrpSpPr>
          <p:nvPr/>
        </p:nvGrpSpPr>
        <p:grpSpPr bwMode="auto">
          <a:xfrm>
            <a:off x="2133600" y="1524001"/>
            <a:ext cx="8339138" cy="4481513"/>
            <a:chOff x="384" y="1209"/>
            <a:chExt cx="5253" cy="2823"/>
          </a:xfrm>
        </p:grpSpPr>
        <p:sp>
          <p:nvSpPr>
            <p:cNvPr id="19464"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5"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6"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7"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8"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9"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0"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1"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2"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3"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4"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5"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6"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7"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8"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9"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80" name="Text Box 19"/>
            <p:cNvSpPr txBox="1">
              <a:spLocks noChangeArrowheads="1"/>
            </p:cNvSpPr>
            <p:nvPr/>
          </p:nvSpPr>
          <p:spPr bwMode="auto">
            <a:xfrm>
              <a:off x="1766" y="1209"/>
              <a:ext cx="27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19481" name="Text Box 20"/>
            <p:cNvSpPr txBox="1">
              <a:spLocks noChangeArrowheads="1"/>
            </p:cNvSpPr>
            <p:nvPr/>
          </p:nvSpPr>
          <p:spPr bwMode="auto">
            <a:xfrm>
              <a:off x="758" y="1737"/>
              <a:ext cx="3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19482" name="Text Box 21"/>
            <p:cNvSpPr txBox="1">
              <a:spLocks noChangeArrowheads="1"/>
            </p:cNvSpPr>
            <p:nvPr/>
          </p:nvSpPr>
          <p:spPr bwMode="auto">
            <a:xfrm>
              <a:off x="1478" y="1737"/>
              <a:ext cx="3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19483" name="Text Box 22"/>
            <p:cNvSpPr txBox="1">
              <a:spLocks noChangeArrowheads="1"/>
            </p:cNvSpPr>
            <p:nvPr/>
          </p:nvSpPr>
          <p:spPr bwMode="auto">
            <a:xfrm>
              <a:off x="2198" y="1737"/>
              <a:ext cx="63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19484" name="Text Box 23"/>
            <p:cNvSpPr txBox="1">
              <a:spLocks noChangeArrowheads="1"/>
            </p:cNvSpPr>
            <p:nvPr/>
          </p:nvSpPr>
          <p:spPr bwMode="auto">
            <a:xfrm>
              <a:off x="2918" y="1737"/>
              <a:ext cx="63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19485"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6"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7"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8"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89"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0"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1"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2"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3"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4"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5"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6"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7"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8"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499"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0"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1"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2"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3"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4"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5"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6"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7"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8"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09"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0"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1"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2"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3"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4"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5"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6"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19517" name="Text Box 57"/>
            <p:cNvSpPr txBox="1">
              <a:spLocks noChangeArrowheads="1"/>
            </p:cNvSpPr>
            <p:nvPr/>
          </p:nvSpPr>
          <p:spPr bwMode="auto">
            <a:xfrm>
              <a:off x="806" y="2343"/>
              <a:ext cx="8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19518" name="Text Box 58"/>
            <p:cNvSpPr txBox="1">
              <a:spLocks noChangeArrowheads="1"/>
            </p:cNvSpPr>
            <p:nvPr/>
          </p:nvSpPr>
          <p:spPr bwMode="auto">
            <a:xfrm>
              <a:off x="1430" y="2679"/>
              <a:ext cx="8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19519" name="Text Box 59"/>
            <p:cNvSpPr txBox="1">
              <a:spLocks noChangeArrowheads="1"/>
            </p:cNvSpPr>
            <p:nvPr/>
          </p:nvSpPr>
          <p:spPr bwMode="auto">
            <a:xfrm>
              <a:off x="2102" y="2343"/>
              <a:ext cx="8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19520" name="Text Box 60"/>
            <p:cNvSpPr txBox="1">
              <a:spLocks noChangeArrowheads="1"/>
            </p:cNvSpPr>
            <p:nvPr/>
          </p:nvSpPr>
          <p:spPr bwMode="auto">
            <a:xfrm>
              <a:off x="2678" y="2727"/>
              <a:ext cx="8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19521" name="Text Box 61"/>
            <p:cNvSpPr txBox="1">
              <a:spLocks noChangeArrowheads="1"/>
            </p:cNvSpPr>
            <p:nvPr/>
          </p:nvSpPr>
          <p:spPr bwMode="auto">
            <a:xfrm>
              <a:off x="3398" y="2343"/>
              <a:ext cx="103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19522" name="Text Box 63"/>
            <p:cNvSpPr txBox="1">
              <a:spLocks noChangeArrowheads="1"/>
            </p:cNvSpPr>
            <p:nvPr/>
          </p:nvSpPr>
          <p:spPr bwMode="auto">
            <a:xfrm>
              <a:off x="1046" y="3463"/>
              <a:ext cx="98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19523" name="Text Box 64"/>
            <p:cNvSpPr txBox="1">
              <a:spLocks noChangeArrowheads="1"/>
            </p:cNvSpPr>
            <p:nvPr/>
          </p:nvSpPr>
          <p:spPr bwMode="auto">
            <a:xfrm>
              <a:off x="1728" y="3024"/>
              <a:ext cx="115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19524" name="Text Box 66"/>
            <p:cNvSpPr txBox="1">
              <a:spLocks noChangeArrowheads="1"/>
            </p:cNvSpPr>
            <p:nvPr/>
          </p:nvSpPr>
          <p:spPr bwMode="auto">
            <a:xfrm>
              <a:off x="2486" y="3447"/>
              <a:ext cx="1307"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19525" name="Text Box 68"/>
            <p:cNvSpPr txBox="1">
              <a:spLocks noChangeArrowheads="1"/>
            </p:cNvSpPr>
            <p:nvPr/>
          </p:nvSpPr>
          <p:spPr bwMode="auto">
            <a:xfrm>
              <a:off x="4320" y="1296"/>
              <a:ext cx="12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19526" name="Text Box 69"/>
            <p:cNvSpPr txBox="1">
              <a:spLocks noChangeArrowheads="1"/>
            </p:cNvSpPr>
            <p:nvPr/>
          </p:nvSpPr>
          <p:spPr bwMode="auto">
            <a:xfrm>
              <a:off x="4310" y="1881"/>
              <a:ext cx="9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7" name="Text Box 70"/>
            <p:cNvSpPr txBox="1">
              <a:spLocks noChangeArrowheads="1"/>
            </p:cNvSpPr>
            <p:nvPr/>
          </p:nvSpPr>
          <p:spPr bwMode="auto">
            <a:xfrm>
              <a:off x="4310" y="2553"/>
              <a:ext cx="9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8" name="Text Box 71"/>
            <p:cNvSpPr txBox="1">
              <a:spLocks noChangeArrowheads="1"/>
            </p:cNvSpPr>
            <p:nvPr/>
          </p:nvSpPr>
          <p:spPr bwMode="auto">
            <a:xfrm>
              <a:off x="4310" y="3129"/>
              <a:ext cx="90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9" name="Text Box 72"/>
            <p:cNvSpPr txBox="1">
              <a:spLocks noChangeArrowheads="1"/>
            </p:cNvSpPr>
            <p:nvPr/>
          </p:nvSpPr>
          <p:spPr bwMode="auto">
            <a:xfrm>
              <a:off x="4358" y="3705"/>
              <a:ext cx="127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60999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21751</TotalTime>
  <Words>4747</Words>
  <Application>Microsoft Macintosh PowerPoint</Application>
  <PresentationFormat>Widescreen</PresentationFormat>
  <Paragraphs>690</Paragraphs>
  <Slides>39</Slides>
  <Notes>39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3" baseType="lpstr">
      <vt:lpstr>Arial</vt:lpstr>
      <vt:lpstr>Berlin Sans FB Demi</vt:lpstr>
      <vt:lpstr>Calibri</vt:lpstr>
      <vt:lpstr>Impact</vt:lpstr>
      <vt:lpstr>Monotype Sorts</vt:lpstr>
      <vt:lpstr>MT Extra</vt:lpstr>
      <vt:lpstr>SimSun</vt:lpstr>
      <vt:lpstr>Tahoma</vt:lpstr>
      <vt:lpstr>Times New Roman</vt:lpstr>
      <vt:lpstr>Wingdings</vt:lpstr>
      <vt:lpstr>宋体</vt:lpstr>
      <vt:lpstr>Retrospect</vt:lpstr>
      <vt:lpstr>Equation</vt:lpstr>
      <vt:lpstr>Worksheet</vt:lpstr>
      <vt:lpstr>Meng Jiang</vt:lpstr>
      <vt:lpstr>Chapter 4: Data Warehousing and On-line Analytical Processing</vt:lpstr>
      <vt:lpstr>PowerPoint Presentation</vt:lpstr>
      <vt:lpstr>Three Data Warehouse Models</vt:lpstr>
      <vt:lpstr>Extraction, Transformation, and Loading (ETL)</vt:lpstr>
      <vt:lpstr>Metadata Repository</vt:lpstr>
      <vt:lpstr>Chapter 4: Data Warehousing and On-line Analytical Processing</vt:lpstr>
      <vt:lpstr>From Tables and Spreadsheets to Data Cubes</vt:lpstr>
      <vt:lpstr>Data Cube: A Lattice of Cuboids</vt:lpstr>
      <vt:lpstr>Conceptual Modeling of Data Warehouses</vt:lpstr>
      <vt:lpstr>Star Schema: An Example</vt:lpstr>
      <vt:lpstr>Snowflake Schema: An Example</vt:lpstr>
      <vt:lpstr>Fact Constellation: An Example</vt:lpstr>
      <vt:lpstr>A Concept Hierarchy for a Dimension (location)</vt:lpstr>
      <vt:lpstr>Data Cube Measures: Three Categories</vt:lpstr>
      <vt:lpstr>View of Warehouses and Hierarchies</vt:lpstr>
      <vt:lpstr>Multidimensional Data</vt:lpstr>
      <vt:lpstr>A Sample Data Cube</vt:lpstr>
      <vt:lpstr>Cuboids Corresponding to the Cube</vt:lpstr>
      <vt:lpstr>Typical OLAP Operations</vt:lpstr>
      <vt:lpstr>PowerPoint Presentation</vt:lpstr>
      <vt:lpstr>A Star-Net Query Model</vt:lpstr>
      <vt:lpstr>Browsing a Data Cube</vt:lpstr>
      <vt:lpstr>Chapter 4: Data Warehousing and On-line Analytical Processing</vt:lpstr>
      <vt:lpstr>Design of Data Warehouse: A Business Analysis Framework</vt:lpstr>
      <vt:lpstr>Data Warehouse Design Process </vt:lpstr>
      <vt:lpstr>Data Warehouse Usage</vt:lpstr>
      <vt:lpstr>From On-Line Analytical Processing (OLAP)  to On Line Analytical Mining (OLAM)</vt:lpstr>
      <vt:lpstr>Chapter 4: Data Warehousing and On-line Analytical Processing</vt:lpstr>
      <vt:lpstr>Efficient Data Cube Computation</vt:lpstr>
      <vt:lpstr>The “Compute Cube” Operator</vt:lpstr>
      <vt:lpstr>Indexing OLAP Data: Bitmap Index</vt:lpstr>
      <vt:lpstr>Indexing OLAP Data: Join Indices</vt:lpstr>
      <vt:lpstr>Efficient Processing OLAP Queries</vt:lpstr>
      <vt:lpstr>OLAP Server Architectures</vt:lpstr>
      <vt:lpstr>Chapter 4: Data Warehousing and On-line Analytical Processing</vt:lpstr>
      <vt:lpstr>Summary</vt:lpstr>
      <vt:lpstr>References (I)</vt:lpstr>
      <vt:lpstr>References (II)</vt:lpstr>
    </vt:vector>
  </TitlesOfParts>
  <Company>UIUC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MengJiang</cp:lastModifiedBy>
  <cp:revision>1128</cp:revision>
  <cp:lastPrinted>2015-09-24T15:46:10Z</cp:lastPrinted>
  <dcterms:created xsi:type="dcterms:W3CDTF">2014-06-02T15:06:14Z</dcterms:created>
  <dcterms:modified xsi:type="dcterms:W3CDTF">2016-09-12T19:15:12Z</dcterms:modified>
</cp:coreProperties>
</file>