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9" r:id="rId2"/>
    <p:sldId id="317" r:id="rId3"/>
    <p:sldId id="281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5" r:id="rId17"/>
    <p:sldId id="299" r:id="rId18"/>
    <p:sldId id="300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2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16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Lift(not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0.35/0.4/0.75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1.17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Relationship Id="rId3" Type="http://schemas.openxmlformats.org/officeDocument/2006/relationships/hyperlink" Target="http://home.etf.rs/~vm/os/dmsw/Top10DMAlgorithm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HW2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due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tonight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11:59pm.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extension!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NetID-HW2.</a:t>
            </a:r>
            <a:r>
              <a:rPr lang="en-US" altLang="zh-CN" sz="2400" b="1" dirty="0" smtClean="0"/>
              <a:t>PDF</a:t>
            </a:r>
            <a:endParaRPr lang="zh-CN" altLang="en-US" sz="2400" b="1" dirty="0" smtClean="0"/>
          </a:p>
          <a:p>
            <a:r>
              <a:rPr lang="en-US" altLang="zh-CN" sz="2800" dirty="0" smtClean="0"/>
              <a:t>HW3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out!</a:t>
            </a:r>
            <a:endParaRPr lang="zh-CN" altLang="en-US" sz="2800" dirty="0" smtClean="0"/>
          </a:p>
          <a:p>
            <a:pPr lvl="1"/>
            <a:r>
              <a:rPr lang="en-US" altLang="zh-CN" sz="2400" dirty="0"/>
              <a:t>Questions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Task</a:t>
            </a:r>
            <a:r>
              <a:rPr lang="zh-CN" altLang="en-US" sz="2400" dirty="0"/>
              <a:t> </a:t>
            </a:r>
            <a:r>
              <a:rPr lang="en-US" altLang="zh-CN" sz="2400" dirty="0"/>
              <a:t>1-2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Project</a:t>
            </a:r>
            <a:r>
              <a:rPr lang="zh-CN" altLang="en-US" sz="2400" dirty="0"/>
              <a:t>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SciBot</a:t>
            </a:r>
            <a:r>
              <a:rPr lang="en-US" altLang="zh-CN" sz="2400" dirty="0"/>
              <a:t>”</a:t>
            </a:r>
            <a:endParaRPr lang="zh-CN" altLang="en-US" sz="2400" dirty="0"/>
          </a:p>
          <a:p>
            <a:pPr lvl="1"/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draw</a:t>
            </a:r>
            <a:r>
              <a:rPr lang="zh-CN" altLang="en-US" sz="2400" dirty="0"/>
              <a:t> </a:t>
            </a:r>
            <a:r>
              <a:rPr lang="en-US" altLang="zh-CN" sz="2400" dirty="0"/>
              <a:t>FP-trees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hand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screenshot.</a:t>
            </a:r>
            <a:r>
              <a:rPr lang="zh-CN" altLang="en-US" sz="2400" dirty="0"/>
              <a:t> </a:t>
            </a:r>
            <a:r>
              <a:rPr lang="en-US" altLang="zh-CN" sz="2400" dirty="0"/>
              <a:t>Please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submission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PDF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strike="sngStrike" dirty="0" err="1"/>
              <a:t>Tex</a:t>
            </a:r>
            <a:r>
              <a:rPr lang="en-US" altLang="zh-CN" sz="2400" strike="sngStrike" dirty="0"/>
              <a:t>,</a:t>
            </a:r>
            <a:r>
              <a:rPr lang="zh-CN" altLang="en-US" sz="2400" strike="sngStrike" dirty="0"/>
              <a:t> </a:t>
            </a:r>
            <a:r>
              <a:rPr lang="en-US" altLang="zh-CN" sz="2400" strike="sngStrike" dirty="0"/>
              <a:t>MS</a:t>
            </a:r>
            <a:r>
              <a:rPr lang="zh-CN" altLang="en-US" sz="2400" strike="sngStrike" dirty="0"/>
              <a:t> </a:t>
            </a:r>
            <a:r>
              <a:rPr lang="en-US" altLang="zh-CN" sz="2400" strike="sngStrike" dirty="0"/>
              <a:t>Word</a:t>
            </a:r>
            <a:r>
              <a:rPr lang="en-US" altLang="zh-CN" sz="2400" dirty="0" smtClean="0"/>
              <a:t>)!</a:t>
            </a:r>
            <a:endParaRPr lang="zh-CN" altLang="en-US" sz="2800" dirty="0" smtClean="0"/>
          </a:p>
          <a:p>
            <a:r>
              <a:rPr lang="en-US" altLang="zh-CN" sz="2800" dirty="0" smtClean="0"/>
              <a:t>Mid-term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exam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Oct.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Let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know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early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campus: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Coordinate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before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proctor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en-US" altLang="zh-CN" sz="2400" dirty="0"/>
              <a:t>.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0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0919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283200"/>
            <a:ext cx="3375892" cy="5730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289550"/>
            <a:ext cx="4522355" cy="5667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3930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815471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75841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941103"/>
            <a:ext cx="2967038" cy="458716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Advisor-advisee </a:t>
            </a:r>
            <a:r>
              <a:rPr lang="en-US" altLang="en-US" sz="2000" smtClean="0">
                <a:latin typeface="Corbel" charset="0"/>
                <a:ea typeface="Corbel" charset="0"/>
                <a:cs typeface="Corbel" charset="0"/>
              </a:rPr>
              <a:t>relation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75841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4126713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4126713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477550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477550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1188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43775" y="5451311"/>
            <a:ext cx="1679266" cy="2636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3774" y="5666367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3775" y="5858885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255404" y="5514973"/>
            <a:ext cx="1930834" cy="5683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9762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Null value cases are predominant in many large datasets </a:t>
            </a:r>
          </a:p>
          <a:p>
            <a:pPr lvl="1"/>
            <a:r>
              <a:rPr lang="en-US" altLang="en-US" sz="2400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sz="2800" dirty="0" smtClean="0"/>
              <a:t>Null-invariance is an important property</a:t>
            </a:r>
          </a:p>
          <a:p>
            <a:r>
              <a:rPr lang="en-US" altLang="en-US" sz="2800" dirty="0" smtClean="0"/>
              <a:t>Lift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en-US" altLang="en-US" sz="2800" dirty="0" smtClean="0"/>
              <a:t> </a:t>
            </a:r>
            <a:r>
              <a:rPr lang="el-GR" altLang="en-US" sz="2800" dirty="0" smtClean="0"/>
              <a:t>χ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are good measures if null transactions are not predominant</a:t>
            </a:r>
          </a:p>
          <a:p>
            <a:pPr lvl="1"/>
            <a:r>
              <a:rPr lang="en-US" altLang="en-US" sz="2400" dirty="0" smtClean="0"/>
              <a:t>Otherwise, </a:t>
            </a:r>
            <a:r>
              <a:rPr lang="en-US" altLang="en-US" sz="2400" dirty="0" err="1" smtClean="0"/>
              <a:t>Kulczynski</a:t>
            </a:r>
            <a:r>
              <a:rPr lang="en-US" altLang="en-US" sz="2400" dirty="0" smtClean="0"/>
              <a:t> + Imbalance Ratio should be used to judge the interestingness of a pattern</a:t>
            </a:r>
            <a:endParaRPr lang="zh-CN" altLang="en-US" sz="2400" dirty="0" smtClean="0"/>
          </a:p>
          <a:p>
            <a:pPr lvl="1"/>
            <a:r>
              <a:rPr lang="en-US" altLang="zh-CN" sz="2400" dirty="0" err="1"/>
              <a:t>AllConf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Jaccard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Cosine,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MaxConf</a:t>
            </a:r>
            <a:r>
              <a:rPr lang="mr-IN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7082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97508" y="5939393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Basic Concepts: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Frequent Patterns, Association Rules, Closed Patterns and Max-Patterns</a:t>
            </a:r>
          </a:p>
          <a:p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 Methods </a:t>
            </a:r>
          </a:p>
          <a:p>
            <a:pPr lvl="1"/>
            <a:r>
              <a:rPr lang="en-US" altLang="en-US" dirty="0" smtClean="0"/>
              <a:t>The Downward Closure Property and 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</a:t>
            </a:r>
          </a:p>
          <a:p>
            <a:pPr lvl="1"/>
            <a:r>
              <a:rPr lang="en-US" altLang="en-US" dirty="0" smtClean="0"/>
              <a:t>Extensions or Improvements of </a:t>
            </a:r>
            <a:r>
              <a:rPr lang="en-US" altLang="en-US" dirty="0" err="1" smtClean="0"/>
              <a:t>Apriori</a:t>
            </a:r>
            <a:endParaRPr lang="en-US" dirty="0" smtClean="0"/>
          </a:p>
          <a:p>
            <a:pPr lvl="1"/>
            <a:r>
              <a:rPr lang="en-US" altLang="en-US" dirty="0" smtClean="0"/>
              <a:t>Mining Frequent Patterns by Exploring Vertical Data Format</a:t>
            </a:r>
          </a:p>
          <a:p>
            <a:pPr lvl="1"/>
            <a:r>
              <a:rPr lang="en-US" altLang="en-US" dirty="0" err="1" smtClean="0"/>
              <a:t>FPGrowth</a:t>
            </a:r>
            <a:r>
              <a:rPr lang="en-US" altLang="en-US" dirty="0" smtClean="0"/>
              <a:t>:  A Frequent Pattern-Growth Approach</a:t>
            </a:r>
          </a:p>
          <a:p>
            <a:pPr lvl="1"/>
            <a:r>
              <a:rPr lang="en-US" altLang="en-US" dirty="0" smtClean="0"/>
              <a:t>Mining Closed Patterns </a:t>
            </a:r>
          </a:p>
          <a:p>
            <a:r>
              <a:rPr lang="en-US" altLang="en-US" dirty="0" smtClean="0"/>
              <a:t>Which Patterns Are Interesting?—Pattern Evaluation Methods</a:t>
            </a:r>
          </a:p>
          <a:p>
            <a:pPr lvl="1"/>
            <a:r>
              <a:rPr lang="en-US" altLang="en-US" dirty="0" smtClean="0"/>
              <a:t>Interestingness Measures: Lift and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</a:t>
            </a:r>
          </a:p>
          <a:p>
            <a:pPr lvl="1"/>
            <a:r>
              <a:rPr lang="en-US" altLang="en-US" dirty="0" smtClean="0"/>
              <a:t>Null-Invariant Measures</a:t>
            </a:r>
          </a:p>
          <a:p>
            <a:pPr lvl="1"/>
            <a:r>
              <a:rPr lang="en-US" altLang="en-US" dirty="0" smtClean="0"/>
              <a:t>Comparison of Interestingness Measures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i="1" dirty="0"/>
              <a:t>(Computer/Data)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(Scientist/Engineer)</a:t>
            </a:r>
            <a:r>
              <a:rPr lang="zh-CN" altLang="en-US" sz="2800" i="1" dirty="0"/>
              <a:t> </a:t>
            </a:r>
            <a:r>
              <a:rPr lang="en-US" altLang="zh-CN" sz="2800" smtClean="0"/>
              <a:t>job?</a:t>
            </a:r>
            <a:endParaRPr lang="zh-CN" altLang="en-US" sz="2800" dirty="0"/>
          </a:p>
          <a:p>
            <a:pPr lvl="1"/>
            <a:r>
              <a:rPr lang="en-US" altLang="zh-CN" dirty="0" smtClean="0"/>
              <a:t>Principle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C.V</a:t>
            </a:r>
            <a:r>
              <a:rPr lang="en-US" altLang="zh-CN" dirty="0"/>
              <a:t>./Resume</a:t>
            </a:r>
            <a:endParaRPr lang="zh-CN" altLang="en-US" dirty="0"/>
          </a:p>
          <a:p>
            <a:pPr lvl="1"/>
            <a:r>
              <a:rPr lang="en-US" altLang="zh-CN" dirty="0"/>
              <a:t>BS,</a:t>
            </a:r>
            <a:r>
              <a:rPr lang="zh-CN" altLang="en-US" dirty="0"/>
              <a:t> </a:t>
            </a:r>
            <a:r>
              <a:rPr lang="en-US" altLang="zh-CN" dirty="0"/>
              <a:t>MS,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zh-CN" altLang="en-US" dirty="0"/>
          </a:p>
          <a:p>
            <a:pPr lvl="1"/>
            <a:r>
              <a:rPr lang="en-US" altLang="zh-CN" dirty="0"/>
              <a:t>Industry,</a:t>
            </a:r>
            <a:r>
              <a:rPr lang="zh-CN" altLang="en-US" dirty="0"/>
              <a:t> </a:t>
            </a:r>
            <a:r>
              <a:rPr lang="en-US" altLang="zh-CN" dirty="0"/>
              <a:t>Academia?</a:t>
            </a:r>
            <a:endParaRPr lang="zh-CN" altLang="en-US" dirty="0"/>
          </a:p>
          <a:p>
            <a:pPr lvl="1"/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languages?</a:t>
            </a:r>
            <a:endParaRPr lang="zh-CN" altLang="en-US" dirty="0"/>
          </a:p>
          <a:p>
            <a:pPr lvl="1"/>
            <a:r>
              <a:rPr lang="mr-IN" altLang="zh-CN" dirty="0" smtClean="0"/>
              <a:t>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FP-Growth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YouTube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Video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(Prof.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Jiawei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UIUC)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b="1" dirty="0" smtClean="0"/>
              <a:t>Top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data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mining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algorithms: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://home.etf.rs/~</a:t>
            </a:r>
            <a:r>
              <a:rPr lang="en-US" altLang="zh-CN" sz="2400" dirty="0" smtClean="0">
                <a:hlinkClick r:id="rId3"/>
              </a:rPr>
              <a:t>vm/os/dmsw/Top10DMAlgorithms.pdf</a:t>
            </a:r>
            <a:endParaRPr lang="zh-CN" altLang="en-US" sz="2400" dirty="0"/>
          </a:p>
          <a:p>
            <a:r>
              <a:rPr lang="en-US" altLang="zh-CN" sz="2400" b="1" dirty="0" smtClean="0"/>
              <a:t>Discussions: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(Computer/Data)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(Scientist/Engineer)</a:t>
            </a:r>
            <a:r>
              <a:rPr lang="zh-CN" altLang="en-US" sz="2400" i="1" dirty="0" smtClean="0"/>
              <a:t> </a:t>
            </a:r>
            <a:r>
              <a:rPr lang="en-US" altLang="zh-CN" sz="2400" dirty="0" smtClean="0"/>
              <a:t>job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Principle;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C.V./Resume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BS,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PHD?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Industry,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Academia?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Programming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languages?</a:t>
            </a:r>
            <a:endParaRPr lang="zh-CN" altLang="en-US" sz="2400" dirty="0" smtClean="0"/>
          </a:p>
          <a:p>
            <a:pPr lvl="1"/>
            <a:r>
              <a:rPr lang="mr-IN" altLang="zh-CN" sz="2400" dirty="0" smtClean="0"/>
              <a:t>…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5869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Chapter 6.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Frequent Pattern Mining: Pattern Evaluation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</a:t>
            </a:r>
            <a:r>
              <a:rPr lang="en-US" altLang="en-US" dirty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</a:t>
            </a:r>
            <a:r>
              <a:rPr lang="en-US" altLang="zh-CN" dirty="0" smtClean="0">
                <a:sym typeface="Symbol" pitchFamily="18" charset="2"/>
              </a:rPr>
              <a:t>person</a:t>
            </a:r>
            <a:r>
              <a:rPr lang="en-US" altLang="en-US" dirty="0" smtClean="0">
                <a:sym typeface="Symbol" pitchFamily="18" charset="2"/>
              </a:rPr>
              <a:t>’s trash could be another </a:t>
            </a:r>
            <a:r>
              <a:rPr lang="en-US" altLang="zh-CN" dirty="0" smtClean="0">
                <a:sym typeface="Symbol" pitchFamily="18" charset="2"/>
              </a:rPr>
              <a:t>person</a:t>
            </a:r>
            <a:r>
              <a:rPr lang="en-US" altLang="en-US" dirty="0" smtClean="0">
                <a:sym typeface="Symbol" pitchFamily="18" charset="2"/>
              </a:rPr>
              <a:t>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zh-CN" altLang="en-US" sz="20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zh-CN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¬</a:t>
            </a:r>
            <a:r>
              <a:rPr lang="en-US" altLang="zh-CN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positively correlated since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</a:t>
            </a:r>
            <a:r>
              <a:rPr lang="en-US" altLang="zh-CN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¬</a:t>
            </a:r>
            <a:r>
              <a:rPr lang="en-US" altLang="zh-CN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) </a:t>
            </a: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</a:t>
            </a:r>
          </a:p>
          <a:p>
            <a:pPr lvl="1">
              <a:defRPr/>
            </a:pP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/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4" imgW="2184400" imgH="419100" progId="Equation.3">
                  <p:embed/>
                </p:oleObj>
              </mc:Choice>
              <mc:Fallback>
                <p:oleObj name="Equation" r:id="rId4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786280"/>
              </p:ext>
            </p:extLst>
          </p:nvPr>
        </p:nvGraphicFramePr>
        <p:xfrm>
          <a:off x="4277032" y="4240757"/>
          <a:ext cx="3663443" cy="53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6" imgW="2514600" imgH="393700" progId="Equation.3">
                  <p:embed/>
                </p:oleObj>
              </mc:Choice>
              <mc:Fallback>
                <p:oleObj name="Equation" r:id="rId6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032" y="4240757"/>
                        <a:ext cx="3663443" cy="532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39538"/>
              </p:ext>
            </p:extLst>
          </p:nvPr>
        </p:nvGraphicFramePr>
        <p:xfrm>
          <a:off x="4303125" y="4912082"/>
          <a:ext cx="3821406" cy="539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8" imgW="2616200" imgH="393700" progId="Equation.3">
                  <p:embed/>
                </p:oleObj>
              </mc:Choice>
              <mc:Fallback>
                <p:oleObj name="Equation" r:id="rId8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125" y="4912082"/>
                        <a:ext cx="3821406" cy="539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7985"/>
              </p:ext>
            </p:extLst>
          </p:nvPr>
        </p:nvGraphicFramePr>
        <p:xfrm>
          <a:off x="6553197" y="2834256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9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7750" y="2073554"/>
            <a:ext cx="151307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smtClean="0">
                <a:latin typeface="Corbel" charset="0"/>
                <a:ea typeface="Corbel" charset="0"/>
                <a:cs typeface="Corbel" charset="0"/>
              </a:rPr>
              <a:t>Symmetric?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456" y="4981791"/>
            <a:ext cx="3573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ift(</a:t>
            </a:r>
            <a:r>
              <a:rPr lang="en-US" altLang="en-US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¬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B,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C)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0.35/0.4/0.75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1.17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</a:t>
            </a:r>
            <a:r>
              <a:rPr lang="en-US" altLang="en-US" sz="2400" i="1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negatively correlated 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since the expected value is 450 but the observed is only 400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414905"/>
              </p:ext>
            </p:extLst>
          </p:nvPr>
        </p:nvGraphicFramePr>
        <p:xfrm>
          <a:off x="929609" y="1954120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4" imgW="2057400" imgH="444240" progId="Equation.3">
                  <p:embed/>
                </p:oleObj>
              </mc:Choice>
              <mc:Fallback>
                <p:oleObj name="Equation" r:id="rId4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09" y="1954120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511827"/>
              </p:ext>
            </p:extLst>
          </p:nvPr>
        </p:nvGraphicFramePr>
        <p:xfrm>
          <a:off x="1814511" y="4080981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6" imgW="4241800" imgH="406400" progId="Equation.3">
                  <p:embed/>
                </p:oleObj>
              </mc:Choice>
              <mc:Fallback>
                <p:oleObj name="Equation" r:id="rId6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80981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/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altLang="en-US" i="1" dirty="0" smtClean="0">
                <a:solidFill>
                  <a:srgbClr val="FF0000"/>
                </a:solidFill>
                <a:sym typeface="Symbol" pitchFamily="18" charset="2"/>
              </a:rPr>
              <a:t>ift(B, C) = 8.44 &gt;&gt; 1 </a:t>
            </a:r>
            <a:r>
              <a:rPr lang="en-US" altLang="en-US" dirty="0" smtClean="0">
                <a:sym typeface="Symbol" pitchFamily="18" charset="2"/>
              </a:rPr>
              <a:t>(Lift shows B and C are strongly positively correlated!)</a:t>
            </a:r>
          </a:p>
          <a:p>
            <a:r>
              <a:rPr lang="el-GR" altLang="en-US" i="1" dirty="0" smtClean="0">
                <a:solidFill>
                  <a:srgbClr val="FF0000"/>
                </a:solidFill>
              </a:rPr>
              <a:t>χ</a:t>
            </a:r>
            <a:r>
              <a:rPr lang="en-US" altLang="en-US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smtClean="0">
                <a:solidFill>
                  <a:srgbClr val="FF0000"/>
                </a:solidFill>
                <a:sym typeface="Symbol" pitchFamily="18" charset="2"/>
              </a:rPr>
              <a:t>= 670</a:t>
            </a:r>
            <a:r>
              <a:rPr lang="en-US" altLang="en-US" dirty="0" smtClean="0">
                <a:sym typeface="Symbol" pitchFamily="18" charset="2"/>
              </a:rPr>
              <a:t>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9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9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1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07473" y="6462678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7368" y="5908680"/>
            <a:ext cx="726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×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48302</TotalTime>
  <Words>1654</Words>
  <Application>Microsoft Macintosh PowerPoint</Application>
  <PresentationFormat>On-screen Show (4:3)</PresentationFormat>
  <Paragraphs>268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Calibri</vt:lpstr>
      <vt:lpstr>Corbel</vt:lpstr>
      <vt:lpstr>Mangal</vt:lpstr>
      <vt:lpstr>MingLiU</vt:lpstr>
      <vt:lpstr>Symbol</vt:lpstr>
      <vt:lpstr>Tahoma</vt:lpstr>
      <vt:lpstr>Verdana</vt:lpstr>
      <vt:lpstr>Wingdings</vt:lpstr>
      <vt:lpstr>华文楷体</vt:lpstr>
      <vt:lpstr>宋体</vt:lpstr>
      <vt:lpstr>Arial</vt:lpstr>
      <vt:lpstr>Office Theme</vt:lpstr>
      <vt:lpstr>Equation</vt:lpstr>
      <vt:lpstr>Announcement</vt:lpstr>
      <vt:lpstr>Announcement (cont.)</vt:lpstr>
      <vt:lpstr>Chapter 6. Frequent Pattern Mining: Pattern Evaluation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Discussion</vt:lpstr>
      <vt:lpstr>Summary</vt:lpstr>
      <vt:lpstr>References</vt:lpstr>
      <vt:lpstr>References (cont.)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2099</cp:revision>
  <cp:lastPrinted>2017-01-15T22:23:57Z</cp:lastPrinted>
  <dcterms:created xsi:type="dcterms:W3CDTF">2015-05-16T14:51:23Z</dcterms:created>
  <dcterms:modified xsi:type="dcterms:W3CDTF">2017-09-26T14:55:30Z</dcterms:modified>
</cp:coreProperties>
</file>