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1pPr>
    <a:lvl2pPr marL="0" marR="0" indent="4572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2pPr>
    <a:lvl3pPr marL="0" marR="0" indent="9144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3pPr>
    <a:lvl4pPr marL="0" marR="0" indent="13716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4pPr>
    <a:lvl5pPr marL="0" marR="0" indent="18288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5pPr>
    <a:lvl6pPr marL="0" marR="0" indent="22860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6pPr>
    <a:lvl7pPr marL="0" marR="0" indent="27432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7pPr>
    <a:lvl8pPr marL="0" marR="0" indent="32004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8pPr>
    <a:lvl9pPr marL="0" marR="0" indent="36576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7" name="Shape 187"/>
          <p:cNvSpPr/>
          <p:nvPr>
            <p:ph type="sldImg"/>
          </p:nvPr>
        </p:nvSpPr>
        <p:spPr>
          <a:xfrm>
            <a:off x="1143000" y="685800"/>
            <a:ext cx="4572000" cy="3429000"/>
          </a:xfrm>
          <a:prstGeom prst="rect">
            <a:avLst/>
          </a:prstGeom>
        </p:spPr>
        <p:txBody>
          <a:bodyPr/>
          <a:lstStyle/>
          <a:p>
            <a:pPr/>
          </a:p>
        </p:txBody>
      </p:sp>
      <p:sp>
        <p:nvSpPr>
          <p:cNvPr id="188" name="Shape 1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14" name="Presentation Title"/>
          <p:cNvSpPr txBox="1"/>
          <p:nvPr>
            <p:ph type="title" hasCustomPrompt="1"/>
          </p:nvPr>
        </p:nvSpPr>
        <p:spPr>
          <a:prstGeom prst="rect">
            <a:avLst/>
          </a:prstGeom>
        </p:spPr>
        <p:txBody>
          <a:bodyPr/>
          <a:lstStyle/>
          <a:p>
            <a:pPr/>
            <a:r>
              <a:t>Presentation Title</a:t>
            </a:r>
          </a:p>
        </p:txBody>
      </p:sp>
      <p:sp>
        <p:nvSpPr>
          <p:cNvPr id="15" name="Body Level One…"/>
          <p:cNvSpPr txBox="1"/>
          <p:nvPr>
            <p:ph type="body" sz="quarter" idx="1" hasCustomPrompt="1"/>
          </p:nvPr>
        </p:nvSpPr>
        <p:spPr>
          <a:prstGeom prst="rect">
            <a:avLst/>
          </a:prstGeom>
        </p:spPr>
        <p:txBody>
          <a:bodyPr/>
          <a:lstStyle/>
          <a:p>
            <a:pPr/>
            <a:r>
              <a:t>Presentation Subtitle</a:t>
            </a:r>
          </a:p>
          <a:p>
            <a:pPr lvl="1"/>
            <a:r>
              <a:t/>
            </a:r>
          </a:p>
          <a:p>
            <a:pPr lvl="2"/>
            <a:r>
              <a:t/>
            </a:r>
          </a:p>
          <a:p>
            <a:pPr lvl="3"/>
            <a:r>
              <a:t/>
            </a:r>
          </a:p>
          <a:p>
            <a:pPr lvl="4"/>
            <a:r>
              <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14" name="Slide Title"/>
          <p:cNvSpPr txBox="1"/>
          <p:nvPr>
            <p:ph type="title" hasCustomPrompt="1"/>
          </p:nvPr>
        </p:nvSpPr>
        <p:spPr>
          <a:xfrm>
            <a:off x="1727200" y="1739900"/>
            <a:ext cx="20929600" cy="3229571"/>
          </a:xfrm>
          <a:prstGeom prst="rect">
            <a:avLst/>
          </a:prstGeom>
        </p:spPr>
        <p:txBody>
          <a:bodyPr anchor="t"/>
          <a:lstStyle/>
          <a:p>
            <a:pPr/>
            <a:r>
              <a:t>Slide Title</a:t>
            </a:r>
          </a:p>
        </p:txBody>
      </p:sp>
      <p:sp>
        <p:nvSpPr>
          <p:cNvPr id="115"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116"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23" name="Agenda Title"/>
          <p:cNvSpPr txBox="1"/>
          <p:nvPr>
            <p:ph type="title" hasCustomPrompt="1"/>
          </p:nvPr>
        </p:nvSpPr>
        <p:spPr>
          <a:xfrm>
            <a:off x="1727200" y="1739900"/>
            <a:ext cx="20929600" cy="3300115"/>
          </a:xfrm>
          <a:prstGeom prst="rect">
            <a:avLst/>
          </a:prstGeom>
        </p:spPr>
        <p:txBody>
          <a:bodyPr anchor="t"/>
          <a:lstStyle/>
          <a:p>
            <a:pPr/>
            <a:r>
              <a:t>Agenda Title</a:t>
            </a:r>
          </a:p>
        </p:txBody>
      </p:sp>
      <p:sp>
        <p:nvSpPr>
          <p:cNvPr id="124" name="Body Level One…"/>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Agenda Topics</a:t>
            </a:r>
          </a:p>
          <a:p>
            <a:pPr lvl="1"/>
            <a:r>
              <a:t/>
            </a:r>
          </a:p>
          <a:p>
            <a:pPr lvl="2"/>
            <a:r>
              <a:t/>
            </a:r>
          </a:p>
          <a:p>
            <a:pPr lvl="3"/>
            <a:r>
              <a:t/>
            </a:r>
          </a:p>
          <a:p>
            <a:pPr lvl="4"/>
            <a:r>
              <a:t/>
            </a:r>
          </a:p>
        </p:txBody>
      </p:sp>
      <p:sp>
        <p:nvSpPr>
          <p:cNvPr id="125"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32" name="Body Level One…"/>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Statement</a:t>
            </a:r>
          </a:p>
          <a:p>
            <a:pPr lvl="1"/>
            <a:r>
              <a:t/>
            </a:r>
          </a:p>
          <a:p>
            <a:pPr lvl="2"/>
            <a:r>
              <a:t/>
            </a:r>
          </a:p>
          <a:p>
            <a:pPr lvl="3"/>
            <a:r>
              <a:t/>
            </a:r>
          </a:p>
          <a:p>
            <a:pPr lvl="4"/>
            <a:r>
              <a:t/>
            </a:r>
          </a:p>
        </p:txBody>
      </p:sp>
      <p:sp>
        <p:nvSpPr>
          <p:cNvPr id="133"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227AAF"/>
        </a:solidFill>
      </p:bgPr>
    </p:bg>
    <p:spTree>
      <p:nvGrpSpPr>
        <p:cNvPr id="1" name=""/>
        <p:cNvGrpSpPr/>
        <p:nvPr/>
      </p:nvGrpSpPr>
      <p:grpSpPr>
        <a:xfrm>
          <a:off x="0" y="0"/>
          <a:ext cx="0" cy="0"/>
          <a:chOff x="0" y="0"/>
          <a:chExt cx="0" cy="0"/>
        </a:xfrm>
      </p:grpSpPr>
      <p:sp>
        <p:nvSpPr>
          <p:cNvPr id="140" name="Fact information"/>
          <p:cNvSpPr txBox="1"/>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Fact information</a:t>
            </a:r>
          </a:p>
        </p:txBody>
      </p:sp>
      <p:sp>
        <p:nvSpPr>
          <p:cNvPr id="141" name="Line"/>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42" name="Line"/>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43" name="Body Level One…"/>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44"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51" name="The Royal Danish Playhouse, a modern waterfront building in Copenhagen, viewed from the harbor at sunset"/>
          <p:cNvSpPr/>
          <p:nvPr>
            <p:ph type="pic" idx="21"/>
          </p:nvPr>
        </p:nvSpPr>
        <p:spPr>
          <a:xfrm>
            <a:off x="-25400" y="-5359400"/>
            <a:ext cx="24422100" cy="24422100"/>
          </a:xfrm>
          <a:prstGeom prst="rect">
            <a:avLst/>
          </a:prstGeom>
        </p:spPr>
        <p:txBody>
          <a:bodyPr lIns="91439" tIns="45719" rIns="91439" bIns="45719">
            <a:noAutofit/>
          </a:bodyPr>
          <a:lstStyle/>
          <a:p>
            <a:pPr/>
          </a:p>
        </p:txBody>
      </p:sp>
      <p:sp>
        <p:nvSpPr>
          <p:cNvPr id="152" name="Body Level One…"/>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“Notable Quote”</a:t>
            </a:r>
          </a:p>
          <a:p>
            <a:pPr lvl="1"/>
            <a:r>
              <a:t/>
            </a:r>
          </a:p>
          <a:p>
            <a:pPr lvl="2"/>
            <a:r>
              <a:t/>
            </a:r>
          </a:p>
          <a:p>
            <a:pPr lvl="3"/>
            <a:r>
              <a:t/>
            </a:r>
          </a:p>
          <a:p>
            <a:pPr lvl="4"/>
            <a:r>
              <a:t/>
            </a:r>
          </a:p>
        </p:txBody>
      </p:sp>
      <p:sp>
        <p:nvSpPr>
          <p:cNvPr id="153" name="Line"/>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54" name="Line"/>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55" name="Attribution"/>
          <p:cNvSpPr txBox="1"/>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Attribution</a:t>
            </a:r>
          </a:p>
        </p:txBody>
      </p:sp>
      <p:sp>
        <p:nvSpPr>
          <p:cNvPr id="156"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63" name="The Royal Danish Playhouse, a modern waterfront building in Copenhagen, viewed from the harbor at sunset"/>
          <p:cNvSpPr/>
          <p:nvPr>
            <p:ph type="pic" sz="quarter" idx="21"/>
          </p:nvPr>
        </p:nvSpPr>
        <p:spPr>
          <a:xfrm>
            <a:off x="14727242" y="5618197"/>
            <a:ext cx="7877462" cy="7877463"/>
          </a:xfrm>
          <a:prstGeom prst="rect">
            <a:avLst/>
          </a:prstGeom>
        </p:spPr>
        <p:txBody>
          <a:bodyPr lIns="91439" tIns="45719" rIns="91439" bIns="45719">
            <a:noAutofit/>
          </a:bodyPr>
          <a:lstStyle/>
          <a:p>
            <a:pPr/>
          </a:p>
        </p:txBody>
      </p:sp>
      <p:sp>
        <p:nvSpPr>
          <p:cNvPr id="164" name="The Black Diamond, a modern waterfront extension to the Royal Danish Library building in Copenhagen, lit up at night"/>
          <p:cNvSpPr/>
          <p:nvPr>
            <p:ph type="pic" sz="quarter" idx="22"/>
          </p:nvPr>
        </p:nvSpPr>
        <p:spPr>
          <a:xfrm>
            <a:off x="14700215" y="1511300"/>
            <a:ext cx="7943851" cy="5295900"/>
          </a:xfrm>
          <a:prstGeom prst="rect">
            <a:avLst/>
          </a:prstGeom>
        </p:spPr>
        <p:txBody>
          <a:bodyPr lIns="91439" tIns="45719" rIns="91439" bIns="45719">
            <a:noAutofit/>
          </a:bodyPr>
          <a:lstStyle/>
          <a:p>
            <a:pPr/>
          </a:p>
        </p:txBody>
      </p:sp>
      <p:sp>
        <p:nvSpPr>
          <p:cNvPr id="165" name="Suspension bridge over water at sunset"/>
          <p:cNvSpPr/>
          <p:nvPr>
            <p:ph type="pic" idx="23"/>
          </p:nvPr>
        </p:nvSpPr>
        <p:spPr>
          <a:xfrm>
            <a:off x="1778000" y="1346200"/>
            <a:ext cx="12852400" cy="11016343"/>
          </a:xfrm>
          <a:prstGeom prst="rect">
            <a:avLst/>
          </a:prstGeom>
        </p:spPr>
        <p:txBody>
          <a:bodyPr lIns="91439" tIns="45719" rIns="91439" bIns="45719">
            <a:noAutofit/>
          </a:bodyPr>
          <a:lstStyle/>
          <a:p>
            <a:pPr/>
          </a:p>
        </p:txBody>
      </p:sp>
      <p:sp>
        <p:nvSpPr>
          <p:cNvPr id="166"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73" name="Aerial photo of the Circle Bridge, a modern pedestrian bridge in Copenhagen with five circular platforms"/>
          <p:cNvSpPr/>
          <p:nvPr>
            <p:ph type="pic" idx="21"/>
          </p:nvPr>
        </p:nvSpPr>
        <p:spPr>
          <a:xfrm>
            <a:off x="1727200" y="-1422400"/>
            <a:ext cx="21310600" cy="15989300"/>
          </a:xfrm>
          <a:prstGeom prst="rect">
            <a:avLst/>
          </a:prstGeom>
        </p:spPr>
        <p:txBody>
          <a:bodyPr lIns="91439" tIns="45719" rIns="91439" bIns="45719">
            <a:noAutofit/>
          </a:bodyPr>
          <a:lstStyle/>
          <a:p>
            <a:pPr/>
          </a:p>
        </p:txBody>
      </p:sp>
      <p:sp>
        <p:nvSpPr>
          <p:cNvPr id="174"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81"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3" name="Copenhagen Opera House lit up at night and viewed from across the water"/>
          <p:cNvSpPr/>
          <p:nvPr>
            <p:ph type="pic" idx="21"/>
          </p:nvPr>
        </p:nvSpPr>
        <p:spPr>
          <a:xfrm>
            <a:off x="-1" y="-2527300"/>
            <a:ext cx="24384001" cy="16256000"/>
          </a:xfrm>
          <a:prstGeom prst="rect">
            <a:avLst/>
          </a:prstGeom>
        </p:spPr>
        <p:txBody>
          <a:bodyPr lIns="91439" tIns="45719" rIns="91439" bIns="45719">
            <a:noAutofit/>
          </a:bodyPr>
          <a:lstStyle/>
          <a:p>
            <a:pPr/>
          </a:p>
        </p:txBody>
      </p:sp>
      <p:sp>
        <p:nvSpPr>
          <p:cNvPr id="24" name="Body Level One…"/>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pPr/>
            <a:r>
              <a:t>Presentation Subtitle</a:t>
            </a:r>
          </a:p>
          <a:p>
            <a:pPr lvl="1"/>
            <a:r>
              <a:t/>
            </a:r>
          </a:p>
          <a:p>
            <a:pPr lvl="2"/>
            <a:r>
              <a:t/>
            </a:r>
          </a:p>
          <a:p>
            <a:pPr lvl="3"/>
            <a:r>
              <a:t/>
            </a:r>
          </a:p>
          <a:p>
            <a:pPr lvl="4"/>
            <a:r>
              <a:t/>
            </a:r>
          </a:p>
        </p:txBody>
      </p:sp>
      <p:sp>
        <p:nvSpPr>
          <p:cNvPr id="25" name="Presentation Title"/>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Presentation Title</a:t>
            </a:r>
          </a:p>
        </p:txBody>
      </p:sp>
      <p:sp>
        <p:nvSpPr>
          <p:cNvPr id="26" name="Author and Date"/>
          <p:cNvSpPr txBox="1"/>
          <p:nvPr>
            <p:ph type="body" sz="quarter" idx="22"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29"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sp>
        <p:nvSpPr>
          <p:cNvPr id="36" name="Suspension bridge over water at sunset"/>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37"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38" name="Body Level One…"/>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Slide Subtitle</a:t>
            </a:r>
          </a:p>
          <a:p>
            <a:pPr lvl="1"/>
            <a:r>
              <a:t/>
            </a:r>
          </a:p>
          <a:p>
            <a:pPr lvl="2"/>
            <a:r>
              <a:t/>
            </a:r>
          </a:p>
          <a:p>
            <a:pPr lvl="3"/>
            <a:r>
              <a:t/>
            </a:r>
          </a:p>
          <a:p>
            <a:pPr lvl="4"/>
            <a:r>
              <a:t/>
            </a:r>
          </a:p>
        </p:txBody>
      </p:sp>
      <p:sp>
        <p:nvSpPr>
          <p:cNvPr id="39" name="Author and Date"/>
          <p:cNvSpPr txBox="1"/>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4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9" name="Slide Title"/>
          <p:cNvSpPr txBox="1"/>
          <p:nvPr>
            <p:ph type="title" hasCustomPrompt="1"/>
          </p:nvPr>
        </p:nvSpPr>
        <p:spPr>
          <a:xfrm>
            <a:off x="1727200" y="1739900"/>
            <a:ext cx="20929600" cy="3225356"/>
          </a:xfrm>
          <a:prstGeom prst="rect">
            <a:avLst/>
          </a:prstGeom>
        </p:spPr>
        <p:txBody>
          <a:bodyPr anchor="t"/>
          <a:lstStyle/>
          <a:p>
            <a:pPr/>
            <a:r>
              <a:t>Slide Title</a:t>
            </a:r>
          </a:p>
        </p:txBody>
      </p:sp>
      <p:sp>
        <p:nvSpPr>
          <p:cNvPr id="50" name="Author and Date"/>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Author and Date</a:t>
            </a:r>
          </a:p>
        </p:txBody>
      </p:sp>
      <p:sp>
        <p:nvSpPr>
          <p:cNvPr id="51"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52"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9" name="Body Level One…"/>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0"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67" name="Body Level One…"/>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68" name="Suspension bridge over water at sunset"/>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69"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70" name="Author and Date"/>
          <p:cNvSpPr txBox="1"/>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73"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Small">
    <p:spTree>
      <p:nvGrpSpPr>
        <p:cNvPr id="1" name=""/>
        <p:cNvGrpSpPr/>
        <p:nvPr/>
      </p:nvGrpSpPr>
      <p:grpSpPr>
        <a:xfrm>
          <a:off x="0" y="0"/>
          <a:ext cx="0" cy="0"/>
          <a:chOff x="0" y="0"/>
          <a:chExt cx="0" cy="0"/>
        </a:xfrm>
      </p:grpSpPr>
      <p:sp>
        <p:nvSpPr>
          <p:cNvPr id="80" name="Body Level One…"/>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81"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82" name="Author and Date"/>
          <p:cNvSpPr txBox="1"/>
          <p:nvPr>
            <p:ph type="body" sz="quarter" idx="21"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83"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84" name="Line"/>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85"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Large">
    <p:spTree>
      <p:nvGrpSpPr>
        <p:cNvPr id="1" name=""/>
        <p:cNvGrpSpPr/>
        <p:nvPr/>
      </p:nvGrpSpPr>
      <p:grpSpPr>
        <a:xfrm>
          <a:off x="0" y="0"/>
          <a:ext cx="0" cy="0"/>
          <a:chOff x="0" y="0"/>
          <a:chExt cx="0" cy="0"/>
        </a:xfrm>
      </p:grpSpPr>
      <p:sp>
        <p:nvSpPr>
          <p:cNvPr id="92" name="Body Level One…"/>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Slide bullet text</a:t>
            </a:r>
          </a:p>
          <a:p>
            <a:pPr lvl="1"/>
            <a:r>
              <a:t/>
            </a:r>
          </a:p>
          <a:p>
            <a:pPr lvl="2"/>
            <a:r>
              <a:t/>
            </a:r>
          </a:p>
          <a:p>
            <a:pPr lvl="3"/>
            <a:r>
              <a:t/>
            </a:r>
          </a:p>
          <a:p>
            <a:pPr lvl="4"/>
            <a:r>
              <a:t/>
            </a:r>
          </a:p>
        </p:txBody>
      </p:sp>
      <p:sp>
        <p:nvSpPr>
          <p:cNvPr id="93" name="Slide Title"/>
          <p:cNvSpPr txBox="1"/>
          <p:nvPr>
            <p:ph type="title" hasCustomPrompt="1"/>
          </p:nvPr>
        </p:nvSpPr>
        <p:spPr>
          <a:xfrm>
            <a:off x="13665200" y="4394200"/>
            <a:ext cx="9271000" cy="2540000"/>
          </a:xfrm>
          <a:prstGeom prst="rect">
            <a:avLst/>
          </a:prstGeom>
        </p:spPr>
        <p:txBody>
          <a:bodyPr anchor="t"/>
          <a:lstStyle>
            <a:lvl1pPr algn="l">
              <a:defRPr spc="-80" sz="8000"/>
            </a:lvl1pPr>
          </a:lstStyle>
          <a:p>
            <a:pPr/>
            <a:r>
              <a:t>Slide Title</a:t>
            </a:r>
          </a:p>
        </p:txBody>
      </p:sp>
      <p:sp>
        <p:nvSpPr>
          <p:cNvPr id="94" name="Author and Date"/>
          <p:cNvSpPr txBox="1"/>
          <p:nvPr>
            <p:ph type="body" sz="quarter" idx="21"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Author and Date</a:t>
            </a:r>
          </a:p>
        </p:txBody>
      </p:sp>
      <p:sp>
        <p:nvSpPr>
          <p:cNvPr id="95" name="Line"/>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96" name="Line"/>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97" name="Slide Number"/>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rgbClr val="227AAF"/>
        </a:solidFill>
      </p:bgPr>
    </p:bg>
    <p:spTree>
      <p:nvGrpSpPr>
        <p:cNvPr id="1" name=""/>
        <p:cNvGrpSpPr/>
        <p:nvPr/>
      </p:nvGrpSpPr>
      <p:grpSpPr>
        <a:xfrm>
          <a:off x="0" y="0"/>
          <a:ext cx="0" cy="0"/>
          <a:chOff x="0" y="0"/>
          <a:chExt cx="0" cy="0"/>
        </a:xfrm>
      </p:grpSpPr>
      <p:sp>
        <p:nvSpPr>
          <p:cNvPr id="104" name="Section Title"/>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Section Title</a:t>
            </a:r>
          </a:p>
        </p:txBody>
      </p:sp>
      <p:sp>
        <p:nvSpPr>
          <p:cNvPr id="105" name="Line"/>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06" name="Line"/>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07" name="Slide Number"/>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Presentation Titl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5" name="Body Level One…"/>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Presentation Subtitle</a:t>
            </a:r>
          </a:p>
          <a:p>
            <a:pPr lvl="1"/>
            <a:r>
              <a:t/>
            </a:r>
          </a:p>
          <a:p>
            <a:pPr lvl="2"/>
            <a:r>
              <a:t/>
            </a:r>
          </a:p>
          <a:p>
            <a:pPr lvl="3"/>
            <a:r>
              <a:t/>
            </a:r>
          </a:p>
          <a:p>
            <a:pPr lvl="4"/>
            <a:r>
              <a:t/>
            </a:r>
          </a:p>
        </p:txBody>
      </p:sp>
      <p:sp>
        <p:nvSpPr>
          <p:cNvPr id="6" name="Slide Number"/>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algn="ctr" defTabSz="821531">
              <a:lnSpc>
                <a:spcPct val="100000"/>
              </a:lnSpc>
              <a:spcBef>
                <a:spcPts val="0"/>
              </a:spcBef>
              <a:tabLst/>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ign.jpeg" descr="sign.jpeg"/>
          <p:cNvPicPr>
            <a:picLocks noChangeAspect="1"/>
          </p:cNvPicPr>
          <p:nvPr>
            <p:ph type="pic" idx="21"/>
          </p:nvPr>
        </p:nvPicPr>
        <p:blipFill>
          <a:blip r:embed="rId2">
            <a:extLst/>
          </a:blip>
          <a:srcRect l="0" t="1584" r="0" b="8351"/>
          <a:stretch>
            <a:fillRect/>
          </a:stretch>
        </p:blipFill>
        <p:spPr>
          <a:xfrm>
            <a:off x="-1" y="0"/>
            <a:ext cx="24384001" cy="13716000"/>
          </a:xfrm>
          <a:prstGeom prst="rect">
            <a:avLst/>
          </a:prstGeom>
        </p:spPr>
      </p:pic>
      <p:sp>
        <p:nvSpPr>
          <p:cNvPr id="191" name="Sign Language Learning"/>
          <p:cNvSpPr txBox="1"/>
          <p:nvPr>
            <p:ph type="body" sz="quarter" idx="1"/>
          </p:nvPr>
        </p:nvSpPr>
        <p:spPr>
          <a:prstGeom prst="rect">
            <a:avLst/>
          </a:prstGeom>
        </p:spPr>
        <p:txBody>
          <a:bodyPr/>
          <a:lstStyle>
            <a:lvl1pPr>
              <a:lnSpc>
                <a:spcPct val="80000"/>
              </a:lnSpc>
              <a:spcBef>
                <a:spcPts val="0"/>
              </a:spcBef>
              <a:defRPr spc="-86" sz="8600">
                <a:solidFill>
                  <a:srgbClr val="FFFFFF"/>
                </a:solidFill>
                <a:latin typeface="+mn-lt"/>
                <a:ea typeface="+mn-ea"/>
                <a:cs typeface="+mn-cs"/>
                <a:sym typeface="Publico Headline Black"/>
              </a:defRPr>
            </a:lvl1pPr>
          </a:lstStyle>
          <a:p>
            <a:pPr/>
            <a:r>
              <a:t>Sign Language Learning</a:t>
            </a:r>
          </a:p>
        </p:txBody>
      </p:sp>
      <p:sp>
        <p:nvSpPr>
          <p:cNvPr id="192" name="Project 1:"/>
          <p:cNvSpPr txBox="1"/>
          <p:nvPr>
            <p:ph type="title"/>
          </p:nvPr>
        </p:nvSpPr>
        <p:spPr>
          <a:prstGeom prst="rect">
            <a:avLst/>
          </a:prstGeom>
        </p:spPr>
        <p:txBody>
          <a:bodyPr anchor="ctr"/>
          <a:lstStyle/>
          <a:p>
            <a:pPr/>
            <a:r>
              <a:t>Project 1:</a:t>
            </a:r>
          </a:p>
        </p:txBody>
      </p:sp>
      <p:sp>
        <p:nvSpPr>
          <p:cNvPr id="193"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94"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pic>
        <p:nvPicPr>
          <p:cNvPr id="195" name="Picture 6" descr="Picture 6"/>
          <p:cNvPicPr>
            <a:picLocks noChangeAspect="1"/>
          </p:cNvPicPr>
          <p:nvPr/>
        </p:nvPicPr>
        <p:blipFill>
          <a:blip r:embed="rId3">
            <a:extLst/>
          </a:blip>
          <a:stretch>
            <a:fillRect/>
          </a:stretch>
        </p:blipFill>
        <p:spPr>
          <a:xfrm>
            <a:off x="2275044" y="1572259"/>
            <a:ext cx="6392153" cy="4518975"/>
          </a:xfrm>
          <a:prstGeom prst="rect">
            <a:avLst/>
          </a:prstGeom>
          <a:ln w="12700">
            <a:miter lim="400000"/>
          </a:ln>
        </p:spPr>
      </p:pic>
      <p:pic>
        <p:nvPicPr>
          <p:cNvPr id="196" name="Screenshot_2024-09-02_at_2.47.09_PM-removebg-preview.png" descr="Screenshot_2024-09-02_at_2.47.09_PM-removebg-preview.png"/>
          <p:cNvPicPr>
            <a:picLocks noChangeAspect="1"/>
          </p:cNvPicPr>
          <p:nvPr/>
        </p:nvPicPr>
        <p:blipFill>
          <a:blip r:embed="rId4">
            <a:extLst/>
          </a:blip>
          <a:stretch>
            <a:fillRect/>
          </a:stretch>
        </p:blipFill>
        <p:spPr>
          <a:xfrm>
            <a:off x="15700575" y="2565063"/>
            <a:ext cx="6046667" cy="302333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24" name="City University Context:…"/>
          <p:cNvSpPr txBox="1"/>
          <p:nvPr>
            <p:ph type="body" idx="4294967295"/>
          </p:nvPr>
        </p:nvSpPr>
        <p:spPr>
          <a:xfrm>
            <a:off x="589753" y="3269564"/>
            <a:ext cx="14131677" cy="9684306"/>
          </a:xfrm>
          <a:prstGeom prst="rect">
            <a:avLst/>
          </a:prstGeom>
        </p:spPr>
        <p:txBody>
          <a:bodyPr/>
          <a:lstStyle/>
          <a:p>
            <a:pPr algn="l" defTabSz="1219200">
              <a:spcBef>
                <a:spcPts val="3200"/>
              </a:spcBef>
              <a:defRPr>
                <a:solidFill>
                  <a:srgbClr val="000000"/>
                </a:solidFill>
                <a:latin typeface="Times Roman"/>
                <a:ea typeface="Times Roman"/>
                <a:cs typeface="Times Roman"/>
                <a:sym typeface="Times Roman"/>
              </a:defRPr>
            </a:pPr>
            <a:r>
              <a:t>In Somalia, communication barriers between deaf and hearing communities persist due to the limited availability of resources for learning Somali Sign Language. Unlike globally recognized languages, Somali Sign Language has minimal educational support, leaving many deaf individuals isolated and hindering their ability to fully engage in social, educational, and professional environments.</a:t>
            </a:r>
          </a:p>
          <a:p>
            <a:pPr algn="l" defTabSz="1219200">
              <a:spcBef>
                <a:spcPts val="3200"/>
              </a:spcBef>
              <a:defRPr>
                <a:solidFill>
                  <a:srgbClr val="000000"/>
                </a:solidFill>
                <a:latin typeface="Times Roman"/>
                <a:ea typeface="Times Roman"/>
                <a:cs typeface="Times Roman"/>
                <a:sym typeface="Times Roman"/>
              </a:defRPr>
            </a:pPr>
            <a:r>
              <a:t>This lack of accessible tools impacts:</a:t>
            </a:r>
          </a:p>
          <a:p>
            <a:pPr marL="986366" indent="-846666" algn="l" defTabSz="1219200">
              <a:spcBef>
                <a:spcPts val="2000"/>
              </a:spcBef>
              <a:buSzPct val="100000"/>
              <a:buFont typeface="Times Roman"/>
              <a:buChar char="•"/>
              <a:defRPr b="1">
                <a:solidFill>
                  <a:srgbClr val="000000"/>
                </a:solidFill>
                <a:latin typeface="Times Roman"/>
                <a:ea typeface="Times Roman"/>
                <a:cs typeface="Times Roman"/>
                <a:sym typeface="Times Roman"/>
              </a:defRPr>
            </a:pPr>
            <a:r>
              <a:t>Social Inclusion</a:t>
            </a:r>
            <a:r>
              <a:rPr b="0"/>
              <a:t>: Deaf individuals struggle to integrate, leading to isolation.</a:t>
            </a:r>
          </a:p>
          <a:p>
            <a:pPr marL="986366" indent="-846666" algn="l" defTabSz="1219200">
              <a:spcBef>
                <a:spcPts val="2000"/>
              </a:spcBef>
              <a:buSzPct val="100000"/>
              <a:buFont typeface="Times Roman"/>
              <a:buChar char="•"/>
              <a:defRPr b="1">
                <a:solidFill>
                  <a:srgbClr val="000000"/>
                </a:solidFill>
                <a:latin typeface="Times Roman"/>
                <a:ea typeface="Times Roman"/>
                <a:cs typeface="Times Roman"/>
                <a:sym typeface="Times Roman"/>
              </a:defRPr>
            </a:pPr>
            <a:r>
              <a:t>Communication and Understanding</a:t>
            </a:r>
            <a:r>
              <a:rPr b="0"/>
              <a:t>: Hearing individuals have few opportunities to learn and use Somali Sign Language, resulting in missed opportunities for empathy and inclusion.</a:t>
            </a:r>
          </a:p>
        </p:txBody>
      </p:sp>
      <p:sp>
        <p:nvSpPr>
          <p:cNvPr id="225" name="Google Shape;4374;p36"/>
          <p:cNvSpPr txBox="1"/>
          <p:nvPr/>
        </p:nvSpPr>
        <p:spPr>
          <a:xfrm>
            <a:off x="1778075" y="1016200"/>
            <a:ext cx="13090343" cy="2151564"/>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lvl1pPr>
              <a:spcBef>
                <a:spcPts val="2100"/>
              </a:spcBef>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9464">
                <a:solidFill>
                  <a:srgbClr val="7A0C0C"/>
                </a:solidFill>
                <a:latin typeface="Black Han Sans"/>
                <a:ea typeface="Black Han Sans"/>
                <a:cs typeface="Black Han Sans"/>
                <a:sym typeface="Black Han Sans"/>
              </a:defRPr>
            </a:lvl1pPr>
          </a:lstStyle>
          <a:p>
            <a:pPr defTabSz="914400"/>
            <a:r>
              <a:t>Project Background</a:t>
            </a:r>
          </a:p>
        </p:txBody>
      </p:sp>
      <p:pic>
        <p:nvPicPr>
          <p:cNvPr id="226" name="5.jpg" descr="5.jpg"/>
          <p:cNvPicPr>
            <a:picLocks noChangeAspect="1"/>
          </p:cNvPicPr>
          <p:nvPr/>
        </p:nvPicPr>
        <p:blipFill>
          <a:blip r:embed="rId2">
            <a:extLst/>
          </a:blip>
          <a:srcRect l="27777" t="0" r="27777" b="0"/>
          <a:stretch>
            <a:fillRect/>
          </a:stretch>
        </p:blipFill>
        <p:spPr>
          <a:xfrm>
            <a:off x="15273525" y="-9"/>
            <a:ext cx="9144012" cy="137160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28" name="Google Shape;4484;p42"/>
          <p:cNvSpPr txBox="1"/>
          <p:nvPr>
            <p:ph type="title"/>
          </p:nvPr>
        </p:nvSpPr>
        <p:spPr>
          <a:prstGeom prst="rect">
            <a:avLst/>
          </a:prstGeom>
        </p:spPr>
        <p:txBody>
          <a:bodyPr/>
          <a:lstStyle>
            <a:lvl1pPr defTabSz="1609344">
              <a:defRPr b="1" spc="-82" sz="8200">
                <a:latin typeface="Arial"/>
                <a:ea typeface="Arial"/>
                <a:cs typeface="Arial"/>
                <a:sym typeface="Arial"/>
              </a:defRPr>
            </a:lvl1pPr>
          </a:lstStyle>
          <a:p>
            <a:pPr/>
            <a:r>
              <a:t>Data Findings</a:t>
            </a:r>
          </a:p>
        </p:txBody>
      </p:sp>
      <p:sp>
        <p:nvSpPr>
          <p:cNvPr id="229" name="Google Shape;4485;p42"/>
          <p:cNvSpPr txBox="1"/>
          <p:nvPr>
            <p:ph type="body" idx="1"/>
          </p:nvPr>
        </p:nvSpPr>
        <p:spPr>
          <a:xfrm>
            <a:off x="1727199" y="3982456"/>
            <a:ext cx="20929601" cy="8860351"/>
          </a:xfrm>
          <a:prstGeom prst="rect">
            <a:avLst/>
          </a:prstGeom>
        </p:spPr>
        <p:txBody>
          <a:bodyPr/>
          <a:lstStyle/>
          <a:p>
            <a:pPr marL="422160" indent="-422160" defTabSz="1219200">
              <a:spcBef>
                <a:spcPts val="3200"/>
              </a:spcBef>
              <a:buSzPct val="100000"/>
              <a:buAutoNum type="arabicPeriod" startAt="1"/>
              <a:defRPr b="1" sz="5300">
                <a:solidFill>
                  <a:srgbClr val="000000"/>
                </a:solidFill>
                <a:latin typeface="Times Roman"/>
                <a:ea typeface="Times Roman"/>
                <a:cs typeface="Times Roman"/>
                <a:sym typeface="Times Roman"/>
              </a:defRPr>
            </a:pPr>
            <a:r>
              <a:t>Challenges with Organization</a:t>
            </a:r>
            <a:r>
              <a:rPr b="0"/>
              <a:t>: Users face difficulties in accessing structured and easily navigable learning resources for Somali Sign Language, impacting their learning progress and consistency.</a:t>
            </a:r>
          </a:p>
          <a:p>
            <a:pPr marL="422160" indent="-422160" defTabSz="1219200">
              <a:spcBef>
                <a:spcPts val="3200"/>
              </a:spcBef>
              <a:buSzPct val="100000"/>
              <a:buAutoNum type="arabicPeriod" startAt="1"/>
              <a:defRPr b="1" sz="5300">
                <a:solidFill>
                  <a:srgbClr val="000000"/>
                </a:solidFill>
                <a:latin typeface="Times Roman"/>
                <a:ea typeface="Times Roman"/>
                <a:cs typeface="Times Roman"/>
                <a:sym typeface="Times Roman"/>
              </a:defRPr>
            </a:pPr>
            <a:r>
              <a:t>Desire for Integrated Solutions</a:t>
            </a:r>
            <a:r>
              <a:rPr b="0"/>
              <a:t>: There’s a strong preference for a single platform that combines lessons, real-time feedback, quizzes, and tracking features to streamline the learning process.</a:t>
            </a:r>
          </a:p>
          <a:p>
            <a:pPr marL="422160" indent="-422160" defTabSz="1219200">
              <a:spcBef>
                <a:spcPts val="3200"/>
              </a:spcBef>
              <a:buSzPct val="100000"/>
              <a:buAutoNum type="arabicPeriod" startAt="1"/>
              <a:defRPr b="1" sz="5300">
                <a:solidFill>
                  <a:srgbClr val="000000"/>
                </a:solidFill>
                <a:latin typeface="Times Roman"/>
                <a:ea typeface="Times Roman"/>
                <a:cs typeface="Times Roman"/>
                <a:sym typeface="Times Roman"/>
              </a:defRPr>
            </a:pPr>
            <a:r>
              <a:t>Importance of Well-being Features</a:t>
            </a:r>
            <a:r>
              <a:rPr b="0"/>
              <a:t>: Users value tools that support their well-being by creating a positive, inclusive, and engaging learning environment, enhancing motivation and sustained use.</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31" name="Google Shape;4484;p42"/>
          <p:cNvSpPr txBox="1"/>
          <p:nvPr>
            <p:ph type="title"/>
          </p:nvPr>
        </p:nvSpPr>
        <p:spPr>
          <a:prstGeom prst="rect">
            <a:avLst/>
          </a:prstGeom>
        </p:spPr>
        <p:txBody>
          <a:bodyPr/>
          <a:lstStyle>
            <a:lvl1pPr defTabSz="1609344">
              <a:defRPr b="1" spc="-82" sz="8200">
                <a:latin typeface="Arial"/>
                <a:ea typeface="Arial"/>
                <a:cs typeface="Arial"/>
                <a:sym typeface="Arial"/>
              </a:defRPr>
            </a:lvl1pPr>
          </a:lstStyle>
          <a:p>
            <a:pPr/>
            <a:r>
              <a:t>Literature Review</a:t>
            </a:r>
          </a:p>
        </p:txBody>
      </p:sp>
      <p:sp>
        <p:nvSpPr>
          <p:cNvPr id="232" name="Google Shape;4485;p42"/>
          <p:cNvSpPr txBox="1"/>
          <p:nvPr>
            <p:ph type="body" idx="1"/>
          </p:nvPr>
        </p:nvSpPr>
        <p:spPr>
          <a:xfrm>
            <a:off x="1727199" y="3417158"/>
            <a:ext cx="20929601" cy="9382837"/>
          </a:xfrm>
          <a:prstGeom prst="rect">
            <a:avLst/>
          </a:prstGeom>
        </p:spPr>
        <p:txBody>
          <a:bodyPr/>
          <a:lstStyle/>
          <a:p>
            <a:pPr marL="616582" indent="-616582" defTabSz="1207005">
              <a:spcBef>
                <a:spcPts val="2900"/>
              </a:spcBef>
              <a:buSzPct val="100000"/>
              <a:buAutoNum type="arabicPeriod" startAt="1"/>
              <a:defRPr b="1" sz="4400">
                <a:solidFill>
                  <a:srgbClr val="000000"/>
                </a:solidFill>
                <a:latin typeface="Times Roman"/>
                <a:ea typeface="Times Roman"/>
                <a:cs typeface="Times Roman"/>
                <a:sym typeface="Times Roman"/>
              </a:defRPr>
            </a:pPr>
            <a:r>
              <a:t>Task Management</a:t>
            </a:r>
            <a:r>
              <a:rPr b="0"/>
              <a:t>: Streamlines workflow, helping users stay organized and boost productivity.</a:t>
            </a:r>
          </a:p>
          <a:p>
            <a:pPr marL="616582" indent="-616582" defTabSz="1207005">
              <a:spcBef>
                <a:spcPts val="2900"/>
              </a:spcBef>
              <a:buSzPct val="100000"/>
              <a:buAutoNum type="arabicPeriod" startAt="1"/>
              <a:defRPr b="1" sz="4400">
                <a:solidFill>
                  <a:srgbClr val="000000"/>
                </a:solidFill>
                <a:latin typeface="Times Roman"/>
                <a:ea typeface="Times Roman"/>
                <a:cs typeface="Times Roman"/>
                <a:sym typeface="Times Roman"/>
              </a:defRPr>
            </a:pPr>
            <a:r>
              <a:t>Goal Setting</a:t>
            </a:r>
            <a:r>
              <a:rPr b="0"/>
              <a:t>: Provides clear direction and motivation, encouraging users to achieve milestones.</a:t>
            </a:r>
          </a:p>
          <a:p>
            <a:pPr marL="616582" indent="-616582" defTabSz="1207005">
              <a:spcBef>
                <a:spcPts val="2900"/>
              </a:spcBef>
              <a:buSzPct val="100000"/>
              <a:buAutoNum type="arabicPeriod" startAt="1"/>
              <a:defRPr b="1" sz="4400">
                <a:solidFill>
                  <a:srgbClr val="000000"/>
                </a:solidFill>
                <a:latin typeface="Times Roman"/>
                <a:ea typeface="Times Roman"/>
                <a:cs typeface="Times Roman"/>
                <a:sym typeface="Times Roman"/>
              </a:defRPr>
            </a:pPr>
            <a:r>
              <a:t>Scheduling Tools</a:t>
            </a:r>
            <a:r>
              <a:rPr b="0"/>
              <a:t>: Assists with effective time management, enabling users to meet commitments and deadlines.</a:t>
            </a:r>
          </a:p>
          <a:p>
            <a:pPr marL="616582" indent="-616582" defTabSz="1207005">
              <a:spcBef>
                <a:spcPts val="2900"/>
              </a:spcBef>
              <a:buSzPct val="100000"/>
              <a:buAutoNum type="arabicPeriod" startAt="1"/>
              <a:defRPr b="1" sz="4400">
                <a:solidFill>
                  <a:srgbClr val="000000"/>
                </a:solidFill>
                <a:latin typeface="Times Roman"/>
                <a:ea typeface="Times Roman"/>
                <a:cs typeface="Times Roman"/>
                <a:sym typeface="Times Roman"/>
              </a:defRPr>
            </a:pPr>
            <a:r>
              <a:t>Data Visualization</a:t>
            </a:r>
            <a:r>
              <a:rPr b="0"/>
              <a:t>: Offers insights through progress tracking, making it easy to assess achievements and areas for improvement.</a:t>
            </a:r>
          </a:p>
          <a:p>
            <a:pPr marL="616582" indent="-616582" defTabSz="1207005">
              <a:spcBef>
                <a:spcPts val="2900"/>
              </a:spcBef>
              <a:buSzPct val="100000"/>
              <a:buAutoNum type="arabicPeriod" startAt="1"/>
              <a:defRPr b="1" sz="4400">
                <a:solidFill>
                  <a:srgbClr val="000000"/>
                </a:solidFill>
                <a:latin typeface="Times Roman"/>
                <a:ea typeface="Times Roman"/>
                <a:cs typeface="Times Roman"/>
                <a:sym typeface="Times Roman"/>
              </a:defRPr>
            </a:pPr>
            <a:r>
              <a:t>Integration Capabilities</a:t>
            </a:r>
            <a:r>
              <a:rPr b="0"/>
              <a:t>: Ensures compatibility with existing calendars and productivity tools, fostering a seamless, unified workflow.</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34" name="Google Shape;4484;p42"/>
          <p:cNvSpPr txBox="1"/>
          <p:nvPr>
            <p:ph type="title"/>
          </p:nvPr>
        </p:nvSpPr>
        <p:spPr>
          <a:prstGeom prst="rect">
            <a:avLst/>
          </a:prstGeom>
        </p:spPr>
        <p:txBody>
          <a:bodyPr/>
          <a:lstStyle>
            <a:lvl1pPr defTabSz="1609344">
              <a:defRPr b="1" spc="-82" sz="8200">
                <a:latin typeface="Arial"/>
                <a:ea typeface="Arial"/>
                <a:cs typeface="Arial"/>
                <a:sym typeface="Arial"/>
              </a:defRPr>
            </a:lvl1pPr>
          </a:lstStyle>
          <a:p>
            <a:pPr/>
            <a:r>
              <a:t>Questionnaire/Interview</a:t>
            </a:r>
          </a:p>
        </p:txBody>
      </p:sp>
      <p:sp>
        <p:nvSpPr>
          <p:cNvPr id="235" name="Google Shape;4485;p42"/>
          <p:cNvSpPr txBox="1"/>
          <p:nvPr>
            <p:ph type="body" idx="1"/>
          </p:nvPr>
        </p:nvSpPr>
        <p:spPr>
          <a:xfrm>
            <a:off x="1727199" y="3800657"/>
            <a:ext cx="20929601" cy="8848180"/>
          </a:xfrm>
          <a:prstGeom prst="rect">
            <a:avLst/>
          </a:prstGeom>
        </p:spPr>
        <p:txBody>
          <a:bodyPr/>
          <a:lstStyle/>
          <a:p>
            <a:pPr marL="748629" indent="-748629" defTabSz="1219200">
              <a:spcBef>
                <a:spcPts val="3200"/>
              </a:spcBef>
              <a:buSzPct val="100000"/>
              <a:buAutoNum type="arabicPeriod" startAt="1"/>
              <a:defRPr b="1">
                <a:solidFill>
                  <a:srgbClr val="000000"/>
                </a:solidFill>
                <a:latin typeface="Times Roman"/>
                <a:ea typeface="Times Roman"/>
                <a:cs typeface="Times Roman"/>
                <a:sym typeface="Times Roman"/>
              </a:defRPr>
            </a:pPr>
            <a:r>
              <a:t>Current Practices</a:t>
            </a:r>
            <a:r>
              <a:rPr b="0"/>
              <a:t>: Users primarily rely on limited resources or self-study methods, lacking structured, interactive tools for learning Somali Sign Language.</a:t>
            </a:r>
          </a:p>
          <a:p>
            <a:pPr marL="748629" indent="-748629" defTabSz="1219200">
              <a:spcBef>
                <a:spcPts val="3200"/>
              </a:spcBef>
              <a:buSzPct val="100000"/>
              <a:buAutoNum type="arabicPeriod" startAt="1"/>
              <a:defRPr b="1">
                <a:solidFill>
                  <a:srgbClr val="000000"/>
                </a:solidFill>
                <a:latin typeface="Times Roman"/>
                <a:ea typeface="Times Roman"/>
                <a:cs typeface="Times Roman"/>
                <a:sym typeface="Times Roman"/>
              </a:defRPr>
            </a:pPr>
            <a:r>
              <a:t>Challenges and Pain Points</a:t>
            </a:r>
            <a:r>
              <a:rPr b="0"/>
              <a:t>: Users face barriers such as limited feedback, lack of real-time interaction, and difficulties staying motivated without engaging tools.</a:t>
            </a:r>
          </a:p>
          <a:p>
            <a:pPr marL="748629" indent="-748629" defTabSz="1219200">
              <a:spcBef>
                <a:spcPts val="3200"/>
              </a:spcBef>
              <a:buSzPct val="100000"/>
              <a:buAutoNum type="arabicPeriod" startAt="1"/>
              <a:defRPr b="1">
                <a:solidFill>
                  <a:srgbClr val="000000"/>
                </a:solidFill>
                <a:latin typeface="Times Roman"/>
                <a:ea typeface="Times Roman"/>
                <a:cs typeface="Times Roman"/>
                <a:sym typeface="Times Roman"/>
              </a:defRPr>
            </a:pPr>
            <a:r>
              <a:t>Needs and Desires</a:t>
            </a:r>
            <a:r>
              <a:rPr b="0"/>
              <a:t>: There’s a clear demand for an accessible, interactive platform that includes real-time feedback, progress tracking, and a more structured learning experience.</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37" name="Google Shape;4484;p42"/>
          <p:cNvSpPr txBox="1"/>
          <p:nvPr>
            <p:ph type="title"/>
          </p:nvPr>
        </p:nvSpPr>
        <p:spPr>
          <a:prstGeom prst="rect">
            <a:avLst/>
          </a:prstGeom>
        </p:spPr>
        <p:txBody>
          <a:bodyPr/>
          <a:lstStyle>
            <a:lvl1pPr defTabSz="1609344">
              <a:defRPr b="1" spc="-82" sz="8200">
                <a:latin typeface="Arial"/>
                <a:ea typeface="Arial"/>
                <a:cs typeface="Arial"/>
                <a:sym typeface="Arial"/>
              </a:defRPr>
            </a:lvl1pPr>
          </a:lstStyle>
          <a:p>
            <a:pPr/>
            <a:r>
              <a:t>Software and Hardware Requirements</a:t>
            </a:r>
          </a:p>
        </p:txBody>
      </p:sp>
      <p:sp>
        <p:nvSpPr>
          <p:cNvPr id="238" name="Google Shape;4485;p42"/>
          <p:cNvSpPr txBox="1"/>
          <p:nvPr>
            <p:ph type="body" idx="1"/>
          </p:nvPr>
        </p:nvSpPr>
        <p:spPr>
          <a:xfrm>
            <a:off x="1727199" y="3690318"/>
            <a:ext cx="20929601" cy="8836516"/>
          </a:xfrm>
          <a:prstGeom prst="rect">
            <a:avLst/>
          </a:prstGeom>
        </p:spPr>
        <p:txBody>
          <a:bodyPr/>
          <a:lstStyle/>
          <a:p>
            <a:pPr defTabSz="1158725">
              <a:spcBef>
                <a:spcPts val="29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Software Requirements</a:t>
            </a:r>
          </a:p>
          <a:p>
            <a:pPr marL="913775" indent="-781005" defTabSz="1158725">
              <a:spcBef>
                <a:spcPts val="2300"/>
              </a:spcBef>
              <a:buSzPct val="100000"/>
              <a:buFont typeface="Times Roman"/>
              <a:buChar char="•"/>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Programming Languages</a:t>
            </a:r>
            <a:r>
              <a:rPr b="0"/>
              <a:t>: Python for backend, HTML/CSS/JavaScript for frontend.</a:t>
            </a:r>
          </a:p>
          <a:p>
            <a:pPr marL="913775" indent="-781005" defTabSz="1158725">
              <a:spcBef>
                <a:spcPts val="2300"/>
              </a:spcBef>
              <a:buSzPct val="100000"/>
              <a:buFont typeface="Times Roman"/>
              <a:buChar char="•"/>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Frameworks &amp; Libraries</a:t>
            </a:r>
            <a:r>
              <a:rPr b="0"/>
              <a:t>: Flask (backend framework), OpenCV and Mediapipe (gesture recognition), TensorFlow/Keras (ML model training), SQLite (database).</a:t>
            </a:r>
          </a:p>
          <a:p>
            <a:pPr marL="913775" indent="-781005" defTabSz="1158725">
              <a:spcBef>
                <a:spcPts val="2300"/>
              </a:spcBef>
              <a:buSzPct val="100000"/>
              <a:buFont typeface="Times Roman"/>
              <a:buChar char="•"/>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Additional Tools</a:t>
            </a:r>
            <a:r>
              <a:rPr b="0"/>
              <a:t>: Data visualization and progress tracking tools.</a:t>
            </a:r>
          </a:p>
          <a:p>
            <a:pPr defTabSz="1158725">
              <a:spcBef>
                <a:spcPts val="2900"/>
              </a:spcBef>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Hardware Requirements</a:t>
            </a:r>
          </a:p>
          <a:p>
            <a:pPr marL="913775" indent="-781005" defTabSz="1158725">
              <a:spcBef>
                <a:spcPts val="2300"/>
              </a:spcBef>
              <a:buSzPct val="100000"/>
              <a:buFont typeface="Times Roman"/>
              <a:buChar char="•"/>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Desktop/Laptop</a:t>
            </a:r>
            <a:r>
              <a:rPr b="0"/>
              <a:t>: Basic computer with 4GB RAM and a dual-core processor.</a:t>
            </a:r>
          </a:p>
          <a:p>
            <a:pPr marL="913775" indent="-781005" defTabSz="1158725">
              <a:spcBef>
                <a:spcPts val="2300"/>
              </a:spcBef>
              <a:buSzPct val="100000"/>
              <a:buFont typeface="Times Roman"/>
              <a:buChar char="•"/>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Webcam</a:t>
            </a:r>
            <a:r>
              <a:rPr b="0"/>
              <a:t>: Essential for capturing hand gestures during lessons; 720p resolution or higher.</a:t>
            </a:r>
          </a:p>
          <a:p>
            <a:pPr marL="913775" indent="-781005" defTabSz="1158725">
              <a:spcBef>
                <a:spcPts val="2300"/>
              </a:spcBef>
              <a:buSzPct val="100000"/>
              <a:buFont typeface="Times Roman"/>
              <a:buChar char="•"/>
              <a:tabLst>
                <a:tab pos="342900" algn="l"/>
                <a:tab pos="698500" algn="l"/>
                <a:tab pos="1054100" algn="l"/>
                <a:tab pos="1397000" algn="l"/>
                <a:tab pos="1752600" algn="l"/>
                <a:tab pos="2108200" algn="l"/>
                <a:tab pos="2463800" algn="l"/>
                <a:tab pos="2806700" algn="l"/>
                <a:tab pos="3162300" algn="l"/>
                <a:tab pos="3517900" algn="l"/>
                <a:tab pos="3860800" algn="l"/>
                <a:tab pos="4216400" algn="l"/>
              </a:tabLst>
              <a:defRPr b="1" sz="4356">
                <a:solidFill>
                  <a:srgbClr val="000000"/>
                </a:solidFill>
                <a:latin typeface="Times Roman"/>
                <a:ea typeface="Times Roman"/>
                <a:cs typeface="Times Roman"/>
                <a:sym typeface="Times Roman"/>
              </a:defRPr>
            </a:pPr>
            <a:r>
              <a:t>Optional GPU</a:t>
            </a:r>
            <a:r>
              <a:rPr b="0"/>
              <a:t>: For faster ML model training and processing in real-time applications.</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40" name="Google Shape;4484;p42"/>
          <p:cNvSpPr txBox="1"/>
          <p:nvPr>
            <p:ph type="title"/>
          </p:nvPr>
        </p:nvSpPr>
        <p:spPr>
          <a:prstGeom prst="rect">
            <a:avLst/>
          </a:prstGeom>
        </p:spPr>
        <p:txBody>
          <a:bodyPr/>
          <a:lstStyle>
            <a:lvl1pPr defTabSz="1609344">
              <a:defRPr b="1" spc="-82" sz="8200">
                <a:latin typeface="Arial"/>
                <a:ea typeface="Arial"/>
                <a:cs typeface="Arial"/>
                <a:sym typeface="Arial"/>
              </a:defRPr>
            </a:lvl1pPr>
          </a:lstStyle>
          <a:p>
            <a:pPr/>
            <a:r>
              <a:t>System Architecture</a:t>
            </a:r>
          </a:p>
        </p:txBody>
      </p:sp>
      <p:sp>
        <p:nvSpPr>
          <p:cNvPr id="241" name="Google Shape;4485;p42"/>
          <p:cNvSpPr txBox="1"/>
          <p:nvPr>
            <p:ph type="body" idx="1"/>
          </p:nvPr>
        </p:nvSpPr>
        <p:spPr>
          <a:xfrm>
            <a:off x="1727199" y="3582758"/>
            <a:ext cx="20929601" cy="8883540"/>
          </a:xfrm>
          <a:prstGeom prst="rect">
            <a:avLst/>
          </a:prstGeom>
        </p:spPr>
        <p:txBody>
          <a:bodyPr/>
          <a:lstStyle/>
          <a:p>
            <a:pPr defTabSz="1146047">
              <a:spcBef>
                <a:spcPts val="30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User Interface (UI)</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759">
                <a:solidFill>
                  <a:srgbClr val="000000"/>
                </a:solidFill>
                <a:latin typeface="Times Roman"/>
                <a:ea typeface="Times Roman"/>
                <a:cs typeface="Times Roman"/>
                <a:sym typeface="Times Roman"/>
              </a:defRPr>
            </a:pPr>
            <a:r>
              <a:t>Frontend with HTML, CSS, JavaScript; intuitive design for lessons, quizzes, and tracking.</a:t>
            </a:r>
          </a:p>
          <a:p>
            <a:pPr defTabSz="1146047">
              <a:spcBef>
                <a:spcPts val="30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Application Layer</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Flask</a:t>
            </a:r>
            <a:r>
              <a:rPr b="0"/>
              <a:t>: Backend framework managing data flow and user sessions.</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Gesture Recognition</a:t>
            </a:r>
            <a:r>
              <a:rPr b="0"/>
              <a:t>: Real-time feedback using OpenCV and Mediapipe for interactive learning.</a:t>
            </a:r>
          </a:p>
          <a:p>
            <a:pPr defTabSz="1146047">
              <a:spcBef>
                <a:spcPts val="30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Data Layer</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SQLite Database</a:t>
            </a:r>
            <a:r>
              <a:rPr b="0"/>
              <a:t>: Stores user data, progress, and content.</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ML Model</a:t>
            </a:r>
            <a:r>
              <a:rPr b="0"/>
              <a:t>: TensorFlow/Keras for accurate sign gesture recognition.</a:t>
            </a:r>
          </a:p>
          <a:p>
            <a:pPr defTabSz="1146047">
              <a:spcBef>
                <a:spcPts val="30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759">
                <a:solidFill>
                  <a:srgbClr val="000000"/>
                </a:solidFill>
                <a:latin typeface="Times Roman"/>
                <a:ea typeface="Times Roman"/>
                <a:cs typeface="Times Roman"/>
                <a:sym typeface="Times Roman"/>
              </a:defRPr>
            </a:pPr>
            <a:r>
              <a:t>Future Expansion</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759">
                <a:solidFill>
                  <a:srgbClr val="000000"/>
                </a:solidFill>
                <a:latin typeface="Times Roman"/>
                <a:ea typeface="Times Roman"/>
                <a:cs typeface="Times Roman"/>
                <a:sym typeface="Times Roman"/>
              </a:defRPr>
            </a:pPr>
            <a:r>
              <a:t>Mobile app version (Flutter/React Native) and potential cloud integration for scalability.</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43" name="Google Shape;4381;p37"/>
          <p:cNvSpPr txBox="1"/>
          <p:nvPr>
            <p:ph type="title"/>
          </p:nvPr>
        </p:nvSpPr>
        <p:spPr>
          <a:xfrm>
            <a:off x="1727200" y="6458518"/>
            <a:ext cx="20929601" cy="3300116"/>
          </a:xfrm>
          <a:prstGeom prst="rect">
            <a:avLst/>
          </a:prstGeom>
        </p:spPr>
        <p:txBody>
          <a:bodyPr/>
          <a:lstStyle/>
          <a:p>
            <a:pPr defTabSz="2086292">
              <a:defRPr spc="-106" sz="10672"/>
            </a:pPr>
            <a:r>
              <a:t>Chapter 3</a:t>
            </a:r>
          </a:p>
          <a:p>
            <a:pPr defTabSz="2086292">
              <a:defRPr spc="-106" sz="10672"/>
            </a:pPr>
            <a:r>
              <a:t>Methodology</a:t>
            </a:r>
          </a:p>
        </p:txBody>
      </p:sp>
      <p:sp>
        <p:nvSpPr>
          <p:cNvPr id="244" name="Google Shape;4382;p37"/>
          <p:cNvSpPr txBox="1"/>
          <p:nvPr/>
        </p:nvSpPr>
        <p:spPr>
          <a:xfrm>
            <a:off x="1659319" y="2541927"/>
            <a:ext cx="13438431" cy="2616801"/>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lvl1pPr defTabSz="1866836">
              <a:spcBef>
                <a:spcPts val="2100"/>
              </a:spcBef>
              <a:tabLst>
                <a:tab pos="304800" algn="l"/>
                <a:tab pos="622300" algn="l"/>
                <a:tab pos="927100" algn="l"/>
                <a:tab pos="1244600" algn="l"/>
                <a:tab pos="1562100" algn="l"/>
                <a:tab pos="1866900" algn="l"/>
                <a:tab pos="2184400" algn="l"/>
                <a:tab pos="2501900" algn="l"/>
                <a:tab pos="2806700" algn="l"/>
                <a:tab pos="3124200" algn="l"/>
                <a:tab pos="3441700" algn="l"/>
                <a:tab pos="3746500" algn="l"/>
              </a:tabLst>
              <a:defRPr sz="12144">
                <a:solidFill>
                  <a:srgbClr val="7A0C0C"/>
                </a:solidFill>
                <a:latin typeface="Black Han Sans"/>
                <a:ea typeface="Black Han Sans"/>
                <a:cs typeface="Black Han Sans"/>
                <a:sym typeface="Black Han Sans"/>
              </a:defRPr>
            </a:lvl1pPr>
          </a:lstStyle>
          <a:p>
            <a:pPr/>
            <a:r>
              <a:t>03.</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46" name="Google Shape;4470;p40"/>
          <p:cNvSpPr/>
          <p:nvPr/>
        </p:nvSpPr>
        <p:spPr>
          <a:xfrm>
            <a:off x="-1" y="130"/>
            <a:ext cx="9144001" cy="13716007"/>
          </a:xfrm>
          <a:prstGeom prst="roundRect">
            <a:avLst>
              <a:gd name="adj" fmla="val 0"/>
            </a:avLst>
          </a:prstGeom>
          <a:gradFill>
            <a:gsLst>
              <a:gs pos="0">
                <a:srgbClr val="FFFFFF">
                  <a:alpha val="56420"/>
                </a:srgbClr>
              </a:gs>
              <a:gs pos="25000">
                <a:srgbClr val="FFFFFF">
                  <a:alpha val="56420"/>
                </a:srgbClr>
              </a:gs>
              <a:gs pos="50000">
                <a:srgbClr val="FFFFFF">
                  <a:alpha val="56420"/>
                </a:srgbClr>
              </a:gs>
              <a:gs pos="100000">
                <a:srgbClr val="BEBEBE">
                  <a:alpha val="56420"/>
                </a:srgbClr>
              </a:gs>
            </a:gsLst>
            <a:lin ang="10800025"/>
          </a:gradFill>
          <a:ln w="12700">
            <a:miter lim="400000"/>
          </a:ln>
        </p:spPr>
        <p:txBody>
          <a:bodyPr lIns="50800" tIns="50800" rIns="50800" bIns="50800" anchor="ctr"/>
          <a:lstStyle/>
          <a:p>
            <a:pPr algn="ctr">
              <a:lnSpc>
                <a:spcPct val="100000"/>
              </a:lnSpc>
              <a:spcBef>
                <a:spcPts val="0"/>
              </a:spcBef>
              <a:defRPr cap="all" sz="3000">
                <a:solidFill>
                  <a:srgbClr val="000000"/>
                </a:solidFill>
                <a:latin typeface="Arial"/>
                <a:ea typeface="Arial"/>
                <a:cs typeface="Arial"/>
                <a:sym typeface="Arial"/>
              </a:defRPr>
            </a:pPr>
          </a:p>
        </p:txBody>
      </p:sp>
      <p:sp>
        <p:nvSpPr>
          <p:cNvPr id="247" name="Agile Methodology:…"/>
          <p:cNvSpPr txBox="1"/>
          <p:nvPr>
            <p:ph type="body" idx="4294967295"/>
          </p:nvPr>
        </p:nvSpPr>
        <p:spPr>
          <a:xfrm>
            <a:off x="9566457" y="3119978"/>
            <a:ext cx="14003165" cy="10151115"/>
          </a:xfrm>
          <a:prstGeom prst="rect">
            <a:avLst/>
          </a:prstGeom>
        </p:spPr>
        <p:txBody>
          <a:bodyPr/>
          <a:lstStyle/>
          <a:p>
            <a:pPr indent="111759" algn="l" defTabSz="975359">
              <a:spcBef>
                <a:spcPts val="2400"/>
              </a:spcBef>
              <a:defRPr b="1" spc="-34" sz="3400">
                <a:solidFill>
                  <a:srgbClr val="000000"/>
                </a:solidFill>
                <a:latin typeface="Times Roman"/>
                <a:ea typeface="Times Roman"/>
                <a:cs typeface="Times Roman"/>
                <a:sym typeface="Times Roman"/>
              </a:defRPr>
            </a:pPr>
            <a:r>
              <a:t>Methodology Used</a:t>
            </a:r>
            <a:r>
              <a:rPr b="0"/>
              <a:t>: </a:t>
            </a:r>
            <a:r>
              <a:t>Waterfall Model</a:t>
            </a:r>
          </a:p>
          <a:p>
            <a:pPr lvl="1" marL="1141827" indent="-664307" algn="l" defTabSz="975359">
              <a:spcBef>
                <a:spcPts val="2000"/>
              </a:spcBef>
              <a:buSzPct val="100000"/>
              <a:buFont typeface="Times Roman"/>
              <a:buChar char="◦"/>
              <a:defRPr spc="-34" sz="3400">
                <a:solidFill>
                  <a:srgbClr val="000000"/>
                </a:solidFill>
                <a:latin typeface="Times Roman"/>
                <a:ea typeface="Times Roman"/>
                <a:cs typeface="Times Roman"/>
                <a:sym typeface="Times Roman"/>
              </a:defRPr>
            </a:pPr>
            <a:r>
              <a:t>A linear, sequential approach with clear phases, ideal for defined project requirements.</a:t>
            </a:r>
          </a:p>
          <a:p>
            <a:pPr indent="111759" algn="l" defTabSz="975359">
              <a:spcBef>
                <a:spcPts val="2400"/>
              </a:spcBef>
              <a:defRPr b="1" spc="-34" sz="3400">
                <a:solidFill>
                  <a:srgbClr val="000000"/>
                </a:solidFill>
                <a:latin typeface="Times Roman"/>
                <a:ea typeface="Times Roman"/>
                <a:cs typeface="Times Roman"/>
                <a:sym typeface="Times Roman"/>
              </a:defRPr>
            </a:pPr>
            <a:r>
              <a:t>Development Phases</a:t>
            </a:r>
          </a:p>
          <a:p>
            <a:pPr lvl="1" marL="1141827" indent="-664307" algn="l" defTabSz="975359">
              <a:spcBef>
                <a:spcPts val="2000"/>
              </a:spcBef>
              <a:buSzPct val="100000"/>
              <a:buFont typeface="Times Roman"/>
              <a:buChar char="◦"/>
              <a:defRPr b="1" spc="-34" sz="3400">
                <a:solidFill>
                  <a:srgbClr val="000000"/>
                </a:solidFill>
                <a:latin typeface="Times Roman"/>
                <a:ea typeface="Times Roman"/>
                <a:cs typeface="Times Roman"/>
                <a:sym typeface="Times Roman"/>
              </a:defRPr>
            </a:pPr>
            <a:r>
              <a:t>Requirement Gathering</a:t>
            </a:r>
            <a:r>
              <a:rPr b="0"/>
              <a:t>: Identifying user needs through surveys and existing system analysis.</a:t>
            </a:r>
          </a:p>
          <a:p>
            <a:pPr lvl="1" marL="1141827" indent="-664307" algn="l" defTabSz="975359">
              <a:spcBef>
                <a:spcPts val="2000"/>
              </a:spcBef>
              <a:buSzPct val="100000"/>
              <a:buFont typeface="Times Roman"/>
              <a:buChar char="◦"/>
              <a:defRPr b="1" spc="-34" sz="3400">
                <a:solidFill>
                  <a:srgbClr val="000000"/>
                </a:solidFill>
                <a:latin typeface="Times Roman"/>
                <a:ea typeface="Times Roman"/>
                <a:cs typeface="Times Roman"/>
                <a:sym typeface="Times Roman"/>
              </a:defRPr>
            </a:pPr>
            <a:r>
              <a:t>System Design</a:t>
            </a:r>
            <a:r>
              <a:rPr b="0"/>
              <a:t>: Creating architectural diagrams and UI mockups.</a:t>
            </a:r>
          </a:p>
          <a:p>
            <a:pPr lvl="1" marL="1141827" indent="-664307" algn="l" defTabSz="975359">
              <a:spcBef>
                <a:spcPts val="2000"/>
              </a:spcBef>
              <a:buSzPct val="100000"/>
              <a:buFont typeface="Times Roman"/>
              <a:buChar char="◦"/>
              <a:defRPr b="1" spc="-34" sz="3400">
                <a:solidFill>
                  <a:srgbClr val="000000"/>
                </a:solidFill>
                <a:latin typeface="Times Roman"/>
                <a:ea typeface="Times Roman"/>
                <a:cs typeface="Times Roman"/>
                <a:sym typeface="Times Roman"/>
              </a:defRPr>
            </a:pPr>
            <a:r>
              <a:t>Implementation</a:t>
            </a:r>
            <a:r>
              <a:rPr b="0"/>
              <a:t>: Developing the platform using Python, Flask, and machine learning libraries.</a:t>
            </a:r>
          </a:p>
          <a:p>
            <a:pPr lvl="1" marL="1141827" indent="-664307" algn="l" defTabSz="975359">
              <a:spcBef>
                <a:spcPts val="2000"/>
              </a:spcBef>
              <a:buSzPct val="100000"/>
              <a:buFont typeface="Times Roman"/>
              <a:buChar char="◦"/>
              <a:defRPr b="1" spc="-34" sz="3400">
                <a:solidFill>
                  <a:srgbClr val="000000"/>
                </a:solidFill>
                <a:latin typeface="Times Roman"/>
                <a:ea typeface="Times Roman"/>
                <a:cs typeface="Times Roman"/>
                <a:sym typeface="Times Roman"/>
              </a:defRPr>
            </a:pPr>
            <a:r>
              <a:t>Testing</a:t>
            </a:r>
            <a:r>
              <a:rPr b="0"/>
              <a:t>: Ensuring the system meets functional requirements, particularly for gesture recognition accuracy.</a:t>
            </a:r>
          </a:p>
          <a:p>
            <a:pPr lvl="1" marL="1141827" indent="-664307" algn="l" defTabSz="975359">
              <a:spcBef>
                <a:spcPts val="2000"/>
              </a:spcBef>
              <a:buSzPct val="100000"/>
              <a:buFont typeface="Times Roman"/>
              <a:buChar char="◦"/>
              <a:defRPr b="1" spc="-34" sz="3400">
                <a:solidFill>
                  <a:srgbClr val="000000"/>
                </a:solidFill>
                <a:latin typeface="Times Roman"/>
                <a:ea typeface="Times Roman"/>
                <a:cs typeface="Times Roman"/>
                <a:sym typeface="Times Roman"/>
              </a:defRPr>
            </a:pPr>
            <a:r>
              <a:t>Deployment</a:t>
            </a:r>
            <a:r>
              <a:rPr b="0"/>
              <a:t>: Launching the web-based platform and preparing for future app development and maintenance.</a:t>
            </a:r>
          </a:p>
          <a:p>
            <a:pPr algn="l" defTabSz="975359">
              <a:spcBef>
                <a:spcPts val="2400"/>
              </a:spcBef>
              <a:defRPr b="1" spc="-34" sz="3400">
                <a:solidFill>
                  <a:srgbClr val="000000"/>
                </a:solidFill>
                <a:latin typeface="Times Roman"/>
                <a:ea typeface="Times Roman"/>
                <a:cs typeface="Times Roman"/>
                <a:sym typeface="Times Roman"/>
              </a:defRPr>
            </a:pPr>
            <a:r>
              <a:t>Goal</a:t>
            </a:r>
            <a:r>
              <a:rPr b="0"/>
              <a:t>: Structured, phase-by-phase development to deliver a reliable and user-friendly Somali Sign Language Learning Platform.</a:t>
            </a:r>
          </a:p>
        </p:txBody>
      </p:sp>
      <p:sp>
        <p:nvSpPr>
          <p:cNvPr id="248" name="Google Shape;4374;p36"/>
          <p:cNvSpPr txBox="1"/>
          <p:nvPr/>
        </p:nvSpPr>
        <p:spPr>
          <a:xfrm>
            <a:off x="10022869" y="489855"/>
            <a:ext cx="13090342" cy="2151567"/>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lvl1pPr defTabSz="1487421">
              <a:defRPr sz="6000">
                <a:solidFill>
                  <a:srgbClr val="7A0C0C"/>
                </a:solidFill>
                <a:latin typeface="Black Han Sans"/>
                <a:ea typeface="Black Han Sans"/>
                <a:cs typeface="Black Han Sans"/>
                <a:sym typeface="Black Han Sans"/>
              </a:defRPr>
            </a:lvl1pPr>
          </a:lstStyle>
          <a:p>
            <a:pPr/>
            <a:r>
              <a:t>System Development Methodology</a:t>
            </a:r>
          </a:p>
        </p:txBody>
      </p:sp>
      <p:pic>
        <p:nvPicPr>
          <p:cNvPr id="249" name="1.jpg" descr="1.jpg"/>
          <p:cNvPicPr>
            <a:picLocks noChangeAspect="1"/>
          </p:cNvPicPr>
          <p:nvPr/>
        </p:nvPicPr>
        <p:blipFill>
          <a:blip r:embed="rId2">
            <a:extLst/>
          </a:blip>
          <a:srcRect l="32949" t="0" r="32949" b="0"/>
          <a:stretch>
            <a:fillRect/>
          </a:stretch>
        </p:blipFill>
        <p:spPr>
          <a:xfrm>
            <a:off x="-6" y="-6"/>
            <a:ext cx="9144011" cy="1371602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51" name="Google Shape;4484;p42"/>
          <p:cNvSpPr txBox="1"/>
          <p:nvPr>
            <p:ph type="title"/>
          </p:nvPr>
        </p:nvSpPr>
        <p:spPr>
          <a:prstGeom prst="rect">
            <a:avLst/>
          </a:prstGeom>
        </p:spPr>
        <p:txBody>
          <a:bodyPr/>
          <a:lstStyle>
            <a:lvl1pPr defTabSz="1267965">
              <a:defRPr b="1" spc="-64" sz="6400">
                <a:latin typeface="Arial"/>
                <a:ea typeface="Arial"/>
                <a:cs typeface="Arial"/>
                <a:sym typeface="Arial"/>
              </a:defRPr>
            </a:lvl1pPr>
          </a:lstStyle>
          <a:p>
            <a:pPr/>
            <a:r>
              <a:t>Requirements Analysis</a:t>
            </a:r>
          </a:p>
        </p:txBody>
      </p:sp>
      <p:sp>
        <p:nvSpPr>
          <p:cNvPr id="252" name="Google Shape;4485;p42"/>
          <p:cNvSpPr txBox="1"/>
          <p:nvPr>
            <p:ph type="body" idx="1"/>
          </p:nvPr>
        </p:nvSpPr>
        <p:spPr>
          <a:xfrm>
            <a:off x="1727199" y="3707351"/>
            <a:ext cx="20929601" cy="9037291"/>
          </a:xfrm>
          <a:prstGeom prst="rect">
            <a:avLst/>
          </a:prstGeom>
        </p:spPr>
        <p:txBody>
          <a:bodyPr/>
          <a:lstStyle/>
          <a:p>
            <a:pPr defTabSz="921712">
              <a:spcBef>
                <a:spcPts val="2200"/>
              </a:spcBef>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b="1" sz="4200">
                <a:solidFill>
                  <a:srgbClr val="000000"/>
                </a:solidFill>
                <a:latin typeface="Times Roman"/>
                <a:ea typeface="Times Roman"/>
                <a:cs typeface="Times Roman"/>
                <a:sym typeface="Times Roman"/>
              </a:defRPr>
            </a:pPr>
            <a:r>
              <a:t>Functional Requirements</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Real-time gesture recognition.</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Interactive lessons and quizzes.</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Progress tracking for users.</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User-friendly interface.</a:t>
            </a:r>
          </a:p>
          <a:p>
            <a:pPr defTabSz="921712">
              <a:spcBef>
                <a:spcPts val="2200"/>
              </a:spcBef>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b="1" sz="4200">
                <a:solidFill>
                  <a:srgbClr val="000000"/>
                </a:solidFill>
                <a:latin typeface="Times Roman"/>
                <a:ea typeface="Times Roman"/>
                <a:cs typeface="Times Roman"/>
                <a:sym typeface="Times Roman"/>
              </a:defRPr>
            </a:pPr>
            <a:r>
              <a:t>Non-Functional Requirements</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High performance with low latency.</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Scalable for future features.</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Accessible and easy to use.</a:t>
            </a:r>
          </a:p>
          <a:p>
            <a:pPr marL="737270" indent="-631657" defTabSz="921712">
              <a:spcBef>
                <a:spcPts val="2000"/>
              </a:spcBef>
              <a:buSzPct val="100000"/>
              <a:buFont typeface="Times Roman"/>
              <a:buChar char="•"/>
              <a:tabLst>
                <a:tab pos="292100" algn="l"/>
                <a:tab pos="596900" algn="l"/>
                <a:tab pos="889000" algn="l"/>
                <a:tab pos="1193800" algn="l"/>
                <a:tab pos="1485900" algn="l"/>
                <a:tab pos="1790700" algn="l"/>
                <a:tab pos="2082800" algn="l"/>
                <a:tab pos="2387600" algn="l"/>
                <a:tab pos="2679700" algn="l"/>
                <a:tab pos="2984500" algn="l"/>
                <a:tab pos="3276600" algn="l"/>
                <a:tab pos="3581400" algn="l"/>
              </a:tabLst>
              <a:defRPr sz="4200">
                <a:solidFill>
                  <a:srgbClr val="000000"/>
                </a:solidFill>
                <a:latin typeface="Times Roman"/>
                <a:ea typeface="Times Roman"/>
                <a:cs typeface="Times Roman"/>
                <a:sym typeface="Times Roman"/>
              </a:defRPr>
            </a:pPr>
            <a:r>
              <a:t>Secure data handling.</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54" name="Google Shape;4484;p42"/>
          <p:cNvSpPr txBox="1"/>
          <p:nvPr>
            <p:ph type="title"/>
          </p:nvPr>
        </p:nvSpPr>
        <p:spPr>
          <a:prstGeom prst="rect">
            <a:avLst/>
          </a:prstGeom>
        </p:spPr>
        <p:txBody>
          <a:bodyPr/>
          <a:lstStyle>
            <a:lvl1pPr defTabSz="1267965">
              <a:defRPr b="1" spc="-64" sz="6400">
                <a:latin typeface="Arial"/>
                <a:ea typeface="Arial"/>
                <a:cs typeface="Arial"/>
                <a:sym typeface="Arial"/>
              </a:defRPr>
            </a:lvl1pPr>
          </a:lstStyle>
          <a:p>
            <a:pPr/>
            <a:r>
              <a:t>Challenges and Solutions</a:t>
            </a:r>
          </a:p>
        </p:txBody>
      </p:sp>
      <p:sp>
        <p:nvSpPr>
          <p:cNvPr id="255" name="Google Shape;4485;p42"/>
          <p:cNvSpPr txBox="1"/>
          <p:nvPr>
            <p:ph type="body" idx="1"/>
          </p:nvPr>
        </p:nvSpPr>
        <p:spPr>
          <a:xfrm>
            <a:off x="1727199" y="3589700"/>
            <a:ext cx="20929601" cy="9359419"/>
          </a:xfrm>
          <a:prstGeom prst="rect">
            <a:avLst/>
          </a:prstGeom>
        </p:spPr>
        <p:txBody>
          <a:bodyPr/>
          <a:lstStyle/>
          <a:p>
            <a:pPr defTabSz="959754">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Limited Data</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Challenge</a:t>
            </a:r>
            <a:r>
              <a:rPr b="0"/>
              <a:t>: Scarce datasets for Somali Sign Language.</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Solution</a:t>
            </a:r>
            <a:r>
              <a:rPr b="0"/>
              <a:t>: Custom data collection and augmentation.</a:t>
            </a:r>
          </a:p>
          <a:p>
            <a:pPr defTabSz="959754">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Recognition Accuracy</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Challenge</a:t>
            </a:r>
            <a:r>
              <a:rPr b="0"/>
              <a:t>: Consistent accuracy across conditions.</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Solution</a:t>
            </a:r>
            <a:r>
              <a:rPr b="0"/>
              <a:t>: Use robust algorithms and real-time testing.</a:t>
            </a:r>
          </a:p>
          <a:p>
            <a:pPr defTabSz="959754">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User Engagement</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Challenge</a:t>
            </a:r>
            <a:r>
              <a:rPr b="0"/>
              <a:t>: Sustaining user interest.</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Solution</a:t>
            </a:r>
            <a:r>
              <a:rPr b="0"/>
              <a:t>: Add interactive quizzes, progress tracking, and mobile access.</a:t>
            </a:r>
          </a:p>
          <a:p>
            <a:pPr defTabSz="959754">
              <a:spcBef>
                <a:spcPts val="2300"/>
              </a:spcBef>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Scalability</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Challenge</a:t>
            </a:r>
            <a:r>
              <a:rPr b="0"/>
              <a:t>: Expanding content and features.</a:t>
            </a:r>
          </a:p>
          <a:p>
            <a:pPr marL="763650" indent="-653678" defTabSz="959754">
              <a:spcBef>
                <a:spcPts val="2300"/>
              </a:spcBef>
              <a:buSzPct val="100000"/>
              <a:buFont typeface="Times Roman"/>
              <a:buChar char="•"/>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b="1" sz="3264">
                <a:solidFill>
                  <a:srgbClr val="000000"/>
                </a:solidFill>
                <a:latin typeface="Times Roman"/>
                <a:ea typeface="Times Roman"/>
                <a:cs typeface="Times Roman"/>
                <a:sym typeface="Times Roman"/>
              </a:defRPr>
            </a:pPr>
            <a:r>
              <a:t>Solution</a:t>
            </a:r>
            <a:r>
              <a:rPr b="0"/>
              <a:t>: Scalable design with planned cloud and mobile expansion.</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198" name="Google Shape;4344;p34"/>
          <p:cNvSpPr txBox="1"/>
          <p:nvPr>
            <p:ph type="title"/>
          </p:nvPr>
        </p:nvSpPr>
        <p:spPr>
          <a:prstGeom prst="rect">
            <a:avLst/>
          </a:prstGeom>
        </p:spPr>
        <p:txBody>
          <a:bodyPr/>
          <a:lstStyle>
            <a:lvl1pPr defTabSz="1706877">
              <a:defRPr spc="-64" sz="6400"/>
            </a:lvl1pPr>
          </a:lstStyle>
          <a:p>
            <a:pPr/>
            <a:r>
              <a:t>Sign Language Learning </a:t>
            </a:r>
          </a:p>
        </p:txBody>
      </p:sp>
      <p:sp>
        <p:nvSpPr>
          <p:cNvPr id="199" name="Google Shape;5109;p58"/>
          <p:cNvSpPr txBox="1"/>
          <p:nvPr/>
        </p:nvSpPr>
        <p:spPr>
          <a:xfrm>
            <a:off x="4271762" y="3766725"/>
            <a:ext cx="15840476" cy="8817640"/>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p>
            <a:pPr algn="ctr" defTabSz="914400">
              <a:spcBef>
                <a:spcPts val="1400"/>
              </a:spcBef>
              <a:tabLst>
                <a:tab pos="203200" algn="l"/>
                <a:tab pos="419100" algn="l"/>
                <a:tab pos="622300" algn="l"/>
                <a:tab pos="838200" algn="l"/>
                <a:tab pos="1041400" algn="l"/>
                <a:tab pos="1257300" algn="l"/>
                <a:tab pos="1460500" algn="l"/>
                <a:tab pos="1676400" algn="l"/>
                <a:tab pos="1879600" algn="l"/>
                <a:tab pos="2095500" algn="l"/>
                <a:tab pos="2298700" algn="l"/>
                <a:tab pos="2514600" algn="l"/>
              </a:tabLst>
              <a:defRPr sz="4483">
                <a:solidFill>
                  <a:srgbClr val="7A0C0C"/>
                </a:solidFill>
                <a:latin typeface="Black Han Sans"/>
                <a:ea typeface="Black Han Sans"/>
                <a:cs typeface="Black Han Sans"/>
                <a:sym typeface="Black Han Sans"/>
              </a:defRPr>
            </a:pPr>
            <a:r>
              <a:t>Hudeyfi Mohammed Abdikadir</a:t>
            </a:r>
          </a:p>
          <a:p>
            <a:pPr algn="ctr" defTabSz="914400">
              <a:spcBef>
                <a:spcPts val="1400"/>
              </a:spcBef>
              <a:tabLst>
                <a:tab pos="203200" algn="l"/>
                <a:tab pos="419100" algn="l"/>
                <a:tab pos="622300" algn="l"/>
                <a:tab pos="838200" algn="l"/>
                <a:tab pos="1041400" algn="l"/>
                <a:tab pos="1257300" algn="l"/>
                <a:tab pos="1460500" algn="l"/>
                <a:tab pos="1676400" algn="l"/>
                <a:tab pos="1879600" algn="l"/>
                <a:tab pos="2095500" algn="l"/>
                <a:tab pos="2298700" algn="l"/>
                <a:tab pos="2514600" algn="l"/>
              </a:tabLst>
              <a:defRPr sz="3362">
                <a:solidFill>
                  <a:srgbClr val="7A0C0C"/>
                </a:solidFill>
                <a:latin typeface="Black Han Sans"/>
                <a:ea typeface="Black Han Sans"/>
                <a:cs typeface="Black Han Sans"/>
                <a:sym typeface="Black Han Sans"/>
              </a:defRPr>
            </a:pPr>
          </a:p>
          <a:p>
            <a:pPr algn="ctr" defTabSz="914400">
              <a:spcBef>
                <a:spcPts val="1400"/>
              </a:spcBef>
              <a:tabLst>
                <a:tab pos="203200" algn="l"/>
                <a:tab pos="419100" algn="l"/>
                <a:tab pos="622300" algn="l"/>
                <a:tab pos="838200" algn="l"/>
                <a:tab pos="1041400" algn="l"/>
                <a:tab pos="1257300" algn="l"/>
                <a:tab pos="1460500" algn="l"/>
                <a:tab pos="1676400" algn="l"/>
                <a:tab pos="1879600" algn="l"/>
                <a:tab pos="2095500" algn="l"/>
                <a:tab pos="2298700" algn="l"/>
                <a:tab pos="2514600" algn="l"/>
              </a:tabLst>
              <a:defRPr sz="3362">
                <a:latin typeface="ABeeZee"/>
                <a:ea typeface="ABeeZee"/>
                <a:cs typeface="ABeeZee"/>
                <a:sym typeface="ABeeZee"/>
              </a:defRPr>
            </a:pPr>
            <a:r>
              <a:t>202209040026</a:t>
            </a:r>
          </a:p>
          <a:p>
            <a:pPr algn="ctr" defTabSz="914400">
              <a:spcBef>
                <a:spcPts val="1400"/>
              </a:spcBef>
              <a:tabLst>
                <a:tab pos="203200" algn="l"/>
                <a:tab pos="419100" algn="l"/>
                <a:tab pos="622300" algn="l"/>
                <a:tab pos="838200" algn="l"/>
                <a:tab pos="1041400" algn="l"/>
                <a:tab pos="1257300" algn="l"/>
                <a:tab pos="1460500" algn="l"/>
                <a:tab pos="1676400" algn="l"/>
                <a:tab pos="1879600" algn="l"/>
                <a:tab pos="2095500" algn="l"/>
                <a:tab pos="2298700" algn="l"/>
                <a:tab pos="2514600" algn="l"/>
              </a:tabLst>
              <a:defRPr sz="3362">
                <a:latin typeface="ABeeZee"/>
                <a:ea typeface="ABeeZee"/>
                <a:cs typeface="ABeeZee"/>
                <a:sym typeface="ABeeZee"/>
              </a:defRPr>
            </a:pPr>
          </a:p>
          <a:p>
            <a:pPr algn="ctr" defTabSz="719327">
              <a:spcBef>
                <a:spcPts val="1400"/>
              </a:spcBef>
              <a:tabLst>
                <a:tab pos="203200" algn="l"/>
                <a:tab pos="419100" algn="l"/>
                <a:tab pos="622300" algn="l"/>
                <a:tab pos="838200" algn="l"/>
                <a:tab pos="1041400" algn="l"/>
                <a:tab pos="1257300" algn="l"/>
                <a:tab pos="1460500" algn="l"/>
                <a:tab pos="1676400" algn="l"/>
                <a:tab pos="1879600" algn="l"/>
                <a:tab pos="2095500" algn="l"/>
                <a:tab pos="2298700" algn="l"/>
                <a:tab pos="2514600" algn="l"/>
              </a:tabLst>
              <a:defRPr sz="3362">
                <a:solidFill>
                  <a:srgbClr val="000000"/>
                </a:solidFill>
                <a:latin typeface="Times Roman"/>
                <a:ea typeface="Times Roman"/>
                <a:cs typeface="Times Roman"/>
                <a:sym typeface="Times Roman"/>
              </a:defRPr>
            </a:pPr>
            <a:r>
              <a:t>City University, Malaysia</a:t>
            </a:r>
          </a:p>
          <a:p>
            <a:pPr algn="ctr" defTabSz="719327">
              <a:spcBef>
                <a:spcPts val="1400"/>
              </a:spcBef>
              <a:tabLst>
                <a:tab pos="203200" algn="l"/>
                <a:tab pos="419100" algn="l"/>
                <a:tab pos="622300" algn="l"/>
                <a:tab pos="838200" algn="l"/>
                <a:tab pos="1041400" algn="l"/>
                <a:tab pos="1257300" algn="l"/>
                <a:tab pos="1460500" algn="l"/>
                <a:tab pos="1676400" algn="l"/>
                <a:tab pos="1879600" algn="l"/>
                <a:tab pos="2095500" algn="l"/>
                <a:tab pos="2298700" algn="l"/>
                <a:tab pos="2514600" algn="l"/>
              </a:tabLst>
              <a:defRPr sz="3362">
                <a:solidFill>
                  <a:srgbClr val="000000"/>
                </a:solidFill>
                <a:latin typeface="Times Roman"/>
                <a:ea typeface="Times Roman"/>
                <a:cs typeface="Times Roman"/>
                <a:sym typeface="Times Roman"/>
              </a:defRPr>
            </a:pPr>
          </a:p>
          <a:p>
            <a:pPr algn="ctr" defTabSz="19981">
              <a:spcBef>
                <a:spcPts val="1400"/>
              </a:spcBef>
              <a:tabLst>
                <a:tab pos="558800" algn="l"/>
                <a:tab pos="1117600" algn="l"/>
                <a:tab pos="1676400" algn="l"/>
                <a:tab pos="2235200" algn="l"/>
                <a:tab pos="2794000" algn="l"/>
                <a:tab pos="3352800" algn="l"/>
                <a:tab pos="3911600" algn="l"/>
                <a:tab pos="4470400" algn="l"/>
                <a:tab pos="5029200" algn="l"/>
                <a:tab pos="5588000" algn="l"/>
                <a:tab pos="6146800" algn="l"/>
                <a:tab pos="6705600" algn="l"/>
              </a:tabLst>
              <a:defRPr sz="3362">
                <a:solidFill>
                  <a:srgbClr val="000000"/>
                </a:solidFill>
              </a:defRPr>
            </a:pPr>
            <a:r>
              <a:t>Lecturer Name </a:t>
            </a:r>
          </a:p>
          <a:p>
            <a:pPr algn="ctr" defTabSz="19981">
              <a:spcBef>
                <a:spcPts val="1400"/>
              </a:spcBef>
              <a:tabLst>
                <a:tab pos="558800" algn="l"/>
                <a:tab pos="1117600" algn="l"/>
                <a:tab pos="1676400" algn="l"/>
                <a:tab pos="2235200" algn="l"/>
                <a:tab pos="2794000" algn="l"/>
                <a:tab pos="3352800" algn="l"/>
                <a:tab pos="3911600" algn="l"/>
                <a:tab pos="4470400" algn="l"/>
                <a:tab pos="5029200" algn="l"/>
                <a:tab pos="5588000" algn="l"/>
                <a:tab pos="6146800" algn="l"/>
                <a:tab pos="6705600" algn="l"/>
              </a:tabLst>
              <a:defRPr sz="3362">
                <a:solidFill>
                  <a:srgbClr val="000000"/>
                </a:solidFill>
              </a:defRPr>
            </a:pPr>
          </a:p>
          <a:p>
            <a:pPr algn="ctr" defTabSz="19981">
              <a:spcBef>
                <a:spcPts val="1400"/>
              </a:spcBef>
              <a:tabLst>
                <a:tab pos="558800" algn="l"/>
                <a:tab pos="1117600" algn="l"/>
                <a:tab pos="1676400" algn="l"/>
                <a:tab pos="2235200" algn="l"/>
                <a:tab pos="2794000" algn="l"/>
                <a:tab pos="3352800" algn="l"/>
                <a:tab pos="3911600" algn="l"/>
                <a:tab pos="4470400" algn="l"/>
                <a:tab pos="5029200" algn="l"/>
                <a:tab pos="5588000" algn="l"/>
                <a:tab pos="6146800" algn="l"/>
                <a:tab pos="6705600" algn="l"/>
              </a:tabLst>
              <a:defRPr sz="3362">
                <a:solidFill>
                  <a:srgbClr val="000000"/>
                </a:solidFill>
              </a:defRPr>
            </a:pPr>
            <a:r>
              <a:t>Dr. MOHD NURULHAFIZBIN IBRAHIM</a:t>
            </a:r>
          </a:p>
          <a:p>
            <a:pPr algn="ctr" defTabSz="19981">
              <a:spcBef>
                <a:spcPts val="1400"/>
              </a:spcBef>
              <a:tabLst>
                <a:tab pos="558800" algn="l"/>
                <a:tab pos="1117600" algn="l"/>
                <a:tab pos="1676400" algn="l"/>
                <a:tab pos="2235200" algn="l"/>
                <a:tab pos="2794000" algn="l"/>
                <a:tab pos="3352800" algn="l"/>
                <a:tab pos="3911600" algn="l"/>
                <a:tab pos="4470400" algn="l"/>
                <a:tab pos="5029200" algn="l"/>
                <a:tab pos="5588000" algn="l"/>
                <a:tab pos="6146800" algn="l"/>
                <a:tab pos="6705600" algn="l"/>
              </a:tabLst>
              <a:defRPr sz="3362">
                <a:solidFill>
                  <a:srgbClr val="000000"/>
                </a:solidFill>
              </a:defRPr>
            </a:pPr>
          </a:p>
          <a:p>
            <a:pPr algn="ctr" defTabSz="19981">
              <a:spcBef>
                <a:spcPts val="1400"/>
              </a:spcBef>
              <a:tabLst>
                <a:tab pos="558800" algn="l"/>
                <a:tab pos="1117600" algn="l"/>
                <a:tab pos="1676400" algn="l"/>
                <a:tab pos="2235200" algn="l"/>
                <a:tab pos="2794000" algn="l"/>
                <a:tab pos="3352800" algn="l"/>
                <a:tab pos="3911600" algn="l"/>
                <a:tab pos="4470400" algn="l"/>
                <a:tab pos="5029200" algn="l"/>
                <a:tab pos="5588000" algn="l"/>
                <a:tab pos="6146800" algn="l"/>
                <a:tab pos="6705600" algn="l"/>
              </a:tabLst>
              <a:defRPr sz="3362">
                <a:solidFill>
                  <a:srgbClr val="000000"/>
                </a:solidFill>
              </a:defRPr>
            </a:pPr>
            <a:r>
              <a:t>Supervisor</a:t>
            </a:r>
          </a:p>
          <a:p>
            <a:pPr algn="ctr" defTabSz="19981">
              <a:spcBef>
                <a:spcPts val="1400"/>
              </a:spcBef>
              <a:tabLst>
                <a:tab pos="558800" algn="l"/>
                <a:tab pos="1117600" algn="l"/>
                <a:tab pos="1676400" algn="l"/>
                <a:tab pos="2235200" algn="l"/>
                <a:tab pos="2794000" algn="l"/>
                <a:tab pos="3352800" algn="l"/>
                <a:tab pos="3911600" algn="l"/>
                <a:tab pos="4470400" algn="l"/>
                <a:tab pos="5029200" algn="l"/>
                <a:tab pos="5588000" algn="l"/>
                <a:tab pos="6146800" algn="l"/>
                <a:tab pos="6705600" algn="l"/>
              </a:tabLst>
              <a:defRPr sz="3362">
                <a:solidFill>
                  <a:srgbClr val="000000"/>
                </a:solidFill>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57" name="Google Shape;4484;p42"/>
          <p:cNvSpPr txBox="1"/>
          <p:nvPr>
            <p:ph type="title"/>
          </p:nvPr>
        </p:nvSpPr>
        <p:spPr>
          <a:prstGeom prst="rect">
            <a:avLst/>
          </a:prstGeom>
        </p:spPr>
        <p:txBody>
          <a:bodyPr/>
          <a:lstStyle>
            <a:lvl1pPr defTabSz="1267965">
              <a:defRPr b="1" spc="-64" sz="6400">
                <a:latin typeface="Arial"/>
                <a:ea typeface="Arial"/>
                <a:cs typeface="Arial"/>
                <a:sym typeface="Arial"/>
              </a:defRPr>
            </a:lvl1pPr>
          </a:lstStyle>
          <a:p>
            <a:pPr/>
            <a:r>
              <a:t>Software and Hardware Specification</a:t>
            </a:r>
          </a:p>
        </p:txBody>
      </p:sp>
      <p:sp>
        <p:nvSpPr>
          <p:cNvPr id="258" name="Google Shape;4485;p42"/>
          <p:cNvSpPr txBox="1"/>
          <p:nvPr>
            <p:ph type="body" idx="1"/>
          </p:nvPr>
        </p:nvSpPr>
        <p:spPr>
          <a:xfrm>
            <a:off x="1727199" y="3637464"/>
            <a:ext cx="20929601" cy="8942225"/>
          </a:xfrm>
          <a:prstGeom prst="rect">
            <a:avLst/>
          </a:prstGeom>
        </p:spPr>
        <p:txBody>
          <a:bodyPr/>
          <a:lstStyle/>
          <a:p>
            <a:pPr marL="897634" indent="-767714" defTabSz="1133853">
              <a:spcBef>
                <a:spcPts val="2900"/>
              </a:spcBef>
              <a:buSzPct val="100000"/>
              <a:buAutoNum type="arabicPeriod" startAt="1"/>
              <a:defRPr b="1" sz="5200">
                <a:solidFill>
                  <a:srgbClr val="000000"/>
                </a:solidFill>
                <a:latin typeface="Times Roman"/>
                <a:ea typeface="Times Roman"/>
                <a:cs typeface="Times Roman"/>
                <a:sym typeface="Times Roman"/>
              </a:defRPr>
            </a:pPr>
            <a:r>
              <a:t>Software</a:t>
            </a:r>
          </a:p>
          <a:p>
            <a:pPr lvl="1" marL="1322831" indent="-767715" defTabSz="1133853">
              <a:buSzPct val="100000"/>
              <a:buFont typeface="Times Roman"/>
              <a:buChar char="◦"/>
              <a:defRPr b="1" sz="5200">
                <a:solidFill>
                  <a:srgbClr val="000000"/>
                </a:solidFill>
                <a:latin typeface="Times Roman"/>
                <a:ea typeface="Times Roman"/>
                <a:cs typeface="Times Roman"/>
                <a:sym typeface="Times Roman"/>
              </a:defRPr>
            </a:pPr>
            <a:r>
              <a:t>Languages</a:t>
            </a:r>
            <a:r>
              <a:rPr b="0"/>
              <a:t>: Python (backend), HTML/CSS/JavaScript (frontend).</a:t>
            </a:r>
          </a:p>
          <a:p>
            <a:pPr lvl="1" marL="1322831" indent="-767715" defTabSz="1133853">
              <a:buSzPct val="100000"/>
              <a:buFont typeface="Times Roman"/>
              <a:buChar char="◦"/>
              <a:defRPr b="1" sz="5200">
                <a:solidFill>
                  <a:srgbClr val="000000"/>
                </a:solidFill>
                <a:latin typeface="Times Roman"/>
                <a:ea typeface="Times Roman"/>
                <a:cs typeface="Times Roman"/>
                <a:sym typeface="Times Roman"/>
              </a:defRPr>
            </a:pPr>
            <a:r>
              <a:t>Frameworks</a:t>
            </a:r>
            <a:r>
              <a:rPr b="0"/>
              <a:t>: Flask, OpenCV, Mediapipe, TensorFlow/Keras for ML.</a:t>
            </a:r>
          </a:p>
          <a:p>
            <a:pPr lvl="1" marL="1322831" indent="-767715" defTabSz="1133853">
              <a:buSzPct val="100000"/>
              <a:buFont typeface="Times Roman"/>
              <a:buChar char="◦"/>
              <a:defRPr b="1" sz="5200">
                <a:solidFill>
                  <a:srgbClr val="000000"/>
                </a:solidFill>
                <a:latin typeface="Times Roman"/>
                <a:ea typeface="Times Roman"/>
                <a:cs typeface="Times Roman"/>
                <a:sym typeface="Times Roman"/>
              </a:defRPr>
            </a:pPr>
            <a:r>
              <a:t>Database</a:t>
            </a:r>
            <a:r>
              <a:rPr b="0"/>
              <a:t>: SQLite for storing user data and progress.</a:t>
            </a:r>
          </a:p>
          <a:p>
            <a:pPr marL="897634" indent="-767714" defTabSz="1133853">
              <a:spcBef>
                <a:spcPts val="2900"/>
              </a:spcBef>
              <a:buSzPct val="100000"/>
              <a:buAutoNum type="arabicPeriod" startAt="2"/>
              <a:defRPr b="1" sz="5200">
                <a:solidFill>
                  <a:srgbClr val="000000"/>
                </a:solidFill>
                <a:latin typeface="Times Roman"/>
                <a:ea typeface="Times Roman"/>
                <a:cs typeface="Times Roman"/>
                <a:sym typeface="Times Roman"/>
              </a:defRPr>
            </a:pPr>
            <a:r>
              <a:t>Hardware</a:t>
            </a:r>
          </a:p>
          <a:p>
            <a:pPr lvl="1" marL="1322831" indent="-767715" defTabSz="1133853">
              <a:buSzPct val="100000"/>
              <a:buFont typeface="Times Roman"/>
              <a:buChar char="◦"/>
              <a:defRPr b="1" sz="5200">
                <a:solidFill>
                  <a:srgbClr val="000000"/>
                </a:solidFill>
                <a:latin typeface="Times Roman"/>
                <a:ea typeface="Times Roman"/>
                <a:cs typeface="Times Roman"/>
                <a:sym typeface="Times Roman"/>
              </a:defRPr>
            </a:pPr>
            <a:r>
              <a:t>Computer</a:t>
            </a:r>
            <a:r>
              <a:rPr b="0"/>
              <a:t>: Desktop or laptop with 4GB RAM and dual-core processor.</a:t>
            </a:r>
          </a:p>
          <a:p>
            <a:pPr lvl="1" marL="1322831" indent="-767715" defTabSz="1133853">
              <a:buSzPct val="100000"/>
              <a:buFont typeface="Times Roman"/>
              <a:buChar char="◦"/>
              <a:defRPr b="1" sz="5200">
                <a:solidFill>
                  <a:srgbClr val="000000"/>
                </a:solidFill>
                <a:latin typeface="Times Roman"/>
                <a:ea typeface="Times Roman"/>
                <a:cs typeface="Times Roman"/>
                <a:sym typeface="Times Roman"/>
              </a:defRPr>
            </a:pPr>
            <a:r>
              <a:t>Webcam</a:t>
            </a:r>
            <a:r>
              <a:rPr b="0"/>
              <a:t>: Minimum 720p for capturing gestures.</a:t>
            </a:r>
          </a:p>
          <a:p>
            <a:pPr lvl="1" marL="1322831" indent="-767715" defTabSz="1133853">
              <a:buSzPct val="100000"/>
              <a:buFont typeface="Times Roman"/>
              <a:buChar char="◦"/>
              <a:defRPr b="1" sz="5200">
                <a:solidFill>
                  <a:srgbClr val="000000"/>
                </a:solidFill>
                <a:latin typeface="Times Roman"/>
                <a:ea typeface="Times Roman"/>
                <a:cs typeface="Times Roman"/>
                <a:sym typeface="Times Roman"/>
              </a:defRPr>
            </a:pPr>
            <a:r>
              <a:t>Optional GPU</a:t>
            </a:r>
            <a:r>
              <a:rPr b="0"/>
              <a:t>: For faster ML processing.</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60" name="City University Context:…"/>
          <p:cNvSpPr txBox="1"/>
          <p:nvPr>
            <p:ph type="body" idx="4294967295"/>
          </p:nvPr>
        </p:nvSpPr>
        <p:spPr>
          <a:xfrm>
            <a:off x="660844" y="3486840"/>
            <a:ext cx="13808211" cy="9772336"/>
          </a:xfrm>
          <a:prstGeom prst="rect">
            <a:avLst/>
          </a:prstGeom>
        </p:spPr>
        <p:txBody>
          <a:bodyPr/>
          <a:lstStyle>
            <a:lvl1pPr algn="l" defTabSz="1207005">
              <a:spcBef>
                <a:spcPts val="2900"/>
              </a:spcBef>
              <a:defRPr spc="-53" sz="5400">
                <a:solidFill>
                  <a:srgbClr val="000000"/>
                </a:solidFill>
                <a:latin typeface="Times Roman"/>
                <a:ea typeface="Times Roman"/>
                <a:cs typeface="Times Roman"/>
                <a:sym typeface="Times Roman"/>
              </a:defRPr>
            </a:lvl1pPr>
          </a:lstStyle>
          <a:p>
            <a:pPr/>
            <a:r>
              <a:t>The Somali Sign Language Learning Platform aims to bridge communication gaps by providing accessible, interactive tools to learn Somali Sign Language. By integrating real-time gesture recognition, structured lessons, and progress tracking, the platform enhances learning engagement and inclusivity. Through scalable architecture and plans for future expansion, this project supports long-term social impact and greater accessibility for Somalia's deaf and hearing communities. Ultimately, it fosters understanding, empathy, and social integration.</a:t>
            </a:r>
          </a:p>
        </p:txBody>
      </p:sp>
      <p:sp>
        <p:nvSpPr>
          <p:cNvPr id="261" name="Google Shape;4374;p36"/>
          <p:cNvSpPr txBox="1"/>
          <p:nvPr/>
        </p:nvSpPr>
        <p:spPr>
          <a:xfrm>
            <a:off x="1019778" y="833717"/>
            <a:ext cx="13090342" cy="2151563"/>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lvl1pPr algn="ctr">
              <a:spcBef>
                <a:spcPts val="2100"/>
              </a:spcBef>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9464">
                <a:solidFill>
                  <a:srgbClr val="7A0C0C"/>
                </a:solidFill>
                <a:latin typeface="Black Han Sans"/>
                <a:ea typeface="Black Han Sans"/>
                <a:cs typeface="Black Han Sans"/>
                <a:sym typeface="Black Han Sans"/>
              </a:defRPr>
            </a:lvl1pPr>
          </a:lstStyle>
          <a:p>
            <a:pPr defTabSz="914400"/>
            <a:r>
              <a:t>Conclusion</a:t>
            </a:r>
          </a:p>
        </p:txBody>
      </p:sp>
      <p:pic>
        <p:nvPicPr>
          <p:cNvPr id="262" name="a5.jpg" descr="a5.jpg"/>
          <p:cNvPicPr>
            <a:picLocks noChangeAspect="1"/>
          </p:cNvPicPr>
          <p:nvPr/>
        </p:nvPicPr>
        <p:blipFill>
          <a:blip r:embed="rId2">
            <a:extLst/>
          </a:blip>
          <a:srcRect l="31250" t="0" r="31250" b="0"/>
          <a:stretch>
            <a:fillRect/>
          </a:stretch>
        </p:blipFill>
        <p:spPr>
          <a:xfrm>
            <a:off x="15273525" y="-9"/>
            <a:ext cx="9144012" cy="13716025"/>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01" name="Google Shape;4381;p37"/>
          <p:cNvSpPr txBox="1"/>
          <p:nvPr>
            <p:ph type="title"/>
          </p:nvPr>
        </p:nvSpPr>
        <p:spPr>
          <a:xfrm>
            <a:off x="1727200" y="6458518"/>
            <a:ext cx="20929601" cy="3300116"/>
          </a:xfrm>
          <a:prstGeom prst="rect">
            <a:avLst/>
          </a:prstGeom>
        </p:spPr>
        <p:txBody>
          <a:bodyPr/>
          <a:lstStyle/>
          <a:p>
            <a:pPr defTabSz="2086292">
              <a:defRPr spc="-106" sz="10672"/>
            </a:pPr>
            <a:r>
              <a:t>Chapter 1</a:t>
            </a:r>
          </a:p>
          <a:p>
            <a:pPr defTabSz="1615196">
              <a:defRPr spc="-106" sz="10672"/>
            </a:pPr>
            <a:r>
              <a:t>Introduction</a:t>
            </a:r>
          </a:p>
        </p:txBody>
      </p:sp>
      <p:sp>
        <p:nvSpPr>
          <p:cNvPr id="202" name="Google Shape;4382;p37"/>
          <p:cNvSpPr txBox="1"/>
          <p:nvPr/>
        </p:nvSpPr>
        <p:spPr>
          <a:xfrm>
            <a:off x="1659319" y="2541927"/>
            <a:ext cx="21065360" cy="2616801"/>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lvl1pPr defTabSz="1866836">
              <a:spcBef>
                <a:spcPts val="2100"/>
              </a:spcBef>
              <a:tabLst>
                <a:tab pos="304800" algn="l"/>
                <a:tab pos="622300" algn="l"/>
                <a:tab pos="927100" algn="l"/>
                <a:tab pos="1244600" algn="l"/>
                <a:tab pos="1562100" algn="l"/>
                <a:tab pos="1866900" algn="l"/>
                <a:tab pos="2184400" algn="l"/>
                <a:tab pos="2501900" algn="l"/>
                <a:tab pos="2806700" algn="l"/>
                <a:tab pos="3124200" algn="l"/>
                <a:tab pos="3441700" algn="l"/>
                <a:tab pos="3746500" algn="l"/>
              </a:tabLst>
              <a:defRPr sz="12144">
                <a:solidFill>
                  <a:srgbClr val="7A0C0C"/>
                </a:solidFill>
                <a:latin typeface="Black Han Sans"/>
                <a:ea typeface="Black Han Sans"/>
                <a:cs typeface="Black Han Sans"/>
                <a:sym typeface="Black Han Sans"/>
              </a:defRPr>
            </a:lvl1pPr>
          </a:lstStyle>
          <a:p>
            <a:pPr/>
            <a:r>
              <a:t>01.</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04" name="Google Shape;4344;p34"/>
          <p:cNvSpPr txBox="1"/>
          <p:nvPr>
            <p:ph type="title"/>
          </p:nvPr>
        </p:nvSpPr>
        <p:spPr>
          <a:prstGeom prst="rect">
            <a:avLst/>
          </a:prstGeom>
        </p:spPr>
        <p:txBody>
          <a:bodyPr/>
          <a:lstStyle>
            <a:lvl1pPr defTabSz="1755648">
              <a:defRPr spc="-66" sz="6600"/>
            </a:lvl1pPr>
          </a:lstStyle>
          <a:p>
            <a:pPr/>
            <a:r>
              <a:t>Introduction</a:t>
            </a:r>
          </a:p>
        </p:txBody>
      </p:sp>
      <p:sp>
        <p:nvSpPr>
          <p:cNvPr id="205" name="Google Shape;4345;p34"/>
          <p:cNvSpPr txBox="1"/>
          <p:nvPr>
            <p:ph type="body" sz="half" idx="1"/>
          </p:nvPr>
        </p:nvSpPr>
        <p:spPr>
          <a:prstGeom prst="rect">
            <a:avLst/>
          </a:prstGeom>
        </p:spPr>
        <p:txBody>
          <a:bodyPr/>
          <a:lstStyle/>
          <a:p>
            <a:pPr defTabSz="1146047">
              <a:spcBef>
                <a:spcPts val="22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5264">
                <a:solidFill>
                  <a:srgbClr val="000000"/>
                </a:solidFill>
                <a:latin typeface="Times Roman"/>
                <a:ea typeface="Times Roman"/>
                <a:cs typeface="Times Roman"/>
                <a:sym typeface="Times Roman"/>
              </a:defRPr>
            </a:pPr>
            <a:r>
              <a:t>Key Points</a:t>
            </a:r>
            <a:r>
              <a:rPr b="0"/>
              <a:t>:</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5264">
                <a:solidFill>
                  <a:srgbClr val="000000"/>
                </a:solidFill>
                <a:latin typeface="Times Roman"/>
                <a:ea typeface="Times Roman"/>
                <a:cs typeface="Times Roman"/>
                <a:sym typeface="Times Roman"/>
              </a:defRPr>
            </a:pPr>
            <a:r>
              <a:t>Somalia has limited resources for learning Somali Sign Language, isolating many deaf individuals and hindering social and educational inclusion.</a:t>
            </a:r>
          </a:p>
          <a:p>
            <a:pPr marL="927184" indent="-795866" defTabSz="1146047">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5264">
                <a:solidFill>
                  <a:srgbClr val="000000"/>
                </a:solidFill>
                <a:latin typeface="Times Roman"/>
                <a:ea typeface="Times Roman"/>
                <a:cs typeface="Times Roman"/>
                <a:sym typeface="Times Roman"/>
              </a:defRPr>
            </a:pPr>
            <a:r>
              <a:t>Without effective communication tools, both deaf and hearing individuals struggle to interact, impacting community cohesion and understanding.</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07" name="Google Shape;4470;p40"/>
          <p:cNvSpPr/>
          <p:nvPr/>
        </p:nvSpPr>
        <p:spPr>
          <a:xfrm>
            <a:off x="-1" y="130"/>
            <a:ext cx="9144001" cy="13716007"/>
          </a:xfrm>
          <a:prstGeom prst="roundRect">
            <a:avLst>
              <a:gd name="adj" fmla="val 0"/>
            </a:avLst>
          </a:prstGeom>
          <a:gradFill>
            <a:gsLst>
              <a:gs pos="0">
                <a:srgbClr val="FFFFFF">
                  <a:alpha val="56420"/>
                </a:srgbClr>
              </a:gs>
              <a:gs pos="25000">
                <a:srgbClr val="FFFFFF">
                  <a:alpha val="56420"/>
                </a:srgbClr>
              </a:gs>
              <a:gs pos="50000">
                <a:srgbClr val="FFFFFF">
                  <a:alpha val="56420"/>
                </a:srgbClr>
              </a:gs>
              <a:gs pos="100000">
                <a:srgbClr val="BEBEBE">
                  <a:alpha val="56420"/>
                </a:srgbClr>
              </a:gs>
            </a:gsLst>
            <a:lin ang="10800025"/>
          </a:gradFill>
          <a:ln w="12700">
            <a:miter lim="400000"/>
          </a:ln>
        </p:spPr>
        <p:txBody>
          <a:bodyPr lIns="50800" tIns="50800" rIns="50800" bIns="50800" anchor="ctr"/>
          <a:lstStyle/>
          <a:p>
            <a:pPr algn="ctr">
              <a:lnSpc>
                <a:spcPct val="100000"/>
              </a:lnSpc>
              <a:spcBef>
                <a:spcPts val="0"/>
              </a:spcBef>
              <a:defRPr cap="all" sz="3000">
                <a:solidFill>
                  <a:srgbClr val="000000"/>
                </a:solidFill>
                <a:latin typeface="Arial"/>
                <a:ea typeface="Arial"/>
                <a:cs typeface="Arial"/>
                <a:sym typeface="Arial"/>
              </a:defRPr>
            </a:pPr>
          </a:p>
        </p:txBody>
      </p:sp>
      <p:sp>
        <p:nvSpPr>
          <p:cNvPr id="208" name="Navigational Complexity:…"/>
          <p:cNvSpPr txBox="1"/>
          <p:nvPr>
            <p:ph type="body" idx="4294967295"/>
          </p:nvPr>
        </p:nvSpPr>
        <p:spPr>
          <a:xfrm>
            <a:off x="9566454" y="3067494"/>
            <a:ext cx="14225849" cy="9962280"/>
          </a:xfrm>
          <a:prstGeom prst="rect">
            <a:avLst/>
          </a:prstGeom>
        </p:spPr>
        <p:txBody>
          <a:bodyPr/>
          <a:lstStyle/>
          <a:p>
            <a:pPr marL="951850" indent="-813547" algn="l" defTabSz="1207008">
              <a:spcBef>
                <a:spcPts val="1900"/>
              </a:spcBef>
              <a:buSzPct val="100000"/>
              <a:buFont typeface="Times Roman"/>
              <a:buChar char="•"/>
              <a:defRPr spc="-49" sz="4950">
                <a:solidFill>
                  <a:srgbClr val="000000"/>
                </a:solidFill>
                <a:latin typeface="Times Roman"/>
                <a:ea typeface="Times Roman"/>
                <a:cs typeface="Times Roman"/>
                <a:sym typeface="Times Roman"/>
              </a:defRPr>
            </a:pPr>
            <a:r>
              <a:t>Lack of Resources: Somali Sign Language lacks accessible, comprehensive learning tools, unlike more established sign languages.</a:t>
            </a:r>
          </a:p>
          <a:p>
            <a:pPr marL="951850" indent="-813547" algn="l" defTabSz="1207008">
              <a:spcBef>
                <a:spcPts val="1900"/>
              </a:spcBef>
              <a:buSzPct val="100000"/>
              <a:buFont typeface="Times Roman"/>
              <a:buChar char="•"/>
              <a:defRPr spc="-49" sz="4950">
                <a:solidFill>
                  <a:srgbClr val="000000"/>
                </a:solidFill>
                <a:latin typeface="Times Roman"/>
                <a:ea typeface="Times Roman"/>
                <a:cs typeface="Times Roman"/>
                <a:sym typeface="Times Roman"/>
              </a:defRPr>
            </a:pPr>
            <a:r>
              <a:t>Social Isolation: Communication barriers leave many deaf individuals isolated, limiting their participation in social, educational, and professional spaces.</a:t>
            </a:r>
          </a:p>
          <a:p>
            <a:pPr marL="951850" indent="-813547" algn="l" defTabSz="1207008">
              <a:spcBef>
                <a:spcPts val="1900"/>
              </a:spcBef>
              <a:buSzPct val="100000"/>
              <a:buFont typeface="Times Roman"/>
              <a:buChar char="•"/>
              <a:defRPr spc="-49" sz="4950">
                <a:solidFill>
                  <a:srgbClr val="000000"/>
                </a:solidFill>
                <a:latin typeface="Times Roman"/>
                <a:ea typeface="Times Roman"/>
                <a:cs typeface="Times Roman"/>
                <a:sym typeface="Times Roman"/>
              </a:defRPr>
            </a:pPr>
            <a:r>
              <a:t>Limited Interactivity: Current resources lack interactive features, making learning less engaging and effective.</a:t>
            </a:r>
          </a:p>
          <a:p>
            <a:pPr algn="l" defTabSz="1207008">
              <a:spcBef>
                <a:spcPts val="1900"/>
              </a:spcBef>
              <a:defRPr spc="-49" sz="4950">
                <a:solidFill>
                  <a:srgbClr val="000000"/>
                </a:solidFill>
                <a:latin typeface="Times Roman"/>
                <a:ea typeface="Times Roman"/>
                <a:cs typeface="Times Roman"/>
                <a:sym typeface="Times Roman"/>
              </a:defRPr>
            </a:pPr>
            <a:r>
              <a:t>Solution: Develop an interactive platform to make Somali Sign Language accessible, engaging, and inclusive, helping to bridge the communication gap in Somalia.</a:t>
            </a:r>
          </a:p>
        </p:txBody>
      </p:sp>
      <p:sp>
        <p:nvSpPr>
          <p:cNvPr id="209" name="Google Shape;4374;p36"/>
          <p:cNvSpPr txBox="1"/>
          <p:nvPr/>
        </p:nvSpPr>
        <p:spPr>
          <a:xfrm>
            <a:off x="10733768" y="726823"/>
            <a:ext cx="13090347" cy="2151567"/>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lvl1pPr>
              <a:spcBef>
                <a:spcPts val="2100"/>
              </a:spcBef>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sz="9464">
                <a:solidFill>
                  <a:srgbClr val="7A0C0C"/>
                </a:solidFill>
                <a:latin typeface="Black Han Sans"/>
                <a:ea typeface="Black Han Sans"/>
                <a:cs typeface="Black Han Sans"/>
                <a:sym typeface="Black Han Sans"/>
              </a:defRPr>
            </a:lvl1pPr>
          </a:lstStyle>
          <a:p>
            <a:pPr defTabSz="914400"/>
            <a:r>
              <a:t>Problem Statement</a:t>
            </a:r>
          </a:p>
        </p:txBody>
      </p:sp>
      <p:pic>
        <p:nvPicPr>
          <p:cNvPr id="210" name="2.jpg" descr="2.jpg"/>
          <p:cNvPicPr>
            <a:picLocks noChangeAspect="1"/>
          </p:cNvPicPr>
          <p:nvPr/>
        </p:nvPicPr>
        <p:blipFill>
          <a:blip r:embed="rId2">
            <a:extLst/>
          </a:blip>
          <a:srcRect l="30353" t="0" r="25201" b="0"/>
          <a:stretch>
            <a:fillRect/>
          </a:stretch>
        </p:blipFill>
        <p:spPr>
          <a:xfrm>
            <a:off x="-3" y="-1"/>
            <a:ext cx="9144001" cy="1371601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12" name="Google Shape;4490;p43"/>
          <p:cNvSpPr txBox="1"/>
          <p:nvPr>
            <p:ph type="title"/>
          </p:nvPr>
        </p:nvSpPr>
        <p:spPr>
          <a:prstGeom prst="rect">
            <a:avLst/>
          </a:prstGeom>
        </p:spPr>
        <p:txBody>
          <a:bodyPr/>
          <a:lstStyle>
            <a:lvl1pPr defTabSz="1853183">
              <a:defRPr spc="-96" sz="9600"/>
            </a:lvl1pPr>
          </a:lstStyle>
          <a:p>
            <a:pPr/>
            <a:r>
              <a:t>Project Objectives</a:t>
            </a:r>
          </a:p>
        </p:txBody>
      </p:sp>
      <p:sp>
        <p:nvSpPr>
          <p:cNvPr id="213" name="Google Shape;4491;p43"/>
          <p:cNvSpPr txBox="1"/>
          <p:nvPr>
            <p:ph type="body" sz="half" idx="1"/>
          </p:nvPr>
        </p:nvSpPr>
        <p:spPr>
          <a:prstGeom prst="rect">
            <a:avLst/>
          </a:prstGeom>
        </p:spPr>
        <p:txBody>
          <a:bodyPr/>
          <a:lstStyle/>
          <a:p>
            <a:pPr marL="554789" indent="-554789" defTabSz="1011936">
              <a:spcBef>
                <a:spcPts val="2600"/>
              </a:spcBef>
              <a:buSzPct val="100000"/>
              <a:buAutoNum type="arabicPeriod" startAt="1"/>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b="1" sz="4150">
                <a:solidFill>
                  <a:srgbClr val="000000"/>
                </a:solidFill>
                <a:latin typeface="Times Roman"/>
                <a:ea typeface="Times Roman"/>
                <a:cs typeface="Times Roman"/>
                <a:sym typeface="Times Roman"/>
              </a:defRPr>
            </a:pPr>
            <a:r>
              <a:t>Develop an Accessible Platform</a:t>
            </a:r>
            <a:r>
              <a:rPr b="0"/>
              <a:t>: Create a user-friendly web platform for learning Somali Sign Language.</a:t>
            </a:r>
          </a:p>
          <a:p>
            <a:pPr marL="554789" indent="-554789" defTabSz="1011936">
              <a:spcBef>
                <a:spcPts val="2600"/>
              </a:spcBef>
              <a:buSzPct val="100000"/>
              <a:buAutoNum type="arabicPeriod" startAt="1"/>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b="1" sz="4150">
                <a:solidFill>
                  <a:srgbClr val="000000"/>
                </a:solidFill>
                <a:latin typeface="Times Roman"/>
                <a:ea typeface="Times Roman"/>
                <a:cs typeface="Times Roman"/>
                <a:sym typeface="Times Roman"/>
              </a:defRPr>
            </a:pPr>
            <a:r>
              <a:t>Enhance Learning Engagement</a:t>
            </a:r>
            <a:r>
              <a:rPr b="0"/>
              <a:t>: Include interactive lessons, quizzes, and progress tracking to make learning enjoyable and effective.</a:t>
            </a:r>
          </a:p>
          <a:p>
            <a:pPr marL="554789" indent="-554789" defTabSz="1011936">
              <a:spcBef>
                <a:spcPts val="2600"/>
              </a:spcBef>
              <a:buSzPct val="100000"/>
              <a:buAutoNum type="arabicPeriod" startAt="1"/>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b="1" sz="4150">
                <a:solidFill>
                  <a:srgbClr val="000000"/>
                </a:solidFill>
                <a:latin typeface="Times Roman"/>
                <a:ea typeface="Times Roman"/>
                <a:cs typeface="Times Roman"/>
                <a:sym typeface="Times Roman"/>
              </a:defRPr>
            </a:pPr>
            <a:r>
              <a:t>Implement Real-Time Feedback</a:t>
            </a:r>
            <a:r>
              <a:rPr b="0"/>
              <a:t>: Utilize real-time gesture recognition to provide immediate, accurate feedback for learners.</a:t>
            </a:r>
          </a:p>
          <a:p>
            <a:pPr marL="554789" indent="-554789" defTabSz="1011936">
              <a:spcBef>
                <a:spcPts val="2600"/>
              </a:spcBef>
              <a:buSzPct val="100000"/>
              <a:buAutoNum type="arabicPeriod" startAt="1"/>
              <a:tabLst>
                <a:tab pos="292100" algn="l"/>
                <a:tab pos="584200" algn="l"/>
                <a:tab pos="876300" algn="l"/>
                <a:tab pos="1168400" algn="l"/>
                <a:tab pos="1473200" algn="l"/>
                <a:tab pos="1765300" algn="l"/>
                <a:tab pos="2057400" algn="l"/>
                <a:tab pos="2349500" algn="l"/>
                <a:tab pos="2654300" algn="l"/>
                <a:tab pos="2946400" algn="l"/>
                <a:tab pos="3238500" algn="l"/>
                <a:tab pos="3530600" algn="l"/>
              </a:tabLst>
              <a:defRPr b="1" sz="4150">
                <a:solidFill>
                  <a:srgbClr val="000000"/>
                </a:solidFill>
                <a:latin typeface="Times Roman"/>
                <a:ea typeface="Times Roman"/>
                <a:cs typeface="Times Roman"/>
                <a:sym typeface="Times Roman"/>
              </a:defRPr>
            </a:pPr>
            <a:r>
              <a:t>Promote Inclusivity</a:t>
            </a:r>
            <a:r>
              <a:rPr b="0"/>
              <a:t>: Enable better communication between the deaf and hearing communities in Somalia, fostering social integration and understanding.</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15" name="Google Shape;4490;p43"/>
          <p:cNvSpPr txBox="1"/>
          <p:nvPr>
            <p:ph type="title"/>
          </p:nvPr>
        </p:nvSpPr>
        <p:spPr>
          <a:prstGeom prst="rect">
            <a:avLst/>
          </a:prstGeom>
        </p:spPr>
        <p:txBody>
          <a:bodyPr/>
          <a:lstStyle>
            <a:lvl1pPr defTabSz="1853183">
              <a:defRPr spc="-96" sz="9600"/>
            </a:lvl1pPr>
          </a:lstStyle>
          <a:p>
            <a:pPr/>
            <a:r>
              <a:t>Project Scope</a:t>
            </a:r>
          </a:p>
        </p:txBody>
      </p:sp>
      <p:sp>
        <p:nvSpPr>
          <p:cNvPr id="216" name="Google Shape;4491;p43"/>
          <p:cNvSpPr txBox="1"/>
          <p:nvPr>
            <p:ph type="body" idx="1"/>
          </p:nvPr>
        </p:nvSpPr>
        <p:spPr>
          <a:xfrm>
            <a:off x="1727199" y="4023185"/>
            <a:ext cx="20929601" cy="8339994"/>
          </a:xfrm>
          <a:prstGeom prst="rect">
            <a:avLst/>
          </a:prstGeom>
        </p:spPr>
        <p:txBody>
          <a:bodyPr/>
          <a:lstStyle/>
          <a:p>
            <a:pPr marL="494355" indent="-423163" defTabSz="621304">
              <a:spcBef>
                <a:spcPts val="1400"/>
              </a:spcBef>
              <a:buSzPct val="100000"/>
              <a:buAutoNum type="arabicPeriod" startAt="1"/>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b="1" sz="3472">
                <a:solidFill>
                  <a:srgbClr val="000000"/>
                </a:solidFill>
                <a:latin typeface="Times Roman"/>
                <a:ea typeface="Times Roman"/>
                <a:cs typeface="Times Roman"/>
                <a:sym typeface="Times Roman"/>
              </a:defRPr>
            </a:pPr>
            <a:r>
              <a:t>Platform Features</a:t>
            </a:r>
          </a:p>
          <a:p>
            <a:pPr lvl="1" marL="727344" indent="-423163" defTabSz="621304">
              <a:spcBef>
                <a:spcPts val="1300"/>
              </a:spcBef>
              <a:buSzPct val="100000"/>
              <a:buFont typeface="Times Roman"/>
              <a:buChar char="◦"/>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472">
                <a:solidFill>
                  <a:srgbClr val="000000"/>
                </a:solidFill>
                <a:latin typeface="Times Roman"/>
                <a:ea typeface="Times Roman"/>
                <a:cs typeface="Times Roman"/>
                <a:sym typeface="Times Roman"/>
              </a:defRPr>
            </a:pPr>
            <a:r>
              <a:t>A web-based platform with lessons on Somali Sign Language basics.</a:t>
            </a:r>
          </a:p>
          <a:p>
            <a:pPr lvl="1" marL="727344" indent="-423163" defTabSz="621304">
              <a:spcBef>
                <a:spcPts val="1300"/>
              </a:spcBef>
              <a:buSzPct val="100000"/>
              <a:buFont typeface="Times Roman"/>
              <a:buChar char="◦"/>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472">
                <a:solidFill>
                  <a:srgbClr val="000000"/>
                </a:solidFill>
                <a:latin typeface="Times Roman"/>
                <a:ea typeface="Times Roman"/>
                <a:cs typeface="Times Roman"/>
                <a:sym typeface="Times Roman"/>
              </a:defRPr>
            </a:pPr>
            <a:r>
              <a:t>Interactive quizzes to reinforce learning and track progress.</a:t>
            </a:r>
          </a:p>
          <a:p>
            <a:pPr marL="494355" indent="-423163" defTabSz="621304">
              <a:spcBef>
                <a:spcPts val="1400"/>
              </a:spcBef>
              <a:buSzPct val="100000"/>
              <a:buAutoNum type="arabicPeriod" startAt="2"/>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b="1" sz="3472">
                <a:solidFill>
                  <a:srgbClr val="000000"/>
                </a:solidFill>
                <a:latin typeface="Times Roman"/>
                <a:ea typeface="Times Roman"/>
                <a:cs typeface="Times Roman"/>
                <a:sym typeface="Times Roman"/>
              </a:defRPr>
            </a:pPr>
            <a:r>
              <a:t>Future Enhancements</a:t>
            </a:r>
          </a:p>
          <a:p>
            <a:pPr lvl="1" marL="727344" indent="-423163" defTabSz="621304">
              <a:spcBef>
                <a:spcPts val="1300"/>
              </a:spcBef>
              <a:buSzPct val="100000"/>
              <a:buFont typeface="Times Roman"/>
              <a:buChar char="◦"/>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472">
                <a:solidFill>
                  <a:srgbClr val="000000"/>
                </a:solidFill>
                <a:latin typeface="Times Roman"/>
                <a:ea typeface="Times Roman"/>
                <a:cs typeface="Times Roman"/>
                <a:sym typeface="Times Roman"/>
              </a:defRPr>
            </a:pPr>
            <a:r>
              <a:t>Real-time gesture recognition for immediate feedback using webcams.</a:t>
            </a:r>
          </a:p>
          <a:p>
            <a:pPr lvl="1" marL="727344" indent="-423163" defTabSz="621304">
              <a:spcBef>
                <a:spcPts val="1300"/>
              </a:spcBef>
              <a:buSzPct val="100000"/>
              <a:buFont typeface="Times Roman"/>
              <a:buChar char="◦"/>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472">
                <a:solidFill>
                  <a:srgbClr val="000000"/>
                </a:solidFill>
                <a:latin typeface="Times Roman"/>
                <a:ea typeface="Times Roman"/>
                <a:cs typeface="Times Roman"/>
                <a:sym typeface="Times Roman"/>
              </a:defRPr>
            </a:pPr>
            <a:r>
              <a:t>Mobile app version for learning on-the-go.</a:t>
            </a:r>
          </a:p>
          <a:p>
            <a:pPr marL="494355" indent="-423163" defTabSz="621304">
              <a:spcBef>
                <a:spcPts val="1400"/>
              </a:spcBef>
              <a:buSzPct val="100000"/>
              <a:buAutoNum type="arabicPeriod" startAt="2"/>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b="1" sz="3472">
                <a:solidFill>
                  <a:srgbClr val="000000"/>
                </a:solidFill>
                <a:latin typeface="Times Roman"/>
                <a:ea typeface="Times Roman"/>
                <a:cs typeface="Times Roman"/>
                <a:sym typeface="Times Roman"/>
              </a:defRPr>
            </a:pPr>
            <a:r>
              <a:t>Limitations</a:t>
            </a:r>
          </a:p>
          <a:p>
            <a:pPr lvl="1" marL="727344" indent="-423163" defTabSz="621304">
              <a:spcBef>
                <a:spcPts val="1300"/>
              </a:spcBef>
              <a:buSzPct val="100000"/>
              <a:buFont typeface="Times Roman"/>
              <a:buChar char="◦"/>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472">
                <a:solidFill>
                  <a:srgbClr val="000000"/>
                </a:solidFill>
                <a:latin typeface="Times Roman"/>
                <a:ea typeface="Times Roman"/>
                <a:cs typeface="Times Roman"/>
                <a:sym typeface="Times Roman"/>
              </a:defRPr>
            </a:pPr>
            <a:r>
              <a:t>Focus on basic Somali Sign Language initially (no advanced content).</a:t>
            </a:r>
          </a:p>
          <a:p>
            <a:pPr lvl="1" marL="727344" indent="-423163" defTabSz="621304">
              <a:spcBef>
                <a:spcPts val="1300"/>
              </a:spcBef>
              <a:buSzPct val="100000"/>
              <a:buFont typeface="Times Roman"/>
              <a:buChar char="◦"/>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472">
                <a:solidFill>
                  <a:srgbClr val="000000"/>
                </a:solidFill>
                <a:latin typeface="Times Roman"/>
                <a:ea typeface="Times Roman"/>
                <a:cs typeface="Times Roman"/>
                <a:sym typeface="Times Roman"/>
              </a:defRPr>
            </a:pPr>
            <a:r>
              <a:t>Only available as a web-based platform at launch; mobile app planned for later.</a:t>
            </a:r>
          </a:p>
          <a:p>
            <a:pPr lvl="1" indent="310652" defTabSz="621304">
              <a:spcBef>
                <a:spcPts val="1300"/>
              </a:spcBef>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sz="3472">
                <a:solidFill>
                  <a:srgbClr val="000000"/>
                </a:solidFill>
                <a:latin typeface="Times Roman"/>
                <a:ea typeface="Times Roman"/>
                <a:cs typeface="Times Roman"/>
                <a:sym typeface="Times Roman"/>
              </a:defRPr>
            </a:pPr>
          </a:p>
          <a:p>
            <a:pPr defTabSz="621304">
              <a:spcBef>
                <a:spcPts val="1400"/>
              </a:spcBef>
              <a:tabLst>
                <a:tab pos="190500" algn="l"/>
                <a:tab pos="393700" algn="l"/>
                <a:tab pos="596900" algn="l"/>
                <a:tab pos="787400" algn="l"/>
                <a:tab pos="990600" algn="l"/>
                <a:tab pos="1193800" algn="l"/>
                <a:tab pos="1384300" algn="l"/>
                <a:tab pos="1587500" algn="l"/>
                <a:tab pos="1790700" algn="l"/>
                <a:tab pos="1981200" algn="l"/>
                <a:tab pos="2184400" algn="l"/>
                <a:tab pos="2387600" algn="l"/>
              </a:tabLst>
              <a:defRPr b="1" sz="3472">
                <a:solidFill>
                  <a:srgbClr val="000000"/>
                </a:solidFill>
                <a:latin typeface="Times Roman"/>
                <a:ea typeface="Times Roman"/>
                <a:cs typeface="Times Roman"/>
                <a:sym typeface="Times Roman"/>
              </a:defRPr>
            </a:pPr>
            <a:r>
              <a:t>Goal</a:t>
            </a:r>
            <a:r>
              <a:rPr b="0"/>
              <a:t>: To create an accessible, interactive tool for learning Somali Sign Language, with plans to expand features and platforms over time.</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18" name="Google Shape;4490;p43"/>
          <p:cNvSpPr txBox="1"/>
          <p:nvPr>
            <p:ph type="title"/>
          </p:nvPr>
        </p:nvSpPr>
        <p:spPr>
          <a:prstGeom prst="rect">
            <a:avLst/>
          </a:prstGeom>
        </p:spPr>
        <p:txBody>
          <a:bodyPr/>
          <a:lstStyle>
            <a:lvl1pPr defTabSz="1487421">
              <a:defRPr spc="-76" sz="7600"/>
            </a:lvl1pPr>
          </a:lstStyle>
          <a:p>
            <a:pPr/>
            <a:r>
              <a:t>Project Requirements</a:t>
            </a:r>
          </a:p>
        </p:txBody>
      </p:sp>
      <p:sp>
        <p:nvSpPr>
          <p:cNvPr id="219" name="Google Shape;4491;p43"/>
          <p:cNvSpPr txBox="1"/>
          <p:nvPr>
            <p:ph type="body" idx="1"/>
          </p:nvPr>
        </p:nvSpPr>
        <p:spPr>
          <a:xfrm>
            <a:off x="1727199" y="3641166"/>
            <a:ext cx="20929601" cy="8934820"/>
          </a:xfrm>
          <a:prstGeom prst="rect">
            <a:avLst/>
          </a:prstGeom>
        </p:spPr>
        <p:txBody>
          <a:bodyPr/>
          <a:lstStyle/>
          <a:p>
            <a:pPr defTabSz="1111666">
              <a:spcBef>
                <a:spcPts val="27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384">
                <a:solidFill>
                  <a:srgbClr val="000000"/>
                </a:solidFill>
                <a:latin typeface="Times Roman"/>
                <a:ea typeface="Times Roman"/>
                <a:cs typeface="Times Roman"/>
                <a:sym typeface="Times Roman"/>
              </a:defRPr>
            </a:pPr>
            <a:r>
              <a:t>Functional Requirements</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384">
                <a:solidFill>
                  <a:srgbClr val="000000"/>
                </a:solidFill>
                <a:latin typeface="Times Roman"/>
                <a:ea typeface="Times Roman"/>
                <a:cs typeface="Times Roman"/>
                <a:sym typeface="Times Roman"/>
              </a:defRPr>
            </a:pPr>
            <a:r>
              <a:t>Real-time gesture recognition for Somali Sign Language.</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384">
                <a:solidFill>
                  <a:srgbClr val="000000"/>
                </a:solidFill>
                <a:latin typeface="Times Roman"/>
                <a:ea typeface="Times Roman"/>
                <a:cs typeface="Times Roman"/>
                <a:sym typeface="Times Roman"/>
              </a:defRPr>
            </a:pPr>
            <a:r>
              <a:t>Interactive lessons, quizzes, and progress tracking.</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384">
                <a:solidFill>
                  <a:srgbClr val="000000"/>
                </a:solidFill>
                <a:latin typeface="Times Roman"/>
                <a:ea typeface="Times Roman"/>
                <a:cs typeface="Times Roman"/>
                <a:sym typeface="Times Roman"/>
              </a:defRPr>
            </a:pPr>
            <a:r>
              <a:t>User-friendly interface for easy navigation.</a:t>
            </a:r>
          </a:p>
          <a:p>
            <a:pPr defTabSz="1111666">
              <a:spcBef>
                <a:spcPts val="27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384">
                <a:solidFill>
                  <a:srgbClr val="000000"/>
                </a:solidFill>
                <a:latin typeface="Times Roman"/>
                <a:ea typeface="Times Roman"/>
                <a:cs typeface="Times Roman"/>
                <a:sym typeface="Times Roman"/>
              </a:defRPr>
            </a:pPr>
            <a:r>
              <a:t>Non-Functional Requirements</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384">
                <a:solidFill>
                  <a:srgbClr val="000000"/>
                </a:solidFill>
                <a:latin typeface="Times Roman"/>
                <a:ea typeface="Times Roman"/>
                <a:cs typeface="Times Roman"/>
                <a:sym typeface="Times Roman"/>
              </a:defRPr>
            </a:pPr>
            <a:r>
              <a:t>High performance with minimal latency for smooth user experience.</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384">
                <a:solidFill>
                  <a:srgbClr val="000000"/>
                </a:solidFill>
                <a:latin typeface="Times Roman"/>
                <a:ea typeface="Times Roman"/>
                <a:cs typeface="Times Roman"/>
                <a:sym typeface="Times Roman"/>
              </a:defRPr>
            </a:pPr>
            <a:r>
              <a:t>Scalable architecture to add more content and features.</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sz="3384">
                <a:solidFill>
                  <a:srgbClr val="000000"/>
                </a:solidFill>
                <a:latin typeface="Times Roman"/>
                <a:ea typeface="Times Roman"/>
                <a:cs typeface="Times Roman"/>
                <a:sym typeface="Times Roman"/>
              </a:defRPr>
            </a:pPr>
            <a:r>
              <a:t>Secure data handling for user progress and information.</a:t>
            </a:r>
          </a:p>
          <a:p>
            <a:pPr defTabSz="1111666">
              <a:spcBef>
                <a:spcPts val="2700"/>
              </a:spcBef>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384">
                <a:solidFill>
                  <a:srgbClr val="000000"/>
                </a:solidFill>
                <a:latin typeface="Times Roman"/>
                <a:ea typeface="Times Roman"/>
                <a:cs typeface="Times Roman"/>
                <a:sym typeface="Times Roman"/>
              </a:defRPr>
            </a:pPr>
            <a:r>
              <a:t>Software and Hardware Requirements</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384">
                <a:solidFill>
                  <a:srgbClr val="000000"/>
                </a:solidFill>
                <a:latin typeface="Times Roman"/>
                <a:ea typeface="Times Roman"/>
                <a:cs typeface="Times Roman"/>
                <a:sym typeface="Times Roman"/>
              </a:defRPr>
            </a:pPr>
            <a:r>
              <a:t>Software</a:t>
            </a:r>
            <a:r>
              <a:rPr b="0"/>
              <a:t>: Python, Flask, OpenCV, Mediapipe, TensorFlow/Keras, HTML/CSS/JavaScript, SQLite.</a:t>
            </a:r>
          </a:p>
          <a:p>
            <a:pPr marL="871797" indent="-744419" defTabSz="1111666">
              <a:spcBef>
                <a:spcPts val="2200"/>
              </a:spcBef>
              <a:buSzPct val="100000"/>
              <a:buFont typeface="Times Roman"/>
              <a:buChar char="•"/>
              <a:tabLst>
                <a:tab pos="330200" algn="l"/>
                <a:tab pos="660400" algn="l"/>
                <a:tab pos="990600" algn="l"/>
                <a:tab pos="1333500" algn="l"/>
                <a:tab pos="1663700" algn="l"/>
                <a:tab pos="1993900" algn="l"/>
                <a:tab pos="2336800" algn="l"/>
                <a:tab pos="2667000" algn="l"/>
                <a:tab pos="2997200" algn="l"/>
                <a:tab pos="3340100" algn="l"/>
                <a:tab pos="3670300" algn="l"/>
                <a:tab pos="4000500" algn="l"/>
              </a:tabLst>
              <a:defRPr b="1" sz="3384">
                <a:solidFill>
                  <a:srgbClr val="000000"/>
                </a:solidFill>
                <a:latin typeface="Times Roman"/>
                <a:ea typeface="Times Roman"/>
                <a:cs typeface="Times Roman"/>
                <a:sym typeface="Times Roman"/>
              </a:defRPr>
            </a:pPr>
            <a:r>
              <a:t>Hardware</a:t>
            </a:r>
            <a:r>
              <a:rPr b="0"/>
              <a:t>: Standard desktop/laptop with webcam; optional GPU for enhanced processing speed.</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DDDDDD"/>
        </a:solidFill>
      </p:bgPr>
    </p:bg>
    <p:spTree>
      <p:nvGrpSpPr>
        <p:cNvPr id="1" name=""/>
        <p:cNvGrpSpPr/>
        <p:nvPr/>
      </p:nvGrpSpPr>
      <p:grpSpPr>
        <a:xfrm>
          <a:off x="0" y="0"/>
          <a:ext cx="0" cy="0"/>
          <a:chOff x="0" y="0"/>
          <a:chExt cx="0" cy="0"/>
        </a:xfrm>
      </p:grpSpPr>
      <p:sp>
        <p:nvSpPr>
          <p:cNvPr id="221" name="Google Shape;4381;p37"/>
          <p:cNvSpPr txBox="1"/>
          <p:nvPr>
            <p:ph type="title"/>
          </p:nvPr>
        </p:nvSpPr>
        <p:spPr>
          <a:xfrm>
            <a:off x="1727200" y="6052716"/>
            <a:ext cx="20929601" cy="3300116"/>
          </a:xfrm>
          <a:prstGeom prst="rect">
            <a:avLst/>
          </a:prstGeom>
        </p:spPr>
        <p:txBody>
          <a:bodyPr/>
          <a:lstStyle/>
          <a:p>
            <a:pPr defTabSz="2086292">
              <a:defRPr spc="-106" sz="10672"/>
            </a:pPr>
            <a:r>
              <a:t>Chapter 2</a:t>
            </a:r>
          </a:p>
          <a:p>
            <a:pPr defTabSz="2086292">
              <a:defRPr spc="-106" sz="10672"/>
            </a:pPr>
            <a:r>
              <a:t>History &amp; Background</a:t>
            </a:r>
          </a:p>
        </p:txBody>
      </p:sp>
      <p:sp>
        <p:nvSpPr>
          <p:cNvPr id="222" name="Google Shape;4382;p37"/>
          <p:cNvSpPr txBox="1"/>
          <p:nvPr/>
        </p:nvSpPr>
        <p:spPr>
          <a:xfrm>
            <a:off x="1659319" y="2541927"/>
            <a:ext cx="13438431" cy="2616801"/>
          </a:xfrm>
          <a:prstGeom prst="rect">
            <a:avLst/>
          </a:prstGeom>
          <a:ln w="12700">
            <a:miter lim="400000"/>
          </a:ln>
          <a:extLst>
            <a:ext uri="{C572A759-6A51-4108-AA02-DFA0A04FC94B}">
              <ma14:wrappingTextBoxFlag xmlns:ma14="http://schemas.microsoft.com/office/mac/drawingml/2011/main" val="1"/>
            </a:ext>
          </a:extLst>
        </p:spPr>
        <p:txBody>
          <a:bodyPr lIns="243789" tIns="243789" rIns="243789" bIns="243789" anchor="ctr">
            <a:normAutofit fontScale="100000" lnSpcReduction="0"/>
          </a:bodyPr>
          <a:lstStyle>
            <a:lvl1pPr defTabSz="1866836">
              <a:spcBef>
                <a:spcPts val="2100"/>
              </a:spcBef>
              <a:tabLst>
                <a:tab pos="304800" algn="l"/>
                <a:tab pos="622300" algn="l"/>
                <a:tab pos="927100" algn="l"/>
                <a:tab pos="1244600" algn="l"/>
                <a:tab pos="1562100" algn="l"/>
                <a:tab pos="1866900" algn="l"/>
                <a:tab pos="2184400" algn="l"/>
                <a:tab pos="2501900" algn="l"/>
                <a:tab pos="2806700" algn="l"/>
                <a:tab pos="3124200" algn="l"/>
                <a:tab pos="3441700" algn="l"/>
                <a:tab pos="3746500" algn="l"/>
              </a:tabLst>
              <a:defRPr sz="12144">
                <a:solidFill>
                  <a:srgbClr val="7A0C0C"/>
                </a:solidFill>
                <a:latin typeface="Black Han Sans"/>
                <a:ea typeface="Black Han Sans"/>
                <a:cs typeface="Black Han Sans"/>
                <a:sym typeface="Black Han Sans"/>
              </a:defRPr>
            </a:lvl1pPr>
          </a:lstStyle>
          <a:p>
            <a:pPr/>
            <a:r>
              <a:t>02.</a:t>
            </a:r>
          </a:p>
        </p:txBody>
      </p:sp>
    </p:spTree>
  </p:cSld>
  <p:clrMapOvr>
    <a:masterClrMapping/>
  </p:clrMapOvr>
  <mc:AlternateContent xmlns:mc="http://schemas.openxmlformats.org/markup-compatibility/2006">
    <mc:Choice xmlns:p14="http://schemas.microsoft.com/office/powerpoint/2010/main" Requires="p14">
      <p:transition spd="slow" advClick="1" p14:dur="1200">
        <p14:prism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26_FeatureStory">
  <a:themeElements>
    <a:clrScheme name="26_FeatureStory">
      <a:dk1>
        <a:srgbClr val="4A4A4A"/>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