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7"/>
  </p:notesMasterIdLst>
  <p:sldIdLst>
    <p:sldId id="257" r:id="rId2"/>
    <p:sldId id="542" r:id="rId3"/>
    <p:sldId id="543" r:id="rId4"/>
    <p:sldId id="544" r:id="rId5"/>
    <p:sldId id="545" r:id="rId6"/>
    <p:sldId id="554" r:id="rId7"/>
    <p:sldId id="550" r:id="rId8"/>
    <p:sldId id="555" r:id="rId9"/>
    <p:sldId id="556" r:id="rId10"/>
    <p:sldId id="551" r:id="rId11"/>
    <p:sldId id="557" r:id="rId12"/>
    <p:sldId id="552" r:id="rId13"/>
    <p:sldId id="553" r:id="rId14"/>
    <p:sldId id="558" r:id="rId15"/>
    <p:sldId id="564" r:id="rId16"/>
    <p:sldId id="559" r:id="rId17"/>
    <p:sldId id="546" r:id="rId18"/>
    <p:sldId id="560" r:id="rId19"/>
    <p:sldId id="561" r:id="rId20"/>
    <p:sldId id="567" r:id="rId21"/>
    <p:sldId id="547" r:id="rId22"/>
    <p:sldId id="569" r:id="rId23"/>
    <p:sldId id="548" r:id="rId24"/>
    <p:sldId id="549" r:id="rId25"/>
    <p:sldId id="568" r:id="rId26"/>
  </p:sldIdLst>
  <p:sldSz cx="121920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60"/>
    <p:restoredTop sz="68176"/>
  </p:normalViewPr>
  <p:slideViewPr>
    <p:cSldViewPr snapToGrid="0" snapToObjects="1">
      <p:cViewPr>
        <p:scale>
          <a:sx n="75" d="100"/>
          <a:sy n="75" d="100"/>
        </p:scale>
        <p:origin x="1008"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8951F-6DC8-0646-8DE9-8D5F21F0BF17}" type="doc">
      <dgm:prSet loTypeId="urn:microsoft.com/office/officeart/2005/8/layout/cycle6" loCatId="" qsTypeId="urn:microsoft.com/office/officeart/2005/8/quickstyle/simple4" qsCatId="simple" csTypeId="urn:microsoft.com/office/officeart/2005/8/colors/accent1_2" csCatId="accent1" phldr="1"/>
      <dgm:spPr/>
      <dgm:t>
        <a:bodyPr/>
        <a:lstStyle/>
        <a:p>
          <a:pPr latinLnBrk="1"/>
          <a:endParaRPr lang="ko-KR" altLang="en-US"/>
        </a:p>
      </dgm:t>
    </dgm:pt>
    <dgm:pt modelId="{91348553-4FA4-D349-BA80-053F6BD53F34}">
      <dgm:prSet phldrT="[텍스트]"/>
      <dgm:spPr>
        <a:solidFill>
          <a:srgbClr val="C00000"/>
        </a:solidFill>
      </dgm:spPr>
      <dgm:t>
        <a:bodyPr/>
        <a:lstStyle/>
        <a:p>
          <a:pPr latinLnBrk="1"/>
          <a:r>
            <a:rPr lang="en-US" altLang="ko-KR" dirty="0"/>
            <a:t>Modeling</a:t>
          </a:r>
          <a:endParaRPr lang="ko-KR" altLang="en-US" dirty="0"/>
        </a:p>
      </dgm:t>
    </dgm:pt>
    <dgm:pt modelId="{EE57E8CA-2550-7948-9C0C-14E391644D09}" type="parTrans" cxnId="{EFA736D2-69D9-9440-AB25-4889243A3689}">
      <dgm:prSet/>
      <dgm:spPr/>
      <dgm:t>
        <a:bodyPr/>
        <a:lstStyle/>
        <a:p>
          <a:pPr latinLnBrk="1"/>
          <a:endParaRPr lang="ko-KR" altLang="en-US"/>
        </a:p>
      </dgm:t>
    </dgm:pt>
    <dgm:pt modelId="{5830D5CC-7545-8F48-90CD-D0EF23B0BDF6}" type="sibTrans" cxnId="{EFA736D2-69D9-9440-AB25-4889243A3689}">
      <dgm:prSet/>
      <dgm:spPr>
        <a:ln>
          <a:solidFill>
            <a:srgbClr val="C00000"/>
          </a:solidFill>
        </a:ln>
      </dgm:spPr>
      <dgm:t>
        <a:bodyPr/>
        <a:lstStyle/>
        <a:p>
          <a:pPr latinLnBrk="1"/>
          <a:endParaRPr lang="ko-KR" altLang="en-US"/>
        </a:p>
      </dgm:t>
    </dgm:pt>
    <dgm:pt modelId="{74AC60DA-B784-9343-8372-476010504C77}">
      <dgm:prSet phldrT="[텍스트]"/>
      <dgm:spPr>
        <a:solidFill>
          <a:srgbClr val="C00000"/>
        </a:solidFill>
      </dgm:spPr>
      <dgm:t>
        <a:bodyPr/>
        <a:lstStyle/>
        <a:p>
          <a:pPr latinLnBrk="1"/>
          <a:r>
            <a:rPr lang="en-US" altLang="ko-KR" dirty="0"/>
            <a:t>Simulation</a:t>
          </a:r>
          <a:endParaRPr lang="ko-KR" altLang="en-US" dirty="0"/>
        </a:p>
      </dgm:t>
    </dgm:pt>
    <dgm:pt modelId="{CCC9CEFB-34F3-0847-BA72-49D426112D1A}" type="parTrans" cxnId="{B5960133-7745-C64C-9666-0414CA8F6BDA}">
      <dgm:prSet/>
      <dgm:spPr/>
      <dgm:t>
        <a:bodyPr/>
        <a:lstStyle/>
        <a:p>
          <a:pPr latinLnBrk="1"/>
          <a:endParaRPr lang="ko-KR" altLang="en-US"/>
        </a:p>
      </dgm:t>
    </dgm:pt>
    <dgm:pt modelId="{98A5BB96-F404-AD4C-9B88-ABDE14250C32}" type="sibTrans" cxnId="{B5960133-7745-C64C-9666-0414CA8F6BDA}">
      <dgm:prSet/>
      <dgm:spPr>
        <a:ln>
          <a:solidFill>
            <a:srgbClr val="C00000"/>
          </a:solidFill>
        </a:ln>
      </dgm:spPr>
      <dgm:t>
        <a:bodyPr/>
        <a:lstStyle/>
        <a:p>
          <a:pPr latinLnBrk="1"/>
          <a:endParaRPr lang="ko-KR" altLang="en-US"/>
        </a:p>
      </dgm:t>
    </dgm:pt>
    <dgm:pt modelId="{59E05F42-F018-854E-8550-2FAD3C093314}">
      <dgm:prSet phldrT="[텍스트]"/>
      <dgm:spPr>
        <a:solidFill>
          <a:srgbClr val="C00000"/>
        </a:solidFill>
      </dgm:spPr>
      <dgm:t>
        <a:bodyPr/>
        <a:lstStyle/>
        <a:p>
          <a:pPr latinLnBrk="1"/>
          <a:r>
            <a:rPr lang="en-US" altLang="ko-KR" dirty="0"/>
            <a:t>Analysis</a:t>
          </a:r>
          <a:endParaRPr lang="ko-KR" altLang="en-US" dirty="0"/>
        </a:p>
      </dgm:t>
    </dgm:pt>
    <dgm:pt modelId="{5152503F-BE04-9C41-B626-7366F7476F15}" type="parTrans" cxnId="{BE5745AA-4B80-384D-B008-0F7E2780F3D5}">
      <dgm:prSet/>
      <dgm:spPr/>
      <dgm:t>
        <a:bodyPr/>
        <a:lstStyle/>
        <a:p>
          <a:pPr latinLnBrk="1"/>
          <a:endParaRPr lang="ko-KR" altLang="en-US"/>
        </a:p>
      </dgm:t>
    </dgm:pt>
    <dgm:pt modelId="{370141B3-4B0D-244F-82CE-C7C9462BCCF5}" type="sibTrans" cxnId="{BE5745AA-4B80-384D-B008-0F7E2780F3D5}">
      <dgm:prSet/>
      <dgm:spPr>
        <a:ln>
          <a:solidFill>
            <a:srgbClr val="C00000"/>
          </a:solidFill>
        </a:ln>
      </dgm:spPr>
      <dgm:t>
        <a:bodyPr/>
        <a:lstStyle/>
        <a:p>
          <a:pPr latinLnBrk="1"/>
          <a:endParaRPr lang="ko-KR" altLang="en-US"/>
        </a:p>
      </dgm:t>
    </dgm:pt>
    <dgm:pt modelId="{0A81FA63-B233-3341-9FFF-C229BAA60CEE}" type="pres">
      <dgm:prSet presAssocID="{1BE8951F-6DC8-0646-8DE9-8D5F21F0BF17}" presName="cycle" presStyleCnt="0">
        <dgm:presLayoutVars>
          <dgm:dir/>
          <dgm:resizeHandles val="exact"/>
        </dgm:presLayoutVars>
      </dgm:prSet>
      <dgm:spPr/>
    </dgm:pt>
    <dgm:pt modelId="{23D1BDB7-3A42-3D44-8812-3565F16FA38A}" type="pres">
      <dgm:prSet presAssocID="{91348553-4FA4-D349-BA80-053F6BD53F34}" presName="node" presStyleLbl="node1" presStyleIdx="0" presStyleCnt="3">
        <dgm:presLayoutVars>
          <dgm:bulletEnabled val="1"/>
        </dgm:presLayoutVars>
      </dgm:prSet>
      <dgm:spPr/>
    </dgm:pt>
    <dgm:pt modelId="{85C1926C-70A2-5748-AF2D-7B63D6298AF6}" type="pres">
      <dgm:prSet presAssocID="{91348553-4FA4-D349-BA80-053F6BD53F34}" presName="spNode" presStyleCnt="0"/>
      <dgm:spPr/>
    </dgm:pt>
    <dgm:pt modelId="{79E0AE2C-9E1C-9E47-9910-353AD77A7521}" type="pres">
      <dgm:prSet presAssocID="{5830D5CC-7545-8F48-90CD-D0EF23B0BDF6}" presName="sibTrans" presStyleLbl="sibTrans1D1" presStyleIdx="0" presStyleCnt="3"/>
      <dgm:spPr/>
    </dgm:pt>
    <dgm:pt modelId="{B1C4E419-6FA7-F84B-861E-EE9C6F7E75DF}" type="pres">
      <dgm:prSet presAssocID="{74AC60DA-B784-9343-8372-476010504C77}" presName="node" presStyleLbl="node1" presStyleIdx="1" presStyleCnt="3">
        <dgm:presLayoutVars>
          <dgm:bulletEnabled val="1"/>
        </dgm:presLayoutVars>
      </dgm:prSet>
      <dgm:spPr/>
    </dgm:pt>
    <dgm:pt modelId="{7E8A93C9-6E3E-2444-B846-2DCEC0E828EF}" type="pres">
      <dgm:prSet presAssocID="{74AC60DA-B784-9343-8372-476010504C77}" presName="spNode" presStyleCnt="0"/>
      <dgm:spPr/>
    </dgm:pt>
    <dgm:pt modelId="{996B687A-7766-6D46-881B-B7FE993BA0F5}" type="pres">
      <dgm:prSet presAssocID="{98A5BB96-F404-AD4C-9B88-ABDE14250C32}" presName="sibTrans" presStyleLbl="sibTrans1D1" presStyleIdx="1" presStyleCnt="3"/>
      <dgm:spPr/>
    </dgm:pt>
    <dgm:pt modelId="{9F29AFE0-3D94-E648-AA20-28509B80E979}" type="pres">
      <dgm:prSet presAssocID="{59E05F42-F018-854E-8550-2FAD3C093314}" presName="node" presStyleLbl="node1" presStyleIdx="2" presStyleCnt="3">
        <dgm:presLayoutVars>
          <dgm:bulletEnabled val="1"/>
        </dgm:presLayoutVars>
      </dgm:prSet>
      <dgm:spPr/>
    </dgm:pt>
    <dgm:pt modelId="{4C857CDA-3C1C-6E4C-8EE3-EFC7B4E06D52}" type="pres">
      <dgm:prSet presAssocID="{59E05F42-F018-854E-8550-2FAD3C093314}" presName="spNode" presStyleCnt="0"/>
      <dgm:spPr/>
    </dgm:pt>
    <dgm:pt modelId="{C338D8C5-F8F6-3E4E-AB03-7BA1A7BE6A98}" type="pres">
      <dgm:prSet presAssocID="{370141B3-4B0D-244F-82CE-C7C9462BCCF5}" presName="sibTrans" presStyleLbl="sibTrans1D1" presStyleIdx="2" presStyleCnt="3"/>
      <dgm:spPr/>
    </dgm:pt>
  </dgm:ptLst>
  <dgm:cxnLst>
    <dgm:cxn modelId="{96A19A0F-786F-FF4D-BE6D-0C8B5D94C583}" type="presOf" srcId="{59E05F42-F018-854E-8550-2FAD3C093314}" destId="{9F29AFE0-3D94-E648-AA20-28509B80E979}" srcOrd="0" destOrd="0" presId="urn:microsoft.com/office/officeart/2005/8/layout/cycle6"/>
    <dgm:cxn modelId="{CFAC0217-A7A5-7549-AF2C-69DCDCF902BE}" type="presOf" srcId="{370141B3-4B0D-244F-82CE-C7C9462BCCF5}" destId="{C338D8C5-F8F6-3E4E-AB03-7BA1A7BE6A98}" srcOrd="0" destOrd="0" presId="urn:microsoft.com/office/officeart/2005/8/layout/cycle6"/>
    <dgm:cxn modelId="{B5960133-7745-C64C-9666-0414CA8F6BDA}" srcId="{1BE8951F-6DC8-0646-8DE9-8D5F21F0BF17}" destId="{74AC60DA-B784-9343-8372-476010504C77}" srcOrd="1" destOrd="0" parTransId="{CCC9CEFB-34F3-0847-BA72-49D426112D1A}" sibTransId="{98A5BB96-F404-AD4C-9B88-ABDE14250C32}"/>
    <dgm:cxn modelId="{BAD86486-0C86-EF46-A433-80A63FC49C0B}" type="presOf" srcId="{5830D5CC-7545-8F48-90CD-D0EF23B0BDF6}" destId="{79E0AE2C-9E1C-9E47-9910-353AD77A7521}" srcOrd="0" destOrd="0" presId="urn:microsoft.com/office/officeart/2005/8/layout/cycle6"/>
    <dgm:cxn modelId="{BE5745AA-4B80-384D-B008-0F7E2780F3D5}" srcId="{1BE8951F-6DC8-0646-8DE9-8D5F21F0BF17}" destId="{59E05F42-F018-854E-8550-2FAD3C093314}" srcOrd="2" destOrd="0" parTransId="{5152503F-BE04-9C41-B626-7366F7476F15}" sibTransId="{370141B3-4B0D-244F-82CE-C7C9462BCCF5}"/>
    <dgm:cxn modelId="{6A4280B0-723B-2C43-B85A-16D38A7DAA0D}" type="presOf" srcId="{74AC60DA-B784-9343-8372-476010504C77}" destId="{B1C4E419-6FA7-F84B-861E-EE9C6F7E75DF}" srcOrd="0" destOrd="0" presId="urn:microsoft.com/office/officeart/2005/8/layout/cycle6"/>
    <dgm:cxn modelId="{EFA736D2-69D9-9440-AB25-4889243A3689}" srcId="{1BE8951F-6DC8-0646-8DE9-8D5F21F0BF17}" destId="{91348553-4FA4-D349-BA80-053F6BD53F34}" srcOrd="0" destOrd="0" parTransId="{EE57E8CA-2550-7948-9C0C-14E391644D09}" sibTransId="{5830D5CC-7545-8F48-90CD-D0EF23B0BDF6}"/>
    <dgm:cxn modelId="{244A0CD3-8A96-2343-8E4A-EDD8BE5DBF4F}" type="presOf" srcId="{1BE8951F-6DC8-0646-8DE9-8D5F21F0BF17}" destId="{0A81FA63-B233-3341-9FFF-C229BAA60CEE}" srcOrd="0" destOrd="0" presId="urn:microsoft.com/office/officeart/2005/8/layout/cycle6"/>
    <dgm:cxn modelId="{0BA7D7D5-FF17-4E46-B557-95C26E14E44F}" type="presOf" srcId="{91348553-4FA4-D349-BA80-053F6BD53F34}" destId="{23D1BDB7-3A42-3D44-8812-3565F16FA38A}" srcOrd="0" destOrd="0" presId="urn:microsoft.com/office/officeart/2005/8/layout/cycle6"/>
    <dgm:cxn modelId="{1DCAE9D7-A185-3E40-8C2F-17C2F6585ED3}" type="presOf" srcId="{98A5BB96-F404-AD4C-9B88-ABDE14250C32}" destId="{996B687A-7766-6D46-881B-B7FE993BA0F5}" srcOrd="0" destOrd="0" presId="urn:microsoft.com/office/officeart/2005/8/layout/cycle6"/>
    <dgm:cxn modelId="{86EFA366-1BCC-7C43-AFF9-154DFEBED960}" type="presParOf" srcId="{0A81FA63-B233-3341-9FFF-C229BAA60CEE}" destId="{23D1BDB7-3A42-3D44-8812-3565F16FA38A}" srcOrd="0" destOrd="0" presId="urn:microsoft.com/office/officeart/2005/8/layout/cycle6"/>
    <dgm:cxn modelId="{6A7B6F30-DBCE-424E-BA46-66EE2F7F6866}" type="presParOf" srcId="{0A81FA63-B233-3341-9FFF-C229BAA60CEE}" destId="{85C1926C-70A2-5748-AF2D-7B63D6298AF6}" srcOrd="1" destOrd="0" presId="urn:microsoft.com/office/officeart/2005/8/layout/cycle6"/>
    <dgm:cxn modelId="{A52422BD-73F0-5D46-9AED-300A5C8EF1DA}" type="presParOf" srcId="{0A81FA63-B233-3341-9FFF-C229BAA60CEE}" destId="{79E0AE2C-9E1C-9E47-9910-353AD77A7521}" srcOrd="2" destOrd="0" presId="urn:microsoft.com/office/officeart/2005/8/layout/cycle6"/>
    <dgm:cxn modelId="{17B7D6A4-0A7E-AF45-A901-138DA7917870}" type="presParOf" srcId="{0A81FA63-B233-3341-9FFF-C229BAA60CEE}" destId="{B1C4E419-6FA7-F84B-861E-EE9C6F7E75DF}" srcOrd="3" destOrd="0" presId="urn:microsoft.com/office/officeart/2005/8/layout/cycle6"/>
    <dgm:cxn modelId="{A225C0BC-C692-B446-96F1-B4F249393D66}" type="presParOf" srcId="{0A81FA63-B233-3341-9FFF-C229BAA60CEE}" destId="{7E8A93C9-6E3E-2444-B846-2DCEC0E828EF}" srcOrd="4" destOrd="0" presId="urn:microsoft.com/office/officeart/2005/8/layout/cycle6"/>
    <dgm:cxn modelId="{336F3E04-75A2-264C-B142-85634AFEB4F3}" type="presParOf" srcId="{0A81FA63-B233-3341-9FFF-C229BAA60CEE}" destId="{996B687A-7766-6D46-881B-B7FE993BA0F5}" srcOrd="5" destOrd="0" presId="urn:microsoft.com/office/officeart/2005/8/layout/cycle6"/>
    <dgm:cxn modelId="{C11DA9D7-B5C8-BB43-8E8B-55A134535B9F}" type="presParOf" srcId="{0A81FA63-B233-3341-9FFF-C229BAA60CEE}" destId="{9F29AFE0-3D94-E648-AA20-28509B80E979}" srcOrd="6" destOrd="0" presId="urn:microsoft.com/office/officeart/2005/8/layout/cycle6"/>
    <dgm:cxn modelId="{27AEFA77-C512-ED4D-A8FA-F9C48CE16EC6}" type="presParOf" srcId="{0A81FA63-B233-3341-9FFF-C229BAA60CEE}" destId="{4C857CDA-3C1C-6E4C-8EE3-EFC7B4E06D52}" srcOrd="7" destOrd="0" presId="urn:microsoft.com/office/officeart/2005/8/layout/cycle6"/>
    <dgm:cxn modelId="{987CC718-F6F2-8B4D-BA5C-82AE8774AF55}" type="presParOf" srcId="{0A81FA63-B233-3341-9FFF-C229BAA60CEE}" destId="{C338D8C5-F8F6-3E4E-AB03-7BA1A7BE6A98}" srcOrd="8" destOrd="0" presId="urn:microsoft.com/office/officeart/2005/8/layout/cycle6"/>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1BDB7-3A42-3D44-8812-3565F16FA38A}">
      <dsp:nvSpPr>
        <dsp:cNvPr id="0" name=""/>
        <dsp:cNvSpPr/>
      </dsp:nvSpPr>
      <dsp:spPr>
        <a:xfrm>
          <a:off x="2075897" y="1329"/>
          <a:ext cx="1904384" cy="1237849"/>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latinLnBrk="1">
            <a:lnSpc>
              <a:spcPct val="90000"/>
            </a:lnSpc>
            <a:spcBef>
              <a:spcPct val="0"/>
            </a:spcBef>
            <a:spcAft>
              <a:spcPct val="35000"/>
            </a:spcAft>
            <a:buNone/>
          </a:pPr>
          <a:r>
            <a:rPr lang="en-US" altLang="ko-KR" sz="2800" kern="1200" dirty="0"/>
            <a:t>Modeling</a:t>
          </a:r>
          <a:endParaRPr lang="ko-KR" altLang="en-US" sz="2800" kern="1200" dirty="0"/>
        </a:p>
      </dsp:txBody>
      <dsp:txXfrm>
        <a:off x="2136324" y="61756"/>
        <a:ext cx="1783530" cy="1116995"/>
      </dsp:txXfrm>
    </dsp:sp>
    <dsp:sp modelId="{79E0AE2C-9E1C-9E47-9910-353AD77A7521}">
      <dsp:nvSpPr>
        <dsp:cNvPr id="0" name=""/>
        <dsp:cNvSpPr/>
      </dsp:nvSpPr>
      <dsp:spPr>
        <a:xfrm>
          <a:off x="1376565" y="620254"/>
          <a:ext cx="3303048" cy="3303048"/>
        </a:xfrm>
        <a:custGeom>
          <a:avLst/>
          <a:gdLst/>
          <a:ahLst/>
          <a:cxnLst/>
          <a:rect l="0" t="0" r="0" b="0"/>
          <a:pathLst>
            <a:path>
              <a:moveTo>
                <a:pt x="2617562" y="312008"/>
              </a:moveTo>
              <a:arcTo wR="1651524" hR="1651524" stAng="18347915" swAng="3648359"/>
            </a:path>
          </a:pathLst>
        </a:custGeom>
        <a:noFill/>
        <a:ln w="6350" cap="flat" cmpd="sng" algn="ctr">
          <a:solidFill>
            <a:srgbClr val="C00000"/>
          </a:solidFill>
          <a:prstDash val="solid"/>
          <a:miter lim="800000"/>
        </a:ln>
        <a:effectLst/>
      </dsp:spPr>
      <dsp:style>
        <a:lnRef idx="1">
          <a:scrgbClr r="0" g="0" b="0"/>
        </a:lnRef>
        <a:fillRef idx="0">
          <a:scrgbClr r="0" g="0" b="0"/>
        </a:fillRef>
        <a:effectRef idx="0">
          <a:scrgbClr r="0" g="0" b="0"/>
        </a:effectRef>
        <a:fontRef idx="minor"/>
      </dsp:style>
    </dsp:sp>
    <dsp:sp modelId="{B1C4E419-6FA7-F84B-861E-EE9C6F7E75DF}">
      <dsp:nvSpPr>
        <dsp:cNvPr id="0" name=""/>
        <dsp:cNvSpPr/>
      </dsp:nvSpPr>
      <dsp:spPr>
        <a:xfrm>
          <a:off x="3506159" y="2478615"/>
          <a:ext cx="1904384" cy="1237849"/>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latinLnBrk="1">
            <a:lnSpc>
              <a:spcPct val="90000"/>
            </a:lnSpc>
            <a:spcBef>
              <a:spcPct val="0"/>
            </a:spcBef>
            <a:spcAft>
              <a:spcPct val="35000"/>
            </a:spcAft>
            <a:buNone/>
          </a:pPr>
          <a:r>
            <a:rPr lang="en-US" altLang="ko-KR" sz="2800" kern="1200" dirty="0"/>
            <a:t>Simulation</a:t>
          </a:r>
          <a:endParaRPr lang="ko-KR" altLang="en-US" sz="2800" kern="1200" dirty="0"/>
        </a:p>
      </dsp:txBody>
      <dsp:txXfrm>
        <a:off x="3566586" y="2539042"/>
        <a:ext cx="1783530" cy="1116995"/>
      </dsp:txXfrm>
    </dsp:sp>
    <dsp:sp modelId="{996B687A-7766-6D46-881B-B7FE993BA0F5}">
      <dsp:nvSpPr>
        <dsp:cNvPr id="0" name=""/>
        <dsp:cNvSpPr/>
      </dsp:nvSpPr>
      <dsp:spPr>
        <a:xfrm>
          <a:off x="1376565" y="620254"/>
          <a:ext cx="3303048" cy="3303048"/>
        </a:xfrm>
        <a:custGeom>
          <a:avLst/>
          <a:gdLst/>
          <a:ahLst/>
          <a:cxnLst/>
          <a:rect l="0" t="0" r="0" b="0"/>
          <a:pathLst>
            <a:path>
              <a:moveTo>
                <a:pt x="2437743" y="3103898"/>
              </a:moveTo>
              <a:arcTo wR="1651524" hR="1651524" stAng="3694310" swAng="3411381"/>
            </a:path>
          </a:pathLst>
        </a:custGeom>
        <a:noFill/>
        <a:ln w="6350" cap="flat" cmpd="sng" algn="ctr">
          <a:solidFill>
            <a:srgbClr val="C00000"/>
          </a:solidFill>
          <a:prstDash val="solid"/>
          <a:miter lim="800000"/>
        </a:ln>
        <a:effectLst/>
      </dsp:spPr>
      <dsp:style>
        <a:lnRef idx="1">
          <a:scrgbClr r="0" g="0" b="0"/>
        </a:lnRef>
        <a:fillRef idx="0">
          <a:scrgbClr r="0" g="0" b="0"/>
        </a:fillRef>
        <a:effectRef idx="0">
          <a:scrgbClr r="0" g="0" b="0"/>
        </a:effectRef>
        <a:fontRef idx="minor"/>
      </dsp:style>
    </dsp:sp>
    <dsp:sp modelId="{9F29AFE0-3D94-E648-AA20-28509B80E979}">
      <dsp:nvSpPr>
        <dsp:cNvPr id="0" name=""/>
        <dsp:cNvSpPr/>
      </dsp:nvSpPr>
      <dsp:spPr>
        <a:xfrm>
          <a:off x="645635" y="2478615"/>
          <a:ext cx="1904384" cy="1237849"/>
        </a:xfrm>
        <a:prstGeom prst="round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latinLnBrk="1">
            <a:lnSpc>
              <a:spcPct val="90000"/>
            </a:lnSpc>
            <a:spcBef>
              <a:spcPct val="0"/>
            </a:spcBef>
            <a:spcAft>
              <a:spcPct val="35000"/>
            </a:spcAft>
            <a:buNone/>
          </a:pPr>
          <a:r>
            <a:rPr lang="en-US" altLang="ko-KR" sz="2800" kern="1200" dirty="0"/>
            <a:t>Analysis</a:t>
          </a:r>
          <a:endParaRPr lang="ko-KR" altLang="en-US" sz="2800" kern="1200" dirty="0"/>
        </a:p>
      </dsp:txBody>
      <dsp:txXfrm>
        <a:off x="706062" y="2539042"/>
        <a:ext cx="1783530" cy="1116995"/>
      </dsp:txXfrm>
    </dsp:sp>
    <dsp:sp modelId="{C338D8C5-F8F6-3E4E-AB03-7BA1A7BE6A98}">
      <dsp:nvSpPr>
        <dsp:cNvPr id="0" name=""/>
        <dsp:cNvSpPr/>
      </dsp:nvSpPr>
      <dsp:spPr>
        <a:xfrm>
          <a:off x="1376565" y="620254"/>
          <a:ext cx="3303048" cy="3303048"/>
        </a:xfrm>
        <a:custGeom>
          <a:avLst/>
          <a:gdLst/>
          <a:ahLst/>
          <a:cxnLst/>
          <a:rect l="0" t="0" r="0" b="0"/>
          <a:pathLst>
            <a:path>
              <a:moveTo>
                <a:pt x="10960" y="1841475"/>
              </a:moveTo>
              <a:arcTo wR="1651524" hR="1651524" stAng="10403727" swAng="3648359"/>
            </a:path>
          </a:pathLst>
        </a:custGeom>
        <a:noFill/>
        <a:ln w="6350" cap="flat" cmpd="sng" algn="ctr">
          <a:solidFill>
            <a:srgbClr val="C00000"/>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US"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4284C-ECCD-6E45-80D5-88083D8CD027}" type="datetimeFigureOut">
              <a:rPr kumimoji="1" lang="ko-US" altLang="en-US" smtClean="0"/>
              <a:t>3/20/22</a:t>
            </a:fld>
            <a:endParaRPr kumimoji="1" lang="ko-US" altLang="en-US"/>
          </a:p>
        </p:txBody>
      </p:sp>
      <p:sp>
        <p:nvSpPr>
          <p:cNvPr id="4" name="슬라이드 이미지 개체 틀 3"/>
          <p:cNvSpPr>
            <a:spLocks noGrp="1" noRot="1" noChangeAspect="1"/>
          </p:cNvSpPr>
          <p:nvPr>
            <p:ph type="sldImg" idx="2"/>
          </p:nvPr>
        </p:nvSpPr>
        <p:spPr>
          <a:xfrm>
            <a:off x="1009650" y="1143000"/>
            <a:ext cx="4838700" cy="3086100"/>
          </a:xfrm>
          <a:prstGeom prst="rect">
            <a:avLst/>
          </a:prstGeom>
          <a:noFill/>
          <a:ln w="12700">
            <a:solidFill>
              <a:prstClr val="black"/>
            </a:solidFill>
          </a:ln>
        </p:spPr>
        <p:txBody>
          <a:bodyPr vert="horz" lIns="91440" tIns="45720" rIns="91440" bIns="45720" rtlCol="0" anchor="ctr"/>
          <a:lstStyle/>
          <a:p>
            <a:endParaRPr lang="ko-US"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US"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1E4F5-CA13-C14B-89AA-F04163766EF9}" type="slidenum">
              <a:rPr kumimoji="1" lang="ko-US" altLang="en-US" smtClean="0"/>
              <a:t>‹#›</a:t>
            </a:fld>
            <a:endParaRPr kumimoji="1" lang="ko-US" altLang="en-US"/>
          </a:p>
        </p:txBody>
      </p:sp>
    </p:spTree>
    <p:extLst>
      <p:ext uri="{BB962C8B-B14F-4D97-AF65-F5344CB8AC3E}">
        <p14:creationId xmlns:p14="http://schemas.microsoft.com/office/powerpoint/2010/main" val="1087758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9650" y="1143000"/>
            <a:ext cx="4838700" cy="3086100"/>
          </a:xfrm>
        </p:spPr>
      </p:sp>
      <p:sp>
        <p:nvSpPr>
          <p:cNvPr id="3" name="Notes Placeholder 2"/>
          <p:cNvSpPr>
            <a:spLocks noGrp="1"/>
          </p:cNvSpPr>
          <p:nvPr>
            <p:ph type="body" idx="1"/>
          </p:nvPr>
        </p:nvSpPr>
        <p:spPr/>
        <p:txBody>
          <a:bodyPr/>
          <a:lstStyle/>
          <a:p>
            <a:r>
              <a:rPr kumimoji="1" lang="en-US" altLang="ko-US" dirty="0"/>
              <a:t>Good afternoon. My name is Jihoon Moon</a:t>
            </a:r>
          </a:p>
          <a:p>
            <a:r>
              <a:rPr lang="en-US" altLang="ko-KR" sz="1200" kern="1200" dirty="0">
                <a:solidFill>
                  <a:schemeClr val="tx1"/>
                </a:solidFill>
                <a:effectLst/>
                <a:latin typeface="+mn-lt"/>
                <a:ea typeface="+mn-ea"/>
                <a:cs typeface="+mn-cs"/>
              </a:rPr>
              <a:t>The topic of my research presentation today is ‘Battery Modeling with Degradation using various techniques.</a:t>
            </a:r>
          </a:p>
        </p:txBody>
      </p:sp>
      <p:sp>
        <p:nvSpPr>
          <p:cNvPr id="4" name="Slide Number Placeholder 3"/>
          <p:cNvSpPr>
            <a:spLocks noGrp="1"/>
          </p:cNvSpPr>
          <p:nvPr>
            <p:ph type="sldNum" sz="quarter" idx="10"/>
          </p:nvPr>
        </p:nvSpPr>
        <p:spPr/>
        <p:txBody>
          <a:bodyPr/>
          <a:lstStyle/>
          <a:p>
            <a:fld id="{B68D6142-7A77-4EE3-A5ED-A708E17FC727}" type="slidenum">
              <a:rPr lang="en-US" smtClean="0"/>
              <a:t>1</a:t>
            </a:fld>
            <a:endParaRPr lang="en-US"/>
          </a:p>
        </p:txBody>
      </p:sp>
    </p:spTree>
    <p:extLst>
      <p:ext uri="{BB962C8B-B14F-4D97-AF65-F5344CB8AC3E}">
        <p14:creationId xmlns:p14="http://schemas.microsoft.com/office/powerpoint/2010/main" val="362855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Based on the battery dynamics I have been explained, I will explain how I modeled the battery cell. </a:t>
            </a:r>
          </a:p>
          <a:p>
            <a:pPr latinLnBrk="1"/>
            <a:r>
              <a:rPr lang="en-US" altLang="ko-Kore-KR" sz="1200" kern="1200" dirty="0">
                <a:solidFill>
                  <a:schemeClr val="tx1"/>
                </a:solidFill>
                <a:effectLst/>
                <a:latin typeface="+mn-lt"/>
                <a:ea typeface="+mn-ea"/>
                <a:cs typeface="+mn-cs"/>
              </a:rPr>
              <a:t>As I explained briefly in the previous slides, I used the finite difference method to model the battery cell. </a:t>
            </a:r>
          </a:p>
          <a:p>
            <a:pPr latinLnBrk="1"/>
            <a:r>
              <a:rPr lang="en-US" altLang="ko-Kore-KR" sz="1200" kern="1200" dirty="0">
                <a:solidFill>
                  <a:schemeClr val="tx1"/>
                </a:solidFill>
                <a:effectLst/>
                <a:latin typeface="+mn-lt"/>
                <a:ea typeface="+mn-ea"/>
                <a:cs typeface="+mn-cs"/>
              </a:rPr>
              <a:t>So in my research, FDM is applied to the spherical diffusion equation to covert the Partial differential equations into ordinary differential equations to solve numerically.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To be specific, </a:t>
            </a:r>
            <a:r>
              <a:rPr kumimoji="0" lang="en-US" altLang="ko-Kore-KR" sz="1200" kern="1200" dirty="0">
                <a:solidFill>
                  <a:schemeClr val="tx1"/>
                </a:solidFill>
                <a:effectLst/>
                <a:latin typeface="+mn-lt"/>
                <a:ea typeface="+mn-ea"/>
                <a:cs typeface="+mn-cs"/>
              </a:rPr>
              <a:t>FDM is used </a:t>
            </a:r>
            <a:r>
              <a:rPr kumimoji="1" lang="en-US" altLang="ko-Kore-KR" dirty="0"/>
              <a:t>to model the battery system to discretize the electrode particle to compute concentration distribution</a:t>
            </a:r>
            <a:r>
              <a:rPr kumimoji="1" lang="en-US" altLang="ko-Kore-KR" sz="1200" dirty="0">
                <a:latin typeface="+mn-lt"/>
                <a:cs typeface="+mn-cs"/>
              </a:rPr>
              <a:t>. </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sz="1200" kern="1200" dirty="0">
                <a:solidFill>
                  <a:schemeClr val="tx1"/>
                </a:solidFill>
                <a:effectLst/>
                <a:latin typeface="+mn-lt"/>
                <a:ea typeface="+mn-ea"/>
                <a:cs typeface="+mn-cs"/>
              </a:rPr>
              <a:t>In this process, </a:t>
            </a:r>
            <a:r>
              <a:rPr lang="en" altLang="ko-US" sz="1200" dirty="0">
                <a:latin typeface="Times New Roman" panose="02020603050405020304" pitchFamily="18" charset="0"/>
                <a:cs typeface="Times New Roman" panose="02020603050405020304" pitchFamily="18" charset="0"/>
              </a:rPr>
              <a:t>Central difference in FDM is used to convert the complex PDEs of the spherical diffusion equation into ODEs which are expressed as the time </a:t>
            </a:r>
            <a:r>
              <a:rPr lang="en-US" altLang="ko-US" sz="1200" dirty="0" err="1">
                <a:latin typeface="Times New Roman" panose="02020603050405020304" pitchFamily="18" charset="0"/>
                <a:cs typeface="Times New Roman" panose="02020603050405020304" pitchFamily="18" charset="0"/>
              </a:rPr>
              <a:t>deriva</a:t>
            </a:r>
            <a:r>
              <a:rPr lang="en" altLang="ko-US" sz="1200" dirty="0" err="1">
                <a:latin typeface="Times New Roman" panose="02020603050405020304" pitchFamily="18" charset="0"/>
                <a:cs typeface="Times New Roman" panose="02020603050405020304" pitchFamily="18" charset="0"/>
              </a:rPr>
              <a:t>tive</a:t>
            </a:r>
            <a:r>
              <a:rPr lang="en" altLang="ko-US" sz="1200" dirty="0">
                <a:latin typeface="Times New Roman" panose="02020603050405020304" pitchFamily="18" charset="0"/>
                <a:cs typeface="Times New Roman" panose="02020603050405020304" pitchFamily="18" charset="0"/>
              </a:rPr>
              <a:t> of lithium-ion concentration at each node </a:t>
            </a:r>
            <a:r>
              <a:rPr lang="en-US" altLang="ko-KR" sz="1200" dirty="0">
                <a:latin typeface="Times New Roman" panose="02020603050405020304" pitchFamily="18" charset="0"/>
                <a:cs typeface="Times New Roman" panose="02020603050405020304" pitchFamily="18" charset="0"/>
              </a:rPr>
              <a:t>as you can see this equation (click)</a:t>
            </a:r>
          </a:p>
          <a:p>
            <a:pPr latinLnBrk="1"/>
            <a:r>
              <a:rPr lang="en" altLang="ko-US" sz="1200" dirty="0">
                <a:latin typeface="Times New Roman" panose="02020603050405020304" pitchFamily="18" charset="0"/>
                <a:cs typeface="Times New Roman" panose="02020603050405020304" pitchFamily="18" charset="0"/>
              </a:rPr>
              <a:t>and applied the boundary conditions at the center of the particle and surface of the particle</a:t>
            </a:r>
            <a:r>
              <a:rPr lang="ko-KR" altLang="en-US" sz="120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However, when you see the boundary condition at the surface of the particle (click), current density exists which contains the side reaction current density in the anode.</a:t>
            </a:r>
          </a:p>
        </p:txBody>
      </p:sp>
      <p:sp>
        <p:nvSpPr>
          <p:cNvPr id="4" name="슬라이드 번호 개체 틀 3"/>
          <p:cNvSpPr>
            <a:spLocks noGrp="1"/>
          </p:cNvSpPr>
          <p:nvPr>
            <p:ph type="sldNum" sz="quarter" idx="5"/>
          </p:nvPr>
        </p:nvSpPr>
        <p:spPr/>
        <p:txBody>
          <a:bodyPr/>
          <a:lstStyle/>
          <a:p>
            <a:fld id="{B68D6142-7A77-4EE3-A5ED-A708E17FC727}" type="slidenum">
              <a:rPr lang="en-US" smtClean="0"/>
              <a:t>10</a:t>
            </a:fld>
            <a:endParaRPr lang="en-US"/>
          </a:p>
        </p:txBody>
      </p:sp>
    </p:spTree>
    <p:extLst>
      <p:ext uri="{BB962C8B-B14F-4D97-AF65-F5344CB8AC3E}">
        <p14:creationId xmlns:p14="http://schemas.microsoft.com/office/powerpoint/2010/main" val="2968390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US" sz="1200" dirty="0">
                <a:latin typeface="Times New Roman" panose="02020603050405020304" pitchFamily="18" charset="0"/>
                <a:cs typeface="Times New Roman" panose="02020603050405020304" pitchFamily="18" charset="0"/>
              </a:rPr>
              <a:t>When I explained about the battery degradation as the sei layer growth in the negative electrode, I explained that total current density is the summation of the current density and side reaction current density.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US" sz="1200" dirty="0">
                <a:latin typeface="Times New Roman" panose="02020603050405020304" pitchFamily="18" charset="0"/>
                <a:cs typeface="Times New Roman" panose="02020603050405020304" pitchFamily="18" charset="0"/>
              </a:rPr>
              <a:t>However, remind that (click) Js is a complex nonlinear equation.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US" sz="1200" dirty="0">
                <a:latin typeface="Times New Roman" panose="02020603050405020304" pitchFamily="18" charset="0"/>
                <a:cs typeface="Times New Roman" panose="02020603050405020304" pitchFamily="18" charset="0"/>
              </a:rPr>
              <a:t>To substitute the boundary condition into the battery model got from the finite difference method, we should consider how to combine this complex nonlinear equation to the battery model.</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US" sz="1200" dirty="0">
                <a:latin typeface="Times New Roman" panose="02020603050405020304" pitchFamily="18" charset="0"/>
                <a:cs typeface="Times New Roman" panose="02020603050405020304" pitchFamily="18" charset="0"/>
              </a:rPr>
              <a:t>So, I applied two methods to solve this problem.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US" sz="1200" dirty="0">
                <a:latin typeface="Times New Roman" panose="02020603050405020304" pitchFamily="18" charset="0"/>
                <a:cs typeface="Times New Roman" panose="02020603050405020304" pitchFamily="18" charset="0"/>
              </a:rPr>
              <a:t>First is, linearize the Js equation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US" sz="1200" dirty="0">
                <a:latin typeface="Times New Roman" panose="02020603050405020304" pitchFamily="18" charset="0"/>
                <a:cs typeface="Times New Roman" panose="02020603050405020304" pitchFamily="18" charset="0"/>
              </a:rPr>
              <a:t>and Second is, substitute this whole equation and solve numerically by using newton Raphson method.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US" sz="1200" dirty="0">
                <a:latin typeface="Times New Roman" panose="02020603050405020304" pitchFamily="18" charset="0"/>
                <a:cs typeface="Times New Roman" panose="02020603050405020304" pitchFamily="18" charset="0"/>
              </a:rPr>
              <a:t>I’ll explain this one by one.</a:t>
            </a:r>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11</a:t>
            </a:fld>
            <a:endParaRPr lang="en-US"/>
          </a:p>
        </p:txBody>
      </p:sp>
    </p:spTree>
    <p:extLst>
      <p:ext uri="{BB962C8B-B14F-4D97-AF65-F5344CB8AC3E}">
        <p14:creationId xmlns:p14="http://schemas.microsoft.com/office/powerpoint/2010/main" val="412981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First,</a:t>
                </a:r>
                <a:r>
                  <a:rPr kumimoji="1" lang="en-US" altLang="ko-US" baseline="0" dirty="0"/>
                  <a:t> </a:t>
                </a:r>
                <a:r>
                  <a:rPr kumimoji="1" lang="en-US" altLang="ko-US" dirty="0"/>
                  <a:t>I’ll explain linearization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dirty="0"/>
                  <a:t>To combine the complex non-linear side reaction current density equation </a:t>
                </a:r>
                <a14:m>
                  <m:oMath xmlns:m="http://schemas.openxmlformats.org/officeDocument/2006/math">
                    <m:r>
                      <a:rPr lang="en-US" altLang="ko-US" b="0" i="0" smtClean="0">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r>
                      <a:rPr lang="en-US" altLang="ko-US" b="0" i="1" smtClean="0">
                        <a:latin typeface="Cambria Math" panose="02040503050406030204" pitchFamily="18" charset="0"/>
                      </a:rPr>
                      <m:t>)</m:t>
                    </m:r>
                  </m:oMath>
                </a14:m>
                <a:r>
                  <a:rPr kumimoji="1" lang="en-US" altLang="ko-Kore-KR" dirty="0"/>
                  <a:t> with state-space model, </a:t>
                </a:r>
                <a14:m>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oMath>
                </a14:m>
                <a:r>
                  <a:rPr kumimoji="1" lang="en-US" altLang="ko-Kore-KR" dirty="0"/>
                  <a:t> equation is linearized </a:t>
                </a:r>
                <a:r>
                  <a:rPr kumimoji="1" lang="en-US" altLang="ko-Kore-KR" sz="1200" b="0" i="0" u="none" strike="noStrike" kern="1200" cap="none" spc="0" normalizeH="0" baseline="0" noProof="0" dirty="0">
                    <a:ln>
                      <a:noFill/>
                    </a:ln>
                    <a:solidFill>
                      <a:prstClr val="black"/>
                    </a:solidFill>
                    <a:effectLst/>
                    <a:uLnTx/>
                    <a:uFillTx/>
                    <a:latin typeface="+mn-lt"/>
                    <a:ea typeface="+mn-ea"/>
                    <a:cs typeface="+mn-cs"/>
                  </a:rPr>
                  <a:t>which is expressed as this equation(click)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dirty="0"/>
                  <a:t>and</a:t>
                </a:r>
                <a:r>
                  <a:rPr kumimoji="1" lang="en-US" altLang="ko-Kore-KR" baseline="0" dirty="0"/>
                  <a:t> then substitute into the surface concentration equation.</a:t>
                </a:r>
                <a:r>
                  <a:rPr kumimoji="1" lang="en-US" altLang="ko-KR" baseline="0" dirty="0"/>
                  <a:t>(click)</a:t>
                </a:r>
                <a:r>
                  <a:rPr kumimoji="1" lang="en-US" altLang="ko-Kore-KR"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baseline="0" dirty="0"/>
                  <a:t>So, the Negative surface concentration equation (click) is the function of </a:t>
                </a:r>
                <a:r>
                  <a:rPr kumimoji="1" lang="en-US" altLang="ko-KR" dirty="0"/>
                  <a:t>c</a:t>
                </a:r>
                <a:r>
                  <a:rPr kumimoji="1" lang="en-US" altLang="ko-KR" baseline="0" dirty="0"/>
                  <a:t> sub n,N-1</a:t>
                </a:r>
                <a:r>
                  <a:rPr kumimoji="1" lang="en-US" altLang="ko-Kore-KR" dirty="0"/>
                  <a:t> which is the concentration just before the surface,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dirty="0"/>
                  <a:t>current and the coefficient of the linearized Js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dirty="0"/>
                  <a:t>Based</a:t>
                </a:r>
                <a:r>
                  <a:rPr kumimoji="1" lang="en-US" altLang="ko-Kore-KR" baseline="0" dirty="0"/>
                  <a:t> on these equations, we could figure out the negative surface concentration and side reaction current density with time.</a:t>
                </a:r>
                <a:endParaRPr kumimoji="1" lang="ko-Kore-KR" altLang="en-US" dirty="0"/>
              </a:p>
            </p:txBody>
          </p:sp>
        </mc:Choice>
        <mc:Fallback xmlns="">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ko-US" altLang="en-US" dirty="0"/>
                  <a:t>우선 </a:t>
                </a:r>
                <a:r>
                  <a:rPr kumimoji="1" lang="en-US" altLang="ko-US" dirty="0"/>
                  <a:t>Linearization method</a:t>
                </a:r>
                <a:r>
                  <a:rPr kumimoji="1" lang="ko-US" altLang="en-US" dirty="0"/>
                  <a:t>를 설명하겠다</a:t>
                </a:r>
                <a:r>
                  <a:rPr kumimoji="1" lang="en-US" altLang="ko-US" dirty="0"/>
                  <a:t>. </a:t>
                </a:r>
                <a:r>
                  <a:rPr kumimoji="1" lang="en-US" altLang="ko-Kore-KR" dirty="0"/>
                  <a:t>To combine the complex non-linear side reaction current density equation </a:t>
                </a:r>
                <a:r>
                  <a:rPr lang="en-US" altLang="ko-US" b="0" i="0">
                    <a:latin typeface="Cambria Math" panose="02040503050406030204" pitchFamily="18" charset="0"/>
                  </a:rPr>
                  <a:t>(</a:t>
                </a:r>
                <a:r>
                  <a:rPr lang="en-US" altLang="ko-US" i="0">
                    <a:latin typeface="Cambria Math" panose="02040503050406030204" pitchFamily="18" charset="0"/>
                  </a:rPr>
                  <a:t>𝐽</a:t>
                </a:r>
                <a:r>
                  <a:rPr lang="ko-US" altLang="ko-US" i="0">
                    <a:latin typeface="Cambria Math" panose="02040503050406030204" pitchFamily="18" charset="0"/>
                  </a:rPr>
                  <a:t>_</a:t>
                </a:r>
                <a:r>
                  <a:rPr lang="en-US" altLang="ko-US" i="0">
                    <a:latin typeface="Cambria Math" panose="02040503050406030204" pitchFamily="18" charset="0"/>
                  </a:rPr>
                  <a:t>𝑠</a:t>
                </a:r>
                <a:r>
                  <a:rPr lang="en-US" altLang="ko-US" b="0" i="0">
                    <a:latin typeface="Cambria Math" panose="02040503050406030204" pitchFamily="18" charset="0"/>
                  </a:rPr>
                  <a:t>)</a:t>
                </a:r>
                <a:r>
                  <a:rPr kumimoji="1" lang="en-US" altLang="ko-Kore-KR" dirty="0"/>
                  <a:t> with state-space model, </a:t>
                </a:r>
                <a:r>
                  <a:rPr lang="en-US" altLang="ko-US" i="0">
                    <a:latin typeface="Cambria Math" panose="02040503050406030204" pitchFamily="18" charset="0"/>
                  </a:rPr>
                  <a:t>𝐽</a:t>
                </a:r>
                <a:r>
                  <a:rPr lang="ko-US" altLang="ko-US" i="0">
                    <a:latin typeface="Cambria Math" panose="02040503050406030204" pitchFamily="18" charset="0"/>
                  </a:rPr>
                  <a:t>_</a:t>
                </a:r>
                <a:r>
                  <a:rPr lang="en-US" altLang="ko-US" i="0">
                    <a:latin typeface="Cambria Math" panose="02040503050406030204" pitchFamily="18" charset="0"/>
                  </a:rPr>
                  <a:t>𝑠</a:t>
                </a:r>
                <a:r>
                  <a:rPr kumimoji="1" lang="en-US" altLang="ko-Kore-KR" dirty="0"/>
                  <a:t> equation is linearized and</a:t>
                </a:r>
                <a:r>
                  <a:rPr kumimoji="1" lang="en-US" altLang="ko-Kore-KR" baseline="0" dirty="0"/>
                  <a:t> then substitute into the surface concentration equation which is expressed as this equation. So, the Negative surface concentration equation is the function of </a:t>
                </a:r>
                <a:r>
                  <a:rPr lang="en-US" altLang="ko-US" i="0">
                    <a:solidFill>
                      <a:schemeClr val="tx1"/>
                    </a:solidFill>
                    <a:latin typeface="Cambria Math" panose="02040503050406030204" pitchFamily="18" charset="0"/>
                  </a:rPr>
                  <a:t>𝑐</a:t>
                </a:r>
                <a:r>
                  <a:rPr lang="ko-US" altLang="en-US" i="0">
                    <a:solidFill>
                      <a:schemeClr val="tx1"/>
                    </a:solidFill>
                    <a:latin typeface="Cambria Math" panose="02040503050406030204" pitchFamily="18" charset="0"/>
                  </a:rPr>
                  <a:t>_(</a:t>
                </a:r>
                <a:r>
                  <a:rPr lang="en-US" altLang="ko-US" b="0" i="0">
                    <a:solidFill>
                      <a:schemeClr val="tx1"/>
                    </a:solidFill>
                    <a:latin typeface="Cambria Math" panose="02040503050406030204" pitchFamily="18" charset="0"/>
                  </a:rPr>
                  <a:t>n</a:t>
                </a:r>
                <a:r>
                  <a:rPr lang="ko-US" altLang="en-US" i="0">
                    <a:solidFill>
                      <a:schemeClr val="tx1"/>
                    </a:solidFill>
                    <a:latin typeface="Cambria Math" panose="02040503050406030204" pitchFamily="18" charset="0"/>
                  </a:rPr>
                  <a:t>,</a:t>
                </a:r>
                <a:r>
                  <a:rPr lang="en-US" altLang="ko-US" b="0" i="0">
                    <a:solidFill>
                      <a:schemeClr val="tx1"/>
                    </a:solidFill>
                    <a:latin typeface="Cambria Math" panose="02040503050406030204" pitchFamily="18" charset="0"/>
                  </a:rPr>
                  <a:t>𝑁−1</a:t>
                </a:r>
                <a:r>
                  <a:rPr lang="ko-US" altLang="en-US" b="0" i="0">
                    <a:solidFill>
                      <a:schemeClr val="tx1"/>
                    </a:solidFill>
                    <a:latin typeface="Cambria Math" panose="02040503050406030204" pitchFamily="18" charset="0"/>
                  </a:rPr>
                  <a:t>)</a:t>
                </a:r>
                <a:r>
                  <a:rPr kumimoji="1" lang="en-US" altLang="ko-Kore-KR" dirty="0"/>
                  <a:t> which is the concentration just before the surface, current and the coefficient of the linearized Js equation. Based</a:t>
                </a:r>
                <a:r>
                  <a:rPr kumimoji="1" lang="en-US" altLang="ko-Kore-KR" baseline="0" dirty="0"/>
                  <a:t> on these equations, we could figure out the negative surface concentration and side reaction current density with time.</a:t>
                </a:r>
                <a:endParaRPr kumimoji="1" lang="ko-Kore-KR" altLang="en-US" dirty="0"/>
              </a:p>
            </p:txBody>
          </p:sp>
        </mc:Fallback>
      </mc:AlternateContent>
      <p:sp>
        <p:nvSpPr>
          <p:cNvPr id="4" name="슬라이드 번호 개체 틀 3"/>
          <p:cNvSpPr>
            <a:spLocks noGrp="1"/>
          </p:cNvSpPr>
          <p:nvPr>
            <p:ph type="sldNum" sz="quarter" idx="5"/>
          </p:nvPr>
        </p:nvSpPr>
        <p:spPr/>
        <p:txBody>
          <a:bodyPr/>
          <a:lstStyle/>
          <a:p>
            <a:fld id="{B68D6142-7A77-4EE3-A5ED-A708E17FC727}" type="slidenum">
              <a:rPr lang="en-US" smtClean="0"/>
              <a:t>12</a:t>
            </a:fld>
            <a:endParaRPr lang="en-US"/>
          </a:p>
        </p:txBody>
      </p:sp>
    </p:spTree>
    <p:extLst>
      <p:ext uri="{BB962C8B-B14F-4D97-AF65-F5344CB8AC3E}">
        <p14:creationId xmlns:p14="http://schemas.microsoft.com/office/powerpoint/2010/main" val="795378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Next is how I applied the Js equation directly to figure out the surface concentration at negative electrode.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As we know that Js is really complex nonlinear equation so that another </a:t>
                </a:r>
                <a:r>
                  <a:rPr kumimoji="1" lang="en-US" altLang="ko-KR" dirty="0">
                    <a:cs typeface="Times New Roman" panose="02020603050405020304" pitchFamily="18" charset="0"/>
                  </a:rPr>
                  <a:t>Numerical analysis is required to solve the ODEs obtained from the finite difference method without using the linearized </a:t>
                </a:r>
                <a14:m>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oMath>
                </a14:m>
                <a:r>
                  <a:rPr kumimoji="1" lang="en-US" altLang="ko-KR" dirty="0">
                    <a:cs typeface="Times New Roman" panose="02020603050405020304" pitchFamily="18" charset="0"/>
                  </a:rPr>
                  <a:t> equation.  </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cs typeface="Times New Roman" panose="02020603050405020304" pitchFamily="18" charset="0"/>
                  </a:rPr>
                  <a:t>The first thing I did is discretize the ordinary differential equations as this equation (click) to figure out the concentration </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solidFill>
                      <a:srgbClr val="0070C0"/>
                    </a:solidFill>
                    <a:cs typeface="Times New Roman" panose="02020603050405020304" pitchFamily="18" charset="0"/>
                  </a:rPr>
                  <a:t>at each time step. </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cs typeface="Times New Roman" panose="02020603050405020304" pitchFamily="18" charset="0"/>
                  </a:rPr>
                  <a:t>Based on this equation and initial conditions, we could get the next time step of concentration notated as k (click) </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cs typeface="Times New Roman" panose="02020603050405020304" pitchFamily="18" charset="0"/>
                  </a:rPr>
                  <a:t>from the previous time step of concentration notated as k-1 (click). </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cs typeface="Times New Roman" panose="02020603050405020304" pitchFamily="18" charset="0"/>
                  </a:rPr>
                  <a:t>Next, we should get the negative surface concentration by using the concentration data. However, you can see that the negative surface concentration equation contains total negative current density. </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cs typeface="Times New Roman" panose="02020603050405020304" pitchFamily="18" charset="0"/>
                  </a:rPr>
                  <a:t>It is too complicated to solve surface concentration, and also it is hard to solve analytically, so we need another numerical method as I explained before.</a:t>
                </a:r>
              </a:p>
            </p:txBody>
          </p:sp>
        </mc:Choice>
        <mc:Fallback xmlns="">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Next is how I applied the Js equation directly to figure out the surface concentration at negative electrode. As we know that Js is really complex nonlinear equation so that another </a:t>
                </a:r>
                <a:r>
                  <a:rPr kumimoji="1" lang="en-US" altLang="ko-KR" dirty="0">
                    <a:cs typeface="Times New Roman" panose="02020603050405020304" pitchFamily="18" charset="0"/>
                  </a:rPr>
                  <a:t>Numerical analysis is required to solve the ODEs obtained from the finite difference method without using the linearized </a:t>
                </a:r>
                <a:r>
                  <a:rPr lang="en-US" altLang="ko-US" i="0">
                    <a:latin typeface="Cambria Math" panose="02040503050406030204" pitchFamily="18" charset="0"/>
                  </a:rPr>
                  <a:t>𝐽</a:t>
                </a:r>
                <a:r>
                  <a:rPr lang="ko-US" altLang="ko-US" i="0">
                    <a:latin typeface="Cambria Math" panose="02040503050406030204" pitchFamily="18" charset="0"/>
                  </a:rPr>
                  <a:t>_</a:t>
                </a:r>
                <a:r>
                  <a:rPr lang="en-US" altLang="ko-US" i="0">
                    <a:latin typeface="Cambria Math" panose="02040503050406030204" pitchFamily="18" charset="0"/>
                  </a:rPr>
                  <a:t>𝑠</a:t>
                </a:r>
                <a:r>
                  <a:rPr kumimoji="1" lang="en-US" altLang="ko-KR" dirty="0">
                    <a:cs typeface="Times New Roman" panose="02020603050405020304" pitchFamily="18" charset="0"/>
                  </a:rPr>
                  <a:t> equation.  </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cs typeface="Times New Roman" panose="02020603050405020304" pitchFamily="18" charset="0"/>
                  </a:rPr>
                  <a:t>가장 먼저 </a:t>
                </a:r>
                <a:r>
                  <a:rPr kumimoji="1" lang="en-US" altLang="ko-KR" dirty="0">
                    <a:cs typeface="Times New Roman" panose="02020603050405020304" pitchFamily="18" charset="0"/>
                  </a:rPr>
                  <a:t>discretized ODE</a:t>
                </a:r>
                <a:r>
                  <a:rPr kumimoji="1" lang="ko-KR" altLang="en-US" dirty="0" err="1">
                    <a:cs typeface="Times New Roman" panose="02020603050405020304" pitchFamily="18" charset="0"/>
                  </a:rPr>
                  <a:t>를</a:t>
                </a:r>
                <a:r>
                  <a:rPr kumimoji="1" lang="ko-KR" altLang="en-US" dirty="0">
                    <a:cs typeface="Times New Roman" panose="02020603050405020304" pitchFamily="18" charset="0"/>
                  </a:rPr>
                  <a:t> </a:t>
                </a:r>
                <a:r>
                  <a:rPr kumimoji="1" lang="en-US" altLang="ko-KR" dirty="0">
                    <a:cs typeface="Times New Roman" panose="02020603050405020304" pitchFamily="18" charset="0"/>
                  </a:rPr>
                  <a:t>delta t</a:t>
                </a:r>
                <a:r>
                  <a:rPr kumimoji="1" lang="ko-KR" altLang="en-US" dirty="0" err="1">
                    <a:cs typeface="Times New Roman" panose="02020603050405020304" pitchFamily="18" charset="0"/>
                  </a:rPr>
                  <a:t>를</a:t>
                </a:r>
                <a:r>
                  <a:rPr kumimoji="1" lang="ko-KR" altLang="en-US" dirty="0">
                    <a:cs typeface="Times New Roman" panose="02020603050405020304" pitchFamily="18" charset="0"/>
                  </a:rPr>
                  <a:t> 활용하여 </a:t>
                </a:r>
                <a:r>
                  <a:rPr kumimoji="1" lang="en-US" altLang="ko-KR" dirty="0">
                    <a:cs typeface="Times New Roman" panose="02020603050405020304" pitchFamily="18" charset="0"/>
                  </a:rPr>
                  <a:t>(</a:t>
                </a:r>
                <a:r>
                  <a:rPr kumimoji="1" lang="ko-KR" altLang="en-US" dirty="0">
                    <a:cs typeface="Times New Roman" panose="02020603050405020304" pitchFamily="18" charset="0"/>
                  </a:rPr>
                  <a:t>파란색 박스 공식을 </a:t>
                </a:r>
                <a:r>
                  <a:rPr kumimoji="1" lang="ko-KR" altLang="en-US" dirty="0" err="1">
                    <a:cs typeface="Times New Roman" panose="02020603050405020304" pitchFamily="18" charset="0"/>
                  </a:rPr>
                  <a:t>가르키면서</a:t>
                </a:r>
                <a:r>
                  <a:rPr kumimoji="1" lang="en-US" altLang="ko-KR" dirty="0">
                    <a:cs typeface="Times New Roman" panose="02020603050405020304" pitchFamily="18" charset="0"/>
                  </a:rPr>
                  <a:t>)</a:t>
                </a:r>
                <a:r>
                  <a:rPr kumimoji="1" lang="ko-KR" altLang="en-US" dirty="0">
                    <a:cs typeface="Times New Roman" panose="02020603050405020304" pitchFamily="18" charset="0"/>
                  </a:rPr>
                  <a:t> 이식과 같이</a:t>
                </a:r>
                <a:r>
                  <a:rPr kumimoji="1" lang="en-US" altLang="ko-KR" dirty="0">
                    <a:cs typeface="Times New Roman" panose="02020603050405020304" pitchFamily="18" charset="0"/>
                  </a:rPr>
                  <a:t> concentration </a:t>
                </a:r>
                <a:r>
                  <a:rPr kumimoji="1" lang="ko-KR" altLang="en-US" dirty="0">
                    <a:cs typeface="Times New Roman" panose="02020603050405020304" pitchFamily="18" charset="0"/>
                  </a:rPr>
                  <a:t>을 </a:t>
                </a:r>
                <a:r>
                  <a:rPr kumimoji="1" lang="en-US" altLang="ko-KR" dirty="0">
                    <a:cs typeface="Times New Roman" panose="02020603050405020304" pitchFamily="18" charset="0"/>
                  </a:rPr>
                  <a:t>at each time step </a:t>
                </a:r>
                <a:r>
                  <a:rPr kumimoji="1" lang="ko-KR" altLang="en-US" dirty="0">
                    <a:cs typeface="Times New Roman" panose="02020603050405020304" pitchFamily="18" charset="0"/>
                  </a:rPr>
                  <a:t>마다 </a:t>
                </a:r>
                <a:r>
                  <a:rPr kumimoji="1" lang="ko-KR" altLang="en-US" dirty="0" err="1">
                    <a:cs typeface="Times New Roman" panose="02020603050405020304" pitchFamily="18" charset="0"/>
                  </a:rPr>
                  <a:t>구할수</a:t>
                </a:r>
                <a:r>
                  <a:rPr kumimoji="1" lang="ko-KR" altLang="en-US" dirty="0">
                    <a:cs typeface="Times New Roman" panose="02020603050405020304" pitchFamily="18" charset="0"/>
                  </a:rPr>
                  <a:t> 있도록 바꿨다</a:t>
                </a:r>
                <a:r>
                  <a:rPr kumimoji="1" lang="en-US" altLang="ko-KR" dirty="0">
                    <a:cs typeface="Times New Roman" panose="02020603050405020304" pitchFamily="18"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err="1">
                    <a:cs typeface="Times New Roman" panose="02020603050405020304" pitchFamily="18" charset="0"/>
                  </a:rPr>
                  <a:t>초기상태를</a:t>
                </a:r>
                <a:r>
                  <a:rPr kumimoji="1" lang="ko-KR" altLang="en-US" dirty="0">
                    <a:cs typeface="Times New Roman" panose="02020603050405020304" pitchFamily="18" charset="0"/>
                  </a:rPr>
                  <a:t> 기반으로 우리는 </a:t>
                </a:r>
                <a:r>
                  <a:rPr kumimoji="1" lang="en-US" altLang="ko-KR" dirty="0">
                    <a:cs typeface="Times New Roman" panose="02020603050405020304" pitchFamily="18" charset="0"/>
                  </a:rPr>
                  <a:t>notation k </a:t>
                </a:r>
                <a:r>
                  <a:rPr kumimoji="1" lang="ko-KR" altLang="en-US" dirty="0">
                    <a:cs typeface="Times New Roman" panose="02020603050405020304" pitchFamily="18" charset="0"/>
                  </a:rPr>
                  <a:t>로 표현된 다음 </a:t>
                </a:r>
                <a:r>
                  <a:rPr kumimoji="1" lang="ko-KR" altLang="en-US" dirty="0" err="1">
                    <a:cs typeface="Times New Roman" panose="02020603050405020304" pitchFamily="18" charset="0"/>
                  </a:rPr>
                  <a:t>타임스텝의</a:t>
                </a:r>
                <a:r>
                  <a:rPr kumimoji="1" lang="ko-KR" altLang="en-US" dirty="0">
                    <a:cs typeface="Times New Roman" panose="02020603050405020304" pitchFamily="18" charset="0"/>
                  </a:rPr>
                  <a:t> </a:t>
                </a:r>
                <a:r>
                  <a:rPr kumimoji="1" lang="en-US" altLang="ko-KR" dirty="0">
                    <a:cs typeface="Times New Roman" panose="02020603050405020304" pitchFamily="18" charset="0"/>
                  </a:rPr>
                  <a:t>concentration </a:t>
                </a:r>
                <a:r>
                  <a:rPr kumimoji="1" lang="ko-KR" altLang="en-US" dirty="0">
                    <a:cs typeface="Times New Roman" panose="02020603050405020304" pitchFamily="18" charset="0"/>
                  </a:rPr>
                  <a:t>을 </a:t>
                </a:r>
                <a:r>
                  <a:rPr kumimoji="1" lang="en-US" altLang="ko-KR" dirty="0">
                    <a:cs typeface="Times New Roman" panose="02020603050405020304" pitchFamily="18" charset="0"/>
                  </a:rPr>
                  <a:t>k-1</a:t>
                </a:r>
                <a:r>
                  <a:rPr kumimoji="1" lang="ko-KR" altLang="en-US" dirty="0" err="1">
                    <a:cs typeface="Times New Roman" panose="02020603050405020304" pitchFamily="18" charset="0"/>
                  </a:rPr>
                  <a:t>으로</a:t>
                </a:r>
                <a:r>
                  <a:rPr kumimoji="1" lang="ko-KR" altLang="en-US" dirty="0">
                    <a:cs typeface="Times New Roman" panose="02020603050405020304" pitchFamily="18" charset="0"/>
                  </a:rPr>
                  <a:t> 표현된 이전 </a:t>
                </a:r>
                <a:r>
                  <a:rPr kumimoji="1" lang="ko-KR" altLang="en-US" dirty="0" err="1">
                    <a:cs typeface="Times New Roman" panose="02020603050405020304" pitchFamily="18" charset="0"/>
                  </a:rPr>
                  <a:t>타임스템을</a:t>
                </a:r>
                <a:r>
                  <a:rPr kumimoji="1" lang="ko-KR" altLang="en-US" dirty="0">
                    <a:cs typeface="Times New Roman" panose="02020603050405020304" pitchFamily="18" charset="0"/>
                  </a:rPr>
                  <a:t> 통해 </a:t>
                </a:r>
                <a:r>
                  <a:rPr kumimoji="1" lang="ko-KR" altLang="en-US" dirty="0" err="1">
                    <a:cs typeface="Times New Roman" panose="02020603050405020304" pitchFamily="18" charset="0"/>
                  </a:rPr>
                  <a:t>구할수</a:t>
                </a:r>
                <a:r>
                  <a:rPr kumimoji="1" lang="ko-KR" altLang="en-US" dirty="0">
                    <a:cs typeface="Times New Roman" panose="02020603050405020304" pitchFamily="18" charset="0"/>
                  </a:rPr>
                  <a:t> 있게 된다</a:t>
                </a:r>
                <a:r>
                  <a:rPr kumimoji="1" lang="en-US" altLang="ko-KR" dirty="0">
                    <a:cs typeface="Times New Roman" panose="02020603050405020304" pitchFamily="18" charset="0"/>
                  </a:rPr>
                  <a:t>. </a:t>
                </a:r>
                <a:r>
                  <a:rPr kumimoji="1" lang="ko-KR" altLang="en-US" dirty="0">
                    <a:cs typeface="Times New Roman" panose="02020603050405020304" pitchFamily="18" charset="0"/>
                  </a:rPr>
                  <a:t>그 다음 각 노드에서의 </a:t>
                </a:r>
                <a:r>
                  <a:rPr kumimoji="1" lang="en-US" altLang="ko-KR" dirty="0">
                    <a:cs typeface="Times New Roman" panose="02020603050405020304" pitchFamily="18" charset="0"/>
                  </a:rPr>
                  <a:t>concentration </a:t>
                </a:r>
                <a:r>
                  <a:rPr kumimoji="1" lang="ko-KR" altLang="en-US" dirty="0">
                    <a:cs typeface="Times New Roman" panose="02020603050405020304" pitchFamily="18" charset="0"/>
                  </a:rPr>
                  <a:t>을 통해 우리는 </a:t>
                </a:r>
                <a:r>
                  <a:rPr kumimoji="1" lang="en-US" altLang="ko-KR" dirty="0">
                    <a:cs typeface="Times New Roman" panose="02020603050405020304" pitchFamily="18" charset="0"/>
                  </a:rPr>
                  <a:t>negative surface concentration equation </a:t>
                </a:r>
                <a:r>
                  <a:rPr kumimoji="1" lang="ko-KR" altLang="en-US" dirty="0">
                    <a:cs typeface="Times New Roman" panose="02020603050405020304" pitchFamily="18" charset="0"/>
                  </a:rPr>
                  <a:t>을 구해야 하지만 이식을 보게 된다면 </a:t>
                </a:r>
                <a:r>
                  <a:rPr kumimoji="1" lang="en-US" altLang="ko-KR" dirty="0">
                    <a:cs typeface="Times New Roman" panose="02020603050405020304" pitchFamily="18" charset="0"/>
                  </a:rPr>
                  <a:t>Jn</a:t>
                </a:r>
                <a:r>
                  <a:rPr kumimoji="1" lang="ko-KR" altLang="en-US" dirty="0">
                    <a:cs typeface="Times New Roman" panose="02020603050405020304" pitchFamily="18" charset="0"/>
                  </a:rPr>
                  <a:t>이 있다</a:t>
                </a:r>
                <a:r>
                  <a:rPr kumimoji="1" lang="en-US" altLang="ko-KR" dirty="0">
                    <a:cs typeface="Times New Roman" panose="02020603050405020304" pitchFamily="18" charset="0"/>
                  </a:rPr>
                  <a:t>. </a:t>
                </a:r>
                <a:r>
                  <a:rPr kumimoji="1" lang="en-US" altLang="ko-KR" dirty="0" err="1">
                    <a:cs typeface="Times New Roman" panose="02020603050405020304" pitchFamily="18" charset="0"/>
                  </a:rPr>
                  <a:t>Csn</a:t>
                </a:r>
                <a:r>
                  <a:rPr kumimoji="1" lang="en-US" altLang="ko-KR" dirty="0">
                    <a:cs typeface="Times New Roman" panose="02020603050405020304" pitchFamily="18" charset="0"/>
                  </a:rPr>
                  <a:t> </a:t>
                </a:r>
                <a:r>
                  <a:rPr kumimoji="1" lang="ko-KR" altLang="en-US" dirty="0">
                    <a:cs typeface="Times New Roman" panose="02020603050405020304" pitchFamily="18" charset="0"/>
                  </a:rPr>
                  <a:t>의</a:t>
                </a:r>
                <a:r>
                  <a:rPr kumimoji="1" lang="en-US" altLang="ko-KR" dirty="0">
                    <a:cs typeface="Times New Roman" panose="02020603050405020304" pitchFamily="18" charset="0"/>
                  </a:rPr>
                  <a:t> root </a:t>
                </a:r>
                <a:r>
                  <a:rPr kumimoji="1" lang="ko-KR" altLang="en-US" dirty="0" err="1">
                    <a:cs typeface="Times New Roman" panose="02020603050405020304" pitchFamily="18" charset="0"/>
                  </a:rPr>
                  <a:t>를</a:t>
                </a:r>
                <a:r>
                  <a:rPr kumimoji="1" lang="ko-KR" altLang="en-US" dirty="0">
                    <a:cs typeface="Times New Roman" panose="02020603050405020304" pitchFamily="18" charset="0"/>
                  </a:rPr>
                  <a:t> 구하기에는 </a:t>
                </a:r>
                <a:r>
                  <a:rPr kumimoji="1" lang="en-US" altLang="ko-KR" dirty="0">
                    <a:cs typeface="Times New Roman" panose="02020603050405020304" pitchFamily="18" charset="0"/>
                  </a:rPr>
                  <a:t>Jn</a:t>
                </a:r>
                <a:r>
                  <a:rPr kumimoji="1" lang="ko-KR" altLang="en-US" dirty="0">
                    <a:cs typeface="Times New Roman" panose="02020603050405020304" pitchFamily="18" charset="0"/>
                  </a:rPr>
                  <a:t>이 굉장히 복잡하기 때문에 </a:t>
                </a:r>
                <a:r>
                  <a:rPr kumimoji="1" lang="en-US" altLang="ko-KR" dirty="0">
                    <a:cs typeface="Times New Roman" panose="02020603050405020304" pitchFamily="18" charset="0"/>
                  </a:rPr>
                  <a:t> </a:t>
                </a:r>
                <a:r>
                  <a:rPr kumimoji="1" lang="ko-KR" altLang="en-US" dirty="0">
                    <a:cs typeface="Times New Roman" panose="02020603050405020304" pitchFamily="18" charset="0"/>
                  </a:rPr>
                  <a:t>아까 설명했듯이 또다른 </a:t>
                </a:r>
                <a:r>
                  <a:rPr kumimoji="1" lang="en-US" altLang="ko-KR" dirty="0">
                    <a:cs typeface="Times New Roman" panose="02020603050405020304" pitchFamily="18" charset="0"/>
                  </a:rPr>
                  <a:t>Numerical method</a:t>
                </a:r>
                <a:r>
                  <a:rPr kumimoji="1" lang="ko-KR" altLang="en-US" dirty="0">
                    <a:cs typeface="Times New Roman" panose="02020603050405020304" pitchFamily="18" charset="0"/>
                  </a:rPr>
                  <a:t>가 필요하다</a:t>
                </a:r>
                <a:r>
                  <a:rPr kumimoji="1" lang="en-US" altLang="ko-KR" dirty="0">
                    <a:cs typeface="Times New Roman" panose="02020603050405020304" pitchFamily="18" charset="0"/>
                  </a:rPr>
                  <a:t>.</a:t>
                </a:r>
              </a:p>
              <a:p>
                <a:pPr latinLnBrk="1"/>
                <a:endParaRPr lang="en-US" altLang="ko-Kore-KR" sz="1200" kern="1200" dirty="0">
                  <a:solidFill>
                    <a:schemeClr val="tx1"/>
                  </a:solidFill>
                  <a:effectLst/>
                  <a:latin typeface="+mn-lt"/>
                  <a:ea typeface="+mn-ea"/>
                  <a:cs typeface="+mn-cs"/>
                </a:endParaRPr>
              </a:p>
              <a:p>
                <a:pPr latinLnBrk="1"/>
                <a:endParaRPr lang="ko-Kore-KR" altLang="ko-Kore-KR" sz="1200" kern="1200" dirty="0">
                  <a:solidFill>
                    <a:schemeClr val="tx1"/>
                  </a:solidFill>
                  <a:effectLst/>
                  <a:latin typeface="+mn-lt"/>
                  <a:ea typeface="+mn-ea"/>
                  <a:cs typeface="+mn-cs"/>
                </a:endParaRPr>
              </a:p>
              <a:p>
                <a:pPr latinLnBrk="1"/>
                <a:r>
                  <a:rPr lang="en-US" altLang="ko-Kore-KR" sz="1200" kern="1200" dirty="0">
                    <a:solidFill>
                      <a:schemeClr val="tx1"/>
                    </a:solidFill>
                    <a:effectLst/>
                    <a:latin typeface="+mn-lt"/>
                    <a:ea typeface="+mn-ea"/>
                    <a:cs typeface="+mn-cs"/>
                  </a:rPr>
                  <a:t> </a:t>
                </a:r>
                <a:endParaRPr lang="ko-Kore-KR" altLang="ko-Kore-KR" sz="1200" kern="1200" dirty="0">
                  <a:solidFill>
                    <a:schemeClr val="tx1"/>
                  </a:solidFill>
                  <a:effectLst/>
                  <a:latin typeface="+mn-lt"/>
                  <a:ea typeface="+mn-ea"/>
                  <a:cs typeface="+mn-cs"/>
                </a:endParaRPr>
              </a:p>
              <a:p>
                <a:endParaRPr kumimoji="1" lang="ko-Kore-KR" altLang="en-US" dirty="0"/>
              </a:p>
            </p:txBody>
          </p:sp>
        </mc:Fallback>
      </mc:AlternateContent>
      <p:sp>
        <p:nvSpPr>
          <p:cNvPr id="4" name="슬라이드 번호 개체 틀 3"/>
          <p:cNvSpPr>
            <a:spLocks noGrp="1"/>
          </p:cNvSpPr>
          <p:nvPr>
            <p:ph type="sldNum" sz="quarter" idx="5"/>
          </p:nvPr>
        </p:nvSpPr>
        <p:spPr/>
        <p:txBody>
          <a:bodyPr/>
          <a:lstStyle/>
          <a:p>
            <a:fld id="{B68D6142-7A77-4EE3-A5ED-A708E17FC727}" type="slidenum">
              <a:rPr lang="en-US" smtClean="0"/>
              <a:t>13</a:t>
            </a:fld>
            <a:endParaRPr lang="en-US"/>
          </a:p>
        </p:txBody>
      </p:sp>
    </p:spTree>
    <p:extLst>
      <p:ext uri="{BB962C8B-B14F-4D97-AF65-F5344CB8AC3E}">
        <p14:creationId xmlns:p14="http://schemas.microsoft.com/office/powerpoint/2010/main" val="2130852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To troubleshoot this problem, the numerical method we applied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is newton Raphson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As you can see in the figure, newton Raphson method finding the root through the iteration work. In the same way as this, in our battery system, we find a better approximation of root which is the surface concentration through iteration at each time step. </a:t>
                </a:r>
                <a:endParaRPr kumimoji="1" lang="ko-Kore-KR" altLang="en-US" dirty="0"/>
              </a:p>
            </p:txBody>
          </p:sp>
        </mc:Choice>
        <mc:Fallback xmlns="">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ko-US" altLang="en-US" dirty="0"/>
                  <a:t>우리가 이문제를 해결하기위해 적용한 </a:t>
                </a:r>
                <a:r>
                  <a:rPr kumimoji="1" lang="en-US" altLang="ko-US" dirty="0"/>
                  <a:t>Numerical method</a:t>
                </a:r>
                <a:r>
                  <a:rPr kumimoji="1" lang="ko-US" altLang="en-US" dirty="0"/>
                  <a:t>는 </a:t>
                </a:r>
                <a:r>
                  <a:rPr kumimoji="1" lang="en-US" altLang="ko-US" dirty="0"/>
                  <a:t>newton Raphson method</a:t>
                </a:r>
                <a:r>
                  <a:rPr kumimoji="1" lang="ko-US" altLang="en-US" dirty="0"/>
                  <a:t>다</a:t>
                </a:r>
                <a:r>
                  <a:rPr kumimoji="1" lang="en-US" altLang="ko-US" dirty="0"/>
                  <a:t>. As</a:t>
                </a:r>
                <a:r>
                  <a:rPr kumimoji="1" lang="en-US" altLang="ko-US" baseline="0" dirty="0"/>
                  <a:t> you can see the figure, </a:t>
                </a:r>
                <a:r>
                  <a:rPr kumimoji="1" lang="ko-US" altLang="en-US" baseline="0" dirty="0"/>
                  <a:t>반복을 통해서</a:t>
                </a:r>
                <a:r>
                  <a:rPr kumimoji="1" lang="en-US" altLang="ko-US" baseline="0" dirty="0"/>
                  <a:t> root</a:t>
                </a:r>
                <a:r>
                  <a:rPr kumimoji="1" lang="ko-US" altLang="en-US" baseline="0" dirty="0"/>
                  <a:t>를 구하는 것을 볼수있다</a:t>
                </a:r>
                <a:r>
                  <a:rPr kumimoji="1" lang="en-US" altLang="ko-US" baseline="0" dirty="0"/>
                  <a:t>. </a:t>
                </a:r>
                <a:r>
                  <a:rPr kumimoji="1" lang="ko-US" altLang="en-US" baseline="0" dirty="0"/>
                  <a:t>우리 배터리시스템에서는 </a:t>
                </a:r>
                <a:r>
                  <a:rPr kumimoji="1" lang="en-US" altLang="ko-US" dirty="0"/>
                  <a:t>Newton-Raphson Method enables to find a better approximation of root </a:t>
                </a:r>
                <a:r>
                  <a:rPr kumimoji="1" lang="en-US" altLang="ko-US" i="0">
                    <a:latin typeface="Cambria Math" panose="02040503050406030204" pitchFamily="18" charset="0"/>
                  </a:rPr>
                  <a:t>〖(𝑐〗_(𝑠,𝑛,𝑘,𝑝))</a:t>
                </a:r>
                <a:r>
                  <a:rPr kumimoji="1" lang="en-US" altLang="ko-US" dirty="0"/>
                  <a:t> through iteration at each time step.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ko-US" altLang="en-US" dirty="0"/>
                  <a:t>그 결과 우리는 각 시간에서의 </a:t>
                </a:r>
                <a:r>
                  <a:rPr kumimoji="1" lang="en-US" altLang="ko-US" dirty="0"/>
                  <a:t>surface concentration</a:t>
                </a:r>
                <a:r>
                  <a:rPr kumimoji="1" lang="ko-US" altLang="en-US" dirty="0"/>
                  <a:t>을 구할수 있었다</a:t>
                </a:r>
                <a:r>
                  <a:rPr kumimoji="1" lang="en-US" altLang="ko-US" dirty="0"/>
                  <a:t>.</a:t>
                </a:r>
                <a:endParaRPr kumimoji="1" lang="ko-US" altLang="en-US" dirty="0"/>
              </a:p>
              <a:p>
                <a:endParaRPr kumimoji="1" lang="ko-Kore-KR" altLang="en-US" dirty="0"/>
              </a:p>
            </p:txBody>
          </p:sp>
        </mc:Fallback>
      </mc:AlternateContent>
      <p:sp>
        <p:nvSpPr>
          <p:cNvPr id="4" name="슬라이드 번호 개체 틀 3"/>
          <p:cNvSpPr>
            <a:spLocks noGrp="1"/>
          </p:cNvSpPr>
          <p:nvPr>
            <p:ph type="sldNum" sz="quarter" idx="5"/>
          </p:nvPr>
        </p:nvSpPr>
        <p:spPr/>
        <p:txBody>
          <a:bodyPr/>
          <a:lstStyle/>
          <a:p>
            <a:fld id="{B68D6142-7A77-4EE3-A5ED-A708E17FC727}" type="slidenum">
              <a:rPr lang="en-US" smtClean="0"/>
              <a:t>14</a:t>
            </a:fld>
            <a:endParaRPr lang="en-US"/>
          </a:p>
        </p:txBody>
      </p:sp>
    </p:spTree>
    <p:extLst>
      <p:ext uri="{BB962C8B-B14F-4D97-AF65-F5344CB8AC3E}">
        <p14:creationId xmlns:p14="http://schemas.microsoft.com/office/powerpoint/2010/main" val="507066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r>
                  <a:rPr kumimoji="1" lang="en-US" altLang="en-US" dirty="0"/>
                  <a:t>To explain this process more easily </a:t>
                </a:r>
              </a:p>
              <a:p>
                <a:r>
                  <a:rPr kumimoji="1" lang="en-US" altLang="en-US" dirty="0"/>
                  <a:t>I made a simple flow chart. </a:t>
                </a:r>
              </a:p>
              <a:p>
                <a:r>
                  <a:rPr kumimoji="1" lang="en-US" altLang="en-US" dirty="0"/>
                  <a:t>By using the initial condition of concentration and input current </a:t>
                </a:r>
              </a:p>
              <a:p>
                <a:r>
                  <a:rPr kumimoji="1" lang="en-US" altLang="en-US" dirty="0"/>
                  <a:t>we get the concentration at all nodes which are discretized inside the sphere of the electrode by using the finite difference method at t = k </a:t>
                </a:r>
              </a:p>
              <a:p>
                <a:r>
                  <a:rPr kumimoji="1" lang="en-US" altLang="en-US" dirty="0"/>
                  <a:t>And then we substitute the concentration data at N-1 which is just before the surface </a:t>
                </a:r>
              </a:p>
              <a:p>
                <a:r>
                  <a:rPr kumimoji="1" lang="en-US" altLang="en-US" dirty="0"/>
                  <a:t>into Newton Raphson Method function to get the better approximation root through iteration at t equal to k. </a:t>
                </a:r>
              </a:p>
              <a:p>
                <a:r>
                  <a:rPr kumimoji="1" lang="en-US" altLang="en-US" dirty="0"/>
                  <a:t>I set the number of iterations equal to 10 because the surface concentration converges before 10 iterations. </a:t>
                </a:r>
              </a:p>
              <a:p>
                <a:endParaRPr kumimoji="1" lang="en-US" altLang="en-US" dirty="0"/>
              </a:p>
              <a:p>
                <a:r>
                  <a:rPr kumimoji="1" lang="en-US" altLang="en-US" dirty="0"/>
                  <a:t>And then I get the side reaction current density. </a:t>
                </a:r>
              </a:p>
              <a:p>
                <a:endParaRPr kumimoji="1" lang="en-US" altLang="en-US" dirty="0"/>
              </a:p>
              <a:p>
                <a:r>
                  <a:rPr kumimoji="1" lang="en-US" altLang="en-US" dirty="0"/>
                  <a:t>After that, the code repeat this process to get the next time step of surface concentration and side reaction current density.</a:t>
                </a:r>
                <a:endParaRPr kumimoji="1" lang="ko-Kore-KR" altLang="en-US" dirty="0"/>
              </a:p>
            </p:txBody>
          </p:sp>
        </mc:Choice>
        <mc:Fallback xmlns="">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ko-US" altLang="en-US" dirty="0"/>
                  <a:t>우리가 이문제를 해결하기위해 적용한 </a:t>
                </a:r>
                <a:r>
                  <a:rPr kumimoji="1" lang="en-US" altLang="ko-US" dirty="0"/>
                  <a:t>Numerical method</a:t>
                </a:r>
                <a:r>
                  <a:rPr kumimoji="1" lang="ko-US" altLang="en-US" dirty="0"/>
                  <a:t>는 </a:t>
                </a:r>
                <a:r>
                  <a:rPr kumimoji="1" lang="en-US" altLang="ko-US" dirty="0"/>
                  <a:t>newton Raphson method</a:t>
                </a:r>
                <a:r>
                  <a:rPr kumimoji="1" lang="ko-US" altLang="en-US" dirty="0"/>
                  <a:t>다</a:t>
                </a:r>
                <a:r>
                  <a:rPr kumimoji="1" lang="en-US" altLang="ko-US" dirty="0"/>
                  <a:t>. As</a:t>
                </a:r>
                <a:r>
                  <a:rPr kumimoji="1" lang="en-US" altLang="ko-US" baseline="0" dirty="0"/>
                  <a:t> you can see the figure, </a:t>
                </a:r>
                <a:r>
                  <a:rPr kumimoji="1" lang="ko-US" altLang="en-US" baseline="0" dirty="0"/>
                  <a:t>반복을 통해서</a:t>
                </a:r>
                <a:r>
                  <a:rPr kumimoji="1" lang="en-US" altLang="ko-US" baseline="0" dirty="0"/>
                  <a:t> root</a:t>
                </a:r>
                <a:r>
                  <a:rPr kumimoji="1" lang="ko-US" altLang="en-US" baseline="0" dirty="0"/>
                  <a:t>를 구하는 것을 볼수있다</a:t>
                </a:r>
                <a:r>
                  <a:rPr kumimoji="1" lang="en-US" altLang="ko-US" baseline="0" dirty="0"/>
                  <a:t>. </a:t>
                </a:r>
                <a:r>
                  <a:rPr kumimoji="1" lang="ko-US" altLang="en-US" baseline="0" dirty="0"/>
                  <a:t>우리 배터리시스템에서는 </a:t>
                </a:r>
                <a:r>
                  <a:rPr kumimoji="1" lang="en-US" altLang="ko-US" dirty="0"/>
                  <a:t>Newton-Raphson Method enables to find a better approximation of root </a:t>
                </a:r>
                <a:r>
                  <a:rPr kumimoji="1" lang="en-US" altLang="ko-US" i="0">
                    <a:latin typeface="Cambria Math" panose="02040503050406030204" pitchFamily="18" charset="0"/>
                  </a:rPr>
                  <a:t>〖(𝑐〗_(𝑠,𝑛,𝑘,𝑝))</a:t>
                </a:r>
                <a:r>
                  <a:rPr kumimoji="1" lang="en-US" altLang="ko-US" dirty="0"/>
                  <a:t> through iteration at each time step.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ko-US" altLang="en-US" dirty="0"/>
                  <a:t>그 결과 우리는 각 시간에서의 </a:t>
                </a:r>
                <a:r>
                  <a:rPr kumimoji="1" lang="en-US" altLang="ko-US" dirty="0"/>
                  <a:t>surface concentration</a:t>
                </a:r>
                <a:r>
                  <a:rPr kumimoji="1" lang="ko-US" altLang="en-US" dirty="0"/>
                  <a:t>을 구할수 있었다</a:t>
                </a:r>
                <a:r>
                  <a:rPr kumimoji="1" lang="en-US" altLang="ko-US" dirty="0"/>
                  <a:t>.</a:t>
                </a:r>
                <a:endParaRPr kumimoji="1" lang="ko-US" altLang="en-US" dirty="0"/>
              </a:p>
              <a:p>
                <a:endParaRPr kumimoji="1" lang="ko-Kore-KR" altLang="en-US" dirty="0"/>
              </a:p>
            </p:txBody>
          </p:sp>
        </mc:Fallback>
      </mc:AlternateContent>
      <p:sp>
        <p:nvSpPr>
          <p:cNvPr id="4" name="슬라이드 번호 개체 틀 3"/>
          <p:cNvSpPr>
            <a:spLocks noGrp="1"/>
          </p:cNvSpPr>
          <p:nvPr>
            <p:ph type="sldNum" sz="quarter" idx="5"/>
          </p:nvPr>
        </p:nvSpPr>
        <p:spPr/>
        <p:txBody>
          <a:bodyPr/>
          <a:lstStyle/>
          <a:p>
            <a:fld id="{B68D6142-7A77-4EE3-A5ED-A708E17FC727}" type="slidenum">
              <a:rPr lang="en-US" smtClean="0"/>
              <a:t>15</a:t>
            </a:fld>
            <a:endParaRPr lang="en-US"/>
          </a:p>
        </p:txBody>
      </p:sp>
    </p:spTree>
    <p:extLst>
      <p:ext uri="{BB962C8B-B14F-4D97-AF65-F5344CB8AC3E}">
        <p14:creationId xmlns:p14="http://schemas.microsoft.com/office/powerpoint/2010/main" val="80633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However, we know that this is not an efficient way in terms of simulation time due to iteration work to find surface concentration at each time step. </a:t>
            </a:r>
          </a:p>
          <a:p>
            <a:pPr latinLnBrk="1"/>
            <a:r>
              <a:rPr lang="en-US" altLang="ko-Kore-KR" sz="1200" kern="1200" dirty="0">
                <a:solidFill>
                  <a:schemeClr val="tx1"/>
                </a:solidFill>
                <a:effectLst/>
                <a:latin typeface="+mn-lt"/>
                <a:ea typeface="+mn-ea"/>
                <a:cs typeface="+mn-cs"/>
              </a:rPr>
              <a:t>This research is to figure out the battery degradation which means that we need a long-time simulation. </a:t>
            </a:r>
          </a:p>
          <a:p>
            <a:pPr latinLnBrk="1"/>
            <a:r>
              <a:rPr lang="en-US" altLang="ko-Kore-KR" sz="1200" kern="1200" dirty="0">
                <a:solidFill>
                  <a:schemeClr val="tx1"/>
                </a:solidFill>
                <a:effectLst/>
                <a:latin typeface="+mn-lt"/>
                <a:ea typeface="+mn-ea"/>
                <a:cs typeface="+mn-cs"/>
              </a:rPr>
              <a:t>So based on the newton Raphson method algorithm, we calculated the negative surface concentration (click) which is the function of the initial value of surface concentration and cn,N-1 and current by using the range of concentration which is already known as this (click). After that if you see the figure, I made a solution map by using input current and C sub N-1. This map gave us a solution to solve the degradation modeling nonlinearly.</a:t>
            </a:r>
          </a:p>
          <a:p>
            <a:pPr latinLnBrk="1"/>
            <a:r>
              <a:rPr lang="en-US" altLang="ko-Kore-KR" sz="1200" kern="1200" dirty="0">
                <a:solidFill>
                  <a:schemeClr val="tx1"/>
                </a:solidFill>
                <a:effectLst/>
                <a:latin typeface="+mn-lt"/>
                <a:ea typeface="+mn-ea"/>
                <a:cs typeface="+mn-cs"/>
              </a:rPr>
              <a:t>Also, Solution Map allows us to skip iteration to find negative surface concentration. This means that if we input the concentration data got from the finite difference method and input current, we can figure out the surface concentration directly. This allowed us to greatly reduce the simulation time.</a:t>
            </a:r>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16</a:t>
            </a:fld>
            <a:endParaRPr lang="en-US"/>
          </a:p>
        </p:txBody>
      </p:sp>
    </p:spTree>
    <p:extLst>
      <p:ext uri="{BB962C8B-B14F-4D97-AF65-F5344CB8AC3E}">
        <p14:creationId xmlns:p14="http://schemas.microsoft.com/office/powerpoint/2010/main" val="4118049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r>
              <a:rPr lang="en-US" altLang="ko-US" baseline="0" dirty="0"/>
              <a:t>Before moving on to the results part, I’ll explain the simulation condition.</a:t>
            </a:r>
          </a:p>
          <a:p>
            <a:r>
              <a:rPr lang="en-US" altLang="ko-US" baseline="0" dirty="0"/>
              <a:t>I implemented</a:t>
            </a:r>
            <a:r>
              <a:rPr lang="ko-KR" altLang="en-US" baseline="0" dirty="0"/>
              <a:t> </a:t>
            </a:r>
            <a:r>
              <a:rPr lang="en-US" altLang="ko-KR" baseline="0" dirty="0"/>
              <a:t>the input current in two cases </a:t>
            </a:r>
          </a:p>
          <a:p>
            <a:r>
              <a:rPr lang="en-US" altLang="ko-KR" baseline="0" dirty="0"/>
              <a:t>I equal to zero and sin wave. </a:t>
            </a:r>
            <a:endParaRPr lang="en-US" altLang="ko-US" baseline="0" dirty="0"/>
          </a:p>
          <a:p>
            <a:r>
              <a:rPr lang="en-US" altLang="ko-US" baseline="0" dirty="0"/>
              <a:t>And I set the initial condition SOC equal to 0.5. </a:t>
            </a:r>
          </a:p>
          <a:p>
            <a:r>
              <a:rPr lang="en-US" altLang="ko-Kore-KR" sz="1200" kern="1200" baseline="0" dirty="0">
                <a:solidFill>
                  <a:schemeClr val="tx1"/>
                </a:solidFill>
                <a:effectLst/>
                <a:latin typeface="+mn-lt"/>
                <a:ea typeface="+mn-ea"/>
                <a:cs typeface="+mn-cs"/>
              </a:rPr>
              <a:t>And the time range I have been simulated is </a:t>
            </a:r>
            <a:r>
              <a:rPr lang="en-US" altLang="ko-Kore-KR" sz="1200" kern="1200" dirty="0">
                <a:solidFill>
                  <a:schemeClr val="tx1"/>
                </a:solidFill>
                <a:effectLst/>
                <a:latin typeface="+mn-lt"/>
                <a:ea typeface="+mn-ea"/>
                <a:cs typeface="+mn-cs"/>
              </a:rPr>
              <a:t> 24 hours. </a:t>
            </a:r>
          </a:p>
          <a:p>
            <a:r>
              <a:rPr lang="en-US" altLang="ko-Kore-KR" sz="1200" kern="1200" dirty="0">
                <a:solidFill>
                  <a:schemeClr val="tx1"/>
                </a:solidFill>
                <a:effectLst/>
                <a:latin typeface="+mn-lt"/>
                <a:ea typeface="+mn-ea"/>
                <a:cs typeface="+mn-cs"/>
              </a:rPr>
              <a:t>So, I am going to show you the comparison result between linearization method and nonlinear method of the negative surface concentration and side reaction current density with time.</a:t>
            </a:r>
            <a:endParaRPr lang="ko-Kore-KR" altLang="ko-Kore-KR" sz="1200" kern="1200" dirty="0">
              <a:solidFill>
                <a:schemeClr val="tx1"/>
              </a:solidFill>
              <a:effectLst/>
              <a:latin typeface="+mn-lt"/>
              <a:ea typeface="+mn-ea"/>
              <a:cs typeface="+mn-cs"/>
            </a:endParaRPr>
          </a:p>
          <a:p>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17</a:t>
            </a:fld>
            <a:endParaRPr lang="en-US"/>
          </a:p>
        </p:txBody>
      </p:sp>
    </p:spTree>
    <p:extLst>
      <p:ext uri="{BB962C8B-B14F-4D97-AF65-F5344CB8AC3E}">
        <p14:creationId xmlns:p14="http://schemas.microsoft.com/office/powerpoint/2010/main" val="3026611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 First, I’ll show you the results at Input current equal to 0 at SOC=0.5 of the initial condition.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if you look at a plot on the left side, you can see that the negative surface concentration is decreasing with time and the Linearization method and Nonlinear method of this results show a similar trend. Also, if you look at the plot on the right side, you can see that the side reaction current density is increasing with time.</a:t>
            </a:r>
            <a:endParaRPr lang="ko-Kore-KR" altLang="ko-Kore-KR" sz="1200" kern="1200" dirty="0">
              <a:solidFill>
                <a:schemeClr val="tx1"/>
              </a:solidFill>
              <a:effectLst/>
              <a:latin typeface="+mn-lt"/>
              <a:ea typeface="+mn-ea"/>
              <a:cs typeface="+mn-cs"/>
            </a:endParaRPr>
          </a:p>
          <a:p>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18</a:t>
            </a:fld>
            <a:endParaRPr lang="en-US"/>
          </a:p>
        </p:txBody>
      </p:sp>
    </p:spTree>
    <p:extLst>
      <p:ext uri="{BB962C8B-B14F-4D97-AF65-F5344CB8AC3E}">
        <p14:creationId xmlns:p14="http://schemas.microsoft.com/office/powerpoint/2010/main" val="3620837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Second is the results at I equal to sine wave </a:t>
            </a:r>
          </a:p>
          <a:p>
            <a:pPr latinLnBrk="1"/>
            <a:r>
              <a:rPr lang="en-US" altLang="ko-Kore-KR" sz="1200" kern="1200" dirty="0">
                <a:solidFill>
                  <a:schemeClr val="tx1"/>
                </a:solidFill>
                <a:effectLst/>
                <a:latin typeface="+mn-lt"/>
                <a:ea typeface="+mn-ea"/>
                <a:cs typeface="+mn-cs"/>
              </a:rPr>
              <a:t>As you can see that other conditions are same as before.</a:t>
            </a:r>
          </a:p>
          <a:p>
            <a:pPr latinLnBrk="1"/>
            <a:r>
              <a:rPr lang="en-US" altLang="ko-Kore-KR" sz="1200" kern="1200" dirty="0">
                <a:solidFill>
                  <a:schemeClr val="tx1"/>
                </a:solidFill>
                <a:effectLst/>
                <a:latin typeface="+mn-lt"/>
                <a:ea typeface="+mn-ea"/>
                <a:cs typeface="+mn-cs"/>
              </a:rPr>
              <a:t>We can also figure out that there is no big difference between linearization method and nonlinear method.</a:t>
            </a:r>
          </a:p>
          <a:p>
            <a:pPr latinLnBrk="1"/>
            <a:r>
              <a:rPr lang="en-US" altLang="ko-Kore-KR" sz="1200" kern="1200" dirty="0">
                <a:solidFill>
                  <a:schemeClr val="tx1"/>
                </a:solidFill>
                <a:effectLst/>
                <a:latin typeface="+mn-lt"/>
                <a:ea typeface="+mn-ea"/>
                <a:cs typeface="+mn-cs"/>
              </a:rPr>
              <a:t>As you can see the side reaction current density plot, it shows quite difference between two methods however, when you see the y axis the scale is 10 to the minus sixth power so that we could know that it is really small difference between them. </a:t>
            </a:r>
          </a:p>
          <a:p>
            <a:pPr latinLnBrk="1"/>
            <a:r>
              <a:rPr lang="en-US" altLang="ko-Kore-KR" sz="1200" kern="1200" dirty="0">
                <a:solidFill>
                  <a:schemeClr val="tx1"/>
                </a:solidFill>
                <a:effectLst/>
                <a:latin typeface="+mn-lt"/>
                <a:ea typeface="+mn-ea"/>
                <a:cs typeface="+mn-cs"/>
              </a:rPr>
              <a:t>I tried to figure out degradation by repeating charging and discharging through a sine wave.</a:t>
            </a:r>
          </a:p>
          <a:p>
            <a:pPr latinLnBrk="1"/>
            <a:endParaRPr lang="en-US" altLang="ko-Kore-KR" sz="1200" kern="1200" dirty="0">
              <a:solidFill>
                <a:schemeClr val="tx1"/>
              </a:solidFill>
              <a:effectLst/>
              <a:latin typeface="+mn-lt"/>
              <a:ea typeface="+mn-ea"/>
              <a:cs typeface="+mn-cs"/>
            </a:endParaRPr>
          </a:p>
          <a:p>
            <a:pPr latinLnBrk="1"/>
            <a:endParaRPr lang="en-US" altLang="ko-Kore-KR" sz="1200" kern="1200" dirty="0">
              <a:solidFill>
                <a:schemeClr val="tx1"/>
              </a:solidFill>
              <a:effectLst/>
              <a:latin typeface="+mn-lt"/>
              <a:ea typeface="+mn-ea"/>
              <a:cs typeface="+mn-cs"/>
            </a:endParaRPr>
          </a:p>
          <a:p>
            <a:pPr latinLnBrk="1"/>
            <a:endParaRPr lang="ko-Kore-KR" altLang="ko-Kore-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B68D6142-7A77-4EE3-A5ED-A708E17FC727}" type="slidenum">
              <a:rPr lang="en-US" smtClean="0"/>
              <a:t>19</a:t>
            </a:fld>
            <a:endParaRPr lang="en-US"/>
          </a:p>
        </p:txBody>
      </p:sp>
    </p:spTree>
    <p:extLst>
      <p:ext uri="{BB962C8B-B14F-4D97-AF65-F5344CB8AC3E}">
        <p14:creationId xmlns:p14="http://schemas.microsoft.com/office/powerpoint/2010/main" val="331050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This presentation is divided into 7 parts. Introduction, Basics of the Lithium-ion battery, The lithium-Ion battery model, results, conclusions, Future work and references.</a:t>
            </a:r>
            <a:endParaRPr lang="ko-Kore-KR" altLang="ko-Kore-KR" sz="1200" kern="120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B68D6142-7A77-4EE3-A5ED-A708E17FC727}" type="slidenum">
              <a:rPr lang="en-US" smtClean="0"/>
              <a:t>2</a:t>
            </a:fld>
            <a:endParaRPr lang="en-US"/>
          </a:p>
        </p:txBody>
      </p:sp>
    </p:spTree>
    <p:extLst>
      <p:ext uri="{BB962C8B-B14F-4D97-AF65-F5344CB8AC3E}">
        <p14:creationId xmlns:p14="http://schemas.microsoft.com/office/powerpoint/2010/main" val="4044312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So, </a:t>
            </a:r>
            <a:r>
              <a:rPr lang="en-US" altLang="ko-KR" sz="1200" kern="1200" dirty="0">
                <a:solidFill>
                  <a:schemeClr val="tx1"/>
                </a:solidFill>
                <a:effectLst/>
                <a:latin typeface="+mn-lt"/>
                <a:ea typeface="+mn-ea"/>
                <a:cs typeface="+mn-cs"/>
              </a:rPr>
              <a:t>let's compare with two methods.</a:t>
            </a:r>
            <a:r>
              <a:rPr lang="en-US" altLang="ko-Kore-KR" sz="1200" kern="1200" dirty="0">
                <a:solidFill>
                  <a:schemeClr val="tx1"/>
                </a:solidFill>
                <a:effectLst/>
                <a:latin typeface="+mn-lt"/>
                <a:ea typeface="+mn-ea"/>
                <a:cs typeface="+mn-cs"/>
              </a:rPr>
              <a:t> </a:t>
            </a:r>
          </a:p>
          <a:p>
            <a:pPr latinLnBrk="1"/>
            <a:r>
              <a:rPr lang="en-US" altLang="ko-Kore-KR" sz="1200" kern="1200" dirty="0">
                <a:solidFill>
                  <a:schemeClr val="tx1"/>
                </a:solidFill>
                <a:effectLst/>
                <a:latin typeface="+mn-lt"/>
                <a:ea typeface="+mn-ea"/>
                <a:cs typeface="+mn-cs"/>
              </a:rPr>
              <a:t>If you look at the table </a:t>
            </a:r>
            <a:r>
              <a:rPr lang="en-US" altLang="ko-KR" sz="1200" kern="1200" dirty="0">
                <a:solidFill>
                  <a:schemeClr val="tx1"/>
                </a:solidFill>
                <a:effectLst/>
                <a:latin typeface="+mn-lt"/>
                <a:ea typeface="+mn-ea"/>
                <a:cs typeface="+mn-cs"/>
              </a:rPr>
              <a:t>(click)</a:t>
            </a:r>
            <a:r>
              <a:rPr lang="en-US" altLang="ko-Kore-KR" sz="1200" kern="1200" dirty="0">
                <a:solidFill>
                  <a:schemeClr val="tx1"/>
                </a:solidFill>
                <a:effectLst/>
                <a:latin typeface="+mn-lt"/>
                <a:ea typeface="+mn-ea"/>
                <a:cs typeface="+mn-cs"/>
              </a:rPr>
              <a:t>, I calculated how much surface concentration changes at the negative electrode where degradation can be seen to verify the model working properly. Change of negative concentration was nearly same between the linearization method and nonlinear method.</a:t>
            </a:r>
          </a:p>
          <a:p>
            <a:pPr latinLnBrk="1"/>
            <a:r>
              <a:rPr lang="en-US" altLang="ko-Kore-KR" sz="1200" kern="1200" dirty="0">
                <a:solidFill>
                  <a:schemeClr val="tx1"/>
                </a:solidFill>
                <a:effectLst/>
                <a:latin typeface="+mn-lt"/>
                <a:ea typeface="+mn-ea"/>
                <a:cs typeface="+mn-cs"/>
              </a:rPr>
              <a:t>However, if you look at the plot on the right side (click), I plot the gap between the two method of the side reaction current density data. The amount is really small, but we can figure out that it is increasing with time. It means that the battery degrades more in the nonlinear case. </a:t>
            </a:r>
            <a:endParaRPr lang="ko-Kore-KR" altLang="ko-Kore-KR" sz="1200" kern="1200" dirty="0">
              <a:solidFill>
                <a:schemeClr val="tx1"/>
              </a:solidFill>
              <a:effectLst/>
              <a:latin typeface="+mn-lt"/>
              <a:ea typeface="+mn-ea"/>
              <a:cs typeface="+mn-cs"/>
            </a:endParaRPr>
          </a:p>
          <a:p>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20</a:t>
            </a:fld>
            <a:endParaRPr lang="en-US"/>
          </a:p>
        </p:txBody>
      </p:sp>
    </p:spTree>
    <p:extLst>
      <p:ext uri="{BB962C8B-B14F-4D97-AF65-F5344CB8AC3E}">
        <p14:creationId xmlns:p14="http://schemas.microsoft.com/office/powerpoint/2010/main" val="2439315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Now let’s move on to the conclusion part. </a:t>
            </a:r>
          </a:p>
          <a:p>
            <a:r>
              <a:rPr lang="en-US" altLang="ko-US" baseline="0" dirty="0"/>
              <a:t>Let me wrap up the main points of the presentation. I explained about the main components of the lithium-ion battery and charge and discharge dynamics. And then I explained about the lithium ion battery modeling based on the single particle model and also explained about the mechanisms of degradation from the SEI layer and side reaction current density. </a:t>
            </a:r>
          </a:p>
          <a:p>
            <a:r>
              <a:rPr lang="en-US" altLang="ko-US" baseline="0" dirty="0"/>
              <a:t>After that I show how we model the battery by using the finite difference method and suggested the two methods to combined the degradation into the battery model.</a:t>
            </a:r>
          </a:p>
          <a:p>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21</a:t>
            </a:fld>
            <a:endParaRPr lang="en-US"/>
          </a:p>
        </p:txBody>
      </p:sp>
    </p:spTree>
    <p:extLst>
      <p:ext uri="{BB962C8B-B14F-4D97-AF65-F5344CB8AC3E}">
        <p14:creationId xmlns:p14="http://schemas.microsoft.com/office/powerpoint/2010/main" val="3177980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And I suggested the solution map that it is new way  to solve the surface concentration more easily by using the newton Raphson method. </a:t>
            </a:r>
          </a:p>
          <a:p>
            <a:r>
              <a:rPr lang="en-US" altLang="ko-US" baseline="0" dirty="0"/>
              <a:t>Lastly, based on this battery model, I presented and </a:t>
            </a:r>
            <a:r>
              <a:rPr lang="en-US" altLang="ko-Kore-KR" baseline="0" dirty="0"/>
              <a:t>analyzed</a:t>
            </a:r>
            <a:r>
              <a:rPr lang="en-US" altLang="ko-US" baseline="0" dirty="0"/>
              <a:t> the simulation results. </a:t>
            </a:r>
          </a:p>
          <a:p>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22</a:t>
            </a:fld>
            <a:endParaRPr lang="en-US"/>
          </a:p>
        </p:txBody>
      </p:sp>
    </p:spTree>
    <p:extLst>
      <p:ext uri="{BB962C8B-B14F-4D97-AF65-F5344CB8AC3E}">
        <p14:creationId xmlns:p14="http://schemas.microsoft.com/office/powerpoint/2010/main" val="4028410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Moving on to the last section, I’d like to explain about future work briefly.</a:t>
            </a:r>
          </a:p>
          <a:p>
            <a:pPr latinLnBrk="1"/>
            <a:r>
              <a:rPr lang="en-US" altLang="ko-Kore-KR" sz="1200" kern="1200" dirty="0">
                <a:solidFill>
                  <a:schemeClr val="tx1"/>
                </a:solidFill>
                <a:effectLst/>
                <a:latin typeface="+mn-lt"/>
                <a:ea typeface="+mn-ea"/>
                <a:cs typeface="+mn-cs"/>
              </a:rPr>
              <a:t>Currently, I am working on the reduced order modeling of the battery dynamics. The objective of the battery modeling that I did so far is to get the reduced order model.</a:t>
            </a:r>
          </a:p>
          <a:p>
            <a:pPr latinLnBrk="1"/>
            <a:r>
              <a:rPr lang="en-US" altLang="ko-Kore-KR" sz="1200" kern="1200" dirty="0">
                <a:solidFill>
                  <a:schemeClr val="tx1"/>
                </a:solidFill>
                <a:effectLst/>
                <a:latin typeface="+mn-lt"/>
                <a:ea typeface="+mn-ea"/>
                <a:cs typeface="+mn-cs"/>
              </a:rPr>
              <a:t>There are few options of reduced order modeling method I considered to apply.</a:t>
            </a:r>
          </a:p>
          <a:p>
            <a:pPr latinLnBrk="1"/>
            <a:r>
              <a:rPr lang="en-US" altLang="ko-Kore-KR" sz="1200" kern="1200" dirty="0">
                <a:solidFill>
                  <a:schemeClr val="tx1"/>
                </a:solidFill>
                <a:effectLst/>
                <a:latin typeface="+mn-lt"/>
                <a:ea typeface="+mn-ea"/>
                <a:cs typeface="+mn-cs"/>
              </a:rPr>
              <a:t> First was the Pade approximation. However, due to nonlinearity it was hard to get the transfer function. </a:t>
            </a:r>
          </a:p>
          <a:p>
            <a:pPr latinLnBrk="1"/>
            <a:r>
              <a:rPr lang="en-US" altLang="ko-Kore-KR" sz="1200" kern="1200" dirty="0">
                <a:solidFill>
                  <a:schemeClr val="tx1"/>
                </a:solidFill>
                <a:effectLst/>
                <a:latin typeface="+mn-lt"/>
                <a:ea typeface="+mn-ea"/>
                <a:cs typeface="+mn-cs"/>
              </a:rPr>
              <a:t>So I am now working on the genetic algorithm which is one of the optimization-based model reduction methods to get the reduced order model of the battery. </a:t>
            </a:r>
          </a:p>
          <a:p>
            <a:pPr latinLnBrk="1"/>
            <a:r>
              <a:rPr lang="en-US" altLang="ko-Kore-KR" sz="1200" kern="1200" dirty="0">
                <a:solidFill>
                  <a:schemeClr val="tx1"/>
                </a:solidFill>
                <a:effectLst/>
                <a:latin typeface="+mn-lt"/>
                <a:ea typeface="+mn-ea"/>
                <a:cs typeface="+mn-cs"/>
              </a:rPr>
              <a:t>To briefly explain this method, based on the design variables, we generate the initial population and then we calculate the objective function for the fitness function. </a:t>
            </a:r>
          </a:p>
          <a:p>
            <a:pPr latinLnBrk="1"/>
            <a:r>
              <a:rPr lang="en-US" altLang="ko-Kore-KR" sz="1200" kern="1200" dirty="0">
                <a:solidFill>
                  <a:schemeClr val="tx1"/>
                </a:solidFill>
                <a:effectLst/>
                <a:latin typeface="+mn-lt"/>
                <a:ea typeface="+mn-ea"/>
                <a:cs typeface="+mn-cs"/>
              </a:rPr>
              <a:t>After that, we </a:t>
            </a:r>
            <a:r>
              <a:rPr lang="en-US" altLang="ko-Kore-KR" sz="1200" kern="1200" dirty="0" err="1">
                <a:solidFill>
                  <a:schemeClr val="tx1"/>
                </a:solidFill>
                <a:effectLst/>
                <a:latin typeface="+mn-lt"/>
                <a:ea typeface="+mn-ea"/>
                <a:cs typeface="+mn-cs"/>
              </a:rPr>
              <a:t>gonna</a:t>
            </a:r>
            <a:r>
              <a:rPr lang="en-US" altLang="ko-Kore-KR" sz="1200" kern="1200" dirty="0">
                <a:solidFill>
                  <a:schemeClr val="tx1"/>
                </a:solidFill>
                <a:effectLst/>
                <a:latin typeface="+mn-lt"/>
                <a:ea typeface="+mn-ea"/>
                <a:cs typeface="+mn-cs"/>
              </a:rPr>
              <a:t> generate the genetic algorithm function such as the selection, crossover, mutation process until it converges to the best option we can get.</a:t>
            </a:r>
          </a:p>
        </p:txBody>
      </p:sp>
      <p:sp>
        <p:nvSpPr>
          <p:cNvPr id="4" name="슬라이드 번호 개체 틀 3"/>
          <p:cNvSpPr>
            <a:spLocks noGrp="1"/>
          </p:cNvSpPr>
          <p:nvPr>
            <p:ph type="sldNum" sz="quarter" idx="5"/>
          </p:nvPr>
        </p:nvSpPr>
        <p:spPr/>
        <p:txBody>
          <a:bodyPr/>
          <a:lstStyle/>
          <a:p>
            <a:fld id="{B68D6142-7A77-4EE3-A5ED-A708E17FC727}" type="slidenum">
              <a:rPr lang="en-US" smtClean="0"/>
              <a:t>23</a:t>
            </a:fld>
            <a:endParaRPr lang="en-US"/>
          </a:p>
        </p:txBody>
      </p:sp>
    </p:spTree>
    <p:extLst>
      <p:ext uri="{BB962C8B-B14F-4D97-AF65-F5344CB8AC3E}">
        <p14:creationId xmlns:p14="http://schemas.microsoft.com/office/powerpoint/2010/main" val="2960084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baseline="0" dirty="0"/>
              <a:t>So, this is the end of the presentation and thanks for listening.</a:t>
            </a:r>
          </a:p>
          <a:p>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24</a:t>
            </a:fld>
            <a:endParaRPr lang="en-US"/>
          </a:p>
        </p:txBody>
      </p:sp>
    </p:spTree>
    <p:extLst>
      <p:ext uri="{BB962C8B-B14F-4D97-AF65-F5344CB8AC3E}">
        <p14:creationId xmlns:p14="http://schemas.microsoft.com/office/powerpoint/2010/main" val="303163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baseline="0" dirty="0"/>
              <a:t>So, this is the end of the presentation and thanks for listening.</a:t>
            </a:r>
          </a:p>
          <a:p>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25</a:t>
            </a:fld>
            <a:endParaRPr lang="en-US"/>
          </a:p>
        </p:txBody>
      </p:sp>
    </p:spTree>
    <p:extLst>
      <p:ext uri="{BB962C8B-B14F-4D97-AF65-F5344CB8AC3E}">
        <p14:creationId xmlns:p14="http://schemas.microsoft.com/office/powerpoint/2010/main" val="86615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Let’s start with the introduction. </a:t>
            </a:r>
            <a:r>
              <a:rPr lang="en-US" altLang="ko-US" dirty="0"/>
              <a:t>In this presentation, the objective of this research is lithium-ion battery modeling and simulation.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US" dirty="0"/>
              <a:t>The battery cell model with degradation model using Finite Difference method is developed. </a:t>
            </a:r>
            <a:endParaRPr lang="en-US" altLang="ko-Kore-K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And see how the negative surface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and side reaction current density behave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under certain initial conditions depending on the Input current. </a:t>
            </a:r>
            <a:endParaRPr lang="ko-Kore-KR" altLang="ko-Kore-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B68D6142-7A77-4EE3-A5ED-A708E17FC727}" type="slidenum">
              <a:rPr lang="en-US" smtClean="0"/>
              <a:t>3</a:t>
            </a:fld>
            <a:endParaRPr lang="en-US"/>
          </a:p>
        </p:txBody>
      </p:sp>
    </p:spTree>
    <p:extLst>
      <p:ext uri="{BB962C8B-B14F-4D97-AF65-F5344CB8AC3E}">
        <p14:creationId xmlns:p14="http://schemas.microsoft.com/office/powerpoint/2010/main" val="326144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r>
              <a:rPr lang="en-US" altLang="ko-US" baseline="0" dirty="0"/>
              <a:t>Next is the Basics of the Lithium-ion Battery.</a:t>
            </a:r>
          </a:p>
          <a:p>
            <a:endParaRPr lang="en-US" altLang="ko-US" baseline="0" dirty="0"/>
          </a:p>
          <a:p>
            <a:r>
              <a:rPr lang="en-US" altLang="ko-US" baseline="0" dirty="0"/>
              <a:t>First, I’ll talk about the components of the battery cell.</a:t>
            </a:r>
          </a:p>
          <a:p>
            <a:endParaRPr lang="en-US" altLang="ko-US" baseline="0" dirty="0"/>
          </a:p>
          <a:p>
            <a:r>
              <a:rPr lang="en-US" altLang="ko-US" baseline="0" dirty="0"/>
              <a:t>As you can see in the Figure (click), there are five major components of the Battery cell. Positive electrode, Negative electrode, electrolyte, Separator and current collector. </a:t>
            </a:r>
          </a:p>
          <a:p>
            <a:r>
              <a:rPr lang="en-US" altLang="ko-US" baseline="0" dirty="0"/>
              <a:t>Base on this composition I’ll explain the battery cell charge and discharge dynamics.</a:t>
            </a:r>
          </a:p>
          <a:p>
            <a:endParaRPr lang="en-US" altLang="ko-US" baseline="0" dirty="0"/>
          </a:p>
          <a:p>
            <a:r>
              <a:rPr lang="en-US" altLang="ko-US" baseline="0" dirty="0"/>
              <a:t>During the battery charge, the lithium-ions </a:t>
            </a:r>
            <a:r>
              <a:rPr lang="en-US" altLang="ko-US" baseline="0" dirty="0" err="1"/>
              <a:t>deintercalate</a:t>
            </a:r>
            <a:r>
              <a:rPr lang="en-US" altLang="ko-US" baseline="0" dirty="0"/>
              <a:t> from positive electrode’s particles and move through the electrolyte and then intercalate to the negative electrode’s particles. During this process, separator prevents electrons from flowing directly through electrodes and the current is produced depending on the electrons go through the external circuit. From these consequences, the voltage difference occurs between the electrodes. Also, the opposite occurs during discharge. This can be modeled as a spherical diffusion process which I will explain afterward.</a:t>
            </a:r>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4</a:t>
            </a:fld>
            <a:endParaRPr lang="en-US"/>
          </a:p>
        </p:txBody>
      </p:sp>
    </p:spTree>
    <p:extLst>
      <p:ext uri="{BB962C8B-B14F-4D97-AF65-F5344CB8AC3E}">
        <p14:creationId xmlns:p14="http://schemas.microsoft.com/office/powerpoint/2010/main" val="282445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r>
              <a:rPr lang="en-US" altLang="ko-US" baseline="0" dirty="0"/>
              <a:t>The third part of the presentation is the lithium-ion battery model.</a:t>
            </a:r>
          </a:p>
          <a:p>
            <a:endParaRPr lang="en-US" altLang="ko-US" baseline="0" dirty="0"/>
          </a:p>
          <a:p>
            <a:r>
              <a:rPr lang="en-US" altLang="ko-US" baseline="0" dirty="0"/>
              <a:t>In my research, I used the single particle model on the lithium-ion battery.</a:t>
            </a:r>
          </a:p>
          <a:p>
            <a:r>
              <a:rPr lang="en-US" altLang="ko-US" baseline="0" dirty="0"/>
              <a:t>Single Particle model is a common type of physics-based  model which is a simplification of 1D formulation for a lithium-ion battery that is suitable for real-time applications. </a:t>
            </a:r>
          </a:p>
          <a:p>
            <a:r>
              <a:rPr lang="en-US" altLang="ko-US" baseline="0" dirty="0"/>
              <a:t>Also, it is used to represent the electrochemical dynamics and solid-electrolyte interphase layer growth which represents capacity loss and resistance growth. </a:t>
            </a:r>
          </a:p>
          <a:p>
            <a:endParaRPr lang="en-US" altLang="ko-US" baseline="0" dirty="0"/>
          </a:p>
          <a:p>
            <a:r>
              <a:rPr lang="en-US" altLang="ko-US" baseline="0" dirty="0"/>
              <a:t>There are major assumptions of the SPM to adapt to the battery.</a:t>
            </a:r>
          </a:p>
          <a:p>
            <a:r>
              <a:rPr lang="en-US" altLang="ko-US" baseline="0" dirty="0"/>
              <a:t>First, it assumes that the electrodes are composed of spherical particles with a uniform current distribution. </a:t>
            </a:r>
          </a:p>
          <a:p>
            <a:r>
              <a:rPr lang="en-US" altLang="ko-US" baseline="0" dirty="0"/>
              <a:t>Second it assumes that the electrolyte dynamic is neglectable. </a:t>
            </a:r>
          </a:p>
          <a:p>
            <a:r>
              <a:rPr lang="en-US" altLang="ko-US" baseline="0" dirty="0"/>
              <a:t>This means that the electrolyte concentration is a constant value. </a:t>
            </a:r>
          </a:p>
          <a:p>
            <a:r>
              <a:rPr lang="en-US" altLang="ko-US" baseline="0" dirty="0"/>
              <a:t>As you can see the figure </a:t>
            </a:r>
            <a:r>
              <a:rPr lang="en-US" altLang="ko-KR" baseline="0" dirty="0"/>
              <a:t>(click)</a:t>
            </a:r>
            <a:r>
              <a:rPr lang="en-US" altLang="ko-US" baseline="0" dirty="0"/>
              <a:t>, single particle model composed of two spherical models which represents the negative electrode and positive electrode.</a:t>
            </a:r>
          </a:p>
          <a:p>
            <a:r>
              <a:rPr lang="en-US" altLang="ko-US" baseline="0" dirty="0"/>
              <a:t>Of course, there is a limitation of the single particle model that it is inadequate to capture accurately the battery dynamics at high current rates due to the assumption of uniform electrolyte concentration.</a:t>
            </a:r>
          </a:p>
          <a:p>
            <a:r>
              <a:rPr lang="en-US" altLang="ko-US" baseline="0" dirty="0"/>
              <a:t>However, as I explained before, the single particle model is a simplification of the electrochemical model so that it consequently reduces the computational cost and can describe the internal electrochemical states of the battery.</a:t>
            </a:r>
          </a:p>
        </p:txBody>
      </p:sp>
      <p:sp>
        <p:nvSpPr>
          <p:cNvPr id="4" name="슬라이드 번호 개체 틀 3"/>
          <p:cNvSpPr>
            <a:spLocks noGrp="1"/>
          </p:cNvSpPr>
          <p:nvPr>
            <p:ph type="sldNum" sz="quarter" idx="5"/>
          </p:nvPr>
        </p:nvSpPr>
        <p:spPr/>
        <p:txBody>
          <a:bodyPr/>
          <a:lstStyle/>
          <a:p>
            <a:fld id="{B68D6142-7A77-4EE3-A5ED-A708E17FC727}" type="slidenum">
              <a:rPr lang="en-US" smtClean="0"/>
              <a:t>5</a:t>
            </a:fld>
            <a:endParaRPr lang="en-US"/>
          </a:p>
        </p:txBody>
      </p:sp>
    </p:spTree>
    <p:extLst>
      <p:ext uri="{BB962C8B-B14F-4D97-AF65-F5344CB8AC3E}">
        <p14:creationId xmlns:p14="http://schemas.microsoft.com/office/powerpoint/2010/main" val="228342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US" baseline="0" dirty="0"/>
              <a:t>In the previous slides, one of the assumptions in the single-particle model was each electrode is composed of spherical particle.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US" baseline="0" dirty="0"/>
              <a:t>For the case of a spherical particle, the intercalation of lithium ions in the solid phase is modeled as a process due to diffusion. Diffusion governs the concentration within each electrode expressed as the spherical diffusion equation with two boundary conditions which are at the center of the sphere and surface of the sphere.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US" baseline="0" dirty="0"/>
              <a:t> Each electrode produces a voltage that depends nonlinearly on the surface concentration of that respective electrode.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US" baseline="0" dirty="0"/>
              <a:t>The nonlinear function is the reference potential of the electrode for the positive electrode, and for the negative electrode.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US" baseline="0" dirty="0"/>
              <a:t>The difference in potentials between the electrolyte and the electrodes drives the current through the battery. The Butler-Volmer equation expresses how this potential difference relates to the current.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US" baseline="0" dirty="0"/>
              <a:t>As I said before in the introduction slide, one of the objectives of this presentation is to figure out how much degradation occurred in the battery cell. So as you can see in the negative electrode current density equation (click) there is a side reaction current density (click) which is one of the important variables in the degradation that relates to the loss of active material to the sei layer. I’ll explain this in detail next further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US" baseline="0" dirty="0"/>
              <a:t>So based on the spherical diffusion equation and current density equation we could derive the surface concentration by using various techniques. </a:t>
            </a:r>
          </a:p>
        </p:txBody>
      </p:sp>
      <p:sp>
        <p:nvSpPr>
          <p:cNvPr id="4" name="슬라이드 번호 개체 틀 3"/>
          <p:cNvSpPr>
            <a:spLocks noGrp="1"/>
          </p:cNvSpPr>
          <p:nvPr>
            <p:ph type="sldNum" sz="quarter" idx="5"/>
          </p:nvPr>
        </p:nvSpPr>
        <p:spPr/>
        <p:txBody>
          <a:bodyPr/>
          <a:lstStyle/>
          <a:p>
            <a:fld id="{B68D6142-7A77-4EE3-A5ED-A708E17FC727}" type="slidenum">
              <a:rPr lang="en-US" smtClean="0"/>
              <a:t>6</a:t>
            </a:fld>
            <a:endParaRPr lang="en-US"/>
          </a:p>
        </p:txBody>
      </p:sp>
    </p:spTree>
    <p:extLst>
      <p:ext uri="{BB962C8B-B14F-4D97-AF65-F5344CB8AC3E}">
        <p14:creationId xmlns:p14="http://schemas.microsoft.com/office/powerpoint/2010/main" val="32704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In this slide I'll explain about the battery </a:t>
            </a:r>
            <a:r>
              <a:rPr kumimoji="1" lang="en-US" altLang="ko-US" dirty="0" err="1"/>
              <a:t>degradtion</a:t>
            </a:r>
            <a:r>
              <a:rPr kumimoji="1" lang="en-US" altLang="ko-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Battery degradation occurs by several mechanisms such as lithium plating, fracturing and solid electrolyte interphase layer.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We focused on the degradation causes by sei layer growth that formed on the Anode surface (click) by occurring the side reaction with lithium ions and electrolyte.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The sei layer which typically forms at the negative electrode during recharging makes battery lose the lithium which is the most common and fundamental source of capacity fade in Lithium-ion battery.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So, if the sei layer thickness is getting thicker, the battery cell loses the active material, the internal impedance of the battery would increase, and the resistance of the film layer would increase.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US" dirty="0"/>
              <a:t>Of course, the sei layer formed on the cathode. However,(click) it is relatively smaller than the anode layer so I focused on the degradation of the anode. </a:t>
            </a:r>
            <a:endParaRPr kumimoji="1" lang="en-US" altLang="en-US" dirty="0"/>
          </a:p>
          <a:p>
            <a:endParaRPr kumimoji="1" lang="en-US"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7</a:t>
            </a:fld>
            <a:endParaRPr lang="en-US"/>
          </a:p>
        </p:txBody>
      </p:sp>
    </p:spTree>
    <p:extLst>
      <p:ext uri="{BB962C8B-B14F-4D97-AF65-F5344CB8AC3E}">
        <p14:creationId xmlns:p14="http://schemas.microsoft.com/office/powerpoint/2010/main" val="35804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The equations in this slide are the formula of the degradation dynamics.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As I explained before, the first equations</a:t>
            </a:r>
            <a:r>
              <a:rPr lang="en-US" altLang="ko-KR" sz="1200" kern="1200" dirty="0">
                <a:solidFill>
                  <a:schemeClr val="tx1"/>
                </a:solidFill>
                <a:effectLst/>
                <a:latin typeface="+mn-lt"/>
                <a:ea typeface="+mn-ea"/>
                <a:cs typeface="+mn-cs"/>
              </a:rPr>
              <a:t>,</a:t>
            </a:r>
            <a:r>
              <a:rPr lang="en-US" altLang="ko-Kore-KR" sz="1200" kern="1200" dirty="0">
                <a:solidFill>
                  <a:schemeClr val="tx1"/>
                </a:solidFill>
                <a:effectLst/>
                <a:latin typeface="+mn-lt"/>
                <a:ea typeface="+mn-ea"/>
                <a:cs typeface="+mn-cs"/>
              </a:rPr>
              <a:t> (click) side reaction current density is the one of the important variable in the battery degradation from the sei layer.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T</a:t>
            </a:r>
            <a:r>
              <a:rPr lang="en-US" altLang="ko-US" sz="1200" kern="1200" dirty="0">
                <a:solidFill>
                  <a:schemeClr val="tx1"/>
                </a:solidFill>
                <a:effectLst/>
                <a:latin typeface="+mn-lt"/>
                <a:ea typeface="+mn-ea"/>
                <a:cs typeface="+mn-cs"/>
              </a:rPr>
              <a:t>he side reaction current density provides information regarding both the degradation rate and the overall degradation level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US" sz="1200" kern="1200" dirty="0">
                <a:solidFill>
                  <a:schemeClr val="tx1"/>
                </a:solidFill>
                <a:effectLst/>
                <a:latin typeface="+mn-lt"/>
                <a:ea typeface="+mn-ea"/>
                <a:cs typeface="+mn-cs"/>
              </a:rPr>
              <a:t>which means that it provides the total loss in cyclable Li-ions, which is an electrochemical measure of the capacity loss across the whole battery and over time.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US" sz="1200" kern="1200" dirty="0">
                <a:solidFill>
                  <a:schemeClr val="tx1"/>
                </a:solidFill>
                <a:effectLst/>
                <a:latin typeface="+mn-lt"/>
                <a:ea typeface="+mn-ea"/>
                <a:cs typeface="+mn-cs"/>
              </a:rPr>
              <a:t>As you can see from the Resistance of the film layer, Growth of the film thickness and Rate of change of capacity loss equations which are important parameters of the degradation process (point the three equations), we could know that these three equations are related with side reaction current density.</a:t>
            </a:r>
          </a:p>
        </p:txBody>
      </p:sp>
      <p:sp>
        <p:nvSpPr>
          <p:cNvPr id="4" name="슬라이드 번호 개체 틀 3"/>
          <p:cNvSpPr>
            <a:spLocks noGrp="1"/>
          </p:cNvSpPr>
          <p:nvPr>
            <p:ph type="sldNum" sz="quarter" idx="5"/>
          </p:nvPr>
        </p:nvSpPr>
        <p:spPr/>
        <p:txBody>
          <a:bodyPr/>
          <a:lstStyle/>
          <a:p>
            <a:fld id="{B68D6142-7A77-4EE3-A5ED-A708E17FC727}" type="slidenum">
              <a:rPr lang="en-US" smtClean="0"/>
              <a:t>8</a:t>
            </a:fld>
            <a:endParaRPr lang="en-US"/>
          </a:p>
        </p:txBody>
      </p:sp>
    </p:spTree>
    <p:extLst>
      <p:ext uri="{BB962C8B-B14F-4D97-AF65-F5344CB8AC3E}">
        <p14:creationId xmlns:p14="http://schemas.microsoft.com/office/powerpoint/2010/main" val="1163347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09650" y="1143000"/>
            <a:ext cx="4838700" cy="3086100"/>
          </a:xfrm>
        </p:spPr>
      </p:sp>
      <p:sp>
        <p:nvSpPr>
          <p:cNvPr id="3" name="슬라이드 노트 개체 틀 2"/>
          <p:cNvSpPr>
            <a:spLocks noGrp="1"/>
          </p:cNvSpPr>
          <p:nvPr>
            <p:ph type="body" idx="1"/>
          </p:nvPr>
        </p:nvSpPr>
        <p:spPr/>
        <p:txBody>
          <a:bodyPr/>
          <a:lstStyle/>
          <a:p>
            <a:r>
              <a:rPr kumimoji="1" lang="en-US" altLang="ko-Kore-KR" dirty="0"/>
              <a:t>To figure out the side reaction current density through the simulation and to figure out the negative surface concentration in the battery cell with degradation by using the side reaction current density </a:t>
            </a:r>
          </a:p>
          <a:p>
            <a:r>
              <a:rPr kumimoji="1" lang="en-US" altLang="ko-Kore-KR" dirty="0"/>
              <a:t>we should solve the side reaction current density as a function of surface concentration and current from the </a:t>
            </a:r>
            <a:r>
              <a:rPr kumimoji="1" lang="en-US" altLang="ko-Kore-KR" dirty="0" err="1"/>
              <a:t>bulter</a:t>
            </a:r>
            <a:r>
              <a:rPr kumimoji="1" lang="en-US" altLang="ko-Kore-KR" dirty="0"/>
              <a:t> </a:t>
            </a:r>
            <a:r>
              <a:rPr kumimoji="1" lang="en-US" altLang="ko-Kore-KR" dirty="0" err="1"/>
              <a:t>volmer</a:t>
            </a:r>
            <a:r>
              <a:rPr kumimoji="1" lang="en-US" altLang="ko-Kore-KR" dirty="0"/>
              <a:t> equation.</a:t>
            </a:r>
          </a:p>
          <a:p>
            <a:r>
              <a:rPr kumimoji="1" lang="en-US" altLang="ko-Kore-KR" dirty="0"/>
              <a:t>So the final algebraic expression for side reaction current density which we solved is this equation (click</a:t>
            </a:r>
            <a:r>
              <a:rPr kumimoji="1" lang="en-US" altLang="ko-KR" dirty="0"/>
              <a:t>) </a:t>
            </a:r>
            <a:r>
              <a:rPr kumimoji="1" lang="en-US" altLang="ko-Kore-KR" dirty="0"/>
              <a:t>it is determined algebraically by using overpotential equations and negative reference potential equations. </a:t>
            </a:r>
          </a:p>
          <a:p>
            <a:r>
              <a:rPr kumimoji="1" lang="en-US" altLang="ko-Kore-KR" dirty="0"/>
              <a:t>This complex non-linear equation is combined with the battery cell model which is modeled by the finite difference method. I’ll explain this in detail next further slides.</a:t>
            </a:r>
            <a:endParaRPr lang="en-US" altLang="ko-US" i="1" dirty="0">
              <a:latin typeface="Cambria Math" panose="02040503050406030204" pitchFamily="18" charset="0"/>
            </a:endParaRPr>
          </a:p>
        </p:txBody>
      </p:sp>
      <p:sp>
        <p:nvSpPr>
          <p:cNvPr id="4" name="슬라이드 번호 개체 틀 3"/>
          <p:cNvSpPr>
            <a:spLocks noGrp="1"/>
          </p:cNvSpPr>
          <p:nvPr>
            <p:ph type="sldNum" sz="quarter" idx="5"/>
          </p:nvPr>
        </p:nvSpPr>
        <p:spPr/>
        <p:txBody>
          <a:bodyPr/>
          <a:lstStyle/>
          <a:p>
            <a:fld id="{B68D6142-7A77-4EE3-A5ED-A708E17FC727}" type="slidenum">
              <a:rPr lang="en-US" smtClean="0"/>
              <a:t>9</a:t>
            </a:fld>
            <a:endParaRPr lang="en-US"/>
          </a:p>
        </p:txBody>
      </p:sp>
    </p:spTree>
    <p:extLst>
      <p:ext uri="{BB962C8B-B14F-4D97-AF65-F5344CB8AC3E}">
        <p14:creationId xmlns:p14="http://schemas.microsoft.com/office/powerpoint/2010/main" val="195460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72011"/>
            <a:ext cx="9144000" cy="2705947"/>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4082310"/>
            <a:ext cx="9144000" cy="187653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5" name="Footer Placeholder 4"/>
          <p:cNvSpPr>
            <a:spLocks noGrp="1"/>
          </p:cNvSpPr>
          <p:nvPr>
            <p:ph type="ftr" sz="quarter" idx="11"/>
          </p:nvPr>
        </p:nvSpPr>
        <p:spPr/>
        <p:txBody>
          <a:bodyPr/>
          <a:lstStyle/>
          <a:p>
            <a:endParaRPr kumimoji="1" lang="ko-US" altLang="en-US"/>
          </a:p>
        </p:txBody>
      </p:sp>
      <p:sp>
        <p:nvSpPr>
          <p:cNvPr id="6" name="Slide Number Placeholder 5"/>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87673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5" name="Footer Placeholder 4"/>
          <p:cNvSpPr>
            <a:spLocks noGrp="1"/>
          </p:cNvSpPr>
          <p:nvPr>
            <p:ph type="ftr" sz="quarter" idx="11"/>
          </p:nvPr>
        </p:nvSpPr>
        <p:spPr/>
        <p:txBody>
          <a:bodyPr/>
          <a:lstStyle/>
          <a:p>
            <a:endParaRPr kumimoji="1" lang="ko-US" altLang="en-US"/>
          </a:p>
        </p:txBody>
      </p:sp>
      <p:sp>
        <p:nvSpPr>
          <p:cNvPr id="6" name="Slide Number Placeholder 5"/>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396468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3808"/>
            <a:ext cx="2628900" cy="6586750"/>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413808"/>
            <a:ext cx="7734300" cy="658675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5" name="Footer Placeholder 4"/>
          <p:cNvSpPr>
            <a:spLocks noGrp="1"/>
          </p:cNvSpPr>
          <p:nvPr>
            <p:ph type="ftr" sz="quarter" idx="11"/>
          </p:nvPr>
        </p:nvSpPr>
        <p:spPr/>
        <p:txBody>
          <a:bodyPr/>
          <a:lstStyle/>
          <a:p>
            <a:endParaRPr kumimoji="1" lang="ko-US" altLang="en-US"/>
          </a:p>
        </p:txBody>
      </p:sp>
      <p:sp>
        <p:nvSpPr>
          <p:cNvPr id="6" name="Slide Number Placeholder 5"/>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32863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5" name="Footer Placeholder 4"/>
          <p:cNvSpPr>
            <a:spLocks noGrp="1"/>
          </p:cNvSpPr>
          <p:nvPr>
            <p:ph type="ftr" sz="quarter" idx="11"/>
          </p:nvPr>
        </p:nvSpPr>
        <p:spPr/>
        <p:txBody>
          <a:bodyPr/>
          <a:lstStyle/>
          <a:p>
            <a:endParaRPr kumimoji="1" lang="ko-US" altLang="en-US"/>
          </a:p>
        </p:txBody>
      </p:sp>
      <p:sp>
        <p:nvSpPr>
          <p:cNvPr id="6" name="Slide Number Placeholder 5"/>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289670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937704"/>
            <a:ext cx="10515600" cy="3233102"/>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5201392"/>
            <a:ext cx="10515600" cy="170021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5" name="Footer Placeholder 4"/>
          <p:cNvSpPr>
            <a:spLocks noGrp="1"/>
          </p:cNvSpPr>
          <p:nvPr>
            <p:ph type="ftr" sz="quarter" idx="11"/>
          </p:nvPr>
        </p:nvSpPr>
        <p:spPr/>
        <p:txBody>
          <a:bodyPr/>
          <a:lstStyle/>
          <a:p>
            <a:endParaRPr kumimoji="1" lang="ko-US" altLang="en-US"/>
          </a:p>
        </p:txBody>
      </p:sp>
      <p:sp>
        <p:nvSpPr>
          <p:cNvPr id="6" name="Slide Number Placeholder 5"/>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245363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2069042"/>
            <a:ext cx="5181600" cy="493151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2069042"/>
            <a:ext cx="5181600" cy="493151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6" name="Footer Placeholder 5"/>
          <p:cNvSpPr>
            <a:spLocks noGrp="1"/>
          </p:cNvSpPr>
          <p:nvPr>
            <p:ph type="ftr" sz="quarter" idx="11"/>
          </p:nvPr>
        </p:nvSpPr>
        <p:spPr/>
        <p:txBody>
          <a:bodyPr/>
          <a:lstStyle/>
          <a:p>
            <a:endParaRPr kumimoji="1" lang="ko-US" altLang="en-US"/>
          </a:p>
        </p:txBody>
      </p:sp>
      <p:sp>
        <p:nvSpPr>
          <p:cNvPr id="7" name="Slide Number Placeholder 6"/>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4111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413809"/>
            <a:ext cx="10515600" cy="1502305"/>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9" y="1905318"/>
            <a:ext cx="5157787" cy="9337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9" y="2839085"/>
            <a:ext cx="5157787" cy="41758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905318"/>
            <a:ext cx="5183188" cy="9337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839085"/>
            <a:ext cx="5183188" cy="41758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8" name="Footer Placeholder 7"/>
          <p:cNvSpPr>
            <a:spLocks noGrp="1"/>
          </p:cNvSpPr>
          <p:nvPr>
            <p:ph type="ftr" sz="quarter" idx="11"/>
          </p:nvPr>
        </p:nvSpPr>
        <p:spPr/>
        <p:txBody>
          <a:bodyPr/>
          <a:lstStyle/>
          <a:p>
            <a:endParaRPr kumimoji="1" lang="ko-US" altLang="en-US"/>
          </a:p>
        </p:txBody>
      </p:sp>
      <p:sp>
        <p:nvSpPr>
          <p:cNvPr id="9" name="Slide Number Placeholder 8"/>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380198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4" name="Footer Placeholder 3"/>
          <p:cNvSpPr>
            <a:spLocks noGrp="1"/>
          </p:cNvSpPr>
          <p:nvPr>
            <p:ph type="ftr" sz="quarter" idx="11"/>
          </p:nvPr>
        </p:nvSpPr>
        <p:spPr/>
        <p:txBody>
          <a:bodyPr/>
          <a:lstStyle/>
          <a:p>
            <a:endParaRPr kumimoji="1" lang="ko-US" altLang="en-US"/>
          </a:p>
        </p:txBody>
      </p:sp>
      <p:sp>
        <p:nvSpPr>
          <p:cNvPr id="5" name="Slide Number Placeholder 4"/>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35640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3" name="Footer Placeholder 2"/>
          <p:cNvSpPr>
            <a:spLocks noGrp="1"/>
          </p:cNvSpPr>
          <p:nvPr>
            <p:ph type="ftr" sz="quarter" idx="11"/>
          </p:nvPr>
        </p:nvSpPr>
        <p:spPr/>
        <p:txBody>
          <a:bodyPr/>
          <a:lstStyle/>
          <a:p>
            <a:endParaRPr kumimoji="1" lang="ko-US" altLang="en-US"/>
          </a:p>
        </p:txBody>
      </p:sp>
      <p:sp>
        <p:nvSpPr>
          <p:cNvPr id="4" name="Slide Number Placeholder 3"/>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376570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9" y="518160"/>
            <a:ext cx="3932237" cy="181356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1119082"/>
            <a:ext cx="6172200" cy="552344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9" y="2331720"/>
            <a:ext cx="3932237" cy="4319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6" name="Footer Placeholder 5"/>
          <p:cNvSpPr>
            <a:spLocks noGrp="1"/>
          </p:cNvSpPr>
          <p:nvPr>
            <p:ph type="ftr" sz="quarter" idx="11"/>
          </p:nvPr>
        </p:nvSpPr>
        <p:spPr/>
        <p:txBody>
          <a:bodyPr/>
          <a:lstStyle/>
          <a:p>
            <a:endParaRPr kumimoji="1" lang="ko-US" altLang="en-US"/>
          </a:p>
        </p:txBody>
      </p:sp>
      <p:sp>
        <p:nvSpPr>
          <p:cNvPr id="7" name="Slide Number Placeholder 6"/>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33716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9" y="518160"/>
            <a:ext cx="3932237" cy="181356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1119082"/>
            <a:ext cx="6172200" cy="552344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9" y="2331720"/>
            <a:ext cx="3932237" cy="4319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353F1C5-0FE2-4A4E-9DA9-F9C98BF5CCD8}" type="datetimeFigureOut">
              <a:rPr kumimoji="1" lang="ko-US" altLang="en-US" smtClean="0"/>
              <a:t>3/20/22</a:t>
            </a:fld>
            <a:endParaRPr kumimoji="1" lang="ko-US" altLang="en-US"/>
          </a:p>
        </p:txBody>
      </p:sp>
      <p:sp>
        <p:nvSpPr>
          <p:cNvPr id="6" name="Footer Placeholder 5"/>
          <p:cNvSpPr>
            <a:spLocks noGrp="1"/>
          </p:cNvSpPr>
          <p:nvPr>
            <p:ph type="ftr" sz="quarter" idx="11"/>
          </p:nvPr>
        </p:nvSpPr>
        <p:spPr/>
        <p:txBody>
          <a:bodyPr/>
          <a:lstStyle/>
          <a:p>
            <a:endParaRPr kumimoji="1" lang="ko-US" altLang="en-US"/>
          </a:p>
        </p:txBody>
      </p:sp>
      <p:sp>
        <p:nvSpPr>
          <p:cNvPr id="7" name="Slide Number Placeholder 6"/>
          <p:cNvSpPr>
            <a:spLocks noGrp="1"/>
          </p:cNvSpPr>
          <p:nvPr>
            <p:ph type="sldNum" sz="quarter" idx="12"/>
          </p:nvPr>
        </p:nvSpPr>
        <p:spPr/>
        <p:txBody>
          <a:body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99077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13809"/>
            <a:ext cx="10515600" cy="1502305"/>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2069042"/>
            <a:ext cx="10515600" cy="493151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7203864"/>
            <a:ext cx="2743200" cy="413808"/>
          </a:xfrm>
          <a:prstGeom prst="rect">
            <a:avLst/>
          </a:prstGeom>
        </p:spPr>
        <p:txBody>
          <a:bodyPr vert="horz" lIns="91440" tIns="45720" rIns="91440" bIns="45720" rtlCol="0" anchor="ctr"/>
          <a:lstStyle>
            <a:lvl1pPr algn="l">
              <a:defRPr sz="1200">
                <a:solidFill>
                  <a:schemeClr val="tx1">
                    <a:tint val="75000"/>
                  </a:schemeClr>
                </a:solidFill>
              </a:defRPr>
            </a:lvl1pPr>
          </a:lstStyle>
          <a:p>
            <a:fld id="{E353F1C5-0FE2-4A4E-9DA9-F9C98BF5CCD8}" type="datetimeFigureOut">
              <a:rPr kumimoji="1" lang="ko-US" altLang="en-US" smtClean="0"/>
              <a:t>3/20/22</a:t>
            </a:fld>
            <a:endParaRPr kumimoji="1" lang="ko-US" altLang="en-US"/>
          </a:p>
        </p:txBody>
      </p:sp>
      <p:sp>
        <p:nvSpPr>
          <p:cNvPr id="5" name="Footer Placeholder 4"/>
          <p:cNvSpPr>
            <a:spLocks noGrp="1"/>
          </p:cNvSpPr>
          <p:nvPr>
            <p:ph type="ftr" sz="quarter" idx="3"/>
          </p:nvPr>
        </p:nvSpPr>
        <p:spPr>
          <a:xfrm>
            <a:off x="4038600" y="7203864"/>
            <a:ext cx="4114800" cy="4138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US" altLang="en-US"/>
          </a:p>
        </p:txBody>
      </p:sp>
      <p:sp>
        <p:nvSpPr>
          <p:cNvPr id="6" name="Slide Number Placeholder 5"/>
          <p:cNvSpPr>
            <a:spLocks noGrp="1"/>
          </p:cNvSpPr>
          <p:nvPr>
            <p:ph type="sldNum" sz="quarter" idx="4"/>
          </p:nvPr>
        </p:nvSpPr>
        <p:spPr>
          <a:xfrm>
            <a:off x="8610600" y="7203864"/>
            <a:ext cx="2743200" cy="413808"/>
          </a:xfrm>
          <a:prstGeom prst="rect">
            <a:avLst/>
          </a:prstGeom>
        </p:spPr>
        <p:txBody>
          <a:bodyPr vert="horz" lIns="91440" tIns="45720" rIns="91440" bIns="45720" rtlCol="0" anchor="ctr"/>
          <a:lstStyle>
            <a:lvl1pPr algn="r">
              <a:defRPr sz="1200">
                <a:solidFill>
                  <a:schemeClr val="tx1">
                    <a:tint val="75000"/>
                  </a:schemeClr>
                </a:solidFill>
              </a:defRPr>
            </a:lvl1pPr>
          </a:lstStyle>
          <a:p>
            <a:fld id="{1E3B5B96-E23C-9E46-A8B2-19739D70F5B0}" type="slidenum">
              <a:rPr kumimoji="1" lang="ko-US" altLang="en-US" smtClean="0"/>
              <a:t>‹#›</a:t>
            </a:fld>
            <a:endParaRPr kumimoji="1" lang="ko-US" altLang="en-US"/>
          </a:p>
        </p:txBody>
      </p:sp>
    </p:spTree>
    <p:extLst>
      <p:ext uri="{BB962C8B-B14F-4D97-AF65-F5344CB8AC3E}">
        <p14:creationId xmlns:p14="http://schemas.microsoft.com/office/powerpoint/2010/main" val="24484236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0.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30.png"/><Relationship Id="rId4" Type="http://schemas.openxmlformats.org/officeDocument/2006/relationships/image" Target="../media/image4.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6.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13.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0.gif"/></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notesSlide" Target="../notesSlides/notesSlide16.xml"/><Relationship Id="rId7"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31.jpg"/></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33.jpg"/><Relationship Id="rId4" Type="http://schemas.openxmlformats.org/officeDocument/2006/relationships/image" Target="../media/image32.jpg"/></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35.jpg"/><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72.png"/><Relationship Id="rId5" Type="http://schemas.openxmlformats.org/officeDocument/2006/relationships/image" Target="../media/image36.jp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55.png"/><Relationship Id="rId5" Type="http://schemas.openxmlformats.org/officeDocument/2006/relationships/image" Target="../media/image43.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5.png"/><Relationship Id="rId3" Type="http://schemas.openxmlformats.org/officeDocument/2006/relationships/notesSlide" Target="../notesSlides/notesSlide7.xm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0.png"/><Relationship Id="rId11" Type="http://schemas.openxmlformats.org/officeDocument/2006/relationships/image" Target="../media/image15.png"/><Relationship Id="rId5" Type="http://schemas.openxmlformats.org/officeDocument/2006/relationships/image" Target="../media/image90.png"/><Relationship Id="rId10" Type="http://schemas.openxmlformats.org/officeDocument/2006/relationships/image" Target="../media/image14.png"/><Relationship Id="rId4" Type="http://schemas.openxmlformats.org/officeDocument/2006/relationships/image" Target="../media/image80.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8.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3072" y="2658491"/>
            <a:ext cx="8325853" cy="1774825"/>
          </a:xfrm>
        </p:spPr>
        <p:txBody>
          <a:bodyPr>
            <a:noAutofit/>
          </a:bodyPr>
          <a:lstStyle/>
          <a:p>
            <a:r>
              <a:rPr lang="en-US" altLang="ko-US" sz="4000" b="1" dirty="0">
                <a:latin typeface="+mn-lt"/>
              </a:rPr>
              <a:t>Battery Modeling with Degradation Using Various Techniques</a:t>
            </a:r>
            <a:br>
              <a:rPr lang="en-US" sz="4000" b="1" dirty="0">
                <a:latin typeface="+mn-lt"/>
              </a:rPr>
            </a:br>
            <a:br>
              <a:rPr lang="en-US" sz="2400" b="1" dirty="0">
                <a:latin typeface="+mn-lt"/>
              </a:rPr>
            </a:br>
            <a:r>
              <a:rPr lang="en-US" sz="2400" b="1" dirty="0"/>
              <a:t>Research Presentation</a:t>
            </a:r>
          </a:p>
        </p:txBody>
      </p:sp>
      <p:sp>
        <p:nvSpPr>
          <p:cNvPr id="3" name="Subtitle 2"/>
          <p:cNvSpPr>
            <a:spLocks noGrp="1"/>
          </p:cNvSpPr>
          <p:nvPr>
            <p:ph type="subTitle" idx="1"/>
          </p:nvPr>
        </p:nvSpPr>
        <p:spPr>
          <a:xfrm>
            <a:off x="1523999" y="5113909"/>
            <a:ext cx="9144000" cy="996696"/>
          </a:xfrm>
        </p:spPr>
        <p:txBody>
          <a:bodyPr>
            <a:noAutofit/>
          </a:bodyPr>
          <a:lstStyle/>
          <a:p>
            <a:r>
              <a:rPr lang="en-US" b="1" dirty="0"/>
              <a:t>Jihoon Moon </a:t>
            </a:r>
          </a:p>
          <a:p>
            <a:r>
              <a:rPr lang="en-US" dirty="0"/>
              <a:t>Texas Tech University</a:t>
            </a:r>
          </a:p>
          <a:p>
            <a:r>
              <a:rPr lang="en-US" dirty="0"/>
              <a:t>September  24, 2021</a:t>
            </a:r>
          </a:p>
        </p:txBody>
      </p:sp>
      <p:sp>
        <p:nvSpPr>
          <p:cNvPr id="8" name="직사각형 7">
            <a:extLst>
              <a:ext uri="{FF2B5EF4-FFF2-40B4-BE49-F238E27FC236}">
                <a16:creationId xmlns:a16="http://schemas.microsoft.com/office/drawing/2014/main" id="{FC5D41AC-A57D-0442-978B-0C13560C79D4}"/>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9" name="직사각형 8">
            <a:extLst>
              <a:ext uri="{FF2B5EF4-FFF2-40B4-BE49-F238E27FC236}">
                <a16:creationId xmlns:a16="http://schemas.microsoft.com/office/drawing/2014/main" id="{D8D16AA6-E833-594D-A831-43A2036B32DA}"/>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dirty="0"/>
          </a:p>
        </p:txBody>
      </p:sp>
    </p:spTree>
    <p:extLst>
      <p:ext uri="{BB962C8B-B14F-4D97-AF65-F5344CB8AC3E}">
        <p14:creationId xmlns:p14="http://schemas.microsoft.com/office/powerpoint/2010/main" val="4041111151"/>
      </p:ext>
    </p:extLst>
  </p:cSld>
  <p:clrMapOvr>
    <a:masterClrMapping/>
  </p:clrMapOvr>
  <mc:AlternateContent xmlns:mc="http://schemas.openxmlformats.org/markup-compatibility/2006" xmlns:p14="http://schemas.microsoft.com/office/powerpoint/2010/main">
    <mc:Choice Requires="p14">
      <p:transition spd="slow" p14:dur="2000" advTm="31697"/>
    </mc:Choice>
    <mc:Fallback xmlns="">
      <p:transition spd="slow" advTm="316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타원 2">
            <a:extLst>
              <a:ext uri="{FF2B5EF4-FFF2-40B4-BE49-F238E27FC236}">
                <a16:creationId xmlns:a16="http://schemas.microsoft.com/office/drawing/2014/main" id="{5134E3EB-239E-B141-A761-38424BAC7A44}"/>
              </a:ext>
            </a:extLst>
          </p:cNvPr>
          <p:cNvSpPr/>
          <p:nvPr/>
        </p:nvSpPr>
        <p:spPr>
          <a:xfrm>
            <a:off x="7713120" y="3821852"/>
            <a:ext cx="2743200" cy="27432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5" name="타원 4">
            <a:extLst>
              <a:ext uri="{FF2B5EF4-FFF2-40B4-BE49-F238E27FC236}">
                <a16:creationId xmlns:a16="http://schemas.microsoft.com/office/drawing/2014/main" id="{CC9CE2CC-C469-BD46-B8C9-2DCDE3CFD8B0}"/>
              </a:ext>
            </a:extLst>
          </p:cNvPr>
          <p:cNvSpPr/>
          <p:nvPr/>
        </p:nvSpPr>
        <p:spPr>
          <a:xfrm>
            <a:off x="8307480" y="4416212"/>
            <a:ext cx="1554480" cy="1554480"/>
          </a:xfrm>
          <a:prstGeom prst="ellipse">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6" name="타원 5">
            <a:extLst>
              <a:ext uri="{FF2B5EF4-FFF2-40B4-BE49-F238E27FC236}">
                <a16:creationId xmlns:a16="http://schemas.microsoft.com/office/drawing/2014/main" id="{355D2466-59A6-1D48-95E8-6EF1DC32AF73}"/>
              </a:ext>
            </a:extLst>
          </p:cNvPr>
          <p:cNvSpPr/>
          <p:nvPr/>
        </p:nvSpPr>
        <p:spPr>
          <a:xfrm rot="6555553">
            <a:off x="8398920" y="4507652"/>
            <a:ext cx="1371600" cy="1371600"/>
          </a:xfrm>
          <a:prstGeom prst="ellipse">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cxnSp>
        <p:nvCxnSpPr>
          <p:cNvPr id="8" name="직선 화살표 연결선 7">
            <a:extLst>
              <a:ext uri="{FF2B5EF4-FFF2-40B4-BE49-F238E27FC236}">
                <a16:creationId xmlns:a16="http://schemas.microsoft.com/office/drawing/2014/main" id="{08573D06-E993-4247-BA16-4BC8D34286EE}"/>
              </a:ext>
            </a:extLst>
          </p:cNvPr>
          <p:cNvCxnSpPr>
            <a:cxnSpLocks/>
            <a:endCxn id="3" idx="5"/>
          </p:cNvCxnSpPr>
          <p:nvPr/>
        </p:nvCxnSpPr>
        <p:spPr>
          <a:xfrm>
            <a:off x="9084720" y="5193452"/>
            <a:ext cx="969868" cy="9698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4D55E47-78B7-9A43-8879-CF627B08A1C6}"/>
              </a:ext>
            </a:extLst>
          </p:cNvPr>
          <p:cNvCxnSpPr>
            <a:cxnSpLocks/>
            <a:endCxn id="6" idx="2"/>
          </p:cNvCxnSpPr>
          <p:nvPr/>
        </p:nvCxnSpPr>
        <p:spPr>
          <a:xfrm flipV="1">
            <a:off x="9084720" y="4546032"/>
            <a:ext cx="226206" cy="64742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B834943-49D1-A948-B14E-799E1389386B}"/>
                  </a:ext>
                </a:extLst>
              </p:cNvPr>
              <p:cNvSpPr txBox="1"/>
              <p:nvPr/>
            </p:nvSpPr>
            <p:spPr>
              <a:xfrm>
                <a:off x="9143261" y="4791722"/>
                <a:ext cx="24643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sz="1200" i="1" smtClean="0">
                              <a:solidFill>
                                <a:schemeClr val="accent1"/>
                              </a:solidFill>
                              <a:latin typeface="Cambria Math" panose="02040503050406030204" pitchFamily="18" charset="0"/>
                            </a:rPr>
                          </m:ctrlPr>
                        </m:sSubPr>
                        <m:e>
                          <m:r>
                            <a:rPr kumimoji="1" lang="en-US" altLang="ko-US" sz="1200" b="0" i="1" smtClean="0">
                              <a:solidFill>
                                <a:schemeClr val="accent1"/>
                              </a:solidFill>
                              <a:latin typeface="Cambria Math" panose="02040503050406030204" pitchFamily="18" charset="0"/>
                            </a:rPr>
                            <m:t>𝑟</m:t>
                          </m:r>
                        </m:e>
                        <m:sub>
                          <m:r>
                            <a:rPr kumimoji="1" lang="en-US" altLang="ko-US" sz="1200" b="0" i="1" smtClean="0">
                              <a:solidFill>
                                <a:schemeClr val="accent1"/>
                              </a:solidFill>
                              <a:latin typeface="Cambria Math" panose="02040503050406030204" pitchFamily="18" charset="0"/>
                            </a:rPr>
                            <m:t>𝑖</m:t>
                          </m:r>
                        </m:sub>
                      </m:sSub>
                    </m:oMath>
                  </m:oMathPara>
                </a14:m>
                <a:endParaRPr kumimoji="1" lang="ko-US" altLang="en-US" sz="1200" dirty="0">
                  <a:solidFill>
                    <a:schemeClr val="accent1"/>
                  </a:solidFill>
                </a:endParaRPr>
              </a:p>
            </p:txBody>
          </p:sp>
        </mc:Choice>
        <mc:Fallback>
          <p:sp>
            <p:nvSpPr>
              <p:cNvPr id="16" name="TextBox 15">
                <a:extLst>
                  <a:ext uri="{FF2B5EF4-FFF2-40B4-BE49-F238E27FC236}">
                    <a16:creationId xmlns:a16="http://schemas.microsoft.com/office/drawing/2014/main" id="{5B834943-49D1-A948-B14E-799E1389386B}"/>
                  </a:ext>
                </a:extLst>
              </p:cNvPr>
              <p:cNvSpPr txBox="1">
                <a:spLocks noRot="1" noChangeAspect="1" noMove="1" noResize="1" noEditPoints="1" noAdjustHandles="1" noChangeArrowheads="1" noChangeShapeType="1" noTextEdit="1"/>
              </p:cNvSpPr>
              <p:nvPr/>
            </p:nvSpPr>
            <p:spPr>
              <a:xfrm>
                <a:off x="9143261" y="4791722"/>
                <a:ext cx="246433"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142BF11-E461-B847-B430-70A867085F1F}"/>
                  </a:ext>
                </a:extLst>
              </p:cNvPr>
              <p:cNvSpPr txBox="1"/>
              <p:nvPr/>
            </p:nvSpPr>
            <p:spPr>
              <a:xfrm>
                <a:off x="9571546" y="5866623"/>
                <a:ext cx="24643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sz="1200" i="1" smtClean="0">
                              <a:solidFill>
                                <a:schemeClr val="accent1"/>
                              </a:solidFill>
                              <a:latin typeface="Cambria Math" panose="02040503050406030204" pitchFamily="18" charset="0"/>
                            </a:rPr>
                          </m:ctrlPr>
                        </m:sSubPr>
                        <m:e>
                          <m:r>
                            <a:rPr kumimoji="1" lang="en-US" altLang="ko-US" sz="1200" b="0" i="1" smtClean="0">
                              <a:solidFill>
                                <a:schemeClr val="accent1"/>
                              </a:solidFill>
                              <a:latin typeface="Cambria Math" panose="02040503050406030204" pitchFamily="18" charset="0"/>
                            </a:rPr>
                            <m:t>𝑅</m:t>
                          </m:r>
                        </m:e>
                        <m:sub>
                          <m:r>
                            <a:rPr kumimoji="1" lang="en-US" altLang="ko-US" sz="1200" b="0" i="1" smtClean="0">
                              <a:solidFill>
                                <a:schemeClr val="accent1"/>
                              </a:solidFill>
                              <a:latin typeface="Cambria Math" panose="02040503050406030204" pitchFamily="18" charset="0"/>
                            </a:rPr>
                            <m:t>𝑖</m:t>
                          </m:r>
                        </m:sub>
                      </m:sSub>
                    </m:oMath>
                  </m:oMathPara>
                </a14:m>
                <a:endParaRPr kumimoji="1" lang="ko-US" altLang="en-US" sz="1200" dirty="0">
                  <a:solidFill>
                    <a:schemeClr val="accent1"/>
                  </a:solidFill>
                </a:endParaRPr>
              </a:p>
            </p:txBody>
          </p:sp>
        </mc:Choice>
        <mc:Fallback>
          <p:sp>
            <p:nvSpPr>
              <p:cNvPr id="17" name="TextBox 16">
                <a:extLst>
                  <a:ext uri="{FF2B5EF4-FFF2-40B4-BE49-F238E27FC236}">
                    <a16:creationId xmlns:a16="http://schemas.microsoft.com/office/drawing/2014/main" id="{A142BF11-E461-B847-B430-70A867085F1F}"/>
                  </a:ext>
                </a:extLst>
              </p:cNvPr>
              <p:cNvSpPr txBox="1">
                <a:spLocks noRot="1" noChangeAspect="1" noMove="1" noResize="1" noEditPoints="1" noAdjustHandles="1" noChangeArrowheads="1" noChangeShapeType="1" noTextEdit="1"/>
              </p:cNvSpPr>
              <p:nvPr/>
            </p:nvSpPr>
            <p:spPr>
              <a:xfrm>
                <a:off x="9571546" y="5866623"/>
                <a:ext cx="246433" cy="276999"/>
              </a:xfrm>
              <a:prstGeom prst="rect">
                <a:avLst/>
              </a:prstGeom>
              <a:blipFill>
                <a:blip r:embed="rId5"/>
                <a:stretch>
                  <a:fillRect r="-9524"/>
                </a:stretch>
              </a:blipFill>
            </p:spPr>
            <p:txBody>
              <a:bodyPr/>
              <a:lstStyle/>
              <a:p>
                <a:r>
                  <a:rPr lang="en-US">
                    <a:noFill/>
                  </a:rPr>
                  <a:t> </a:t>
                </a:r>
              </a:p>
            </p:txBody>
          </p:sp>
        </mc:Fallback>
      </mc:AlternateContent>
      <p:cxnSp>
        <p:nvCxnSpPr>
          <p:cNvPr id="30" name="직선 화살표 연결선 29">
            <a:extLst>
              <a:ext uri="{FF2B5EF4-FFF2-40B4-BE49-F238E27FC236}">
                <a16:creationId xmlns:a16="http://schemas.microsoft.com/office/drawing/2014/main" id="{794C188D-5DC7-9B40-BD17-2F1F77465A24}"/>
              </a:ext>
            </a:extLst>
          </p:cNvPr>
          <p:cNvCxnSpPr/>
          <p:nvPr/>
        </p:nvCxnSpPr>
        <p:spPr>
          <a:xfrm flipV="1">
            <a:off x="8345464" y="5754600"/>
            <a:ext cx="180664" cy="17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B3B92508-9D1B-834B-A22D-227A786F9D80}"/>
              </a:ext>
            </a:extLst>
          </p:cNvPr>
          <p:cNvCxnSpPr>
            <a:cxnSpLocks/>
          </p:cNvCxnSpPr>
          <p:nvPr/>
        </p:nvCxnSpPr>
        <p:spPr>
          <a:xfrm flipH="1">
            <a:off x="8610244" y="5483206"/>
            <a:ext cx="18288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D4A79F95-E9BA-1A49-B097-F0A67C8C3129}"/>
                  </a:ext>
                </a:extLst>
              </p:cNvPr>
              <p:cNvSpPr txBox="1"/>
              <p:nvPr/>
            </p:nvSpPr>
            <p:spPr>
              <a:xfrm>
                <a:off x="8124280" y="5625279"/>
                <a:ext cx="24643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US" sz="1200" i="1" smtClean="0">
                          <a:solidFill>
                            <a:schemeClr val="accent1"/>
                          </a:solidFill>
                          <a:latin typeface="Cambria Math" panose="02040503050406030204" pitchFamily="18" charset="0"/>
                          <a:ea typeface="Cambria Math" panose="02040503050406030204" pitchFamily="18" charset="0"/>
                        </a:rPr>
                        <m:t>∆</m:t>
                      </m:r>
                      <m:sSub>
                        <m:sSubPr>
                          <m:ctrlPr>
                            <a:rPr kumimoji="1" lang="en-US" altLang="ko-US" sz="1200" i="1" smtClean="0">
                              <a:solidFill>
                                <a:schemeClr val="accent1"/>
                              </a:solidFill>
                              <a:latin typeface="Cambria Math" panose="02040503050406030204" pitchFamily="18" charset="0"/>
                              <a:ea typeface="Cambria Math" panose="02040503050406030204" pitchFamily="18" charset="0"/>
                            </a:rPr>
                          </m:ctrlPr>
                        </m:sSubPr>
                        <m:e>
                          <m:r>
                            <a:rPr kumimoji="1" lang="en-US" altLang="ko-US" sz="1200" b="0" i="1" smtClean="0">
                              <a:solidFill>
                                <a:schemeClr val="accent1"/>
                              </a:solidFill>
                              <a:latin typeface="Cambria Math" panose="02040503050406030204" pitchFamily="18" charset="0"/>
                              <a:ea typeface="Cambria Math" panose="02040503050406030204" pitchFamily="18" charset="0"/>
                            </a:rPr>
                            <m:t>𝑟</m:t>
                          </m:r>
                        </m:e>
                        <m:sub>
                          <m:r>
                            <a:rPr kumimoji="1" lang="en-US" altLang="ko-US" sz="1200" b="0" i="1" smtClean="0">
                              <a:solidFill>
                                <a:schemeClr val="accent1"/>
                              </a:solidFill>
                              <a:latin typeface="Cambria Math" panose="02040503050406030204" pitchFamily="18" charset="0"/>
                              <a:ea typeface="Cambria Math" panose="02040503050406030204" pitchFamily="18" charset="0"/>
                            </a:rPr>
                            <m:t>𝑖</m:t>
                          </m:r>
                        </m:sub>
                      </m:sSub>
                    </m:oMath>
                  </m:oMathPara>
                </a14:m>
                <a:endParaRPr kumimoji="1" lang="ko-US" altLang="en-US" sz="1200" dirty="0">
                  <a:solidFill>
                    <a:schemeClr val="accent1"/>
                  </a:solidFill>
                </a:endParaRPr>
              </a:p>
            </p:txBody>
          </p:sp>
        </mc:Choice>
        <mc:Fallback>
          <p:sp>
            <p:nvSpPr>
              <p:cNvPr id="36" name="TextBox 35">
                <a:extLst>
                  <a:ext uri="{FF2B5EF4-FFF2-40B4-BE49-F238E27FC236}">
                    <a16:creationId xmlns:a16="http://schemas.microsoft.com/office/drawing/2014/main" id="{D4A79F95-E9BA-1A49-B097-F0A67C8C3129}"/>
                  </a:ext>
                </a:extLst>
              </p:cNvPr>
              <p:cNvSpPr txBox="1">
                <a:spLocks noRot="1" noChangeAspect="1" noMove="1" noResize="1" noEditPoints="1" noAdjustHandles="1" noChangeArrowheads="1" noChangeShapeType="1" noTextEdit="1"/>
              </p:cNvSpPr>
              <p:nvPr/>
            </p:nvSpPr>
            <p:spPr>
              <a:xfrm>
                <a:off x="8124280" y="5625279"/>
                <a:ext cx="246433" cy="276999"/>
              </a:xfrm>
              <a:prstGeom prst="rect">
                <a:avLst/>
              </a:prstGeom>
              <a:blipFill>
                <a:blip r:embed="rId6"/>
                <a:stretch>
                  <a:fillRect r="-28571"/>
                </a:stretch>
              </a:blipFill>
            </p:spPr>
            <p:txBody>
              <a:bodyPr/>
              <a:lstStyle/>
              <a:p>
                <a:r>
                  <a:rPr lang="en-US">
                    <a:noFill/>
                  </a:rPr>
                  <a:t> </a:t>
                </a:r>
              </a:p>
            </p:txBody>
          </p:sp>
        </mc:Fallback>
      </mc:AlternateContent>
      <p:cxnSp>
        <p:nvCxnSpPr>
          <p:cNvPr id="38" name="직선 화살표 연결선 37">
            <a:extLst>
              <a:ext uri="{FF2B5EF4-FFF2-40B4-BE49-F238E27FC236}">
                <a16:creationId xmlns:a16="http://schemas.microsoft.com/office/drawing/2014/main" id="{DCFB96A2-9372-DA4D-AC58-9C0DAB0F276B}"/>
              </a:ext>
            </a:extLst>
          </p:cNvPr>
          <p:cNvCxnSpPr>
            <a:cxnSpLocks/>
          </p:cNvCxnSpPr>
          <p:nvPr/>
        </p:nvCxnSpPr>
        <p:spPr>
          <a:xfrm>
            <a:off x="9084720" y="5193452"/>
            <a:ext cx="2079102"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A5C09B6-F902-234A-BCC1-612958A067F9}"/>
                  </a:ext>
                </a:extLst>
              </p:cNvPr>
              <p:cNvSpPr txBox="1"/>
              <p:nvPr/>
            </p:nvSpPr>
            <p:spPr>
              <a:xfrm>
                <a:off x="10581418" y="5246926"/>
                <a:ext cx="67691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sz="1600" i="1" smtClean="0">
                              <a:latin typeface="Cambria Math" panose="02040503050406030204" pitchFamily="18" charset="0"/>
                            </a:rPr>
                          </m:ctrlPr>
                        </m:sSubPr>
                        <m:e>
                          <m:r>
                            <a:rPr kumimoji="1" lang="en-US" altLang="ko-US" sz="1600" b="0" i="1" smtClean="0">
                              <a:latin typeface="Cambria Math" panose="02040503050406030204" pitchFamily="18" charset="0"/>
                            </a:rPr>
                            <m:t>𝑐</m:t>
                          </m:r>
                        </m:e>
                        <m:sub>
                          <m:r>
                            <a:rPr kumimoji="1" lang="en-US" altLang="ko-US" sz="1600" b="0" i="1" smtClean="0">
                              <a:latin typeface="Cambria Math" panose="02040503050406030204" pitchFamily="18" charset="0"/>
                            </a:rPr>
                            <m:t>𝑖</m:t>
                          </m:r>
                        </m:sub>
                      </m:sSub>
                      <m:r>
                        <a:rPr kumimoji="1" lang="en-US" altLang="ko-US" sz="1600" i="1">
                          <a:latin typeface="Cambria Math" panose="02040503050406030204" pitchFamily="18" charset="0"/>
                        </a:rPr>
                        <m:t>(</m:t>
                      </m:r>
                      <m:sSub>
                        <m:sSubPr>
                          <m:ctrlPr>
                            <a:rPr kumimoji="1" lang="en-US" altLang="ko-US" sz="1600" i="1" smtClean="0">
                              <a:latin typeface="Cambria Math" panose="02040503050406030204" pitchFamily="18" charset="0"/>
                            </a:rPr>
                          </m:ctrlPr>
                        </m:sSubPr>
                        <m:e>
                          <m:r>
                            <a:rPr kumimoji="1" lang="en-US" altLang="ko-US" sz="1600" b="0" i="1" smtClean="0">
                              <a:latin typeface="Cambria Math" panose="02040503050406030204" pitchFamily="18" charset="0"/>
                            </a:rPr>
                            <m:t>𝑟</m:t>
                          </m:r>
                        </m:e>
                        <m:sub>
                          <m:r>
                            <a:rPr kumimoji="1" lang="en-US" altLang="ko-US" sz="1600" b="0" i="1" smtClean="0">
                              <a:latin typeface="Cambria Math" panose="02040503050406030204" pitchFamily="18" charset="0"/>
                            </a:rPr>
                            <m:t>𝑖</m:t>
                          </m:r>
                        </m:sub>
                      </m:sSub>
                      <m:r>
                        <a:rPr kumimoji="1" lang="en-US" altLang="ko-US" sz="1600" i="1">
                          <a:latin typeface="Cambria Math" panose="02040503050406030204" pitchFamily="18" charset="0"/>
                        </a:rPr>
                        <m:t>,</m:t>
                      </m:r>
                      <m:r>
                        <a:rPr kumimoji="1" lang="en-US" altLang="ko-US" sz="1600" i="1">
                          <a:latin typeface="Cambria Math" panose="02040503050406030204" pitchFamily="18" charset="0"/>
                        </a:rPr>
                        <m:t>𝑡</m:t>
                      </m:r>
                      <m:r>
                        <a:rPr kumimoji="1" lang="en-US" altLang="ko-US" sz="1600" i="1">
                          <a:latin typeface="Cambria Math" panose="02040503050406030204" pitchFamily="18" charset="0"/>
                        </a:rPr>
                        <m:t>)</m:t>
                      </m:r>
                    </m:oMath>
                  </m:oMathPara>
                </a14:m>
                <a:endParaRPr kumimoji="1" lang="ko-US" altLang="en-US" sz="1600" dirty="0"/>
              </a:p>
            </p:txBody>
          </p:sp>
        </mc:Choice>
        <mc:Fallback>
          <p:sp>
            <p:nvSpPr>
              <p:cNvPr id="40" name="TextBox 39">
                <a:extLst>
                  <a:ext uri="{FF2B5EF4-FFF2-40B4-BE49-F238E27FC236}">
                    <a16:creationId xmlns:a16="http://schemas.microsoft.com/office/drawing/2014/main" id="{CA5C09B6-F902-234A-BCC1-612958A067F9}"/>
                  </a:ext>
                </a:extLst>
              </p:cNvPr>
              <p:cNvSpPr txBox="1">
                <a:spLocks noRot="1" noChangeAspect="1" noMove="1" noResize="1" noEditPoints="1" noAdjustHandles="1" noChangeArrowheads="1" noChangeShapeType="1" noTextEdit="1"/>
              </p:cNvSpPr>
              <p:nvPr/>
            </p:nvSpPr>
            <p:spPr>
              <a:xfrm>
                <a:off x="10581418" y="5246926"/>
                <a:ext cx="676916" cy="246221"/>
              </a:xfrm>
              <a:prstGeom prst="rect">
                <a:avLst/>
              </a:prstGeom>
              <a:blipFill>
                <a:blip r:embed="rId7"/>
                <a:stretch>
                  <a:fillRect l="-5556" r="-11111" b="-35000"/>
                </a:stretch>
              </a:blipFill>
            </p:spPr>
            <p:txBody>
              <a:bodyPr/>
              <a:lstStyle/>
              <a:p>
                <a:r>
                  <a:rPr lang="en-US">
                    <a:noFill/>
                  </a:rPr>
                  <a:t> </a:t>
                </a:r>
              </a:p>
            </p:txBody>
          </p:sp>
        </mc:Fallback>
      </mc:AlternateContent>
      <p:sp>
        <p:nvSpPr>
          <p:cNvPr id="41" name="Title 1">
            <a:extLst>
              <a:ext uri="{FF2B5EF4-FFF2-40B4-BE49-F238E27FC236}">
                <a16:creationId xmlns:a16="http://schemas.microsoft.com/office/drawing/2014/main" id="{3B474880-8E44-C24D-AD92-C9D9995F115D}"/>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42" name="TextBox 41">
            <a:extLst>
              <a:ext uri="{FF2B5EF4-FFF2-40B4-BE49-F238E27FC236}">
                <a16:creationId xmlns:a16="http://schemas.microsoft.com/office/drawing/2014/main" id="{D304F8F4-FCE8-514E-9F60-D8E0AF2E26FE}"/>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Finite Difference Method (FDM)</a:t>
            </a:r>
          </a:p>
        </p:txBody>
      </p:sp>
      <p:sp>
        <p:nvSpPr>
          <p:cNvPr id="18" name="TextBox 17">
            <a:extLst>
              <a:ext uri="{FF2B5EF4-FFF2-40B4-BE49-F238E27FC236}">
                <a16:creationId xmlns:a16="http://schemas.microsoft.com/office/drawing/2014/main" id="{AA5FE39C-B3A8-6443-ACE4-7B9B515C58A8}"/>
              </a:ext>
            </a:extLst>
          </p:cNvPr>
          <p:cNvSpPr txBox="1"/>
          <p:nvPr/>
        </p:nvSpPr>
        <p:spPr>
          <a:xfrm>
            <a:off x="879347" y="1619448"/>
            <a:ext cx="10433304" cy="1477328"/>
          </a:xfrm>
          <a:prstGeom prst="rect">
            <a:avLst/>
          </a:prstGeom>
          <a:noFill/>
          <a:ln w="19050">
            <a:solidFill>
              <a:srgbClr val="C00000"/>
            </a:solidFill>
          </a:ln>
        </p:spPr>
        <p:txBody>
          <a:bodyPr wrap="square" rtlCol="0">
            <a:spAutoFit/>
          </a:bodyPr>
          <a:lstStyle/>
          <a:p>
            <a:pPr algn="just"/>
            <a:r>
              <a:rPr kumimoji="1" lang="en-US" altLang="ko-US" dirty="0"/>
              <a:t>Finite Difference Method (FDM) is applied to the governing equation to convert the PDE into ODE to solve numerically.</a:t>
            </a:r>
          </a:p>
          <a:p>
            <a:pPr algn="just"/>
            <a:endParaRPr kumimoji="1" lang="en-US" altLang="ko-US" dirty="0"/>
          </a:p>
          <a:p>
            <a:r>
              <a:rPr kumimoji="1" lang="en-US" altLang="ko-Kore-KR" b="1" dirty="0"/>
              <a:t>→ </a:t>
            </a:r>
            <a:r>
              <a:rPr kumimoji="1" lang="en-US" altLang="ko-Kore-KR" dirty="0"/>
              <a:t>FDM is used to model the battery system with a degradation model to discretize the electrode particle to 	compute concentration distribution. </a:t>
            </a:r>
          </a:p>
        </p:txBody>
      </p:sp>
      <p:sp>
        <p:nvSpPr>
          <p:cNvPr id="20" name="직사각형 19">
            <a:extLst>
              <a:ext uri="{FF2B5EF4-FFF2-40B4-BE49-F238E27FC236}">
                <a16:creationId xmlns:a16="http://schemas.microsoft.com/office/drawing/2014/main" id="{333E402D-51A8-6242-A5DA-945924ED638B}"/>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21" name="직사각형 20">
            <a:extLst>
              <a:ext uri="{FF2B5EF4-FFF2-40B4-BE49-F238E27FC236}">
                <a16:creationId xmlns:a16="http://schemas.microsoft.com/office/drawing/2014/main" id="{BCEC4C0F-D01B-F74D-881A-3B8A1CE7B022}"/>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8</a:t>
            </a:r>
            <a:endParaRPr kumimoji="1" lang="ko-US" altLang="en-US" dirty="0"/>
          </a:p>
        </p:txBody>
      </p:sp>
      <p:cxnSp>
        <p:nvCxnSpPr>
          <p:cNvPr id="4" name="직선 화살표 연결선 3">
            <a:extLst>
              <a:ext uri="{FF2B5EF4-FFF2-40B4-BE49-F238E27FC236}">
                <a16:creationId xmlns:a16="http://schemas.microsoft.com/office/drawing/2014/main" id="{1B84A81E-D0A1-D841-94E9-FAE7163E2BE5}"/>
              </a:ext>
            </a:extLst>
          </p:cNvPr>
          <p:cNvCxnSpPr>
            <a:cxnSpLocks/>
            <a:endCxn id="7" idx="2"/>
          </p:cNvCxnSpPr>
          <p:nvPr/>
        </p:nvCxnSpPr>
        <p:spPr>
          <a:xfrm flipV="1">
            <a:off x="9084721" y="3760540"/>
            <a:ext cx="0" cy="1432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2BD02109-7420-A24A-A38D-BE4C4D7F84F1}"/>
              </a:ext>
            </a:extLst>
          </p:cNvPr>
          <p:cNvCxnSpPr>
            <a:cxnSpLocks/>
          </p:cNvCxnSpPr>
          <p:nvPr/>
        </p:nvCxnSpPr>
        <p:spPr>
          <a:xfrm flipH="1" flipV="1">
            <a:off x="10471901" y="3755487"/>
            <a:ext cx="2" cy="14278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391C9F0-A614-4047-B22E-F9D3ED8F21B8}"/>
                  </a:ext>
                </a:extLst>
              </p:cNvPr>
              <p:cNvSpPr txBox="1"/>
              <p:nvPr/>
            </p:nvSpPr>
            <p:spPr>
              <a:xfrm>
                <a:off x="8561759" y="3379025"/>
                <a:ext cx="1045923"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i="1" smtClean="0">
                              <a:latin typeface="Cambria Math" panose="02040503050406030204" pitchFamily="18" charset="0"/>
                            </a:rPr>
                          </m:ctrlPr>
                        </m:sSubPr>
                        <m:e>
                          <m:r>
                            <a:rPr kumimoji="1" lang="en-US" altLang="ko-US" b="0" i="1" smtClean="0">
                              <a:latin typeface="Cambria Math" panose="02040503050406030204" pitchFamily="18" charset="0"/>
                            </a:rPr>
                            <m:t>𝑐</m:t>
                          </m:r>
                        </m:e>
                        <m:sub>
                          <m:r>
                            <a:rPr kumimoji="1" lang="en-US" altLang="ko-US" b="0" i="1" smtClean="0">
                              <a:latin typeface="Cambria Math" panose="02040503050406030204" pitchFamily="18" charset="0"/>
                            </a:rPr>
                            <m:t>𝑖</m:t>
                          </m:r>
                          <m:r>
                            <a:rPr kumimoji="1" lang="en-US" altLang="ko-US" b="0" i="1" smtClean="0">
                              <a:latin typeface="Cambria Math" panose="02040503050406030204" pitchFamily="18" charset="0"/>
                            </a:rPr>
                            <m:t>,0</m:t>
                          </m:r>
                        </m:sub>
                      </m:sSub>
                    </m:oMath>
                  </m:oMathPara>
                </a14:m>
                <a:endParaRPr kumimoji="1" lang="ko-US" altLang="en-US" dirty="0"/>
              </a:p>
            </p:txBody>
          </p:sp>
        </mc:Choice>
        <mc:Fallback>
          <p:sp>
            <p:nvSpPr>
              <p:cNvPr id="7" name="TextBox 6">
                <a:extLst>
                  <a:ext uri="{FF2B5EF4-FFF2-40B4-BE49-F238E27FC236}">
                    <a16:creationId xmlns:a16="http://schemas.microsoft.com/office/drawing/2014/main" id="{0391C9F0-A614-4047-B22E-F9D3ED8F21B8}"/>
                  </a:ext>
                </a:extLst>
              </p:cNvPr>
              <p:cNvSpPr txBox="1">
                <a:spLocks noRot="1" noChangeAspect="1" noMove="1" noResize="1" noEditPoints="1" noAdjustHandles="1" noChangeArrowheads="1" noChangeShapeType="1" noTextEdit="1"/>
              </p:cNvSpPr>
              <p:nvPr/>
            </p:nvSpPr>
            <p:spPr>
              <a:xfrm>
                <a:off x="8561759" y="3379025"/>
                <a:ext cx="1045923" cy="38151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68BCD3C-0CFE-A04E-8168-E61F73DFFF7E}"/>
                  </a:ext>
                </a:extLst>
              </p:cNvPr>
              <p:cNvSpPr txBox="1"/>
              <p:nvPr/>
            </p:nvSpPr>
            <p:spPr>
              <a:xfrm>
                <a:off x="9947259" y="3373450"/>
                <a:ext cx="1045923"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i="1" smtClean="0">
                              <a:latin typeface="Cambria Math" panose="02040503050406030204" pitchFamily="18" charset="0"/>
                            </a:rPr>
                          </m:ctrlPr>
                        </m:sSubPr>
                        <m:e>
                          <m:r>
                            <a:rPr kumimoji="1" lang="en-US" altLang="ko-US" b="0" i="1" smtClean="0">
                              <a:latin typeface="Cambria Math" panose="02040503050406030204" pitchFamily="18" charset="0"/>
                            </a:rPr>
                            <m:t>𝑐</m:t>
                          </m:r>
                        </m:e>
                        <m:sub>
                          <m:r>
                            <a:rPr kumimoji="1" lang="en-US" altLang="ko-US" b="0" i="1" smtClean="0">
                              <a:latin typeface="Cambria Math" panose="02040503050406030204" pitchFamily="18" charset="0"/>
                            </a:rPr>
                            <m:t>𝑖</m:t>
                          </m:r>
                          <m:r>
                            <a:rPr kumimoji="1" lang="en-US" altLang="ko-US" b="0" i="1" smtClean="0">
                              <a:latin typeface="Cambria Math" panose="02040503050406030204" pitchFamily="18" charset="0"/>
                            </a:rPr>
                            <m:t>,</m:t>
                          </m:r>
                          <m:r>
                            <a:rPr kumimoji="1" lang="en-US" altLang="ko-US" b="0" i="1" smtClean="0">
                              <a:latin typeface="Cambria Math" panose="02040503050406030204" pitchFamily="18" charset="0"/>
                            </a:rPr>
                            <m:t>𝑁</m:t>
                          </m:r>
                        </m:sub>
                      </m:sSub>
                    </m:oMath>
                  </m:oMathPara>
                </a14:m>
                <a:endParaRPr kumimoji="1" lang="ko-US" altLang="en-US" dirty="0"/>
              </a:p>
            </p:txBody>
          </p:sp>
        </mc:Choice>
        <mc:Fallback>
          <p:sp>
            <p:nvSpPr>
              <p:cNvPr id="24" name="TextBox 23">
                <a:extLst>
                  <a:ext uri="{FF2B5EF4-FFF2-40B4-BE49-F238E27FC236}">
                    <a16:creationId xmlns:a16="http://schemas.microsoft.com/office/drawing/2014/main" id="{568BCD3C-0CFE-A04E-8168-E61F73DFFF7E}"/>
                  </a:ext>
                </a:extLst>
              </p:cNvPr>
              <p:cNvSpPr txBox="1">
                <a:spLocks noRot="1" noChangeAspect="1" noMove="1" noResize="1" noEditPoints="1" noAdjustHandles="1" noChangeArrowheads="1" noChangeShapeType="1" noTextEdit="1"/>
              </p:cNvSpPr>
              <p:nvPr/>
            </p:nvSpPr>
            <p:spPr>
              <a:xfrm>
                <a:off x="9947259" y="3373450"/>
                <a:ext cx="1045923" cy="381515"/>
              </a:xfrm>
              <a:prstGeom prst="rect">
                <a:avLst/>
              </a:prstGeom>
              <a:blipFill>
                <a:blip r:embed="rId9"/>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817F193-37EB-174F-9CC9-E459ACB43F94}"/>
              </a:ext>
            </a:extLst>
          </p:cNvPr>
          <p:cNvSpPr txBox="1"/>
          <p:nvPr/>
        </p:nvSpPr>
        <p:spPr>
          <a:xfrm>
            <a:off x="9890554" y="3373710"/>
            <a:ext cx="539859" cy="369332"/>
          </a:xfrm>
          <a:prstGeom prst="rect">
            <a:avLst/>
          </a:prstGeom>
          <a:noFill/>
        </p:spPr>
        <p:txBody>
          <a:bodyPr wrap="square" rtlCol="0">
            <a:spAutoFit/>
          </a:bodyPr>
          <a:lstStyle/>
          <a:p>
            <a:r>
              <a:rPr kumimoji="1" lang="en-US" altLang="ko-US" dirty="0"/>
              <a:t>…</a:t>
            </a:r>
            <a:endParaRPr kumimoji="1" lang="ko-US" altLang="en-US" dirty="0"/>
          </a:p>
        </p:txBody>
      </p:sp>
      <mc:AlternateContent xmlns:mc="http://schemas.openxmlformats.org/markup-compatibility/2006" xmlns:a14="http://schemas.microsoft.com/office/drawing/2010/main">
        <mc:Choice Requires="a14">
          <p:sp>
            <p:nvSpPr>
              <p:cNvPr id="15" name="직사각형 14">
                <a:extLst>
                  <a:ext uri="{FF2B5EF4-FFF2-40B4-BE49-F238E27FC236}">
                    <a16:creationId xmlns:a16="http://schemas.microsoft.com/office/drawing/2014/main" id="{AA9513A5-84C1-3144-B8F6-915800869418}"/>
                  </a:ext>
                </a:extLst>
              </p:cNvPr>
              <p:cNvSpPr/>
              <p:nvPr/>
            </p:nvSpPr>
            <p:spPr>
              <a:xfrm>
                <a:off x="870011" y="3302185"/>
                <a:ext cx="6096000" cy="3874394"/>
              </a:xfrm>
              <a:prstGeom prst="rect">
                <a:avLst/>
              </a:prstGeom>
              <a:ln w="19050">
                <a:solidFill>
                  <a:srgbClr val="C00000"/>
                </a:solidFill>
              </a:ln>
            </p:spPr>
            <p:txBody>
              <a:bodyPr>
                <a:spAutoFit/>
              </a:bodyPr>
              <a:lstStyle/>
              <a:p>
                <a:pPr marL="285750" indent="-285750">
                  <a:buFont typeface="시스템 서체 일반체"/>
                  <a:buChar char="-"/>
                </a:pPr>
                <a:r>
                  <a:rPr kumimoji="1" lang="en-US" altLang="ko-US" dirty="0"/>
                  <a:t>Spherical particle radius discretized evenly. </a:t>
                </a:r>
                <a:endParaRPr kumimoji="1" lang="en-US" altLang="ko-US" i="1" dirty="0">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kumimoji="1" lang="en-US" altLang="ko-US" i="1">
                          <a:latin typeface="Cambria Math" panose="02040503050406030204" pitchFamily="18" charset="0"/>
                          <a:ea typeface="Cambria Math" panose="02040503050406030204" pitchFamily="18" charset="0"/>
                        </a:rPr>
                        <m:t>∆</m:t>
                      </m:r>
                      <m:r>
                        <a:rPr kumimoji="1" lang="en-US" altLang="ko-US" i="1">
                          <a:latin typeface="Cambria Math" panose="02040503050406030204" pitchFamily="18" charset="0"/>
                        </a:rPr>
                        <m:t>𝑟</m:t>
                      </m:r>
                      <m:r>
                        <a:rPr kumimoji="1" lang="en-US" altLang="ko-US" i="1">
                          <a:latin typeface="Cambria Math" panose="02040503050406030204" pitchFamily="18" charset="0"/>
                        </a:rPr>
                        <m:t>=</m:t>
                      </m:r>
                      <m:f>
                        <m:fPr>
                          <m:ctrlPr>
                            <a:rPr kumimoji="1" lang="en-US" altLang="ko-US" i="1">
                              <a:latin typeface="Cambria Math" panose="02040503050406030204" pitchFamily="18" charset="0"/>
                            </a:rPr>
                          </m:ctrlPr>
                        </m:fPr>
                        <m:num>
                          <m:r>
                            <a:rPr kumimoji="1" lang="en-US" altLang="ko-US" i="1">
                              <a:latin typeface="Cambria Math" panose="02040503050406030204" pitchFamily="18" charset="0"/>
                            </a:rPr>
                            <m:t>𝑅</m:t>
                          </m:r>
                        </m:num>
                        <m:den>
                          <m:r>
                            <a:rPr kumimoji="1" lang="en-US" altLang="ko-US" i="1">
                              <a:latin typeface="Cambria Math" panose="02040503050406030204" pitchFamily="18" charset="0"/>
                            </a:rPr>
                            <m:t>𝑁</m:t>
                          </m:r>
                        </m:den>
                      </m:f>
                    </m:oMath>
                  </m:oMathPara>
                </a14:m>
                <a:endParaRPr kumimoji="1" lang="ko-US" altLang="en-US" dirty="0"/>
              </a:p>
              <a:p>
                <a:pPr marL="285750" indent="-285750">
                  <a:buFont typeface="시스템 서체 일반체"/>
                  <a:buChar char="-"/>
                </a:pPr>
                <a:r>
                  <a:rPr kumimoji="1" lang="en-US" altLang="ko-US" dirty="0"/>
                  <a:t> Central-Difference Method is used to solve spherical diffusion equation.</a:t>
                </a:r>
              </a:p>
              <a:p>
                <a:pPr>
                  <a:lnSpc>
                    <a:spcPct val="150000"/>
                  </a:lnSpc>
                </a:pPr>
                <a14:m>
                  <m:oMathPara xmlns:m="http://schemas.openxmlformats.org/officeDocument/2006/math">
                    <m:oMathParaPr>
                      <m:jc m:val="centerGroup"/>
                    </m:oMathParaPr>
                    <m:oMath xmlns:m="http://schemas.openxmlformats.org/officeDocument/2006/math">
                      <m:f>
                        <m:fPr>
                          <m:ctrlPr>
                            <a:rPr lang="ko-US" altLang="ko-US" i="1">
                              <a:latin typeface="Cambria Math" panose="02040503050406030204" pitchFamily="18" charset="0"/>
                            </a:rPr>
                          </m:ctrlPr>
                        </m:fPr>
                        <m:num>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𝑖</m:t>
                              </m:r>
                            </m:sub>
                          </m:sSub>
                        </m:num>
                        <m:den>
                          <m:r>
                            <a:rPr lang="en-US" altLang="ko-US" i="1">
                              <a:latin typeface="Cambria Math" panose="02040503050406030204" pitchFamily="18" charset="0"/>
                            </a:rPr>
                            <m:t>𝜕</m:t>
                          </m:r>
                          <m:r>
                            <a:rPr lang="en-US" altLang="ko-US" i="1">
                              <a:latin typeface="Cambria Math" panose="02040503050406030204" pitchFamily="18" charset="0"/>
                            </a:rPr>
                            <m:t>𝑡</m:t>
                          </m:r>
                        </m:den>
                      </m:f>
                      <m:r>
                        <a:rPr lang="en-US" altLang="ko-US" i="1">
                          <a:latin typeface="Cambria Math" panose="02040503050406030204" pitchFamily="18" charset="0"/>
                        </a:rPr>
                        <m:t>=</m:t>
                      </m:r>
                      <m:f>
                        <m:fPr>
                          <m:ctrlPr>
                            <a:rPr lang="ko-US" altLang="ko-US" i="1">
                              <a:latin typeface="Cambria Math" panose="02040503050406030204" pitchFamily="18" charset="0"/>
                            </a:rPr>
                          </m:ctrlPr>
                        </m:fPr>
                        <m:num>
                          <m:sSub>
                            <m:sSubPr>
                              <m:ctrlPr>
                                <a:rPr lang="ko-US" altLang="ko-US" i="1">
                                  <a:latin typeface="Cambria Math" panose="02040503050406030204" pitchFamily="18" charset="0"/>
                                </a:rPr>
                              </m:ctrlPr>
                            </m:sSubPr>
                            <m:e>
                              <m:r>
                                <a:rPr lang="en-US" altLang="ko-US" i="1">
                                  <a:latin typeface="Cambria Math" panose="02040503050406030204" pitchFamily="18" charset="0"/>
                                </a:rPr>
                                <m:t>𝐷</m:t>
                              </m:r>
                            </m:e>
                            <m:sub>
                              <m:r>
                                <a:rPr lang="en-US" altLang="ko-US" i="1">
                                  <a:latin typeface="Cambria Math" panose="02040503050406030204" pitchFamily="18" charset="0"/>
                                </a:rPr>
                                <m:t>𝑛</m:t>
                              </m:r>
                            </m:sub>
                          </m:sSub>
                        </m:num>
                        <m:den>
                          <m:r>
                            <a:rPr lang="en-US" altLang="ko-US" i="1">
                              <a:latin typeface="Cambria Math" panose="02040503050406030204" pitchFamily="18" charset="0"/>
                            </a:rPr>
                            <m:t>𝑟</m:t>
                          </m:r>
                          <m:sSup>
                            <m:sSupPr>
                              <m:ctrlPr>
                                <a:rPr lang="ko-US" altLang="ko-US" i="1">
                                  <a:latin typeface="Cambria Math" panose="02040503050406030204" pitchFamily="18" charset="0"/>
                                </a:rPr>
                              </m:ctrlPr>
                            </m:sSupPr>
                            <m:e>
                              <m:r>
                                <a:rPr lang="en-US" altLang="ko-US" i="1">
                                  <a:latin typeface="Cambria Math" panose="02040503050406030204" pitchFamily="18" charset="0"/>
                                </a:rPr>
                                <m:t>(∆</m:t>
                              </m:r>
                              <m:r>
                                <a:rPr lang="en-US" altLang="ko-US" i="1">
                                  <a:latin typeface="Cambria Math" panose="02040503050406030204" pitchFamily="18" charset="0"/>
                                </a:rPr>
                                <m:t>𝑟</m:t>
                              </m:r>
                              <m:r>
                                <a:rPr lang="en-US" altLang="ko-US" i="1">
                                  <a:latin typeface="Cambria Math" panose="02040503050406030204" pitchFamily="18" charset="0"/>
                                </a:rPr>
                                <m:t>)</m:t>
                              </m:r>
                            </m:e>
                            <m:sup>
                              <m:r>
                                <a:rPr lang="en-US" altLang="ko-US" i="1">
                                  <a:latin typeface="Cambria Math" panose="02040503050406030204" pitchFamily="18" charset="0"/>
                                </a:rPr>
                                <m:t>2</m:t>
                              </m:r>
                            </m:sup>
                          </m:sSup>
                        </m:den>
                      </m:f>
                      <m:d>
                        <m:dPr>
                          <m:begChr m:val="["/>
                          <m:endChr m:val="]"/>
                          <m:ctrlPr>
                            <a:rPr lang="ko-US" altLang="ko-US" i="1">
                              <a:latin typeface="Cambria Math" panose="02040503050406030204" pitchFamily="18" charset="0"/>
                            </a:rPr>
                          </m:ctrlPr>
                        </m:dPr>
                        <m:e>
                          <m:d>
                            <m:dPr>
                              <m:ctrlPr>
                                <a:rPr lang="ko-US" altLang="ko-US" i="1">
                                  <a:latin typeface="Cambria Math" panose="02040503050406030204" pitchFamily="18" charset="0"/>
                                </a:rPr>
                              </m:ctrlPr>
                            </m:dPr>
                            <m:e>
                              <m:r>
                                <a:rPr lang="en-US" altLang="ko-US" i="1">
                                  <a:latin typeface="Cambria Math" panose="02040503050406030204" pitchFamily="18" charset="0"/>
                                </a:rPr>
                                <m:t>𝑟</m:t>
                              </m:r>
                              <m:r>
                                <a:rPr lang="en-US" altLang="ko-US" i="1">
                                  <a:latin typeface="Cambria Math" panose="02040503050406030204" pitchFamily="18" charset="0"/>
                                </a:rPr>
                                <m:t>−∆</m:t>
                              </m:r>
                              <m:r>
                                <a:rPr lang="en-US" altLang="ko-US" i="1">
                                  <a:latin typeface="Cambria Math" panose="02040503050406030204" pitchFamily="18" charset="0"/>
                                </a:rPr>
                                <m:t>𝑟</m:t>
                              </m:r>
                            </m:e>
                          </m:d>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𝑖</m:t>
                              </m:r>
                              <m:r>
                                <a:rPr lang="en-US" altLang="ko-US" i="1">
                                  <a:latin typeface="Cambria Math" panose="02040503050406030204" pitchFamily="18" charset="0"/>
                                </a:rPr>
                                <m:t>−1</m:t>
                              </m:r>
                            </m:sub>
                          </m:sSub>
                          <m:r>
                            <a:rPr lang="en-US" altLang="ko-US" i="1">
                              <a:latin typeface="Cambria Math" panose="02040503050406030204" pitchFamily="18" charset="0"/>
                            </a:rPr>
                            <m:t>−2</m:t>
                          </m:r>
                          <m:r>
                            <a:rPr lang="en-US" altLang="ko-US" i="1">
                              <a:latin typeface="Cambria Math" panose="02040503050406030204" pitchFamily="18" charset="0"/>
                            </a:rPr>
                            <m:t>𝑟</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𝑖</m:t>
                              </m:r>
                            </m:sub>
                          </m:sSub>
                          <m:r>
                            <a:rPr lang="en-US" altLang="ko-US" i="1">
                              <a:latin typeface="Cambria Math" panose="02040503050406030204" pitchFamily="18" charset="0"/>
                            </a:rPr>
                            <m:t>+(</m:t>
                          </m:r>
                          <m:r>
                            <a:rPr lang="en-US" altLang="ko-US" i="1">
                              <a:latin typeface="Cambria Math" panose="02040503050406030204" pitchFamily="18" charset="0"/>
                            </a:rPr>
                            <m:t>𝑟</m:t>
                          </m:r>
                          <m:r>
                            <a:rPr lang="en-US" altLang="ko-US" i="1">
                              <a:latin typeface="Cambria Math" panose="02040503050406030204" pitchFamily="18" charset="0"/>
                            </a:rPr>
                            <m:t>+∆</m:t>
                          </m:r>
                          <m:r>
                            <a:rPr lang="en-US" altLang="ko-US" i="1">
                              <a:latin typeface="Cambria Math" panose="02040503050406030204" pitchFamily="18" charset="0"/>
                            </a:rPr>
                            <m:t>𝑟</m:t>
                          </m:r>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𝑖</m:t>
                              </m:r>
                              <m:r>
                                <a:rPr lang="en-US" altLang="ko-US" i="1">
                                  <a:latin typeface="Cambria Math" panose="02040503050406030204" pitchFamily="18" charset="0"/>
                                </a:rPr>
                                <m:t>+1</m:t>
                              </m:r>
                            </m:sub>
                          </m:sSub>
                        </m:e>
                      </m:d>
                    </m:oMath>
                  </m:oMathPara>
                </a14:m>
                <a:endParaRPr lang="en-US" altLang="ko-US" dirty="0"/>
              </a:p>
              <a:p>
                <a:pPr algn="ctr"/>
                <a:r>
                  <a:rPr kumimoji="1" lang="en-US" altLang="ko-Kore-KR" b="1" dirty="0"/>
                  <a:t>→ </a:t>
                </a:r>
                <a:r>
                  <a:rPr kumimoji="1" lang="en-US" altLang="ko-Kore-KR" dirty="0"/>
                  <a:t>The boundary conditions at </a:t>
                </a:r>
                <a14:m>
                  <m:oMath xmlns:m="http://schemas.openxmlformats.org/officeDocument/2006/math">
                    <m:r>
                      <a:rPr kumimoji="1" lang="en-US" altLang="ko-Kore-KR" i="1">
                        <a:latin typeface="Cambria Math" panose="02040503050406030204" pitchFamily="18" charset="0"/>
                      </a:rPr>
                      <m:t>𝑟</m:t>
                    </m:r>
                    <m:r>
                      <a:rPr kumimoji="1" lang="en-US" altLang="ko-Kore-KR" i="1">
                        <a:latin typeface="Cambria Math" panose="02040503050406030204" pitchFamily="18" charset="0"/>
                      </a:rPr>
                      <m:t>=0</m:t>
                    </m:r>
                  </m:oMath>
                </a14:m>
                <a:r>
                  <a:rPr kumimoji="1" lang="en-US" altLang="en-US" dirty="0"/>
                  <a:t> and </a:t>
                </a:r>
                <a14:m>
                  <m:oMath xmlns:m="http://schemas.openxmlformats.org/officeDocument/2006/math">
                    <m:r>
                      <a:rPr kumimoji="1" lang="en-US" altLang="ko-Kore-KR" i="1">
                        <a:latin typeface="Cambria Math" panose="02040503050406030204" pitchFamily="18" charset="0"/>
                      </a:rPr>
                      <m:t>𝑟</m:t>
                    </m:r>
                    <m:r>
                      <a:rPr kumimoji="1" lang="en-US" altLang="ko-Kore-KR" i="1">
                        <a:latin typeface="Cambria Math" panose="02040503050406030204" pitchFamily="18" charset="0"/>
                      </a:rPr>
                      <m:t>=</m:t>
                    </m:r>
                    <m:r>
                      <a:rPr kumimoji="1" lang="en-US" altLang="ko-Kore-KR" i="1">
                        <a:latin typeface="Cambria Math" panose="02040503050406030204" pitchFamily="18" charset="0"/>
                      </a:rPr>
                      <m:t>𝑅</m:t>
                    </m:r>
                  </m:oMath>
                </a14:m>
                <a:r>
                  <a:rPr kumimoji="1" lang="en-US" altLang="en-US" dirty="0"/>
                  <a:t> are applied </a:t>
                </a:r>
              </a:p>
              <a:p>
                <a:pPr algn="ctr">
                  <a:lnSpc>
                    <a:spcPct val="150000"/>
                  </a:lnSpc>
                </a:pPr>
                <a14:m>
                  <m:oMathPara xmlns:m="http://schemas.openxmlformats.org/officeDocument/2006/math">
                    <m:oMathParaPr>
                      <m:jc m:val="centerGroup"/>
                    </m:oMathParaPr>
                    <m:oMath xmlns:m="http://schemas.openxmlformats.org/officeDocument/2006/math">
                      <m:sSub>
                        <m:sSubPr>
                          <m:ctrlPr>
                            <a:rPr lang="ko-US" altLang="ko-US" i="1">
                              <a:latin typeface="Cambria Math" panose="02040503050406030204" pitchFamily="18" charset="0"/>
                            </a:rPr>
                          </m:ctrlPr>
                        </m:sSubPr>
                        <m:e>
                          <m:d>
                            <m:dPr>
                              <m:begChr m:val=""/>
                              <m:endChr m:val="|"/>
                              <m:ctrlPr>
                                <a:rPr lang="ko-US" altLang="ko-US" i="1">
                                  <a:latin typeface="Cambria Math" panose="02040503050406030204" pitchFamily="18" charset="0"/>
                                </a:rPr>
                              </m:ctrlPr>
                            </m:dPr>
                            <m:e>
                              <m:f>
                                <m:fPr>
                                  <m:ctrlPr>
                                    <a:rPr lang="ko-US" altLang="ko-US" i="1">
                                      <a:latin typeface="Cambria Math" panose="02040503050406030204" pitchFamily="18" charset="0"/>
                                    </a:rPr>
                                  </m:ctrlPr>
                                </m:fPr>
                                <m:num>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𝑖</m:t>
                                      </m:r>
                                    </m:sub>
                                  </m:sSub>
                                </m:num>
                                <m:den>
                                  <m:r>
                                    <a:rPr lang="en-US" altLang="ko-US" i="1">
                                      <a:latin typeface="Cambria Math" panose="02040503050406030204" pitchFamily="18" charset="0"/>
                                    </a:rPr>
                                    <m:t>𝜕</m:t>
                                  </m:r>
                                  <m:r>
                                    <a:rPr lang="en-US" altLang="ko-US" i="1">
                                      <a:latin typeface="Cambria Math" panose="02040503050406030204" pitchFamily="18" charset="0"/>
                                    </a:rPr>
                                    <m:t>𝑟</m:t>
                                  </m:r>
                                </m:den>
                              </m:f>
                            </m:e>
                          </m:d>
                        </m:e>
                        <m:sub>
                          <m:r>
                            <a:rPr lang="en-US" altLang="ko-US" i="1">
                              <a:latin typeface="Cambria Math" panose="02040503050406030204" pitchFamily="18" charset="0"/>
                            </a:rPr>
                            <m:t>𝑟</m:t>
                          </m:r>
                          <m:r>
                            <a:rPr lang="en-US" altLang="ko-US" i="1">
                              <a:latin typeface="Cambria Math" panose="02040503050406030204" pitchFamily="18" charset="0"/>
                            </a:rPr>
                            <m:t>=0</m:t>
                          </m:r>
                        </m:sub>
                      </m:sSub>
                      <m:r>
                        <a:rPr lang="en-US" altLang="ko-US" i="1">
                          <a:latin typeface="Cambria Math" panose="02040503050406030204" pitchFamily="18" charset="0"/>
                        </a:rPr>
                        <m:t>=0 , </m:t>
                      </m:r>
                      <m:sSub>
                        <m:sSubPr>
                          <m:ctrlPr>
                            <a:rPr lang="ko-US" altLang="ko-US" i="1">
                              <a:latin typeface="Cambria Math" panose="02040503050406030204" pitchFamily="18" charset="0"/>
                            </a:rPr>
                          </m:ctrlPr>
                        </m:sSubPr>
                        <m:e>
                          <m:d>
                            <m:dPr>
                              <m:begChr m:val=""/>
                              <m:endChr m:val="|"/>
                              <m:ctrlPr>
                                <a:rPr lang="ko-US" altLang="ko-US" i="1">
                                  <a:latin typeface="Cambria Math" panose="02040503050406030204" pitchFamily="18" charset="0"/>
                                </a:rPr>
                              </m:ctrlPr>
                            </m:dPr>
                            <m:e>
                              <m:r>
                                <a:rPr lang="en-US" altLang="ko-US" i="1">
                                  <a:latin typeface="Cambria Math" panose="02040503050406030204" pitchFamily="18" charset="0"/>
                                </a:rPr>
                                <m:t>   </m:t>
                              </m:r>
                              <m:f>
                                <m:fPr>
                                  <m:ctrlPr>
                                    <a:rPr lang="ko-US" altLang="ko-US" i="1">
                                      <a:latin typeface="Cambria Math" panose="02040503050406030204" pitchFamily="18" charset="0"/>
                                    </a:rPr>
                                  </m:ctrlPr>
                                </m:fPr>
                                <m:num>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𝑖</m:t>
                                      </m:r>
                                    </m:sub>
                                  </m:sSub>
                                </m:num>
                                <m:den>
                                  <m:r>
                                    <a:rPr lang="en-US" altLang="ko-US" i="1">
                                      <a:latin typeface="Cambria Math" panose="02040503050406030204" pitchFamily="18" charset="0"/>
                                    </a:rPr>
                                    <m:t>𝜕</m:t>
                                  </m:r>
                                  <m:r>
                                    <a:rPr lang="en-US" altLang="ko-US" i="1">
                                      <a:latin typeface="Cambria Math" panose="02040503050406030204" pitchFamily="18" charset="0"/>
                                    </a:rPr>
                                    <m:t>𝑟</m:t>
                                  </m:r>
                                </m:den>
                              </m:f>
                            </m:e>
                          </m:d>
                        </m:e>
                        <m:sub>
                          <m:r>
                            <a:rPr lang="en-US" altLang="ko-US" i="1">
                              <a:latin typeface="Cambria Math" panose="02040503050406030204" pitchFamily="18" charset="0"/>
                            </a:rPr>
                            <m:t>𝑟</m:t>
                          </m:r>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𝑅</m:t>
                              </m:r>
                            </m:e>
                            <m:sub>
                              <m:r>
                                <a:rPr lang="en-US" altLang="ko-US" i="1">
                                  <a:latin typeface="Cambria Math" panose="02040503050406030204" pitchFamily="18" charset="0"/>
                                </a:rPr>
                                <m:t>𝑖</m:t>
                              </m:r>
                            </m:sub>
                          </m:sSub>
                        </m:sub>
                      </m:sSub>
                      <m:r>
                        <a:rPr lang="en-US" altLang="ko-US" i="1">
                          <a:latin typeface="Cambria Math" panose="02040503050406030204" pitchFamily="18" charset="0"/>
                        </a:rPr>
                        <m:t>=−</m:t>
                      </m:r>
                      <m:f>
                        <m:fPr>
                          <m:ctrlPr>
                            <a:rPr lang="ko-US" altLang="ko-US" i="1">
                              <a:latin typeface="Cambria Math" panose="02040503050406030204" pitchFamily="18" charset="0"/>
                            </a:rPr>
                          </m:ctrlPr>
                        </m:fPr>
                        <m:num>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𝑖</m:t>
                              </m:r>
                            </m:sub>
                          </m:sSub>
                        </m:num>
                        <m:den>
                          <m:sSub>
                            <m:sSubPr>
                              <m:ctrlPr>
                                <a:rPr lang="ko-US" altLang="ko-US" i="1">
                                  <a:latin typeface="Cambria Math" panose="02040503050406030204" pitchFamily="18" charset="0"/>
                                </a:rPr>
                              </m:ctrlPr>
                            </m:sSubPr>
                            <m:e>
                              <m:sSub>
                                <m:sSubPr>
                                  <m:ctrlPr>
                                    <a:rPr lang="ko-US" altLang="ko-US" i="1">
                                      <a:latin typeface="Cambria Math" panose="02040503050406030204" pitchFamily="18" charset="0"/>
                                    </a:rPr>
                                  </m:ctrlPr>
                                </m:sSubPr>
                                <m:e>
                                  <m:r>
                                    <a:rPr lang="en-US" altLang="ko-US" i="1">
                                      <a:latin typeface="Cambria Math" panose="02040503050406030204" pitchFamily="18" charset="0"/>
                                    </a:rPr>
                                    <m:t>𝐷</m:t>
                                  </m:r>
                                </m:e>
                                <m:sub>
                                  <m:r>
                                    <a:rPr lang="en-US" altLang="ko-US" i="1">
                                      <a:latin typeface="Cambria Math" panose="02040503050406030204" pitchFamily="18" charset="0"/>
                                    </a:rPr>
                                    <m:t>𝑖</m:t>
                                  </m:r>
                                </m:sub>
                              </m:sSub>
                              <m:r>
                                <a:rPr lang="en-US" altLang="ko-US" i="1">
                                  <a:latin typeface="Cambria Math" panose="02040503050406030204" pitchFamily="18" charset="0"/>
                                </a:rPr>
                                <m:t>𝑎</m:t>
                              </m:r>
                            </m:e>
                            <m:sub>
                              <m:r>
                                <a:rPr lang="en-US" altLang="ko-US" i="1">
                                  <a:latin typeface="Cambria Math" panose="02040503050406030204" pitchFamily="18" charset="0"/>
                                </a:rPr>
                                <m:t>𝑖</m:t>
                              </m:r>
                            </m:sub>
                          </m:sSub>
                          <m:r>
                            <a:rPr lang="en-US" altLang="ko-US" i="1">
                              <a:latin typeface="Cambria Math" panose="02040503050406030204" pitchFamily="18" charset="0"/>
                            </a:rPr>
                            <m:t>𝐹</m:t>
                          </m:r>
                        </m:den>
                      </m:f>
                    </m:oMath>
                  </m:oMathPara>
                </a14:m>
                <a:endParaRPr kumimoji="1" lang="en-US" altLang="en-US" dirty="0"/>
              </a:p>
            </p:txBody>
          </p:sp>
        </mc:Choice>
        <mc:Fallback xmlns="">
          <p:sp>
            <p:nvSpPr>
              <p:cNvPr id="15" name="직사각형 14">
                <a:extLst>
                  <a:ext uri="{FF2B5EF4-FFF2-40B4-BE49-F238E27FC236}">
                    <a16:creationId xmlns:a16="http://schemas.microsoft.com/office/drawing/2014/main" id="{AA9513A5-84C1-3144-B8F6-915800869418}"/>
                  </a:ext>
                </a:extLst>
              </p:cNvPr>
              <p:cNvSpPr>
                <a:spLocks noRot="1" noChangeAspect="1" noMove="1" noResize="1" noEditPoints="1" noAdjustHandles="1" noChangeArrowheads="1" noChangeShapeType="1" noTextEdit="1"/>
              </p:cNvSpPr>
              <p:nvPr/>
            </p:nvSpPr>
            <p:spPr>
              <a:xfrm>
                <a:off x="870011" y="3302185"/>
                <a:ext cx="6096000" cy="3874394"/>
              </a:xfrm>
              <a:prstGeom prst="rect">
                <a:avLst/>
              </a:prstGeom>
              <a:blipFill>
                <a:blip r:embed="rId10"/>
                <a:stretch>
                  <a:fillRect l="-830" t="-651" b="-47231"/>
                </a:stretch>
              </a:blipFill>
              <a:ln w="19050">
                <a:solidFill>
                  <a:srgbClr val="C00000"/>
                </a:solidFill>
              </a:ln>
            </p:spPr>
            <p:txBody>
              <a:bodyPr/>
              <a:lstStyle/>
              <a:p>
                <a:r>
                  <a:rPr lang="ko-US" altLang="en-US">
                    <a:noFill/>
                  </a:rPr>
                  <a:t> </a:t>
                </a:r>
              </a:p>
            </p:txBody>
          </p:sp>
        </mc:Fallback>
      </mc:AlternateContent>
      <p:cxnSp>
        <p:nvCxnSpPr>
          <p:cNvPr id="25" name="직선 화살표 연결선 24">
            <a:extLst>
              <a:ext uri="{FF2B5EF4-FFF2-40B4-BE49-F238E27FC236}">
                <a16:creationId xmlns:a16="http://schemas.microsoft.com/office/drawing/2014/main" id="{FF611218-0289-DC4B-A033-A505F1040197}"/>
              </a:ext>
            </a:extLst>
          </p:cNvPr>
          <p:cNvCxnSpPr>
            <a:cxnSpLocks/>
            <a:endCxn id="28" idx="2"/>
          </p:cNvCxnSpPr>
          <p:nvPr/>
        </p:nvCxnSpPr>
        <p:spPr>
          <a:xfrm flipH="1" flipV="1">
            <a:off x="9766007" y="3776919"/>
            <a:ext cx="4514" cy="1404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2989217-5152-7F45-A014-7DB53B190FFE}"/>
                  </a:ext>
                </a:extLst>
              </p:cNvPr>
              <p:cNvSpPr txBox="1"/>
              <p:nvPr/>
            </p:nvSpPr>
            <p:spPr>
              <a:xfrm>
                <a:off x="9243045" y="3385273"/>
                <a:ext cx="1045923"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i="1" smtClean="0">
                              <a:latin typeface="Cambria Math" panose="02040503050406030204" pitchFamily="18" charset="0"/>
                            </a:rPr>
                          </m:ctrlPr>
                        </m:sSubPr>
                        <m:e>
                          <m:r>
                            <a:rPr kumimoji="1" lang="en-US" altLang="ko-US" b="0" i="1" smtClean="0">
                              <a:latin typeface="Cambria Math" panose="02040503050406030204" pitchFamily="18" charset="0"/>
                            </a:rPr>
                            <m:t>𝑐</m:t>
                          </m:r>
                        </m:e>
                        <m:sub>
                          <m:r>
                            <a:rPr kumimoji="1" lang="en-US" altLang="ko-US" b="0" i="1" smtClean="0">
                              <a:latin typeface="Cambria Math" panose="02040503050406030204" pitchFamily="18" charset="0"/>
                            </a:rPr>
                            <m:t>𝑖</m:t>
                          </m:r>
                          <m:r>
                            <a:rPr kumimoji="1" lang="en-US" altLang="ko-US" b="0" i="1" smtClean="0">
                              <a:latin typeface="Cambria Math" panose="02040503050406030204" pitchFamily="18" charset="0"/>
                            </a:rPr>
                            <m:t>,</m:t>
                          </m:r>
                          <m:r>
                            <a:rPr kumimoji="1" lang="en-US" altLang="ko-US" b="0" i="1" smtClean="0">
                              <a:latin typeface="Cambria Math" panose="02040503050406030204" pitchFamily="18" charset="0"/>
                            </a:rPr>
                            <m:t>𝑗</m:t>
                          </m:r>
                        </m:sub>
                      </m:sSub>
                    </m:oMath>
                  </m:oMathPara>
                </a14:m>
                <a:endParaRPr kumimoji="1" lang="ko-US" altLang="en-US" dirty="0"/>
              </a:p>
            </p:txBody>
          </p:sp>
        </mc:Choice>
        <mc:Fallback>
          <p:sp>
            <p:nvSpPr>
              <p:cNvPr id="28" name="TextBox 27">
                <a:extLst>
                  <a:ext uri="{FF2B5EF4-FFF2-40B4-BE49-F238E27FC236}">
                    <a16:creationId xmlns:a16="http://schemas.microsoft.com/office/drawing/2014/main" id="{72989217-5152-7F45-A014-7DB53B190FFE}"/>
                  </a:ext>
                </a:extLst>
              </p:cNvPr>
              <p:cNvSpPr txBox="1">
                <a:spLocks noRot="1" noChangeAspect="1" noMove="1" noResize="1" noEditPoints="1" noAdjustHandles="1" noChangeArrowheads="1" noChangeShapeType="1" noTextEdit="1"/>
              </p:cNvSpPr>
              <p:nvPr/>
            </p:nvSpPr>
            <p:spPr>
              <a:xfrm>
                <a:off x="9243045" y="3385273"/>
                <a:ext cx="1045923" cy="391646"/>
              </a:xfrm>
              <a:prstGeom prst="rect">
                <a:avLst/>
              </a:prstGeom>
              <a:blipFill>
                <a:blip r:embed="rId11"/>
                <a:stretch>
                  <a:fillRect b="-6250"/>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BFE97104-4BDF-C940-B71B-ABA6411E2E62}"/>
              </a:ext>
            </a:extLst>
          </p:cNvPr>
          <p:cNvSpPr txBox="1"/>
          <p:nvPr/>
        </p:nvSpPr>
        <p:spPr>
          <a:xfrm>
            <a:off x="9263028" y="3378193"/>
            <a:ext cx="539859" cy="369332"/>
          </a:xfrm>
          <a:prstGeom prst="rect">
            <a:avLst/>
          </a:prstGeom>
          <a:noFill/>
        </p:spPr>
        <p:txBody>
          <a:bodyPr wrap="square" rtlCol="0">
            <a:spAutoFit/>
          </a:bodyPr>
          <a:lstStyle/>
          <a:p>
            <a:r>
              <a:rPr kumimoji="1" lang="en-US" altLang="ko-US" dirty="0"/>
              <a:t>…</a:t>
            </a:r>
            <a:endParaRPr kumimoji="1" lang="ko-US" altLang="en-US" dirty="0"/>
          </a:p>
        </p:txBody>
      </p:sp>
      <p:sp>
        <p:nvSpPr>
          <p:cNvPr id="32" name="TextBox 31">
            <a:extLst>
              <a:ext uri="{FF2B5EF4-FFF2-40B4-BE49-F238E27FC236}">
                <a16:creationId xmlns:a16="http://schemas.microsoft.com/office/drawing/2014/main" id="{C7412744-6163-3D4C-8A12-BADC0CC62E40}"/>
              </a:ext>
            </a:extLst>
          </p:cNvPr>
          <p:cNvSpPr txBox="1"/>
          <p:nvPr/>
        </p:nvSpPr>
        <p:spPr>
          <a:xfrm>
            <a:off x="7491228" y="6757664"/>
            <a:ext cx="3765410" cy="342295"/>
          </a:xfrm>
          <a:prstGeom prst="rect">
            <a:avLst/>
          </a:prstGeom>
          <a:noFill/>
        </p:spPr>
        <p:txBody>
          <a:bodyPr wrap="square" rtlCol="0">
            <a:spAutoFit/>
          </a:bodyPr>
          <a:lstStyle/>
          <a:p>
            <a:pPr algn="ctr"/>
            <a:r>
              <a:rPr kumimoji="1" lang="en-US" altLang="ko-Kore-KR" sz="1600" dirty="0"/>
              <a:t>Discretized single particle electrode</a:t>
            </a:r>
            <a:endParaRPr kumimoji="1" lang="ko-Kore-KR" altLang="en-US" sz="1600" dirty="0"/>
          </a:p>
        </p:txBody>
      </p:sp>
      <p:sp>
        <p:nvSpPr>
          <p:cNvPr id="33" name="직사각형 32">
            <a:extLst>
              <a:ext uri="{FF2B5EF4-FFF2-40B4-BE49-F238E27FC236}">
                <a16:creationId xmlns:a16="http://schemas.microsoft.com/office/drawing/2014/main" id="{FD32AE26-3EC7-BC44-ADDD-AAAE51ACD84B}"/>
              </a:ext>
            </a:extLst>
          </p:cNvPr>
          <p:cNvSpPr/>
          <p:nvPr/>
        </p:nvSpPr>
        <p:spPr>
          <a:xfrm>
            <a:off x="5138399" y="6392538"/>
            <a:ext cx="246832" cy="36576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Tree>
    <p:custDataLst>
      <p:tags r:id="rId1"/>
    </p:custDataLst>
    <p:extLst>
      <p:ext uri="{BB962C8B-B14F-4D97-AF65-F5344CB8AC3E}">
        <p14:creationId xmlns:p14="http://schemas.microsoft.com/office/powerpoint/2010/main" val="133913731"/>
      </p:ext>
    </p:extLst>
  </p:cSld>
  <p:clrMapOvr>
    <a:masterClrMapping/>
  </p:clrMapOvr>
  <mc:AlternateContent xmlns:mc="http://schemas.openxmlformats.org/markup-compatibility/2006" xmlns:p14="http://schemas.microsoft.com/office/powerpoint/2010/main">
    <mc:Choice Requires="p14">
      <p:transition spd="slow" p14:dur="2000" advTm="83125"/>
    </mc:Choice>
    <mc:Fallback xmlns="">
      <p:transition spd="slow" advTm="831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5">
                                            <p:txEl>
                                              <p:pRg st="3" end="3"/>
                                            </p:txEl>
                                          </p:spTgt>
                                        </p:tgtEl>
                                        <p:attrNameLst>
                                          <p:attrName>r</p:attrName>
                                        </p:attrNameLst>
                                      </p:cBhvr>
                                    </p:animRot>
                                    <p:animRot by="-240000">
                                      <p:cBhvr>
                                        <p:cTn id="7" dur="200" fill="hold">
                                          <p:stCondLst>
                                            <p:cond delay="200"/>
                                          </p:stCondLst>
                                        </p:cTn>
                                        <p:tgtEl>
                                          <p:spTgt spid="15">
                                            <p:txEl>
                                              <p:pRg st="3" end="3"/>
                                            </p:txEl>
                                          </p:spTgt>
                                        </p:tgtEl>
                                        <p:attrNameLst>
                                          <p:attrName>r</p:attrName>
                                        </p:attrNameLst>
                                      </p:cBhvr>
                                    </p:animRot>
                                    <p:animRot by="240000">
                                      <p:cBhvr>
                                        <p:cTn id="8" dur="200" fill="hold">
                                          <p:stCondLst>
                                            <p:cond delay="400"/>
                                          </p:stCondLst>
                                        </p:cTn>
                                        <p:tgtEl>
                                          <p:spTgt spid="15">
                                            <p:txEl>
                                              <p:pRg st="3" end="3"/>
                                            </p:txEl>
                                          </p:spTgt>
                                        </p:tgtEl>
                                        <p:attrNameLst>
                                          <p:attrName>r</p:attrName>
                                        </p:attrNameLst>
                                      </p:cBhvr>
                                    </p:animRot>
                                    <p:animRot by="-240000">
                                      <p:cBhvr>
                                        <p:cTn id="9" dur="200" fill="hold">
                                          <p:stCondLst>
                                            <p:cond delay="600"/>
                                          </p:stCondLst>
                                        </p:cTn>
                                        <p:tgtEl>
                                          <p:spTgt spid="15">
                                            <p:txEl>
                                              <p:pRg st="3" end="3"/>
                                            </p:txEl>
                                          </p:spTgt>
                                        </p:tgtEl>
                                        <p:attrNameLst>
                                          <p:attrName>r</p:attrName>
                                        </p:attrNameLst>
                                      </p:cBhvr>
                                    </p:animRot>
                                    <p:animRot by="120000">
                                      <p:cBhvr>
                                        <p:cTn id="10" dur="200" fill="hold">
                                          <p:stCondLst>
                                            <p:cond delay="800"/>
                                          </p:stCondLst>
                                        </p:cTn>
                                        <p:tgtEl>
                                          <p:spTgt spid="15">
                                            <p:txEl>
                                              <p:pRg st="3" end="3"/>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15">
                                            <p:txEl>
                                              <p:pRg st="5" end="5"/>
                                            </p:txEl>
                                          </p:spTgt>
                                        </p:tgtEl>
                                        <p:attrNameLst>
                                          <p:attrName>r</p:attrName>
                                        </p:attrNameLst>
                                      </p:cBhvr>
                                    </p:animRot>
                                    <p:animRot by="-240000">
                                      <p:cBhvr>
                                        <p:cTn id="15" dur="200" fill="hold">
                                          <p:stCondLst>
                                            <p:cond delay="200"/>
                                          </p:stCondLst>
                                        </p:cTn>
                                        <p:tgtEl>
                                          <p:spTgt spid="15">
                                            <p:txEl>
                                              <p:pRg st="5" end="5"/>
                                            </p:txEl>
                                          </p:spTgt>
                                        </p:tgtEl>
                                        <p:attrNameLst>
                                          <p:attrName>r</p:attrName>
                                        </p:attrNameLst>
                                      </p:cBhvr>
                                    </p:animRot>
                                    <p:animRot by="240000">
                                      <p:cBhvr>
                                        <p:cTn id="16" dur="200" fill="hold">
                                          <p:stCondLst>
                                            <p:cond delay="400"/>
                                          </p:stCondLst>
                                        </p:cTn>
                                        <p:tgtEl>
                                          <p:spTgt spid="15">
                                            <p:txEl>
                                              <p:pRg st="5" end="5"/>
                                            </p:txEl>
                                          </p:spTgt>
                                        </p:tgtEl>
                                        <p:attrNameLst>
                                          <p:attrName>r</p:attrName>
                                        </p:attrNameLst>
                                      </p:cBhvr>
                                    </p:animRot>
                                    <p:animRot by="-240000">
                                      <p:cBhvr>
                                        <p:cTn id="17" dur="200" fill="hold">
                                          <p:stCondLst>
                                            <p:cond delay="600"/>
                                          </p:stCondLst>
                                        </p:cTn>
                                        <p:tgtEl>
                                          <p:spTgt spid="15">
                                            <p:txEl>
                                              <p:pRg st="5" end="5"/>
                                            </p:txEl>
                                          </p:spTgt>
                                        </p:tgtEl>
                                        <p:attrNameLst>
                                          <p:attrName>r</p:attrName>
                                        </p:attrNameLst>
                                      </p:cBhvr>
                                    </p:animRot>
                                    <p:animRot by="120000">
                                      <p:cBhvr>
                                        <p:cTn id="18" dur="200" fill="hold">
                                          <p:stCondLst>
                                            <p:cond delay="800"/>
                                          </p:stCondLst>
                                        </p:cTn>
                                        <p:tgtEl>
                                          <p:spTgt spid="15">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a:extLst>
              <a:ext uri="{FF2B5EF4-FFF2-40B4-BE49-F238E27FC236}">
                <a16:creationId xmlns:a16="http://schemas.microsoft.com/office/drawing/2014/main" id="{3B474880-8E44-C24D-AD92-C9D9995F115D}"/>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42" name="TextBox 41">
            <a:extLst>
              <a:ext uri="{FF2B5EF4-FFF2-40B4-BE49-F238E27FC236}">
                <a16:creationId xmlns:a16="http://schemas.microsoft.com/office/drawing/2014/main" id="{D304F8F4-FCE8-514E-9F60-D8E0AF2E26FE}"/>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Finite Difference Method (FDM)</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A5FE39C-B3A8-6443-ACE4-7B9B515C58A8}"/>
                  </a:ext>
                </a:extLst>
              </p:cNvPr>
              <p:cNvSpPr txBox="1"/>
              <p:nvPr/>
            </p:nvSpPr>
            <p:spPr>
              <a:xfrm>
                <a:off x="862913" y="2362059"/>
                <a:ext cx="10433304" cy="2005934"/>
              </a:xfrm>
              <a:prstGeom prst="rect">
                <a:avLst/>
              </a:prstGeom>
              <a:noFill/>
              <a:ln w="19050">
                <a:solidFill>
                  <a:srgbClr val="C00000"/>
                </a:solidFill>
              </a:ln>
            </p:spPr>
            <p:txBody>
              <a:bodyPr wrap="square" rtlCol="0">
                <a:spAutoFit/>
              </a:bodyPr>
              <a:lstStyle/>
              <a:p>
                <a:pPr marL="285750" indent="-285750" algn="just">
                  <a:buFont typeface="시스템 서체 일반체"/>
                  <a:buChar char="-"/>
                </a:pPr>
                <a:r>
                  <a:rPr lang="en-US" altLang="ko-US" b="1" dirty="0"/>
                  <a:t>Notice</a:t>
                </a:r>
              </a:p>
              <a:p>
                <a:pPr algn="just">
                  <a:lnSpc>
                    <a:spcPct val="150000"/>
                  </a:lnSpc>
                </a:pPr>
                <a14:m>
                  <m:oMathPara xmlns:m="http://schemas.openxmlformats.org/officeDocument/2006/math">
                    <m:oMathParaPr>
                      <m:jc m:val="centerGroup"/>
                    </m:oMathParaPr>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𝑡𝑜𝑡</m:t>
                          </m:r>
                          <m:r>
                            <a:rPr lang="en-US" altLang="ko-US" i="1">
                              <a:latin typeface="Cambria Math" panose="02040503050406030204" pitchFamily="18" charset="0"/>
                            </a:rPr>
                            <m:t>,</m:t>
                          </m:r>
                          <m:r>
                            <a:rPr lang="en-US" altLang="ko-US" i="1">
                              <a:latin typeface="Cambria Math" panose="02040503050406030204" pitchFamily="18" charset="0"/>
                            </a:rPr>
                            <m:t>𝑛</m:t>
                          </m:r>
                        </m:sub>
                      </m:sSub>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𝑛</m:t>
                          </m:r>
                        </m:sub>
                      </m:sSub>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oMath>
                  </m:oMathPara>
                </a14:m>
                <a:endParaRPr lang="en-US" altLang="ko-US" dirty="0"/>
              </a:p>
              <a:p>
                <a:pPr algn="just">
                  <a:lnSpc>
                    <a:spcPct val="150000"/>
                  </a:lnSpc>
                </a:pPr>
                <a:r>
                  <a:rPr lang="en-US" altLang="ko-US" dirty="0"/>
                  <a:t>To combine the degradation model into the battery system, the complex non-linear equation of </a:t>
                </a:r>
                <a14:m>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oMath>
                </a14:m>
                <a:r>
                  <a:rPr lang="en-US" altLang="ko-US" dirty="0"/>
                  <a:t> should substitute into the battery model.</a:t>
                </a:r>
              </a:p>
              <a:p>
                <a:pPr algn="ctr">
                  <a:lnSpc>
                    <a:spcPct val="150000"/>
                  </a:lnSpc>
                </a:pPr>
                <a:r>
                  <a:rPr kumimoji="1" lang="en-US" altLang="ko-Kore-KR" b="1" dirty="0"/>
                  <a:t>→ </a:t>
                </a:r>
                <a:r>
                  <a:rPr kumimoji="1" lang="en-US" altLang="ko-Kore-KR" dirty="0"/>
                  <a:t>I am going to apply the two methods to </a:t>
                </a:r>
                <a:r>
                  <a:rPr lang="en-US" altLang="ko-US" dirty="0"/>
                  <a:t>coupled </a:t>
                </a:r>
                <a14:m>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oMath>
                </a14:m>
                <a:r>
                  <a:rPr lang="en-US" altLang="ko-US" dirty="0"/>
                  <a:t> and battery model. </a:t>
                </a:r>
                <a:endParaRPr kumimoji="1" lang="en-US" altLang="ko-Kore-KR" b="1" dirty="0"/>
              </a:p>
            </p:txBody>
          </p:sp>
        </mc:Choice>
        <mc:Fallback xmlns="">
          <p:sp>
            <p:nvSpPr>
              <p:cNvPr id="18" name="TextBox 17">
                <a:extLst>
                  <a:ext uri="{FF2B5EF4-FFF2-40B4-BE49-F238E27FC236}">
                    <a16:creationId xmlns:a16="http://schemas.microsoft.com/office/drawing/2014/main" id="{AA5FE39C-B3A8-6443-ACE4-7B9B515C58A8}"/>
                  </a:ext>
                </a:extLst>
              </p:cNvPr>
              <p:cNvSpPr txBox="1">
                <a:spLocks noRot="1" noChangeAspect="1" noMove="1" noResize="1" noEditPoints="1" noAdjustHandles="1" noChangeArrowheads="1" noChangeShapeType="1" noTextEdit="1"/>
              </p:cNvSpPr>
              <p:nvPr/>
            </p:nvSpPr>
            <p:spPr>
              <a:xfrm>
                <a:off x="862913" y="2362059"/>
                <a:ext cx="10433304" cy="2005934"/>
              </a:xfrm>
              <a:prstGeom prst="rect">
                <a:avLst/>
              </a:prstGeom>
              <a:blipFill>
                <a:blip r:embed="rId4"/>
                <a:stretch>
                  <a:fillRect l="-485" t="-1242" r="-364" b="-3106"/>
                </a:stretch>
              </a:blipFill>
              <a:ln w="19050">
                <a:solidFill>
                  <a:srgbClr val="C00000"/>
                </a:solidFill>
              </a:ln>
            </p:spPr>
            <p:txBody>
              <a:bodyPr/>
              <a:lstStyle/>
              <a:p>
                <a:r>
                  <a:rPr lang="ko-US" altLang="en-US">
                    <a:noFill/>
                  </a:rPr>
                  <a:t> </a:t>
                </a:r>
              </a:p>
            </p:txBody>
          </p:sp>
        </mc:Fallback>
      </mc:AlternateContent>
      <p:sp>
        <p:nvSpPr>
          <p:cNvPr id="20" name="직사각형 19">
            <a:extLst>
              <a:ext uri="{FF2B5EF4-FFF2-40B4-BE49-F238E27FC236}">
                <a16:creationId xmlns:a16="http://schemas.microsoft.com/office/drawing/2014/main" id="{333E402D-51A8-6242-A5DA-945924ED638B}"/>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21" name="직사각형 20">
            <a:extLst>
              <a:ext uri="{FF2B5EF4-FFF2-40B4-BE49-F238E27FC236}">
                <a16:creationId xmlns:a16="http://schemas.microsoft.com/office/drawing/2014/main" id="{BCEC4C0F-D01B-F74D-881A-3B8A1CE7B022}"/>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9</a:t>
            </a:r>
            <a:endParaRPr kumimoji="1" lang="ko-US" altLang="en-US" dirty="0"/>
          </a:p>
        </p:txBody>
      </p:sp>
      <p:sp>
        <p:nvSpPr>
          <p:cNvPr id="26" name="직사각형 25">
            <a:extLst>
              <a:ext uri="{FF2B5EF4-FFF2-40B4-BE49-F238E27FC236}">
                <a16:creationId xmlns:a16="http://schemas.microsoft.com/office/drawing/2014/main" id="{04FF4DF4-9939-0145-9736-58537CD1D968}"/>
              </a:ext>
            </a:extLst>
          </p:cNvPr>
          <p:cNvSpPr/>
          <p:nvPr/>
        </p:nvSpPr>
        <p:spPr>
          <a:xfrm>
            <a:off x="6553200" y="2775938"/>
            <a:ext cx="246832" cy="32537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2" name="왼쪽 대괄호[L] 1">
            <a:extLst>
              <a:ext uri="{FF2B5EF4-FFF2-40B4-BE49-F238E27FC236}">
                <a16:creationId xmlns:a16="http://schemas.microsoft.com/office/drawing/2014/main" id="{A1DF577A-B89D-024D-A4F3-0475FF98C688}"/>
              </a:ext>
            </a:extLst>
          </p:cNvPr>
          <p:cNvSpPr/>
          <p:nvPr/>
        </p:nvSpPr>
        <p:spPr>
          <a:xfrm>
            <a:off x="2021986" y="5189402"/>
            <a:ext cx="545123" cy="1318846"/>
          </a:xfrm>
          <a:prstGeom prst="lef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US" alt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E654DF6-6902-D74F-AAEF-6997637F6358}"/>
                  </a:ext>
                </a:extLst>
              </p:cNvPr>
              <p:cNvSpPr txBox="1"/>
              <p:nvPr/>
            </p:nvSpPr>
            <p:spPr>
              <a:xfrm>
                <a:off x="2567109" y="5004736"/>
                <a:ext cx="7455878" cy="369332"/>
              </a:xfrm>
              <a:prstGeom prst="rect">
                <a:avLst/>
              </a:prstGeom>
              <a:noFill/>
              <a:ln w="19050">
                <a:solidFill>
                  <a:srgbClr val="C00000"/>
                </a:solidFill>
              </a:ln>
            </p:spPr>
            <p:txBody>
              <a:bodyPr wrap="square" rtlCol="0">
                <a:spAutoFit/>
              </a:bodyPr>
              <a:lstStyle/>
              <a:p>
                <a:r>
                  <a:rPr kumimoji="1" lang="en-US" altLang="ko-US" dirty="0"/>
                  <a:t>Linearization Method: </a:t>
                </a:r>
                <a:r>
                  <a:rPr lang="en-US" altLang="ko-US" dirty="0"/>
                  <a:t>the complex non-linear equation of </a:t>
                </a:r>
                <a14:m>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oMath>
                </a14:m>
                <a:r>
                  <a:rPr kumimoji="1" lang="en-US" altLang="ko-US" dirty="0"/>
                  <a:t> is linearized</a:t>
                </a:r>
                <a:endParaRPr kumimoji="1" lang="ko-US" altLang="en-US" dirty="0"/>
              </a:p>
            </p:txBody>
          </p:sp>
        </mc:Choice>
        <mc:Fallback xmlns="">
          <p:sp>
            <p:nvSpPr>
              <p:cNvPr id="9" name="TextBox 8">
                <a:extLst>
                  <a:ext uri="{FF2B5EF4-FFF2-40B4-BE49-F238E27FC236}">
                    <a16:creationId xmlns:a16="http://schemas.microsoft.com/office/drawing/2014/main" id="{BE654DF6-6902-D74F-AAEF-6997637F6358}"/>
                  </a:ext>
                </a:extLst>
              </p:cNvPr>
              <p:cNvSpPr txBox="1">
                <a:spLocks noRot="1" noChangeAspect="1" noMove="1" noResize="1" noEditPoints="1" noAdjustHandles="1" noChangeArrowheads="1" noChangeShapeType="1" noTextEdit="1"/>
              </p:cNvSpPr>
              <p:nvPr/>
            </p:nvSpPr>
            <p:spPr>
              <a:xfrm>
                <a:off x="2567109" y="5004736"/>
                <a:ext cx="7455878" cy="369332"/>
              </a:xfrm>
              <a:prstGeom prst="rect">
                <a:avLst/>
              </a:prstGeom>
              <a:blipFill>
                <a:blip r:embed="rId5"/>
                <a:stretch>
                  <a:fillRect l="-508" t="-3125" b="-21875"/>
                </a:stretch>
              </a:blipFill>
              <a:ln w="19050">
                <a:solidFill>
                  <a:srgbClr val="C00000"/>
                </a:solidFill>
              </a:ln>
            </p:spPr>
            <p:txBody>
              <a:bodyPr/>
              <a:lstStyle/>
              <a:p>
                <a:r>
                  <a:rPr lang="ko-US" altLang="en-US">
                    <a:noFill/>
                  </a:rPr>
                  <a:t> </a:t>
                </a:r>
              </a:p>
            </p:txBody>
          </p:sp>
        </mc:Fallback>
      </mc:AlternateContent>
      <p:sp>
        <p:nvSpPr>
          <p:cNvPr id="29" name="TextBox 28">
            <a:extLst>
              <a:ext uri="{FF2B5EF4-FFF2-40B4-BE49-F238E27FC236}">
                <a16:creationId xmlns:a16="http://schemas.microsoft.com/office/drawing/2014/main" id="{7EF8D4F1-272A-524D-A7C1-B4D7FFE796A3}"/>
              </a:ext>
            </a:extLst>
          </p:cNvPr>
          <p:cNvSpPr txBox="1"/>
          <p:nvPr/>
        </p:nvSpPr>
        <p:spPr>
          <a:xfrm>
            <a:off x="2567109" y="6323582"/>
            <a:ext cx="7455878" cy="369332"/>
          </a:xfrm>
          <a:prstGeom prst="rect">
            <a:avLst/>
          </a:prstGeom>
          <a:noFill/>
          <a:ln w="19050">
            <a:solidFill>
              <a:srgbClr val="C00000"/>
            </a:solidFill>
          </a:ln>
        </p:spPr>
        <p:txBody>
          <a:bodyPr wrap="square" rtlCol="0">
            <a:spAutoFit/>
          </a:bodyPr>
          <a:lstStyle/>
          <a:p>
            <a:r>
              <a:rPr kumimoji="1" lang="en-US" altLang="ko-US" dirty="0"/>
              <a:t>Nonlinear Method: Newton-Raphson Method is applied.</a:t>
            </a:r>
            <a:endParaRPr kumimoji="1" lang="ko-US" altLang="en-US" dirty="0"/>
          </a:p>
        </p:txBody>
      </p:sp>
      <p:cxnSp>
        <p:nvCxnSpPr>
          <p:cNvPr id="32" name="직선 화살표 연결선 31">
            <a:extLst>
              <a:ext uri="{FF2B5EF4-FFF2-40B4-BE49-F238E27FC236}">
                <a16:creationId xmlns:a16="http://schemas.microsoft.com/office/drawing/2014/main" id="{95AEB9AB-C5DE-0945-BFD7-7D8A4C5D621F}"/>
              </a:ext>
            </a:extLst>
          </p:cNvPr>
          <p:cNvCxnSpPr>
            <a:cxnSpLocks/>
            <a:stCxn id="26" idx="3"/>
            <a:endCxn id="33" idx="2"/>
          </p:cNvCxnSpPr>
          <p:nvPr/>
        </p:nvCxnSpPr>
        <p:spPr>
          <a:xfrm flipV="1">
            <a:off x="6800032" y="1974678"/>
            <a:ext cx="2482289" cy="96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1367C7B-4136-B34F-BCD0-3C514D035322}"/>
                  </a:ext>
                </a:extLst>
              </p:cNvPr>
              <p:cNvSpPr txBox="1"/>
              <p:nvPr/>
            </p:nvSpPr>
            <p:spPr>
              <a:xfrm>
                <a:off x="6553200" y="1199338"/>
                <a:ext cx="5458242" cy="775340"/>
              </a:xfrm>
              <a:prstGeom prst="rect">
                <a:avLst/>
              </a:prstGeom>
              <a:noFill/>
              <a:ln>
                <a:solidFill>
                  <a:srgbClr val="0070C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𝐽</m:t>
                          </m:r>
                        </m:e>
                        <m:sub>
                          <m:r>
                            <a:rPr lang="gsw-CH" altLang="ko-US" sz="1050" i="1">
                              <a:latin typeface="Cambria Math" panose="02040503050406030204" pitchFamily="18" charset="0"/>
                            </a:rPr>
                            <m:t>𝑠</m:t>
                          </m:r>
                        </m:sub>
                      </m:sSub>
                      <m:r>
                        <a:rPr lang="gsw-CH" altLang="ko-US" sz="1050">
                          <a:latin typeface="Cambria Math" panose="02040503050406030204" pitchFamily="18" charset="0"/>
                        </a:rPr>
                        <m:t>=</m:t>
                      </m:r>
                      <m:f>
                        <m:fPr>
                          <m:ctrlPr>
                            <a:rPr lang="ko-US" altLang="ko-US" sz="1050" i="1">
                              <a:latin typeface="Cambria Math" panose="02040503050406030204" pitchFamily="18" charset="0"/>
                            </a:rPr>
                          </m:ctrlPr>
                        </m:fPr>
                        <m:num>
                          <m:r>
                            <a:rPr lang="gsw-CH" altLang="ko-US" sz="1050" i="1">
                              <a:latin typeface="Cambria Math" panose="02040503050406030204" pitchFamily="18" charset="0"/>
                            </a:rPr>
                            <m:t>𝐼</m:t>
                          </m:r>
                        </m:num>
                        <m:den>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𝐴</m:t>
                              </m:r>
                            </m:e>
                            <m:sub>
                              <m:r>
                                <a:rPr lang="gsw-CH" altLang="ko-US" sz="1050" i="1">
                                  <a:latin typeface="Cambria Math" panose="02040503050406030204" pitchFamily="18" charset="0"/>
                                </a:rPr>
                                <m:t>𝑛</m:t>
                              </m:r>
                            </m:sub>
                          </m:sSub>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𝐿</m:t>
                              </m:r>
                            </m:e>
                            <m:sub>
                              <m:r>
                                <a:rPr lang="gsw-CH" altLang="ko-US" sz="1050" i="1">
                                  <a:latin typeface="Cambria Math" panose="02040503050406030204" pitchFamily="18" charset="0"/>
                                </a:rPr>
                                <m:t>𝑛</m:t>
                              </m:r>
                            </m:sub>
                          </m:sSub>
                        </m:den>
                      </m:f>
                      <m:r>
                        <a:rPr lang="gsw-CH" altLang="ko-US" sz="1050" i="1">
                          <a:latin typeface="Cambria Math" panose="02040503050406030204" pitchFamily="18" charset="0"/>
                        </a:rPr>
                        <m:t>−</m:t>
                      </m:r>
                      <m:d>
                        <m:dPr>
                          <m:ctrlPr>
                            <a:rPr lang="ko-US" altLang="ko-US" sz="1050" i="1">
                              <a:latin typeface="Cambria Math" panose="02040503050406030204" pitchFamily="18" charset="0"/>
                            </a:rPr>
                          </m:ctrlPr>
                        </m:dPr>
                        <m:e>
                          <m:f>
                            <m:fPr>
                              <m:ctrlPr>
                                <a:rPr lang="ko-US" altLang="ko-US" sz="1050" i="1">
                                  <a:latin typeface="Cambria Math" panose="02040503050406030204" pitchFamily="18" charset="0"/>
                                </a:rPr>
                              </m:ctrlPr>
                            </m:fPr>
                            <m:num>
                              <m:d>
                                <m:dPr>
                                  <m:ctrlPr>
                                    <a:rPr lang="ko-US" altLang="ko-US" sz="1050" i="1">
                                      <a:latin typeface="Cambria Math" panose="02040503050406030204" pitchFamily="18" charset="0"/>
                                    </a:rPr>
                                  </m:ctrlPr>
                                </m:dPr>
                                <m:e>
                                  <m:r>
                                    <a:rPr lang="gsw-CH" altLang="ko-US" sz="1050">
                                      <a:latin typeface="Cambria Math" panose="02040503050406030204" pitchFamily="18" charset="0"/>
                                    </a:rPr>
                                    <m:t>2</m:t>
                                  </m:r>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𝑓</m:t>
                                      </m:r>
                                    </m:e>
                                    <m:sub>
                                      <m:r>
                                        <a:rPr lang="gsw-CH" altLang="ko-US" sz="1050">
                                          <a:latin typeface="Cambria Math" panose="02040503050406030204" pitchFamily="18" charset="0"/>
                                        </a:rPr>
                                        <m:t>2</m:t>
                                      </m:r>
                                    </m:sub>
                                  </m:sSub>
                                  <m:d>
                                    <m:dPr>
                                      <m:ctrlPr>
                                        <a:rPr lang="ko-US" altLang="ko-US" sz="1050" i="1">
                                          <a:latin typeface="Cambria Math" panose="02040503050406030204" pitchFamily="18" charset="0"/>
                                        </a:rPr>
                                      </m:ctrlPr>
                                    </m:dPr>
                                    <m:e>
                                      <m:sSub>
                                        <m:sSubPr>
                                          <m:ctrlPr>
                                            <a:rPr lang="ko-US" altLang="en-US" sz="1050" i="1">
                                              <a:solidFill>
                                                <a:srgbClr val="836967"/>
                                              </a:solidFill>
                                              <a:latin typeface="Cambria Math" panose="02040503050406030204" pitchFamily="18" charset="0"/>
                                            </a:rPr>
                                          </m:ctrlPr>
                                        </m:sSubPr>
                                        <m:e>
                                          <m:r>
                                            <a:rPr lang="en-US" altLang="ko-US" sz="1050" i="1">
                                              <a:solidFill>
                                                <a:srgbClr val="836967"/>
                                              </a:solidFill>
                                              <a:latin typeface="Cambria Math" panose="02040503050406030204" pitchFamily="18" charset="0"/>
                                            </a:rPr>
                                            <m:t>𝑐</m:t>
                                          </m:r>
                                        </m:e>
                                        <m:sub>
                                          <m:r>
                                            <m:rPr>
                                              <m:sty m:val="p"/>
                                            </m:rPr>
                                            <a:rPr lang="en-US" altLang="ko-US" sz="1050">
                                              <a:latin typeface="Cambria Math" panose="02040503050406030204" pitchFamily="18" charset="0"/>
                                            </a:rPr>
                                            <m:t>s</m:t>
                                          </m:r>
                                          <m:r>
                                            <a:rPr lang="ko-US" altLang="en-US" sz="1050">
                                              <a:latin typeface="Cambria Math" panose="02040503050406030204" pitchFamily="18" charset="0"/>
                                            </a:rPr>
                                            <m:t>,</m:t>
                                          </m:r>
                                          <m:r>
                                            <a:rPr lang="ko-US" altLang="en-US" sz="1050" i="1">
                                              <a:latin typeface="Cambria Math" panose="02040503050406030204" pitchFamily="18" charset="0"/>
                                            </a:rPr>
                                            <m:t>𝑛</m:t>
                                          </m:r>
                                        </m:sub>
                                      </m:sSub>
                                    </m:e>
                                  </m:d>
                                  <m:r>
                                    <a:rPr lang="gsw-CH" altLang="ko-US" sz="1050">
                                      <a:latin typeface="Cambria Math" panose="02040503050406030204" pitchFamily="18" charset="0"/>
                                    </a:rPr>
                                    <m:t>+</m:t>
                                  </m:r>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𝑖</m:t>
                                      </m:r>
                                    </m:e>
                                    <m:sub>
                                      <m:r>
                                        <a:rPr lang="gsw-CH" altLang="ko-US" sz="1050" i="1">
                                          <a:latin typeface="Cambria Math" panose="02040503050406030204" pitchFamily="18" charset="0"/>
                                        </a:rPr>
                                        <m:t>𝑜</m:t>
                                      </m:r>
                                      <m:r>
                                        <a:rPr lang="gsw-CH" altLang="ko-US" sz="1050">
                                          <a:latin typeface="Cambria Math" panose="02040503050406030204" pitchFamily="18" charset="0"/>
                                        </a:rPr>
                                        <m:t>,</m:t>
                                      </m:r>
                                      <m:r>
                                        <a:rPr lang="gsw-CH" altLang="ko-US" sz="1050" i="1">
                                          <a:latin typeface="Cambria Math" panose="02040503050406030204" pitchFamily="18" charset="0"/>
                                        </a:rPr>
                                        <m:t>𝑠</m:t>
                                      </m:r>
                                    </m:sub>
                                  </m:sSub>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𝑎</m:t>
                                      </m:r>
                                    </m:e>
                                    <m:sub>
                                      <m:r>
                                        <a:rPr lang="gsw-CH" altLang="ko-US" sz="1050" i="1">
                                          <a:latin typeface="Cambria Math" panose="02040503050406030204" pitchFamily="18" charset="0"/>
                                        </a:rPr>
                                        <m:t>𝑛</m:t>
                                      </m:r>
                                    </m:sub>
                                  </m:sSub>
                                </m:e>
                              </m:d>
                              <m:f>
                                <m:fPr>
                                  <m:ctrlPr>
                                    <a:rPr lang="ko-US" altLang="ko-US" sz="1050" i="1">
                                      <a:latin typeface="Cambria Math" panose="02040503050406030204" pitchFamily="18" charset="0"/>
                                    </a:rPr>
                                  </m:ctrlPr>
                                </m:fPr>
                                <m:num>
                                  <m:r>
                                    <a:rPr lang="gsw-CH" altLang="ko-US" sz="1050" i="1">
                                      <a:latin typeface="Cambria Math" panose="02040503050406030204" pitchFamily="18" charset="0"/>
                                    </a:rPr>
                                    <m:t>𝐼</m:t>
                                  </m:r>
                                </m:num>
                                <m:den>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𝐴</m:t>
                                      </m:r>
                                    </m:e>
                                    <m:sub>
                                      <m:r>
                                        <a:rPr lang="gsw-CH" altLang="ko-US" sz="1050" i="1">
                                          <a:latin typeface="Cambria Math" panose="02040503050406030204" pitchFamily="18" charset="0"/>
                                        </a:rPr>
                                        <m:t>𝑛</m:t>
                                      </m:r>
                                    </m:sub>
                                  </m:sSub>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𝐿</m:t>
                                      </m:r>
                                    </m:e>
                                    <m:sub>
                                      <m:r>
                                        <a:rPr lang="gsw-CH" altLang="ko-US" sz="1050" i="1">
                                          <a:latin typeface="Cambria Math" panose="02040503050406030204" pitchFamily="18" charset="0"/>
                                        </a:rPr>
                                        <m:t>𝑛</m:t>
                                      </m:r>
                                    </m:sub>
                                  </m:sSub>
                                </m:den>
                              </m:f>
                              <m:r>
                                <a:rPr lang="gsw-CH" altLang="ko-US" sz="1050">
                                  <a:latin typeface="Cambria Math" panose="02040503050406030204" pitchFamily="18" charset="0"/>
                                </a:rPr>
                                <m:t>±</m:t>
                              </m:r>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𝑖</m:t>
                                  </m:r>
                                </m:e>
                                <m:sub>
                                  <m:r>
                                    <a:rPr lang="gsw-CH" altLang="ko-US" sz="1050" i="1">
                                      <a:latin typeface="Cambria Math" panose="02040503050406030204" pitchFamily="18" charset="0"/>
                                    </a:rPr>
                                    <m:t>𝑜</m:t>
                                  </m:r>
                                  <m:r>
                                    <a:rPr lang="gsw-CH" altLang="ko-US" sz="1050">
                                      <a:latin typeface="Cambria Math" panose="02040503050406030204" pitchFamily="18" charset="0"/>
                                    </a:rPr>
                                    <m:t>,</m:t>
                                  </m:r>
                                  <m:r>
                                    <a:rPr lang="gsw-CH" altLang="ko-US" sz="1050" i="1">
                                      <a:latin typeface="Cambria Math" panose="02040503050406030204" pitchFamily="18" charset="0"/>
                                    </a:rPr>
                                    <m:t>𝑠</m:t>
                                  </m:r>
                                </m:sub>
                              </m:sSub>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𝑎</m:t>
                                  </m:r>
                                </m:e>
                                <m:sub>
                                  <m:r>
                                    <a:rPr lang="gsw-CH" altLang="ko-US" sz="1050" i="1">
                                      <a:latin typeface="Cambria Math" panose="02040503050406030204" pitchFamily="18" charset="0"/>
                                    </a:rPr>
                                    <m:t>𝑛</m:t>
                                  </m:r>
                                </m:sub>
                              </m:sSub>
                              <m:rad>
                                <m:radPr>
                                  <m:degHide m:val="on"/>
                                  <m:ctrlPr>
                                    <a:rPr lang="ko-US" altLang="ko-US" sz="1050" i="1">
                                      <a:latin typeface="Cambria Math" panose="02040503050406030204" pitchFamily="18" charset="0"/>
                                    </a:rPr>
                                  </m:ctrlPr>
                                </m:radPr>
                                <m:deg/>
                                <m:e>
                                  <m:sSup>
                                    <m:sSupPr>
                                      <m:ctrlPr>
                                        <a:rPr lang="ko-US" altLang="ko-US" sz="1050" i="1">
                                          <a:latin typeface="Cambria Math" panose="02040503050406030204" pitchFamily="18" charset="0"/>
                                        </a:rPr>
                                      </m:ctrlPr>
                                    </m:sSupPr>
                                    <m:e>
                                      <m:d>
                                        <m:dPr>
                                          <m:ctrlPr>
                                            <a:rPr lang="ko-US" altLang="ko-US" sz="1050" i="1">
                                              <a:latin typeface="Cambria Math" panose="02040503050406030204" pitchFamily="18" charset="0"/>
                                            </a:rPr>
                                          </m:ctrlPr>
                                        </m:dPr>
                                        <m:e>
                                          <m:f>
                                            <m:fPr>
                                              <m:ctrlPr>
                                                <a:rPr lang="ko-US" altLang="ko-US" sz="1050" i="1">
                                                  <a:latin typeface="Cambria Math" panose="02040503050406030204" pitchFamily="18" charset="0"/>
                                                </a:rPr>
                                              </m:ctrlPr>
                                            </m:fPr>
                                            <m:num>
                                              <m:r>
                                                <a:rPr lang="gsw-CH" altLang="ko-US" sz="1050" i="1">
                                                  <a:latin typeface="Cambria Math" panose="02040503050406030204" pitchFamily="18" charset="0"/>
                                                </a:rPr>
                                                <m:t>𝐼</m:t>
                                              </m:r>
                                            </m:num>
                                            <m:den>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𝐴</m:t>
                                                  </m:r>
                                                </m:e>
                                                <m:sub>
                                                  <m:r>
                                                    <a:rPr lang="gsw-CH" altLang="ko-US" sz="1050" i="1">
                                                      <a:latin typeface="Cambria Math" panose="02040503050406030204" pitchFamily="18" charset="0"/>
                                                    </a:rPr>
                                                    <m:t>𝑛</m:t>
                                                  </m:r>
                                                </m:sub>
                                              </m:sSub>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𝐿</m:t>
                                                  </m:r>
                                                </m:e>
                                                <m:sub>
                                                  <m:r>
                                                    <a:rPr lang="gsw-CH" altLang="ko-US" sz="1050" i="1">
                                                      <a:latin typeface="Cambria Math" panose="02040503050406030204" pitchFamily="18" charset="0"/>
                                                    </a:rPr>
                                                    <m:t>𝑛</m:t>
                                                  </m:r>
                                                </m:sub>
                                              </m:sSub>
                                            </m:den>
                                          </m:f>
                                        </m:e>
                                      </m:d>
                                    </m:e>
                                    <m:sup>
                                      <m:r>
                                        <a:rPr lang="gsw-CH" altLang="ko-US" sz="1050">
                                          <a:latin typeface="Cambria Math" panose="02040503050406030204" pitchFamily="18" charset="0"/>
                                        </a:rPr>
                                        <m:t>2</m:t>
                                      </m:r>
                                    </m:sup>
                                  </m:sSup>
                                  <m:r>
                                    <a:rPr lang="gsw-CH" altLang="ko-US" sz="1050">
                                      <a:latin typeface="Cambria Math" panose="02040503050406030204" pitchFamily="18" charset="0"/>
                                    </a:rPr>
                                    <m:t>+4</m:t>
                                  </m:r>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𝑓</m:t>
                                      </m:r>
                                    </m:e>
                                    <m:sub>
                                      <m:r>
                                        <a:rPr lang="gsw-CH" altLang="ko-US" sz="1050">
                                          <a:latin typeface="Cambria Math" panose="02040503050406030204" pitchFamily="18" charset="0"/>
                                        </a:rPr>
                                        <m:t>1</m:t>
                                      </m:r>
                                    </m:sub>
                                  </m:sSub>
                                  <m:d>
                                    <m:dPr>
                                      <m:ctrlPr>
                                        <a:rPr lang="ko-US" altLang="ko-US" sz="1050" i="1">
                                          <a:latin typeface="Cambria Math" panose="02040503050406030204" pitchFamily="18" charset="0"/>
                                        </a:rPr>
                                      </m:ctrlPr>
                                    </m:dPr>
                                    <m:e>
                                      <m:sSub>
                                        <m:sSubPr>
                                          <m:ctrlPr>
                                            <a:rPr lang="ko-US" altLang="en-US" sz="1050" i="1">
                                              <a:solidFill>
                                                <a:srgbClr val="836967"/>
                                              </a:solidFill>
                                              <a:latin typeface="Cambria Math" panose="02040503050406030204" pitchFamily="18" charset="0"/>
                                            </a:rPr>
                                          </m:ctrlPr>
                                        </m:sSubPr>
                                        <m:e>
                                          <m:r>
                                            <a:rPr lang="en-US" altLang="ko-US" sz="1050" i="1">
                                              <a:solidFill>
                                                <a:srgbClr val="836967"/>
                                              </a:solidFill>
                                              <a:latin typeface="Cambria Math" panose="02040503050406030204" pitchFamily="18" charset="0"/>
                                            </a:rPr>
                                            <m:t>𝑐</m:t>
                                          </m:r>
                                        </m:e>
                                        <m:sub>
                                          <m:r>
                                            <m:rPr>
                                              <m:sty m:val="p"/>
                                            </m:rPr>
                                            <a:rPr lang="en-US" altLang="ko-US" sz="1050">
                                              <a:latin typeface="Cambria Math" panose="02040503050406030204" pitchFamily="18" charset="0"/>
                                            </a:rPr>
                                            <m:t>s</m:t>
                                          </m:r>
                                          <m:r>
                                            <a:rPr lang="ko-US" altLang="en-US" sz="1050">
                                              <a:latin typeface="Cambria Math" panose="02040503050406030204" pitchFamily="18" charset="0"/>
                                            </a:rPr>
                                            <m:t>,</m:t>
                                          </m:r>
                                          <m:r>
                                            <a:rPr lang="ko-US" altLang="en-US" sz="1050" i="1">
                                              <a:latin typeface="Cambria Math" panose="02040503050406030204" pitchFamily="18" charset="0"/>
                                            </a:rPr>
                                            <m:t>𝑛</m:t>
                                          </m:r>
                                        </m:sub>
                                      </m:sSub>
                                    </m:e>
                                  </m:d>
                                  <m:d>
                                    <m:dPr>
                                      <m:ctrlPr>
                                        <a:rPr lang="ko-US" altLang="ko-US" sz="1050" i="1">
                                          <a:latin typeface="Cambria Math" panose="02040503050406030204" pitchFamily="18" charset="0"/>
                                        </a:rPr>
                                      </m:ctrlPr>
                                    </m:dPr>
                                    <m:e>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𝑓</m:t>
                                          </m:r>
                                        </m:e>
                                        <m:sub>
                                          <m:r>
                                            <a:rPr lang="gsw-CH" altLang="ko-US" sz="1050">
                                              <a:latin typeface="Cambria Math" panose="02040503050406030204" pitchFamily="18" charset="0"/>
                                            </a:rPr>
                                            <m:t>2</m:t>
                                          </m:r>
                                        </m:sub>
                                      </m:sSub>
                                      <m:d>
                                        <m:dPr>
                                          <m:ctrlPr>
                                            <a:rPr lang="ko-US" altLang="ko-US" sz="1050" i="1">
                                              <a:latin typeface="Cambria Math" panose="02040503050406030204" pitchFamily="18" charset="0"/>
                                            </a:rPr>
                                          </m:ctrlPr>
                                        </m:dPr>
                                        <m:e>
                                          <m:sSub>
                                            <m:sSubPr>
                                              <m:ctrlPr>
                                                <a:rPr lang="ko-US" altLang="en-US" sz="1050" i="1">
                                                  <a:solidFill>
                                                    <a:srgbClr val="836967"/>
                                                  </a:solidFill>
                                                  <a:latin typeface="Cambria Math" panose="02040503050406030204" pitchFamily="18" charset="0"/>
                                                </a:rPr>
                                              </m:ctrlPr>
                                            </m:sSubPr>
                                            <m:e>
                                              <m:r>
                                                <a:rPr lang="en-US" altLang="ko-US" sz="1050" i="1">
                                                  <a:solidFill>
                                                    <a:srgbClr val="836967"/>
                                                  </a:solidFill>
                                                  <a:latin typeface="Cambria Math" panose="02040503050406030204" pitchFamily="18" charset="0"/>
                                                </a:rPr>
                                                <m:t>𝑐</m:t>
                                              </m:r>
                                            </m:e>
                                            <m:sub>
                                              <m:r>
                                                <m:rPr>
                                                  <m:sty m:val="p"/>
                                                </m:rPr>
                                                <a:rPr lang="en-US" altLang="ko-US" sz="1050">
                                                  <a:latin typeface="Cambria Math" panose="02040503050406030204" pitchFamily="18" charset="0"/>
                                                </a:rPr>
                                                <m:t>s</m:t>
                                              </m:r>
                                              <m:r>
                                                <a:rPr lang="ko-US" altLang="en-US" sz="1050">
                                                  <a:latin typeface="Cambria Math" panose="02040503050406030204" pitchFamily="18" charset="0"/>
                                                </a:rPr>
                                                <m:t>,</m:t>
                                              </m:r>
                                              <m:r>
                                                <a:rPr lang="ko-US" altLang="en-US" sz="1050" i="1">
                                                  <a:latin typeface="Cambria Math" panose="02040503050406030204" pitchFamily="18" charset="0"/>
                                                </a:rPr>
                                                <m:t>𝑛</m:t>
                                              </m:r>
                                            </m:sub>
                                          </m:sSub>
                                        </m:e>
                                      </m:d>
                                      <m:r>
                                        <a:rPr lang="gsw-CH" altLang="ko-US" sz="1050">
                                          <a:latin typeface="Cambria Math" panose="02040503050406030204" pitchFamily="18" charset="0"/>
                                        </a:rPr>
                                        <m:t>+</m:t>
                                      </m:r>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𝑖</m:t>
                                          </m:r>
                                        </m:e>
                                        <m:sub>
                                          <m:r>
                                            <a:rPr lang="gsw-CH" altLang="ko-US" sz="1050" i="1">
                                              <a:latin typeface="Cambria Math" panose="02040503050406030204" pitchFamily="18" charset="0"/>
                                            </a:rPr>
                                            <m:t>𝑜</m:t>
                                          </m:r>
                                          <m:r>
                                            <a:rPr lang="gsw-CH" altLang="ko-US" sz="1050">
                                              <a:latin typeface="Cambria Math" panose="02040503050406030204" pitchFamily="18" charset="0"/>
                                            </a:rPr>
                                            <m:t>,</m:t>
                                          </m:r>
                                          <m:r>
                                            <a:rPr lang="gsw-CH" altLang="ko-US" sz="1050" i="1">
                                              <a:latin typeface="Cambria Math" panose="02040503050406030204" pitchFamily="18" charset="0"/>
                                            </a:rPr>
                                            <m:t>𝑠</m:t>
                                          </m:r>
                                        </m:sub>
                                      </m:sSub>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𝑎</m:t>
                                          </m:r>
                                        </m:e>
                                        <m:sub>
                                          <m:r>
                                            <a:rPr lang="gsw-CH" altLang="ko-US" sz="1050" i="1">
                                              <a:latin typeface="Cambria Math" panose="02040503050406030204" pitchFamily="18" charset="0"/>
                                            </a:rPr>
                                            <m:t>𝑛</m:t>
                                          </m:r>
                                        </m:sub>
                                      </m:sSub>
                                    </m:e>
                                  </m:d>
                                </m:e>
                              </m:rad>
                            </m:num>
                            <m:den>
                              <m:r>
                                <a:rPr lang="gsw-CH" altLang="ko-US" sz="1050">
                                  <a:latin typeface="Cambria Math" panose="02040503050406030204" pitchFamily="18" charset="0"/>
                                </a:rPr>
                                <m:t>2</m:t>
                              </m:r>
                              <m:d>
                                <m:dPr>
                                  <m:ctrlPr>
                                    <a:rPr lang="ko-US" altLang="ko-US" sz="1050" i="1">
                                      <a:latin typeface="Cambria Math" panose="02040503050406030204" pitchFamily="18" charset="0"/>
                                    </a:rPr>
                                  </m:ctrlPr>
                                </m:dPr>
                                <m:e>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𝑓</m:t>
                                      </m:r>
                                    </m:e>
                                    <m:sub>
                                      <m:r>
                                        <a:rPr lang="gsw-CH" altLang="ko-US" sz="1050">
                                          <a:latin typeface="Cambria Math" panose="02040503050406030204" pitchFamily="18" charset="0"/>
                                        </a:rPr>
                                        <m:t>2</m:t>
                                      </m:r>
                                    </m:sub>
                                  </m:sSub>
                                  <m:d>
                                    <m:dPr>
                                      <m:ctrlPr>
                                        <a:rPr lang="ko-US" altLang="ko-US" sz="1050" i="1">
                                          <a:latin typeface="Cambria Math" panose="02040503050406030204" pitchFamily="18" charset="0"/>
                                        </a:rPr>
                                      </m:ctrlPr>
                                    </m:dPr>
                                    <m:e>
                                      <m:sSub>
                                        <m:sSubPr>
                                          <m:ctrlPr>
                                            <a:rPr lang="ko-US" altLang="en-US" sz="1050" i="1">
                                              <a:solidFill>
                                                <a:srgbClr val="836967"/>
                                              </a:solidFill>
                                              <a:latin typeface="Cambria Math" panose="02040503050406030204" pitchFamily="18" charset="0"/>
                                            </a:rPr>
                                          </m:ctrlPr>
                                        </m:sSubPr>
                                        <m:e>
                                          <m:r>
                                            <a:rPr lang="en-US" altLang="ko-US" sz="1050" i="1">
                                              <a:solidFill>
                                                <a:srgbClr val="836967"/>
                                              </a:solidFill>
                                              <a:latin typeface="Cambria Math" panose="02040503050406030204" pitchFamily="18" charset="0"/>
                                            </a:rPr>
                                            <m:t>𝑐</m:t>
                                          </m:r>
                                        </m:e>
                                        <m:sub>
                                          <m:r>
                                            <m:rPr>
                                              <m:sty m:val="p"/>
                                            </m:rPr>
                                            <a:rPr lang="en-US" altLang="ko-US" sz="1050">
                                              <a:latin typeface="Cambria Math" panose="02040503050406030204" pitchFamily="18" charset="0"/>
                                            </a:rPr>
                                            <m:t>s</m:t>
                                          </m:r>
                                          <m:r>
                                            <a:rPr lang="ko-US" altLang="en-US" sz="1050">
                                              <a:latin typeface="Cambria Math" panose="02040503050406030204" pitchFamily="18" charset="0"/>
                                            </a:rPr>
                                            <m:t>,</m:t>
                                          </m:r>
                                          <m:r>
                                            <a:rPr lang="ko-US" altLang="en-US" sz="1050" i="1">
                                              <a:latin typeface="Cambria Math" panose="02040503050406030204" pitchFamily="18" charset="0"/>
                                            </a:rPr>
                                            <m:t>𝑛</m:t>
                                          </m:r>
                                        </m:sub>
                                      </m:sSub>
                                    </m:e>
                                  </m:d>
                                  <m:r>
                                    <a:rPr lang="gsw-CH" altLang="ko-US" sz="1050">
                                      <a:latin typeface="Cambria Math" panose="02040503050406030204" pitchFamily="18" charset="0"/>
                                    </a:rPr>
                                    <m:t>+</m:t>
                                  </m:r>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𝑖</m:t>
                                      </m:r>
                                    </m:e>
                                    <m:sub>
                                      <m:r>
                                        <a:rPr lang="gsw-CH" altLang="ko-US" sz="1050" i="1">
                                          <a:latin typeface="Cambria Math" panose="02040503050406030204" pitchFamily="18" charset="0"/>
                                        </a:rPr>
                                        <m:t>𝑜</m:t>
                                      </m:r>
                                      <m:r>
                                        <a:rPr lang="gsw-CH" altLang="ko-US" sz="1050">
                                          <a:latin typeface="Cambria Math" panose="02040503050406030204" pitchFamily="18" charset="0"/>
                                        </a:rPr>
                                        <m:t>,</m:t>
                                      </m:r>
                                      <m:r>
                                        <a:rPr lang="gsw-CH" altLang="ko-US" sz="1050" i="1">
                                          <a:latin typeface="Cambria Math" panose="02040503050406030204" pitchFamily="18" charset="0"/>
                                        </a:rPr>
                                        <m:t>𝑠</m:t>
                                      </m:r>
                                    </m:sub>
                                  </m:sSub>
                                  <m:sSub>
                                    <m:sSubPr>
                                      <m:ctrlPr>
                                        <a:rPr lang="ko-US" altLang="ko-US" sz="1050" i="1">
                                          <a:latin typeface="Cambria Math" panose="02040503050406030204" pitchFamily="18" charset="0"/>
                                        </a:rPr>
                                      </m:ctrlPr>
                                    </m:sSubPr>
                                    <m:e>
                                      <m:r>
                                        <a:rPr lang="gsw-CH" altLang="ko-US" sz="1050" i="1">
                                          <a:latin typeface="Cambria Math" panose="02040503050406030204" pitchFamily="18" charset="0"/>
                                        </a:rPr>
                                        <m:t>𝑎</m:t>
                                      </m:r>
                                    </m:e>
                                    <m:sub>
                                      <m:r>
                                        <a:rPr lang="gsw-CH" altLang="ko-US" sz="1050" i="1">
                                          <a:latin typeface="Cambria Math" panose="02040503050406030204" pitchFamily="18" charset="0"/>
                                        </a:rPr>
                                        <m:t>𝑛</m:t>
                                      </m:r>
                                    </m:sub>
                                  </m:sSub>
                                </m:e>
                              </m:d>
                              <m:r>
                                <a:rPr lang="gsw-CH" altLang="ko-US" sz="1050" i="1">
                                  <a:latin typeface="Cambria Math" panose="02040503050406030204" pitchFamily="18" charset="0"/>
                                </a:rPr>
                                <m:t> </m:t>
                              </m:r>
                            </m:den>
                          </m:f>
                        </m:e>
                      </m:d>
                    </m:oMath>
                  </m:oMathPara>
                </a14:m>
                <a:endParaRPr kumimoji="1" lang="ko-US" altLang="en-US" sz="1050" dirty="0"/>
              </a:p>
            </p:txBody>
          </p:sp>
        </mc:Choice>
        <mc:Fallback xmlns="">
          <p:sp>
            <p:nvSpPr>
              <p:cNvPr id="33" name="TextBox 32">
                <a:extLst>
                  <a:ext uri="{FF2B5EF4-FFF2-40B4-BE49-F238E27FC236}">
                    <a16:creationId xmlns:a16="http://schemas.microsoft.com/office/drawing/2014/main" id="{51367C7B-4136-B34F-BCD0-3C514D035322}"/>
                  </a:ext>
                </a:extLst>
              </p:cNvPr>
              <p:cNvSpPr txBox="1">
                <a:spLocks noRot="1" noChangeAspect="1" noMove="1" noResize="1" noEditPoints="1" noAdjustHandles="1" noChangeArrowheads="1" noChangeShapeType="1" noTextEdit="1"/>
              </p:cNvSpPr>
              <p:nvPr/>
            </p:nvSpPr>
            <p:spPr>
              <a:xfrm>
                <a:off x="6553200" y="1199338"/>
                <a:ext cx="5458242" cy="775340"/>
              </a:xfrm>
              <a:prstGeom prst="rect">
                <a:avLst/>
              </a:prstGeom>
              <a:blipFill>
                <a:blip r:embed="rId6"/>
                <a:stretch>
                  <a:fillRect/>
                </a:stretch>
              </a:blipFill>
              <a:ln>
                <a:solidFill>
                  <a:srgbClr val="0070C0"/>
                </a:solidFill>
              </a:ln>
            </p:spPr>
            <p:txBody>
              <a:bodyPr/>
              <a:lstStyle/>
              <a:p>
                <a:r>
                  <a:rPr lang="ko-US" altLang="en-US">
                    <a:noFill/>
                  </a:rPr>
                  <a:t> </a:t>
                </a:r>
              </a:p>
            </p:txBody>
          </p:sp>
        </mc:Fallback>
      </mc:AlternateContent>
      <p:sp>
        <p:nvSpPr>
          <p:cNvPr id="37" name="직사각형 36">
            <a:extLst>
              <a:ext uri="{FF2B5EF4-FFF2-40B4-BE49-F238E27FC236}">
                <a16:creationId xmlns:a16="http://schemas.microsoft.com/office/drawing/2014/main" id="{40EE81BE-06E4-6645-A0CC-DEFCA4FE0D44}"/>
              </a:ext>
            </a:extLst>
          </p:cNvPr>
          <p:cNvSpPr/>
          <p:nvPr/>
        </p:nvSpPr>
        <p:spPr>
          <a:xfrm>
            <a:off x="6600127" y="840634"/>
            <a:ext cx="901978" cy="369332"/>
          </a:xfrm>
          <a:prstGeom prst="rect">
            <a:avLst/>
          </a:prstGeom>
        </p:spPr>
        <p:txBody>
          <a:bodyPr wrap="none">
            <a:spAutoFit/>
          </a:bodyPr>
          <a:lstStyle/>
          <a:p>
            <a:r>
              <a:rPr lang="en-US" altLang="ko-US" dirty="0"/>
              <a:t>Remind</a:t>
            </a:r>
            <a:endParaRPr lang="ko-US" altLang="en-US" dirty="0"/>
          </a:p>
        </p:txBody>
      </p:sp>
    </p:spTree>
    <p:custDataLst>
      <p:tags r:id="rId1"/>
    </p:custDataLst>
    <p:extLst>
      <p:ext uri="{BB962C8B-B14F-4D97-AF65-F5344CB8AC3E}">
        <p14:creationId xmlns:p14="http://schemas.microsoft.com/office/powerpoint/2010/main" val="3750340311"/>
      </p:ext>
    </p:extLst>
  </p:cSld>
  <p:clrMapOvr>
    <a:masterClrMapping/>
  </p:clrMapOvr>
  <mc:AlternateContent xmlns:mc="http://schemas.openxmlformats.org/markup-compatibility/2006" xmlns:p14="http://schemas.microsoft.com/office/powerpoint/2010/main">
    <mc:Choice Requires="p14">
      <p:transition spd="slow" p14:dur="2000" advTm="52036"/>
    </mc:Choice>
    <mc:Fallback xmlns="">
      <p:transition spd="slow" advTm="520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21B3A4F6-8147-3345-9FA8-5EDEBC580C65}"/>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19" name="TextBox 18">
            <a:extLst>
              <a:ext uri="{FF2B5EF4-FFF2-40B4-BE49-F238E27FC236}">
                <a16:creationId xmlns:a16="http://schemas.microsoft.com/office/drawing/2014/main" id="{6BDB80C0-D14E-6047-9F2F-20E92F20A72F}"/>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Linearization Method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64B0A0A-E830-0E48-B24D-480E4B84BCC1}"/>
                  </a:ext>
                </a:extLst>
              </p:cNvPr>
              <p:cNvSpPr txBox="1"/>
              <p:nvPr/>
            </p:nvSpPr>
            <p:spPr>
              <a:xfrm>
                <a:off x="1150872" y="1914647"/>
                <a:ext cx="9890253" cy="1803699"/>
              </a:xfrm>
              <a:prstGeom prst="rect">
                <a:avLst/>
              </a:prstGeom>
              <a:noFill/>
              <a:ln w="19050">
                <a:solidFill>
                  <a:srgbClr val="C00000"/>
                </a:solidFill>
              </a:ln>
            </p:spPr>
            <p:txBody>
              <a:bodyPr wrap="square" rtlCol="0">
                <a:spAutoFit/>
              </a:bodyPr>
              <a:lstStyle/>
              <a:p>
                <a:pPr algn="ctr"/>
                <a:r>
                  <a:rPr kumimoji="1" lang="en-US" altLang="ko-Kore-KR" dirty="0"/>
                  <a:t>To combine the complex nonlinear side reaction current density equation </a:t>
                </a:r>
                <a14:m>
                  <m:oMath xmlns:m="http://schemas.openxmlformats.org/officeDocument/2006/math">
                    <m:r>
                      <a:rPr lang="en-US" altLang="ko-US" b="0" i="0" smtClean="0">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r>
                      <a:rPr lang="en-US" altLang="ko-US" b="0" i="1" smtClean="0">
                        <a:latin typeface="Cambria Math" panose="02040503050406030204" pitchFamily="18" charset="0"/>
                      </a:rPr>
                      <m:t>)</m:t>
                    </m:r>
                  </m:oMath>
                </a14:m>
                <a:r>
                  <a:rPr kumimoji="1" lang="en-US" altLang="ko-Kore-KR" dirty="0"/>
                  <a:t> with the state-space model, </a:t>
                </a:r>
                <a14:m>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oMath>
                </a14:m>
                <a:r>
                  <a:rPr kumimoji="1" lang="en-US" altLang="ko-Kore-KR" dirty="0"/>
                  <a:t> equation is linearized.</a:t>
                </a:r>
              </a:p>
              <a:p>
                <a:pPr algn="ctr">
                  <a:lnSpc>
                    <a:spcPct val="150000"/>
                  </a:lnSpc>
                </a:pPr>
                <a14:m>
                  <m:oMathPara xmlns:m="http://schemas.openxmlformats.org/officeDocument/2006/math">
                    <m:oMathParaPr>
                      <m:jc m:val="centerGroup"/>
                    </m:oMathParaPr>
                    <m:oMath xmlns:m="http://schemas.openxmlformats.org/officeDocument/2006/math">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𝐽</m:t>
                          </m:r>
                        </m:e>
                        <m:sub>
                          <m:r>
                            <a:rPr lang="ko-US" altLang="en-US" i="1">
                              <a:latin typeface="Cambria Math" panose="02040503050406030204" pitchFamily="18" charset="0"/>
                            </a:rPr>
                            <m:t>𝑠</m:t>
                          </m:r>
                        </m:sub>
                      </m:sSub>
                      <m:r>
                        <a:rPr lang="ko-US" altLang="en-US">
                          <a:latin typeface="Cambria Math" panose="02040503050406030204" pitchFamily="18" charset="0"/>
                        </a:rPr>
                        <m:t>≈</m:t>
                      </m:r>
                      <m:sSub>
                        <m:sSubPr>
                          <m:ctrlPr>
                            <a:rPr lang="ko-US" altLang="en-US" i="1">
                              <a:solidFill>
                                <a:srgbClr val="836967"/>
                              </a:solidFill>
                              <a:latin typeface="Cambria Math" panose="02040503050406030204" pitchFamily="18" charset="0"/>
                            </a:rPr>
                          </m:ctrlPr>
                        </m:sSubPr>
                        <m:e>
                          <m:acc>
                            <m:accPr>
                              <m:chr m:val="̅"/>
                              <m:ctrlPr>
                                <a:rPr lang="ko-US" altLang="en-US" i="1">
                                  <a:solidFill>
                                    <a:srgbClr val="836967"/>
                                  </a:solidFill>
                                  <a:latin typeface="Cambria Math" panose="02040503050406030204" pitchFamily="18" charset="0"/>
                                </a:rPr>
                              </m:ctrlPr>
                            </m:accPr>
                            <m:e>
                              <m:r>
                                <a:rPr lang="ko-US" altLang="en-US" i="1">
                                  <a:latin typeface="Cambria Math" panose="02040503050406030204" pitchFamily="18" charset="0"/>
                                </a:rPr>
                                <m:t>𝐽</m:t>
                              </m:r>
                            </m:e>
                          </m:acc>
                        </m:e>
                        <m:sub>
                          <m:r>
                            <a:rPr lang="ko-US" altLang="en-US" i="1">
                              <a:latin typeface="Cambria Math" panose="02040503050406030204" pitchFamily="18" charset="0"/>
                            </a:rPr>
                            <m:t>𝑠</m:t>
                          </m:r>
                        </m:sub>
                      </m:sSub>
                      <m:r>
                        <a:rPr lang="ko-US" altLang="en-US">
                          <a:latin typeface="Cambria Math" panose="02040503050406030204" pitchFamily="18" charset="0"/>
                        </a:rPr>
                        <m:t>+</m:t>
                      </m:r>
                      <m:sSub>
                        <m:sSubPr>
                          <m:ctrlPr>
                            <a:rPr lang="ko-US" altLang="en-US" i="1">
                              <a:latin typeface="Cambria Math" panose="02040503050406030204" pitchFamily="18" charset="0"/>
                            </a:rPr>
                          </m:ctrlPr>
                        </m:sSubPr>
                        <m:e>
                          <m:d>
                            <m:dPr>
                              <m:begChr m:val=""/>
                              <m:endChr m:val="|"/>
                              <m:ctrlPr>
                                <a:rPr lang="ko-US" altLang="en-US" i="1">
                                  <a:latin typeface="Cambria Math" panose="02040503050406030204" pitchFamily="18" charset="0"/>
                                </a:rPr>
                              </m:ctrlPr>
                            </m:dPr>
                            <m:e>
                              <m:d>
                                <m:dPr>
                                  <m:begChr m:val=""/>
                                  <m:endChr m:val=""/>
                                  <m:ctrlPr>
                                    <a:rPr lang="ko-US" altLang="en-US" i="1">
                                      <a:latin typeface="Cambria Math" panose="02040503050406030204" pitchFamily="18" charset="0"/>
                                    </a:rPr>
                                  </m:ctrlPr>
                                </m:dPr>
                                <m:e>
                                  <m:f>
                                    <m:fPr>
                                      <m:ctrlPr>
                                        <a:rPr lang="ko-US" altLang="en-US" i="1">
                                          <a:latin typeface="Cambria Math" panose="02040503050406030204" pitchFamily="18" charset="0"/>
                                        </a:rPr>
                                      </m:ctrlPr>
                                    </m:fPr>
                                    <m:num>
                                      <m:r>
                                        <a:rPr lang="ko-US" altLang="en-US" i="1">
                                          <a:latin typeface="Cambria Math" panose="02040503050406030204" pitchFamily="18" charset="0"/>
                                        </a:rPr>
                                        <m:t>𝑑</m:t>
                                      </m:r>
                                      <m:sSub>
                                        <m:sSubPr>
                                          <m:ctrlPr>
                                            <a:rPr lang="ko-US" altLang="en-US" i="1">
                                              <a:latin typeface="Cambria Math" panose="02040503050406030204" pitchFamily="18" charset="0"/>
                                            </a:rPr>
                                          </m:ctrlPr>
                                        </m:sSubPr>
                                        <m:e>
                                          <m:r>
                                            <a:rPr lang="ko-US" altLang="en-US" i="1">
                                              <a:latin typeface="Cambria Math" panose="02040503050406030204" pitchFamily="18" charset="0"/>
                                            </a:rPr>
                                            <m:t>𝐽</m:t>
                                          </m:r>
                                        </m:e>
                                        <m:sub>
                                          <m:r>
                                            <a:rPr lang="ko-US" altLang="en-US" i="1">
                                              <a:latin typeface="Cambria Math" panose="02040503050406030204" pitchFamily="18" charset="0"/>
                                            </a:rPr>
                                            <m:t>𝑠</m:t>
                                          </m:r>
                                        </m:sub>
                                      </m:sSub>
                                    </m:num>
                                    <m:den>
                                      <m:r>
                                        <a:rPr lang="ko-US" altLang="en-US" i="1">
                                          <a:latin typeface="Cambria Math" panose="02040503050406030204" pitchFamily="18" charset="0"/>
                                        </a:rPr>
                                        <m:t>𝑑</m:t>
                                      </m:r>
                                      <m:sSub>
                                        <m:sSubPr>
                                          <m:ctrlPr>
                                            <a:rPr lang="ko-US" altLang="en-US" i="1">
                                              <a:latin typeface="Cambria Math" panose="02040503050406030204" pitchFamily="18" charset="0"/>
                                            </a:rPr>
                                          </m:ctrlPr>
                                        </m:sSubPr>
                                        <m:e>
                                          <m:r>
                                            <a:rPr lang="ko-US" altLang="en-US" i="1">
                                              <a:latin typeface="Cambria Math" panose="02040503050406030204" pitchFamily="18" charset="0"/>
                                            </a:rPr>
                                            <m:t>𝑐</m:t>
                                          </m:r>
                                        </m:e>
                                        <m:sub>
                                          <m:r>
                                            <a:rPr lang="ko-US" altLang="en-US" i="1">
                                              <a:latin typeface="Cambria Math" panose="02040503050406030204" pitchFamily="18" charset="0"/>
                                            </a:rPr>
                                            <m:t>𝑠</m:t>
                                          </m:r>
                                        </m:sub>
                                      </m:sSub>
                                    </m:den>
                                  </m:f>
                                </m:e>
                              </m:d>
                            </m:e>
                          </m:d>
                        </m:e>
                        <m:sub>
                          <m:eqArr>
                            <m:eqArrPr>
                              <m:ctrlPr>
                                <a:rPr lang="ko-US" altLang="en-US" i="1">
                                  <a:latin typeface="Cambria Math" panose="02040503050406030204" pitchFamily="18" charset="0"/>
                                </a:rPr>
                              </m:ctrlPr>
                            </m:eqArrPr>
                            <m:e>
                              <m:r>
                                <a:rPr lang="ko-US" altLang="en-US">
                                  <a:latin typeface="Cambria Math" panose="02040503050406030204" pitchFamily="18" charset="0"/>
                                </a:rPr>
                                <m:t>&amp;</m:t>
                              </m:r>
                              <m:sSub>
                                <m:sSubPr>
                                  <m:ctrlPr>
                                    <a:rPr lang="en-US" altLang="ko-US" i="1">
                                      <a:latin typeface="Cambria Math" panose="02040503050406030204" pitchFamily="18" charset="0"/>
                                    </a:rPr>
                                  </m:ctrlPr>
                                </m:sSubPr>
                                <m:e>
                                  <m:acc>
                                    <m:accPr>
                                      <m:chr m:val="̅"/>
                                      <m:ctrlPr>
                                        <a:rPr lang="en-US" altLang="ko-US" i="1">
                                          <a:latin typeface="Cambria Math" panose="02040503050406030204" pitchFamily="18" charset="0"/>
                                        </a:rPr>
                                      </m:ctrlPr>
                                    </m:accPr>
                                    <m:e>
                                      <m:r>
                                        <a:rPr lang="en-US" altLang="ko-US" i="1">
                                          <a:latin typeface="Cambria Math" panose="02040503050406030204" pitchFamily="18" charset="0"/>
                                        </a:rPr>
                                        <m:t>𝑐</m:t>
                                      </m:r>
                                    </m:e>
                                  </m:acc>
                                </m:e>
                                <m:sub>
                                  <m:r>
                                    <a:rPr lang="en-US" altLang="ko-US" i="1">
                                      <a:latin typeface="Cambria Math" panose="02040503050406030204" pitchFamily="18" charset="0"/>
                                    </a:rPr>
                                    <m:t>𝑠</m:t>
                                  </m:r>
                                </m:sub>
                              </m:sSub>
                            </m:e>
                            <m:e>
                              <m:r>
                                <a:rPr lang="ko-US" altLang="en-US">
                                  <a:latin typeface="Cambria Math" panose="02040503050406030204" pitchFamily="18" charset="0"/>
                                </a:rPr>
                                <m:t>&amp;</m:t>
                              </m:r>
                              <m:acc>
                                <m:accPr>
                                  <m:chr m:val="̅"/>
                                  <m:ctrlPr>
                                    <a:rPr lang="ko-US" altLang="en-US" i="1">
                                      <a:latin typeface="Cambria Math" panose="02040503050406030204" pitchFamily="18" charset="0"/>
                                    </a:rPr>
                                  </m:ctrlPr>
                                </m:accPr>
                                <m:e>
                                  <m:r>
                                    <a:rPr lang="ko-US" altLang="en-US" i="1">
                                      <a:latin typeface="Cambria Math" panose="02040503050406030204" pitchFamily="18" charset="0"/>
                                    </a:rPr>
                                    <m:t>𝐼</m:t>
                                  </m:r>
                                </m:e>
                              </m:acc>
                            </m:e>
                          </m:eqArr>
                        </m:sub>
                      </m:sSub>
                      <m:d>
                        <m:dPr>
                          <m:ctrlPr>
                            <a:rPr lang="ko-US" altLang="en-US" i="1">
                              <a:latin typeface="Cambria Math" panose="02040503050406030204" pitchFamily="18" charset="0"/>
                            </a:rPr>
                          </m:ctrlPr>
                        </m:dPr>
                        <m:e>
                          <m:sSub>
                            <m:sSubPr>
                              <m:ctrlPr>
                                <a:rPr lang="ko-US" altLang="en-US" i="1">
                                  <a:latin typeface="Cambria Math" panose="02040503050406030204" pitchFamily="18" charset="0"/>
                                </a:rPr>
                              </m:ctrlPr>
                            </m:sSubPr>
                            <m:e>
                              <m:r>
                                <a:rPr lang="ko-US" altLang="en-US" i="1">
                                  <a:latin typeface="Cambria Math" panose="02040503050406030204" pitchFamily="18" charset="0"/>
                                </a:rPr>
                                <m:t>𝑐</m:t>
                              </m:r>
                            </m:e>
                            <m:sub>
                              <m:r>
                                <a:rPr lang="ko-US" altLang="en-US" i="1">
                                  <a:latin typeface="Cambria Math" panose="02040503050406030204" pitchFamily="18" charset="0"/>
                                </a:rPr>
                                <m:t>𝑠</m:t>
                              </m:r>
                            </m:sub>
                          </m:sSub>
                          <m:r>
                            <a:rPr lang="ko-US" altLang="en-US">
                              <a:latin typeface="Cambria Math" panose="02040503050406030204" pitchFamily="18" charset="0"/>
                            </a:rPr>
                            <m:t>−</m:t>
                          </m:r>
                          <m:sSub>
                            <m:sSubPr>
                              <m:ctrlPr>
                                <a:rPr lang="ko-US" altLang="en-US" i="1">
                                  <a:latin typeface="Cambria Math" panose="02040503050406030204" pitchFamily="18" charset="0"/>
                                </a:rPr>
                              </m:ctrlPr>
                            </m:sSubPr>
                            <m:e>
                              <m:acc>
                                <m:accPr>
                                  <m:chr m:val="̅"/>
                                  <m:ctrlPr>
                                    <a:rPr lang="ko-US" altLang="en-US" i="1">
                                      <a:latin typeface="Cambria Math" panose="02040503050406030204" pitchFamily="18" charset="0"/>
                                    </a:rPr>
                                  </m:ctrlPr>
                                </m:accPr>
                                <m:e>
                                  <m:r>
                                    <a:rPr lang="ko-US" altLang="en-US" i="1">
                                      <a:latin typeface="Cambria Math" panose="02040503050406030204" pitchFamily="18" charset="0"/>
                                    </a:rPr>
                                    <m:t>𝑐</m:t>
                                  </m:r>
                                </m:e>
                              </m:acc>
                            </m:e>
                            <m:sub>
                              <m:r>
                                <a:rPr lang="ko-US" altLang="en-US" i="1">
                                  <a:latin typeface="Cambria Math" panose="02040503050406030204" pitchFamily="18" charset="0"/>
                                </a:rPr>
                                <m:t>𝑠</m:t>
                              </m:r>
                            </m:sub>
                          </m:sSub>
                        </m:e>
                      </m:d>
                      <m:r>
                        <a:rPr lang="ko-US" altLang="en-US">
                          <a:latin typeface="Cambria Math" panose="02040503050406030204" pitchFamily="18" charset="0"/>
                        </a:rPr>
                        <m:t>+</m:t>
                      </m:r>
                      <m:sSub>
                        <m:sSubPr>
                          <m:ctrlPr>
                            <a:rPr lang="ko-US" altLang="en-US" i="1">
                              <a:latin typeface="Cambria Math" panose="02040503050406030204" pitchFamily="18" charset="0"/>
                            </a:rPr>
                          </m:ctrlPr>
                        </m:sSubPr>
                        <m:e>
                          <m:d>
                            <m:dPr>
                              <m:begChr m:val=""/>
                              <m:endChr m:val="|"/>
                              <m:ctrlPr>
                                <a:rPr lang="ko-US" altLang="en-US" i="1">
                                  <a:latin typeface="Cambria Math" panose="02040503050406030204" pitchFamily="18" charset="0"/>
                                </a:rPr>
                              </m:ctrlPr>
                            </m:dPr>
                            <m:e>
                              <m:d>
                                <m:dPr>
                                  <m:begChr m:val=""/>
                                  <m:endChr m:val=""/>
                                  <m:ctrlPr>
                                    <a:rPr lang="ko-US" altLang="en-US" i="1">
                                      <a:latin typeface="Cambria Math" panose="02040503050406030204" pitchFamily="18" charset="0"/>
                                    </a:rPr>
                                  </m:ctrlPr>
                                </m:dPr>
                                <m:e>
                                  <m:f>
                                    <m:fPr>
                                      <m:ctrlPr>
                                        <a:rPr lang="ko-US" altLang="en-US" i="1">
                                          <a:latin typeface="Cambria Math" panose="02040503050406030204" pitchFamily="18" charset="0"/>
                                        </a:rPr>
                                      </m:ctrlPr>
                                    </m:fPr>
                                    <m:num>
                                      <m:r>
                                        <a:rPr lang="ko-US" altLang="en-US" i="1">
                                          <a:latin typeface="Cambria Math" panose="02040503050406030204" pitchFamily="18" charset="0"/>
                                        </a:rPr>
                                        <m:t>𝑑</m:t>
                                      </m:r>
                                      <m:sSub>
                                        <m:sSubPr>
                                          <m:ctrlPr>
                                            <a:rPr lang="ko-US" altLang="en-US" i="1">
                                              <a:latin typeface="Cambria Math" panose="02040503050406030204" pitchFamily="18" charset="0"/>
                                            </a:rPr>
                                          </m:ctrlPr>
                                        </m:sSubPr>
                                        <m:e>
                                          <m:r>
                                            <a:rPr lang="ko-US" altLang="en-US" i="1">
                                              <a:latin typeface="Cambria Math" panose="02040503050406030204" pitchFamily="18" charset="0"/>
                                            </a:rPr>
                                            <m:t>𝐽</m:t>
                                          </m:r>
                                        </m:e>
                                        <m:sub>
                                          <m:r>
                                            <a:rPr lang="ko-US" altLang="en-US" i="1">
                                              <a:latin typeface="Cambria Math" panose="02040503050406030204" pitchFamily="18" charset="0"/>
                                            </a:rPr>
                                            <m:t>𝑠</m:t>
                                          </m:r>
                                        </m:sub>
                                      </m:sSub>
                                    </m:num>
                                    <m:den>
                                      <m:r>
                                        <a:rPr lang="ko-US" altLang="en-US" i="1">
                                          <a:latin typeface="Cambria Math" panose="02040503050406030204" pitchFamily="18" charset="0"/>
                                        </a:rPr>
                                        <m:t>𝑑𝐼</m:t>
                                      </m:r>
                                    </m:den>
                                  </m:f>
                                </m:e>
                              </m:d>
                            </m:e>
                          </m:d>
                        </m:e>
                        <m:sub>
                          <m:eqArr>
                            <m:eqArrPr>
                              <m:ctrlPr>
                                <a:rPr lang="ko-US" altLang="en-US" i="1">
                                  <a:latin typeface="Cambria Math" panose="02040503050406030204" pitchFamily="18" charset="0"/>
                                </a:rPr>
                              </m:ctrlPr>
                            </m:eqArrPr>
                            <m:e>
                              <m:r>
                                <a:rPr lang="ko-US" altLang="en-US">
                                  <a:latin typeface="Cambria Math" panose="02040503050406030204" pitchFamily="18" charset="0"/>
                                </a:rPr>
                                <m:t>&amp;</m:t>
                              </m:r>
                              <m:sSub>
                                <m:sSubPr>
                                  <m:ctrlPr>
                                    <a:rPr lang="ko-US" altLang="en-US" i="1">
                                      <a:latin typeface="Cambria Math" panose="02040503050406030204" pitchFamily="18" charset="0"/>
                                    </a:rPr>
                                  </m:ctrlPr>
                                </m:sSubPr>
                                <m:e>
                                  <m:acc>
                                    <m:accPr>
                                      <m:chr m:val="̅"/>
                                      <m:ctrlPr>
                                        <a:rPr lang="ko-US" altLang="en-US" i="1">
                                          <a:latin typeface="Cambria Math" panose="02040503050406030204" pitchFamily="18" charset="0"/>
                                        </a:rPr>
                                      </m:ctrlPr>
                                    </m:accPr>
                                    <m:e>
                                      <m:r>
                                        <a:rPr lang="ko-US" altLang="en-US" i="1">
                                          <a:latin typeface="Cambria Math" panose="02040503050406030204" pitchFamily="18" charset="0"/>
                                        </a:rPr>
                                        <m:t>𝑐</m:t>
                                      </m:r>
                                    </m:e>
                                  </m:acc>
                                </m:e>
                                <m:sub>
                                  <m:r>
                                    <a:rPr lang="ko-US" altLang="en-US" i="1">
                                      <a:latin typeface="Cambria Math" panose="02040503050406030204" pitchFamily="18" charset="0"/>
                                    </a:rPr>
                                    <m:t>𝑠</m:t>
                                  </m:r>
                                </m:sub>
                              </m:sSub>
                            </m:e>
                            <m:e>
                              <m:r>
                                <a:rPr lang="ko-US" altLang="en-US">
                                  <a:latin typeface="Cambria Math" panose="02040503050406030204" pitchFamily="18" charset="0"/>
                                </a:rPr>
                                <m:t>&amp;</m:t>
                              </m:r>
                              <m:acc>
                                <m:accPr>
                                  <m:chr m:val="̅"/>
                                  <m:ctrlPr>
                                    <a:rPr lang="ko-US" altLang="en-US" i="1">
                                      <a:latin typeface="Cambria Math" panose="02040503050406030204" pitchFamily="18" charset="0"/>
                                    </a:rPr>
                                  </m:ctrlPr>
                                </m:accPr>
                                <m:e>
                                  <m:r>
                                    <a:rPr lang="ko-US" altLang="en-US" i="1">
                                      <a:latin typeface="Cambria Math" panose="02040503050406030204" pitchFamily="18" charset="0"/>
                                    </a:rPr>
                                    <m:t>𝐼</m:t>
                                  </m:r>
                                </m:e>
                              </m:acc>
                            </m:e>
                          </m:eqArr>
                        </m:sub>
                      </m:sSub>
                      <m:d>
                        <m:dPr>
                          <m:ctrlPr>
                            <a:rPr lang="ko-US" altLang="en-US" i="1">
                              <a:latin typeface="Cambria Math" panose="02040503050406030204" pitchFamily="18" charset="0"/>
                            </a:rPr>
                          </m:ctrlPr>
                        </m:dPr>
                        <m:e>
                          <m:r>
                            <a:rPr lang="ko-US" altLang="en-US" i="1">
                              <a:latin typeface="Cambria Math" panose="02040503050406030204" pitchFamily="18" charset="0"/>
                            </a:rPr>
                            <m:t>𝐼</m:t>
                          </m:r>
                          <m:r>
                            <a:rPr lang="ko-US" altLang="en-US">
                              <a:latin typeface="Cambria Math" panose="02040503050406030204" pitchFamily="18" charset="0"/>
                            </a:rPr>
                            <m:t>−</m:t>
                          </m:r>
                          <m:acc>
                            <m:accPr>
                              <m:chr m:val="̅"/>
                              <m:ctrlPr>
                                <a:rPr lang="ko-US" altLang="en-US" i="1">
                                  <a:latin typeface="Cambria Math" panose="02040503050406030204" pitchFamily="18" charset="0"/>
                                </a:rPr>
                              </m:ctrlPr>
                            </m:accPr>
                            <m:e>
                              <m:r>
                                <a:rPr lang="ko-US" altLang="en-US" i="1">
                                  <a:latin typeface="Cambria Math" panose="02040503050406030204" pitchFamily="18" charset="0"/>
                                </a:rPr>
                                <m:t>𝐼</m:t>
                              </m:r>
                            </m:e>
                          </m:acc>
                        </m:e>
                      </m:d>
                    </m:oMath>
                  </m:oMathPara>
                </a14:m>
                <a:endParaRPr lang="ko-US" altLang="en-US" dirty="0"/>
              </a:p>
            </p:txBody>
          </p:sp>
        </mc:Choice>
        <mc:Fallback xmlns="">
          <p:sp>
            <p:nvSpPr>
              <p:cNvPr id="4" name="TextBox 3">
                <a:extLst>
                  <a:ext uri="{FF2B5EF4-FFF2-40B4-BE49-F238E27FC236}">
                    <a16:creationId xmlns:a16="http://schemas.microsoft.com/office/drawing/2014/main" id="{964B0A0A-E830-0E48-B24D-480E4B84BCC1}"/>
                  </a:ext>
                </a:extLst>
              </p:cNvPr>
              <p:cNvSpPr txBox="1">
                <a:spLocks noRot="1" noChangeAspect="1" noMove="1" noResize="1" noEditPoints="1" noAdjustHandles="1" noChangeArrowheads="1" noChangeShapeType="1" noTextEdit="1"/>
              </p:cNvSpPr>
              <p:nvPr/>
            </p:nvSpPr>
            <p:spPr>
              <a:xfrm>
                <a:off x="1150872" y="1914647"/>
                <a:ext cx="9890253" cy="1803699"/>
              </a:xfrm>
              <a:prstGeom prst="rect">
                <a:avLst/>
              </a:prstGeom>
              <a:blipFill>
                <a:blip r:embed="rId4"/>
                <a:stretch>
                  <a:fillRect t="-22222" b="-97222"/>
                </a:stretch>
              </a:blipFill>
              <a:ln w="19050">
                <a:solidFill>
                  <a:srgbClr val="C00000"/>
                </a:solidFill>
              </a:ln>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6B11986E-C6A5-1740-B60D-20EFA5C89546}"/>
                  </a:ext>
                </a:extLst>
              </p:cNvPr>
              <p:cNvSpPr/>
              <p:nvPr/>
            </p:nvSpPr>
            <p:spPr>
              <a:xfrm>
                <a:off x="412749" y="4028331"/>
                <a:ext cx="11366500" cy="2760820"/>
              </a:xfrm>
              <a:prstGeom prst="rect">
                <a:avLst/>
              </a:prstGeom>
              <a:ln w="19050">
                <a:solidFill>
                  <a:srgbClr val="C00000"/>
                </a:solidFill>
              </a:ln>
            </p:spPr>
            <p:txBody>
              <a:bodyPr wrap="square">
                <a:spAutoFit/>
              </a:bodyPr>
              <a:lstStyle/>
              <a:p>
                <a:r>
                  <a:rPr lang="en-US" altLang="ko-US" dirty="0">
                    <a:solidFill>
                      <a:schemeClr val="tx1"/>
                    </a:solidFill>
                    <a:cs typeface="Times New Roman" panose="02020603050405020304" pitchFamily="18" charset="0"/>
                  </a:rPr>
                  <a:t>The negative surface concentration equation is calculated based on the boundary condition </a:t>
                </a:r>
                <a14:m>
                  <m:oMath xmlns:m="http://schemas.openxmlformats.org/officeDocument/2006/math">
                    <m:d>
                      <m:dPr>
                        <m:ctrlPr>
                          <a:rPr lang="en-US" altLang="ko-US" sz="1400" i="1" smtClean="0">
                            <a:solidFill>
                              <a:schemeClr val="tx1"/>
                            </a:solidFill>
                            <a:latin typeface="Cambria Math" panose="02040503050406030204" pitchFamily="18" charset="0"/>
                          </a:rPr>
                        </m:ctrlPr>
                      </m:dPr>
                      <m:e>
                        <m:sSub>
                          <m:sSubPr>
                            <m:ctrlPr>
                              <a:rPr lang="ko-US" altLang="ko-US" sz="1400" i="1">
                                <a:solidFill>
                                  <a:schemeClr val="tx1"/>
                                </a:solidFill>
                                <a:latin typeface="Cambria Math" panose="02040503050406030204" pitchFamily="18" charset="0"/>
                              </a:rPr>
                            </m:ctrlPr>
                          </m:sSubPr>
                          <m:e>
                            <m:d>
                              <m:dPr>
                                <m:begChr m:val=""/>
                                <m:endChr m:val="|"/>
                                <m:ctrlPr>
                                  <a:rPr lang="ko-US" altLang="ko-US" sz="1400" i="1">
                                    <a:solidFill>
                                      <a:schemeClr val="tx1"/>
                                    </a:solidFill>
                                    <a:latin typeface="Cambria Math" panose="02040503050406030204" pitchFamily="18" charset="0"/>
                                  </a:rPr>
                                </m:ctrlPr>
                              </m:dPr>
                              <m:e>
                                <m:f>
                                  <m:fPr>
                                    <m:ctrlPr>
                                      <a:rPr lang="ko-US" altLang="ko-US" sz="1400" i="1">
                                        <a:solidFill>
                                          <a:schemeClr val="tx1"/>
                                        </a:solidFill>
                                        <a:latin typeface="Cambria Math" panose="02040503050406030204" pitchFamily="18" charset="0"/>
                                      </a:rPr>
                                    </m:ctrlPr>
                                  </m:fPr>
                                  <m:num>
                                    <m:r>
                                      <a:rPr lang="en-US" altLang="ko-US" sz="1400" i="1">
                                        <a:solidFill>
                                          <a:schemeClr val="tx1"/>
                                        </a:solidFill>
                                        <a:latin typeface="Cambria Math" panose="02040503050406030204" pitchFamily="18" charset="0"/>
                                      </a:rPr>
                                      <m:t>𝜕</m:t>
                                    </m:r>
                                    <m:sSub>
                                      <m:sSubPr>
                                        <m:ctrlPr>
                                          <a:rPr lang="ko-US" altLang="ko-US" sz="1400" i="1">
                                            <a:solidFill>
                                              <a:schemeClr val="tx1"/>
                                            </a:solidFill>
                                            <a:latin typeface="Cambria Math" panose="02040503050406030204" pitchFamily="18" charset="0"/>
                                          </a:rPr>
                                        </m:ctrlPr>
                                      </m:sSubPr>
                                      <m:e>
                                        <m:r>
                                          <a:rPr lang="en-US" altLang="ko-US" sz="1400" i="1">
                                            <a:solidFill>
                                              <a:schemeClr val="tx1"/>
                                            </a:solidFill>
                                            <a:latin typeface="Cambria Math" panose="02040503050406030204" pitchFamily="18" charset="0"/>
                                          </a:rPr>
                                          <m:t>𝑐</m:t>
                                        </m:r>
                                      </m:e>
                                      <m:sub>
                                        <m:r>
                                          <a:rPr lang="en-US" altLang="ko-US" sz="1400" b="0" i="1" smtClean="0">
                                            <a:solidFill>
                                              <a:schemeClr val="tx1"/>
                                            </a:solidFill>
                                            <a:latin typeface="Cambria Math" panose="02040503050406030204" pitchFamily="18" charset="0"/>
                                          </a:rPr>
                                          <m:t>𝑛</m:t>
                                        </m:r>
                                      </m:sub>
                                    </m:sSub>
                                  </m:num>
                                  <m:den>
                                    <m:r>
                                      <a:rPr lang="en-US" altLang="ko-US" sz="1400" i="1">
                                        <a:solidFill>
                                          <a:schemeClr val="tx1"/>
                                        </a:solidFill>
                                        <a:latin typeface="Cambria Math" panose="02040503050406030204" pitchFamily="18" charset="0"/>
                                      </a:rPr>
                                      <m:t>𝜕</m:t>
                                    </m:r>
                                    <m:r>
                                      <a:rPr lang="en-US" altLang="ko-US" sz="1400" i="1">
                                        <a:solidFill>
                                          <a:schemeClr val="tx1"/>
                                        </a:solidFill>
                                        <a:latin typeface="Cambria Math" panose="02040503050406030204" pitchFamily="18" charset="0"/>
                                      </a:rPr>
                                      <m:t>𝑟</m:t>
                                    </m:r>
                                  </m:den>
                                </m:f>
                              </m:e>
                            </m:d>
                          </m:e>
                          <m:sub>
                            <m:r>
                              <a:rPr lang="en-US" altLang="ko-US" sz="1400" i="1">
                                <a:solidFill>
                                  <a:schemeClr val="tx1"/>
                                </a:solidFill>
                                <a:latin typeface="Cambria Math" panose="02040503050406030204" pitchFamily="18" charset="0"/>
                              </a:rPr>
                              <m:t>𝑟</m:t>
                            </m:r>
                            <m:r>
                              <a:rPr lang="en-US" altLang="ko-US" sz="1400" i="1">
                                <a:solidFill>
                                  <a:schemeClr val="tx1"/>
                                </a:solidFill>
                                <a:latin typeface="Cambria Math" panose="02040503050406030204" pitchFamily="18" charset="0"/>
                              </a:rPr>
                              <m:t>=</m:t>
                            </m:r>
                            <m:sSub>
                              <m:sSubPr>
                                <m:ctrlPr>
                                  <a:rPr lang="ko-US" altLang="ko-US" sz="1400" i="1">
                                    <a:solidFill>
                                      <a:schemeClr val="tx1"/>
                                    </a:solidFill>
                                    <a:latin typeface="Cambria Math" panose="02040503050406030204" pitchFamily="18" charset="0"/>
                                  </a:rPr>
                                </m:ctrlPr>
                              </m:sSubPr>
                              <m:e>
                                <m:r>
                                  <a:rPr lang="en-US" altLang="ko-US" sz="1400" i="1">
                                    <a:solidFill>
                                      <a:schemeClr val="tx1"/>
                                    </a:solidFill>
                                    <a:latin typeface="Cambria Math" panose="02040503050406030204" pitchFamily="18" charset="0"/>
                                  </a:rPr>
                                  <m:t>𝑅</m:t>
                                </m:r>
                              </m:e>
                              <m:sub>
                                <m:r>
                                  <a:rPr lang="en-US" altLang="ko-US" sz="1400" b="0" i="1" smtClean="0">
                                    <a:solidFill>
                                      <a:schemeClr val="tx1"/>
                                    </a:solidFill>
                                    <a:latin typeface="Cambria Math" panose="02040503050406030204" pitchFamily="18" charset="0"/>
                                  </a:rPr>
                                  <m:t>𝑛</m:t>
                                </m:r>
                              </m:sub>
                            </m:sSub>
                          </m:sub>
                        </m:sSub>
                        <m:r>
                          <a:rPr lang="en-US" altLang="ko-US" sz="1400" i="1">
                            <a:solidFill>
                              <a:schemeClr val="tx1"/>
                            </a:solidFill>
                            <a:latin typeface="Cambria Math" panose="02040503050406030204" pitchFamily="18" charset="0"/>
                          </a:rPr>
                          <m:t>=−</m:t>
                        </m:r>
                        <m:f>
                          <m:fPr>
                            <m:ctrlPr>
                              <a:rPr lang="ko-US" altLang="ko-US" sz="1400" i="1">
                                <a:solidFill>
                                  <a:schemeClr val="tx1"/>
                                </a:solidFill>
                                <a:latin typeface="Cambria Math" panose="02040503050406030204" pitchFamily="18" charset="0"/>
                              </a:rPr>
                            </m:ctrlPr>
                          </m:fPr>
                          <m:num>
                            <m:sSub>
                              <m:sSubPr>
                                <m:ctrlPr>
                                  <a:rPr lang="ko-US" altLang="ko-US" sz="1400" i="1">
                                    <a:solidFill>
                                      <a:schemeClr val="tx1"/>
                                    </a:solidFill>
                                    <a:latin typeface="Cambria Math" panose="02040503050406030204" pitchFamily="18" charset="0"/>
                                  </a:rPr>
                                </m:ctrlPr>
                              </m:sSubPr>
                              <m:e>
                                <m:r>
                                  <a:rPr lang="en-US" altLang="ko-US" sz="1400" i="1">
                                    <a:solidFill>
                                      <a:schemeClr val="tx1"/>
                                    </a:solidFill>
                                    <a:latin typeface="Cambria Math" panose="02040503050406030204" pitchFamily="18" charset="0"/>
                                  </a:rPr>
                                  <m:t>𝐽</m:t>
                                </m:r>
                              </m:e>
                              <m:sub>
                                <m:r>
                                  <a:rPr lang="en-US" altLang="ko-US" sz="1400" b="0" i="1" smtClean="0">
                                    <a:solidFill>
                                      <a:schemeClr val="tx1"/>
                                    </a:solidFill>
                                    <a:latin typeface="Cambria Math" panose="02040503050406030204" pitchFamily="18" charset="0"/>
                                  </a:rPr>
                                  <m:t>𝑛</m:t>
                                </m:r>
                              </m:sub>
                            </m:sSub>
                          </m:num>
                          <m:den>
                            <m:sSub>
                              <m:sSubPr>
                                <m:ctrlPr>
                                  <a:rPr lang="ko-US" altLang="ko-US" sz="1400" i="1">
                                    <a:solidFill>
                                      <a:schemeClr val="tx1"/>
                                    </a:solidFill>
                                    <a:latin typeface="Cambria Math" panose="02040503050406030204" pitchFamily="18" charset="0"/>
                                  </a:rPr>
                                </m:ctrlPr>
                              </m:sSubPr>
                              <m:e>
                                <m:sSub>
                                  <m:sSubPr>
                                    <m:ctrlPr>
                                      <a:rPr lang="ko-US" altLang="ko-US" sz="1400" i="1">
                                        <a:solidFill>
                                          <a:schemeClr val="tx1"/>
                                        </a:solidFill>
                                        <a:latin typeface="Cambria Math" panose="02040503050406030204" pitchFamily="18" charset="0"/>
                                      </a:rPr>
                                    </m:ctrlPr>
                                  </m:sSubPr>
                                  <m:e>
                                    <m:r>
                                      <a:rPr lang="en-US" altLang="ko-US" sz="1400" i="1">
                                        <a:solidFill>
                                          <a:schemeClr val="tx1"/>
                                        </a:solidFill>
                                        <a:latin typeface="Cambria Math" panose="02040503050406030204" pitchFamily="18" charset="0"/>
                                      </a:rPr>
                                      <m:t>𝐷</m:t>
                                    </m:r>
                                  </m:e>
                                  <m:sub>
                                    <m:r>
                                      <a:rPr lang="en-US" altLang="ko-US" sz="1400" b="0" i="1" smtClean="0">
                                        <a:solidFill>
                                          <a:schemeClr val="tx1"/>
                                        </a:solidFill>
                                        <a:latin typeface="Cambria Math" panose="02040503050406030204" pitchFamily="18" charset="0"/>
                                      </a:rPr>
                                      <m:t>𝑛</m:t>
                                    </m:r>
                                  </m:sub>
                                </m:sSub>
                                <m:r>
                                  <a:rPr lang="en-US" altLang="ko-US" sz="1400" i="1">
                                    <a:solidFill>
                                      <a:schemeClr val="tx1"/>
                                    </a:solidFill>
                                    <a:latin typeface="Cambria Math" panose="02040503050406030204" pitchFamily="18" charset="0"/>
                                  </a:rPr>
                                  <m:t>𝑎</m:t>
                                </m:r>
                              </m:e>
                              <m:sub>
                                <m:r>
                                  <a:rPr lang="en-US" altLang="ko-US" sz="1400" b="0" i="1" smtClean="0">
                                    <a:solidFill>
                                      <a:schemeClr val="tx1"/>
                                    </a:solidFill>
                                    <a:latin typeface="Cambria Math" panose="02040503050406030204" pitchFamily="18" charset="0"/>
                                  </a:rPr>
                                  <m:t>𝑛</m:t>
                                </m:r>
                              </m:sub>
                            </m:sSub>
                            <m:r>
                              <a:rPr lang="en-US" altLang="ko-US" sz="1400" i="1">
                                <a:solidFill>
                                  <a:schemeClr val="tx1"/>
                                </a:solidFill>
                                <a:latin typeface="Cambria Math" panose="02040503050406030204" pitchFamily="18" charset="0"/>
                              </a:rPr>
                              <m:t>𝐹</m:t>
                            </m:r>
                          </m:den>
                        </m:f>
                      </m:e>
                    </m:d>
                  </m:oMath>
                </a14:m>
                <a:r>
                  <a:rPr lang="en-US" altLang="ko-US" dirty="0">
                    <a:solidFill>
                      <a:schemeClr val="tx1"/>
                    </a:solidFill>
                    <a:cs typeface="Times New Roman" panose="02020603050405020304" pitchFamily="18" charset="0"/>
                  </a:rPr>
                  <a:t> at </a:t>
                </a:r>
                <a14:m>
                  <m:oMath xmlns:m="http://schemas.openxmlformats.org/officeDocument/2006/math">
                    <m:r>
                      <a:rPr lang="en-US" altLang="ko-US" b="0" i="1" smtClean="0">
                        <a:solidFill>
                          <a:schemeClr val="tx1"/>
                        </a:solidFill>
                        <a:latin typeface="Cambria Math" panose="02040503050406030204" pitchFamily="18" charset="0"/>
                        <a:cs typeface="Times New Roman" panose="02020603050405020304" pitchFamily="18" charset="0"/>
                      </a:rPr>
                      <m:t>𝑟</m:t>
                    </m:r>
                    <m:r>
                      <a:rPr lang="en-US" altLang="ko-US" b="0" i="1" smtClean="0">
                        <a:solidFill>
                          <a:schemeClr val="tx1"/>
                        </a:solidFill>
                        <a:latin typeface="Cambria Math" panose="02040503050406030204" pitchFamily="18" charset="0"/>
                        <a:cs typeface="Times New Roman" panose="02020603050405020304" pitchFamily="18" charset="0"/>
                      </a:rPr>
                      <m:t>=</m:t>
                    </m:r>
                    <m:sSub>
                      <m:sSubPr>
                        <m:ctrlPr>
                          <a:rPr lang="en-US" altLang="ko-US" b="0" i="1" smtClean="0">
                            <a:solidFill>
                              <a:schemeClr val="tx1"/>
                            </a:solidFill>
                            <a:latin typeface="Cambria Math" panose="02040503050406030204" pitchFamily="18" charset="0"/>
                            <a:cs typeface="Times New Roman" panose="02020603050405020304" pitchFamily="18" charset="0"/>
                          </a:rPr>
                        </m:ctrlPr>
                      </m:sSubPr>
                      <m:e>
                        <m:r>
                          <a:rPr lang="en-US" altLang="ko-US" b="0" i="1" smtClean="0">
                            <a:solidFill>
                              <a:schemeClr val="tx1"/>
                            </a:solidFill>
                            <a:latin typeface="Cambria Math" panose="02040503050406030204" pitchFamily="18" charset="0"/>
                            <a:cs typeface="Times New Roman" panose="02020603050405020304" pitchFamily="18" charset="0"/>
                          </a:rPr>
                          <m:t>𝑅</m:t>
                        </m:r>
                      </m:e>
                      <m:sub>
                        <m:r>
                          <a:rPr lang="en-US" altLang="ko-US" b="0" i="1" smtClean="0">
                            <a:solidFill>
                              <a:schemeClr val="tx1"/>
                            </a:solidFill>
                            <a:latin typeface="Cambria Math" panose="02040503050406030204" pitchFamily="18" charset="0"/>
                            <a:cs typeface="Times New Roman" panose="02020603050405020304" pitchFamily="18" charset="0"/>
                          </a:rPr>
                          <m:t>𝑛</m:t>
                        </m:r>
                      </m:sub>
                    </m:sSub>
                  </m:oMath>
                </a14:m>
                <a:r>
                  <a:rPr lang="en-US" altLang="ko-US" dirty="0">
                    <a:solidFill>
                      <a:schemeClr val="tx1"/>
                    </a:solidFill>
                    <a:cs typeface="Times New Roman" panose="02020603050405020304" pitchFamily="18" charset="0"/>
                  </a:rPr>
                  <a:t>.</a:t>
                </a:r>
              </a:p>
              <a:p>
                <a:pPr>
                  <a:lnSpc>
                    <a:spcPct val="150000"/>
                  </a:lnSpc>
                </a:pPr>
                <a14:m>
                  <m:oMathPara xmlns:m="http://schemas.openxmlformats.org/officeDocument/2006/math">
                    <m:oMathParaPr>
                      <m:jc m:val="centerGroup"/>
                    </m:oMathParaPr>
                    <m:oMath xmlns:m="http://schemas.openxmlformats.org/officeDocument/2006/math">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a:rPr lang="en-US" altLang="ko-US" i="1">
                              <a:solidFill>
                                <a:schemeClr val="tx1"/>
                              </a:solidFill>
                              <a:latin typeface="Cambria Math" panose="02040503050406030204" pitchFamily="18" charset="0"/>
                            </a:rPr>
                            <m:t>𝑛</m:t>
                          </m:r>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𝑁</m:t>
                          </m:r>
                        </m:sub>
                      </m:sSub>
                      <m:r>
                        <a:rPr lang="en-US" altLang="ko-US" i="1">
                          <a:solidFill>
                            <a:schemeClr val="tx1"/>
                          </a:solidFill>
                          <a:latin typeface="Cambria Math" panose="02040503050406030204" pitchFamily="18" charset="0"/>
                        </a:rPr>
                        <m:t>= </m:t>
                      </m:r>
                      <m:d>
                        <m:dPr>
                          <m:ctrlPr>
                            <a:rPr lang="ko-US" altLang="ko-US" i="1">
                              <a:solidFill>
                                <a:schemeClr val="tx1"/>
                              </a:solidFill>
                              <a:latin typeface="Cambria Math" panose="02040503050406030204" pitchFamily="18" charset="0"/>
                            </a:rPr>
                          </m:ctrlPr>
                        </m:dPr>
                        <m:e>
                          <m:f>
                            <m:fPr>
                              <m:ctrlPr>
                                <a:rPr lang="ko-US" altLang="ko-US" i="1">
                                  <a:solidFill>
                                    <a:schemeClr val="tx1"/>
                                  </a:solidFill>
                                  <a:latin typeface="Cambria Math" panose="02040503050406030204" pitchFamily="18" charset="0"/>
                                </a:rPr>
                              </m:ctrlPr>
                            </m:fPr>
                            <m:num>
                              <m:r>
                                <a:rPr lang="en-US" altLang="ko-US" i="1">
                                  <a:solidFill>
                                    <a:schemeClr val="tx1"/>
                                  </a:solidFill>
                                  <a:latin typeface="Cambria Math" panose="02040503050406030204" pitchFamily="18" charset="0"/>
                                </a:rPr>
                                <m:t>1</m:t>
                              </m:r>
                            </m:num>
                            <m:den>
                              <m:r>
                                <a:rPr lang="en-US" altLang="ko-US" i="1">
                                  <a:solidFill>
                                    <a:schemeClr val="tx1"/>
                                  </a:solidFill>
                                  <a:latin typeface="Cambria Math" panose="02040503050406030204" pitchFamily="18" charset="0"/>
                                </a:rPr>
                                <m:t>1−</m:t>
                              </m:r>
                              <m:f>
                                <m:fPr>
                                  <m:ctrlPr>
                                    <a:rPr lang="ko-US" altLang="ko-US" i="1">
                                      <a:solidFill>
                                        <a:schemeClr val="tx1"/>
                                      </a:solidFill>
                                      <a:latin typeface="Cambria Math" panose="02040503050406030204" pitchFamily="18" charset="0"/>
                                    </a:rPr>
                                  </m:ctrlPr>
                                </m:fPr>
                                <m:num>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𝑟</m:t>
                                  </m:r>
                                  <m:r>
                                    <a:rPr lang="en-US" altLang="ko-US" i="1">
                                      <a:solidFill>
                                        <a:schemeClr val="tx1"/>
                                      </a:solidFill>
                                      <a:latin typeface="Cambria Math" panose="02040503050406030204" pitchFamily="18" charset="0"/>
                                    </a:rPr>
                                    <m:t>𝛼</m:t>
                                  </m:r>
                                </m:num>
                                <m:den>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𝑎</m:t>
                                      </m:r>
                                    </m:e>
                                    <m:sub>
                                      <m:r>
                                        <a:rPr lang="en-US"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𝐷</m:t>
                                      </m:r>
                                    </m:e>
                                    <m:sub>
                                      <m:r>
                                        <a:rPr lang="en-US" altLang="ko-US" i="1">
                                          <a:solidFill>
                                            <a:schemeClr val="tx1"/>
                                          </a:solidFill>
                                          <a:latin typeface="Cambria Math" panose="02040503050406030204" pitchFamily="18" charset="0"/>
                                        </a:rPr>
                                        <m:t>𝑛</m:t>
                                      </m:r>
                                    </m:sub>
                                  </m:sSub>
                                  <m:r>
                                    <a:rPr lang="en-US" altLang="ko-US" i="1">
                                      <a:solidFill>
                                        <a:schemeClr val="tx1"/>
                                      </a:solidFill>
                                      <a:latin typeface="Cambria Math" panose="02040503050406030204" pitchFamily="18" charset="0"/>
                                    </a:rPr>
                                    <m:t>𝐹</m:t>
                                  </m:r>
                                </m:den>
                              </m:f>
                            </m:den>
                          </m:f>
                        </m:e>
                      </m:d>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a:rPr lang="en-US" altLang="ko-US" b="0" i="1" smtClean="0">
                              <a:solidFill>
                                <a:schemeClr val="tx1"/>
                              </a:solidFill>
                              <a:latin typeface="Cambria Math" panose="02040503050406030204" pitchFamily="18" charset="0"/>
                            </a:rPr>
                            <m:t>𝑛</m:t>
                          </m:r>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𝑁</m:t>
                          </m:r>
                          <m:r>
                            <a:rPr lang="en-US" altLang="ko-US" i="1">
                              <a:solidFill>
                                <a:schemeClr val="tx1"/>
                              </a:solidFill>
                              <a:latin typeface="Cambria Math" panose="02040503050406030204" pitchFamily="18" charset="0"/>
                            </a:rPr>
                            <m:t>−1</m:t>
                          </m:r>
                        </m:sub>
                      </m:sSub>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𝑟</m:t>
                      </m:r>
                      <m:d>
                        <m:dPr>
                          <m:ctrlPr>
                            <a:rPr lang="ko-US" altLang="ko-US" i="1">
                              <a:solidFill>
                                <a:schemeClr val="tx1"/>
                              </a:solidFill>
                              <a:latin typeface="Cambria Math" panose="02040503050406030204" pitchFamily="18" charset="0"/>
                            </a:rPr>
                          </m:ctrlPr>
                        </m:dPr>
                        <m:e>
                          <m:f>
                            <m:fPr>
                              <m:ctrlPr>
                                <a:rPr lang="ko-US" altLang="ko-US" i="1">
                                  <a:solidFill>
                                    <a:schemeClr val="tx1"/>
                                  </a:solidFill>
                                  <a:latin typeface="Cambria Math" panose="02040503050406030204" pitchFamily="18" charset="0"/>
                                </a:rPr>
                              </m:ctrlPr>
                            </m:fPr>
                            <m:num>
                              <m:f>
                                <m:fPr>
                                  <m:ctrlPr>
                                    <a:rPr lang="ko-US" altLang="ko-US" i="1">
                                      <a:solidFill>
                                        <a:schemeClr val="tx1"/>
                                      </a:solidFill>
                                      <a:latin typeface="Cambria Math" panose="02040503050406030204" pitchFamily="18" charset="0"/>
                                    </a:rPr>
                                  </m:ctrlPr>
                                </m:fPr>
                                <m:num>
                                  <m:r>
                                    <a:rPr lang="en-US" altLang="ko-US" i="1">
                                      <a:solidFill>
                                        <a:schemeClr val="tx1"/>
                                      </a:solidFill>
                                      <a:latin typeface="Cambria Math" panose="02040503050406030204" pitchFamily="18" charset="0"/>
                                    </a:rPr>
                                    <m:t>1</m:t>
                                  </m:r>
                                </m:num>
                                <m:den>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𝐷</m:t>
                                      </m:r>
                                    </m:e>
                                    <m:sub>
                                      <m:r>
                                        <a:rPr lang="en-US"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𝑎</m:t>
                                      </m:r>
                                    </m:e>
                                    <m:sub>
                                      <m:r>
                                        <a:rPr lang="en-US" altLang="ko-US" i="1">
                                          <a:solidFill>
                                            <a:schemeClr val="tx1"/>
                                          </a:solidFill>
                                          <a:latin typeface="Cambria Math" panose="02040503050406030204" pitchFamily="18" charset="0"/>
                                        </a:rPr>
                                        <m:t>𝑛</m:t>
                                      </m:r>
                                    </m:sub>
                                  </m:sSub>
                                  <m:r>
                                    <a:rPr lang="en-US" altLang="ko-US" i="1">
                                      <a:solidFill>
                                        <a:schemeClr val="tx1"/>
                                      </a:solidFill>
                                      <a:latin typeface="Cambria Math" panose="02040503050406030204" pitchFamily="18" charset="0"/>
                                    </a:rPr>
                                    <m:t>𝐹</m:t>
                                  </m:r>
                                </m:den>
                              </m:f>
                            </m:num>
                            <m:den>
                              <m:r>
                                <a:rPr lang="en-US" altLang="ko-US" i="1">
                                  <a:solidFill>
                                    <a:schemeClr val="tx1"/>
                                  </a:solidFill>
                                  <a:latin typeface="Cambria Math" panose="02040503050406030204" pitchFamily="18" charset="0"/>
                                </a:rPr>
                                <m:t>1−</m:t>
                              </m:r>
                              <m:f>
                                <m:fPr>
                                  <m:ctrlPr>
                                    <a:rPr lang="ko-US" altLang="ko-US" i="1">
                                      <a:solidFill>
                                        <a:schemeClr val="tx1"/>
                                      </a:solidFill>
                                      <a:latin typeface="Cambria Math" panose="02040503050406030204" pitchFamily="18" charset="0"/>
                                    </a:rPr>
                                  </m:ctrlPr>
                                </m:fPr>
                                <m:num>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𝑟</m:t>
                                  </m:r>
                                  <m:r>
                                    <a:rPr lang="en-US" altLang="ko-US" i="1">
                                      <a:solidFill>
                                        <a:schemeClr val="tx1"/>
                                      </a:solidFill>
                                      <a:latin typeface="Cambria Math" panose="02040503050406030204" pitchFamily="18" charset="0"/>
                                    </a:rPr>
                                    <m:t>𝛼</m:t>
                                  </m:r>
                                </m:num>
                                <m:den>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𝐷</m:t>
                                      </m:r>
                                    </m:e>
                                    <m:sub>
                                      <m:r>
                                        <a:rPr lang="en-US"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𝑎</m:t>
                                      </m:r>
                                    </m:e>
                                    <m:sub>
                                      <m:r>
                                        <a:rPr lang="en-US" altLang="ko-US" i="1">
                                          <a:solidFill>
                                            <a:schemeClr val="tx1"/>
                                          </a:solidFill>
                                          <a:latin typeface="Cambria Math" panose="02040503050406030204" pitchFamily="18" charset="0"/>
                                        </a:rPr>
                                        <m:t>𝑛</m:t>
                                      </m:r>
                                    </m:sub>
                                  </m:sSub>
                                  <m:r>
                                    <a:rPr lang="en-US" altLang="ko-US" i="1">
                                      <a:solidFill>
                                        <a:schemeClr val="tx1"/>
                                      </a:solidFill>
                                      <a:latin typeface="Cambria Math" panose="02040503050406030204" pitchFamily="18" charset="0"/>
                                    </a:rPr>
                                    <m:t>𝐹</m:t>
                                  </m:r>
                                </m:den>
                              </m:f>
                            </m:den>
                          </m:f>
                        </m:e>
                      </m:d>
                      <m:d>
                        <m:dPr>
                          <m:ctrlPr>
                            <a:rPr lang="ko-US" altLang="ko-US" i="1">
                              <a:solidFill>
                                <a:schemeClr val="tx1"/>
                              </a:solidFill>
                              <a:latin typeface="Cambria Math" panose="02040503050406030204" pitchFamily="18" charset="0"/>
                            </a:rPr>
                          </m:ctrlPr>
                        </m:dPr>
                        <m:e>
                          <m:r>
                            <a:rPr lang="en-US" altLang="ko-US" i="1">
                              <a:solidFill>
                                <a:schemeClr val="tx1"/>
                              </a:solidFill>
                              <a:latin typeface="Cambria Math" panose="02040503050406030204" pitchFamily="18" charset="0"/>
                            </a:rPr>
                            <m:t>−</m:t>
                          </m:r>
                          <m:f>
                            <m:fPr>
                              <m:ctrlPr>
                                <a:rPr lang="ko-US" altLang="ko-US" i="1">
                                  <a:solidFill>
                                    <a:schemeClr val="tx1"/>
                                  </a:solidFill>
                                  <a:latin typeface="Cambria Math" panose="02040503050406030204" pitchFamily="18" charset="0"/>
                                </a:rPr>
                              </m:ctrlPr>
                            </m:fPr>
                            <m:num>
                              <m:r>
                                <a:rPr lang="en-US" altLang="ko-US" i="1">
                                  <a:solidFill>
                                    <a:schemeClr val="tx1"/>
                                  </a:solidFill>
                                  <a:latin typeface="Cambria Math" panose="02040503050406030204" pitchFamily="18" charset="0"/>
                                </a:rPr>
                                <m:t>1</m:t>
                              </m:r>
                            </m:num>
                            <m:den>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𝐴</m:t>
                                  </m:r>
                                </m:e>
                                <m:sub>
                                  <m:r>
                                    <a:rPr lang="en-US"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𝐿</m:t>
                                  </m:r>
                                </m:e>
                                <m:sub>
                                  <m:r>
                                    <a:rPr lang="en-US" altLang="ko-US" i="1">
                                      <a:solidFill>
                                        <a:schemeClr val="tx1"/>
                                      </a:solidFill>
                                      <a:latin typeface="Cambria Math" panose="02040503050406030204" pitchFamily="18" charset="0"/>
                                    </a:rPr>
                                    <m:t>𝑛</m:t>
                                  </m:r>
                                </m:sub>
                              </m:sSub>
                            </m:den>
                          </m:f>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𝛽</m:t>
                          </m:r>
                        </m:e>
                      </m:d>
                      <m:r>
                        <a:rPr lang="en-US" altLang="ko-US" i="1">
                          <a:solidFill>
                            <a:schemeClr val="tx1"/>
                          </a:solidFill>
                          <a:latin typeface="Cambria Math" panose="02040503050406030204" pitchFamily="18" charset="0"/>
                        </a:rPr>
                        <m:t>𝐼</m:t>
                      </m:r>
                      <m:r>
                        <a:rPr lang="en-US" altLang="ko-US" i="1">
                          <a:solidFill>
                            <a:schemeClr val="tx1"/>
                          </a:solidFill>
                          <a:latin typeface="Cambria Math" panose="02040503050406030204" pitchFamily="18" charset="0"/>
                        </a:rPr>
                        <m:t>+</m:t>
                      </m:r>
                      <m:f>
                        <m:fPr>
                          <m:ctrlPr>
                            <a:rPr lang="ko-US" altLang="ko-US" i="1">
                              <a:solidFill>
                                <a:schemeClr val="tx1"/>
                              </a:solidFill>
                              <a:latin typeface="Cambria Math" panose="02040503050406030204" pitchFamily="18" charset="0"/>
                            </a:rPr>
                          </m:ctrlPr>
                        </m:fPr>
                        <m:num>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𝑟</m:t>
                          </m:r>
                          <m:d>
                            <m:dPr>
                              <m:ctrlPr>
                                <a:rPr lang="ko-US" altLang="ko-US" i="1">
                                  <a:solidFill>
                                    <a:schemeClr val="tx1"/>
                                  </a:solidFill>
                                  <a:latin typeface="Cambria Math" panose="02040503050406030204" pitchFamily="18" charset="0"/>
                                </a:rPr>
                              </m:ctrlPr>
                            </m:dPr>
                            <m:e>
                              <m:r>
                                <a:rPr lang="en-US" altLang="ko-US" i="1">
                                  <a:solidFill>
                                    <a:schemeClr val="tx1"/>
                                  </a:solidFill>
                                  <a:latin typeface="Cambria Math" panose="02040503050406030204" pitchFamily="18" charset="0"/>
                                </a:rPr>
                                <m:t>−</m:t>
                              </m:r>
                              <m:f>
                                <m:fPr>
                                  <m:ctrlPr>
                                    <a:rPr lang="ko-US" altLang="ko-US" i="1">
                                      <a:solidFill>
                                        <a:schemeClr val="tx1"/>
                                      </a:solidFill>
                                      <a:latin typeface="Cambria Math" panose="02040503050406030204" pitchFamily="18" charset="0"/>
                                    </a:rPr>
                                  </m:ctrlPr>
                                </m:fPr>
                                <m:num>
                                  <m:r>
                                    <a:rPr lang="en-US" altLang="ko-US" i="1">
                                      <a:solidFill>
                                        <a:schemeClr val="tx1"/>
                                      </a:solidFill>
                                      <a:latin typeface="Cambria Math" panose="02040503050406030204" pitchFamily="18" charset="0"/>
                                    </a:rPr>
                                    <m:t>1</m:t>
                                  </m:r>
                                </m:num>
                                <m:den>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𝐷</m:t>
                                      </m:r>
                                    </m:e>
                                    <m:sub>
                                      <m:r>
                                        <a:rPr lang="en-US"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𝑎</m:t>
                                      </m:r>
                                    </m:e>
                                    <m:sub>
                                      <m:r>
                                        <a:rPr lang="en-US" altLang="ko-US" i="1">
                                          <a:solidFill>
                                            <a:schemeClr val="tx1"/>
                                          </a:solidFill>
                                          <a:latin typeface="Cambria Math" panose="02040503050406030204" pitchFamily="18" charset="0"/>
                                        </a:rPr>
                                        <m:t>𝑛</m:t>
                                      </m:r>
                                    </m:sub>
                                  </m:sSub>
                                  <m:r>
                                    <a:rPr lang="en-US" altLang="ko-US" i="1">
                                      <a:solidFill>
                                        <a:schemeClr val="tx1"/>
                                      </a:solidFill>
                                      <a:latin typeface="Cambria Math" panose="02040503050406030204" pitchFamily="18" charset="0"/>
                                    </a:rPr>
                                    <m:t>𝐹</m:t>
                                  </m:r>
                                </m:den>
                              </m:f>
                            </m:e>
                          </m:d>
                        </m:num>
                        <m:den>
                          <m:d>
                            <m:dPr>
                              <m:ctrlPr>
                                <a:rPr lang="ko-US" altLang="ko-US" i="1">
                                  <a:solidFill>
                                    <a:schemeClr val="tx1"/>
                                  </a:solidFill>
                                  <a:latin typeface="Cambria Math" panose="02040503050406030204" pitchFamily="18" charset="0"/>
                                </a:rPr>
                              </m:ctrlPr>
                            </m:dPr>
                            <m:e>
                              <m:r>
                                <a:rPr lang="en-US" altLang="ko-US" i="1">
                                  <a:solidFill>
                                    <a:schemeClr val="tx1"/>
                                  </a:solidFill>
                                  <a:latin typeface="Cambria Math" panose="02040503050406030204" pitchFamily="18" charset="0"/>
                                </a:rPr>
                                <m:t>1−</m:t>
                              </m:r>
                              <m:f>
                                <m:fPr>
                                  <m:ctrlPr>
                                    <a:rPr lang="ko-US" altLang="ko-US" i="1">
                                      <a:solidFill>
                                        <a:schemeClr val="tx1"/>
                                      </a:solidFill>
                                      <a:latin typeface="Cambria Math" panose="02040503050406030204" pitchFamily="18" charset="0"/>
                                    </a:rPr>
                                  </m:ctrlPr>
                                </m:fPr>
                                <m:num>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𝑟</m:t>
                                  </m:r>
                                  <m:r>
                                    <a:rPr lang="en-US" altLang="ko-US" i="1">
                                      <a:solidFill>
                                        <a:schemeClr val="tx1"/>
                                      </a:solidFill>
                                      <a:latin typeface="Cambria Math" panose="02040503050406030204" pitchFamily="18" charset="0"/>
                                    </a:rPr>
                                    <m:t>𝛼</m:t>
                                  </m:r>
                                </m:num>
                                <m:den>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𝐷</m:t>
                                      </m:r>
                                    </m:e>
                                    <m:sub>
                                      <m:r>
                                        <a:rPr lang="en-US"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𝑎</m:t>
                                      </m:r>
                                    </m:e>
                                    <m:sub>
                                      <m:r>
                                        <a:rPr lang="en-US" altLang="ko-US" i="1">
                                          <a:solidFill>
                                            <a:schemeClr val="tx1"/>
                                          </a:solidFill>
                                          <a:latin typeface="Cambria Math" panose="02040503050406030204" pitchFamily="18" charset="0"/>
                                        </a:rPr>
                                        <m:t>𝑛</m:t>
                                      </m:r>
                                    </m:sub>
                                  </m:sSub>
                                  <m:r>
                                    <a:rPr lang="en-US" altLang="ko-US" i="1">
                                      <a:solidFill>
                                        <a:schemeClr val="tx1"/>
                                      </a:solidFill>
                                      <a:latin typeface="Cambria Math" panose="02040503050406030204" pitchFamily="18" charset="0"/>
                                    </a:rPr>
                                    <m:t>𝐹</m:t>
                                  </m:r>
                                </m:den>
                              </m:f>
                            </m:e>
                          </m:d>
                        </m:den>
                      </m:f>
                      <m:d>
                        <m:dPr>
                          <m:ctrlPr>
                            <a:rPr lang="ko-US" altLang="ko-US" i="1">
                              <a:solidFill>
                                <a:schemeClr val="tx1"/>
                              </a:solidFill>
                              <a:latin typeface="Cambria Math" panose="02040503050406030204" pitchFamily="18" charset="0"/>
                            </a:rPr>
                          </m:ctrlPr>
                        </m:dPr>
                        <m:e>
                          <m:r>
                            <a:rPr lang="en-US" altLang="ko-US" i="1">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acc>
                                <m:accPr>
                                  <m:chr m:val="̅"/>
                                  <m:ctrlPr>
                                    <a:rPr lang="ko-US" altLang="ko-US" i="1">
                                      <a:solidFill>
                                        <a:schemeClr val="tx1"/>
                                      </a:solidFill>
                                      <a:latin typeface="Cambria Math" panose="02040503050406030204" pitchFamily="18" charset="0"/>
                                    </a:rPr>
                                  </m:ctrlPr>
                                </m:accPr>
                                <m:e>
                                  <m:r>
                                    <a:rPr lang="en-US" altLang="ko-US" i="1">
                                      <a:solidFill>
                                        <a:schemeClr val="tx1"/>
                                      </a:solidFill>
                                      <a:latin typeface="Cambria Math" panose="02040503050406030204" pitchFamily="18" charset="0"/>
                                    </a:rPr>
                                    <m:t>𝐽</m:t>
                                  </m:r>
                                </m:e>
                              </m:acc>
                            </m:e>
                            <m:sub>
                              <m:r>
                                <a:rPr lang="en-US" altLang="ko-US" i="1">
                                  <a:solidFill>
                                    <a:schemeClr val="tx1"/>
                                  </a:solidFill>
                                  <a:latin typeface="Cambria Math" panose="02040503050406030204" pitchFamily="18" charset="0"/>
                                </a:rPr>
                                <m:t>𝑠</m:t>
                              </m:r>
                            </m:sub>
                          </m:sSub>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𝛼</m:t>
                          </m:r>
                          <m:sSub>
                            <m:sSubPr>
                              <m:ctrlPr>
                                <a:rPr lang="ko-US" altLang="ko-US" i="1">
                                  <a:solidFill>
                                    <a:schemeClr val="tx1"/>
                                  </a:solidFill>
                                  <a:latin typeface="Cambria Math" panose="02040503050406030204" pitchFamily="18" charset="0"/>
                                </a:rPr>
                              </m:ctrlPr>
                            </m:sSubPr>
                            <m:e>
                              <m:acc>
                                <m:accPr>
                                  <m:chr m:val="̅"/>
                                  <m:ctrlPr>
                                    <a:rPr lang="ko-US" altLang="ko-US" i="1">
                                      <a:solidFill>
                                        <a:schemeClr val="tx1"/>
                                      </a:solidFill>
                                      <a:latin typeface="Cambria Math" panose="02040503050406030204" pitchFamily="18" charset="0"/>
                                    </a:rPr>
                                  </m:ctrlPr>
                                </m:accPr>
                                <m:e>
                                  <m:r>
                                    <a:rPr lang="en-US" altLang="ko-US" i="1">
                                      <a:solidFill>
                                        <a:schemeClr val="tx1"/>
                                      </a:solidFill>
                                      <a:latin typeface="Cambria Math" panose="02040503050406030204" pitchFamily="18" charset="0"/>
                                    </a:rPr>
                                    <m:t>𝑐</m:t>
                                  </m:r>
                                </m:e>
                              </m:acc>
                            </m:e>
                            <m:sub>
                              <m:r>
                                <a:rPr lang="en-US" altLang="ko-US" i="1">
                                  <a:solidFill>
                                    <a:schemeClr val="tx1"/>
                                  </a:solidFill>
                                  <a:latin typeface="Cambria Math" panose="02040503050406030204" pitchFamily="18" charset="0"/>
                                </a:rPr>
                                <m:t>𝑠</m:t>
                              </m:r>
                            </m:sub>
                          </m:sSub>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𝛽</m:t>
                          </m:r>
                          <m:acc>
                            <m:accPr>
                              <m:chr m:val="̅"/>
                              <m:ctrlPr>
                                <a:rPr lang="ko-US" altLang="ko-US" i="1">
                                  <a:solidFill>
                                    <a:schemeClr val="tx1"/>
                                  </a:solidFill>
                                  <a:latin typeface="Cambria Math" panose="02040503050406030204" pitchFamily="18" charset="0"/>
                                </a:rPr>
                              </m:ctrlPr>
                            </m:accPr>
                            <m:e>
                              <m:r>
                                <a:rPr lang="en-US" altLang="ko-US" i="1">
                                  <a:solidFill>
                                    <a:schemeClr val="tx1"/>
                                  </a:solidFill>
                                  <a:latin typeface="Cambria Math" panose="02040503050406030204" pitchFamily="18" charset="0"/>
                                </a:rPr>
                                <m:t>𝐼</m:t>
                              </m:r>
                            </m:e>
                          </m:acc>
                        </m:e>
                      </m:d>
                    </m:oMath>
                  </m:oMathPara>
                </a14:m>
                <a:endParaRPr lang="ko-US" altLang="en-US" dirty="0">
                  <a:solidFill>
                    <a:schemeClr val="tx1"/>
                  </a:solidFill>
                </a:endParaRPr>
              </a:p>
              <a:p>
                <a:pPr>
                  <a:lnSpc>
                    <a:spcPct val="150000"/>
                  </a:lnSpc>
                </a:pPr>
                <a:endParaRPr kumimoji="1" lang="en-US" altLang="ko-Kore-KR" b="1" dirty="0">
                  <a:solidFill>
                    <a:schemeClr val="tx1"/>
                  </a:solidFill>
                </a:endParaRPr>
              </a:p>
              <a:p>
                <a:pPr algn="ctr"/>
                <a:r>
                  <a:rPr kumimoji="1" lang="en-US" altLang="ko-Kore-KR" b="1" dirty="0">
                    <a:solidFill>
                      <a:schemeClr val="tx1"/>
                    </a:solidFill>
                  </a:rPr>
                  <a:t>→ </a:t>
                </a:r>
                <a14:m>
                  <m:oMath xmlns:m="http://schemas.openxmlformats.org/officeDocument/2006/math">
                    <m:sSub>
                      <m:sSubPr>
                        <m:ctrlPr>
                          <a:rPr lang="en-US" altLang="ko-US" b="1" i="1" smtClean="0">
                            <a:solidFill>
                              <a:schemeClr val="tx1"/>
                            </a:solidFill>
                            <a:latin typeface="Cambria Math" panose="02040503050406030204" pitchFamily="18" charset="0"/>
                          </a:rPr>
                        </m:ctrlPr>
                      </m:sSubPr>
                      <m:e>
                        <m:r>
                          <a:rPr lang="en-US" altLang="ko-US" b="0" i="1" smtClean="0">
                            <a:solidFill>
                              <a:schemeClr val="tx1"/>
                            </a:solidFill>
                            <a:latin typeface="Cambria Math" panose="02040503050406030204" pitchFamily="18" charset="0"/>
                          </a:rPr>
                          <m:t>𝑐</m:t>
                        </m:r>
                      </m:e>
                      <m:sub>
                        <m:r>
                          <a:rPr lang="en-US" altLang="ko-US" b="0" i="1" smtClean="0">
                            <a:solidFill>
                              <a:schemeClr val="tx1"/>
                            </a:solidFill>
                            <a:latin typeface="Cambria Math" panose="02040503050406030204" pitchFamily="18" charset="0"/>
                          </a:rPr>
                          <m:t>𝑠</m:t>
                        </m:r>
                        <m:r>
                          <a:rPr lang="en-US" altLang="ko-US" b="0" i="1" smtClean="0">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𝑛</m:t>
                        </m:r>
                      </m:sub>
                    </m:sSub>
                    <m:r>
                      <a:rPr lang="en-US" altLang="ko-US" b="1" i="0" smtClean="0">
                        <a:solidFill>
                          <a:schemeClr val="tx1"/>
                        </a:solidFill>
                        <a:latin typeface="Cambria Math" panose="02040503050406030204" pitchFamily="18" charset="0"/>
                      </a:rPr>
                      <m:t>=</m:t>
                    </m:r>
                    <m:sSub>
                      <m:sSubPr>
                        <m:ctrlPr>
                          <a:rPr lang="en-US" altLang="ko-US" i="1">
                            <a:solidFill>
                              <a:schemeClr val="tx1"/>
                            </a:solidFill>
                            <a:latin typeface="Cambria Math" panose="02040503050406030204" pitchFamily="18" charset="0"/>
                          </a:rPr>
                        </m:ctrlPr>
                      </m:sSubPr>
                      <m:e>
                        <m:r>
                          <a:rPr lang="en-US" altLang="ko-US" b="0" i="1" smtClean="0">
                            <a:solidFill>
                              <a:schemeClr val="tx1"/>
                            </a:solidFill>
                            <a:latin typeface="Cambria Math" panose="02040503050406030204" pitchFamily="18" charset="0"/>
                          </a:rPr>
                          <m:t>𝑐</m:t>
                        </m:r>
                      </m:e>
                      <m:sub>
                        <m:r>
                          <a:rPr lang="en-US" altLang="ko-US" b="0" i="1" smtClean="0">
                            <a:solidFill>
                              <a:schemeClr val="tx1"/>
                            </a:solidFill>
                            <a:latin typeface="Cambria Math" panose="02040503050406030204" pitchFamily="18" charset="0"/>
                          </a:rPr>
                          <m:t>𝑛</m:t>
                        </m:r>
                        <m:r>
                          <a:rPr lang="en-US" altLang="ko-US" b="0" i="1" smtClean="0">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𝑁</m:t>
                        </m:r>
                      </m:sub>
                    </m:sSub>
                    <m:r>
                      <a:rPr lang="en-US" altLang="ko-US" i="1">
                        <a:solidFill>
                          <a:schemeClr val="tx1"/>
                        </a:solidFill>
                        <a:latin typeface="Cambria Math" panose="02040503050406030204" pitchFamily="18" charset="0"/>
                      </a:rPr>
                      <m:t>(</m:t>
                    </m:r>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b="0" i="0" smtClean="0">
                            <a:solidFill>
                              <a:schemeClr val="tx1"/>
                            </a:solidFill>
                            <a:latin typeface="Cambria Math" panose="02040503050406030204" pitchFamily="18" charset="0"/>
                          </a:rPr>
                          <m:t>n</m:t>
                        </m:r>
                        <m:r>
                          <a:rPr lang="ko-US" altLang="en-US">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𝑁</m:t>
                        </m:r>
                        <m:r>
                          <a:rPr lang="en-US" altLang="ko-US" b="0" i="1" smtClean="0">
                            <a:solidFill>
                              <a:schemeClr val="tx1"/>
                            </a:solidFill>
                            <a:latin typeface="Cambria Math" panose="02040503050406030204" pitchFamily="18" charset="0"/>
                          </a:rPr>
                          <m:t>−1</m:t>
                        </m:r>
                      </m:sub>
                    </m:sSub>
                    <m:r>
                      <a:rPr lang="en-US" altLang="ko-US" i="1">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𝐼</m:t>
                    </m:r>
                    <m:r>
                      <a:rPr lang="en-US" altLang="ko-US" b="0" i="1" smtClean="0">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acc>
                          <m:accPr>
                            <m:chr m:val="̅"/>
                            <m:ctrlPr>
                              <a:rPr lang="ko-US" altLang="ko-US" i="1">
                                <a:solidFill>
                                  <a:schemeClr val="tx1"/>
                                </a:solidFill>
                                <a:latin typeface="Cambria Math" panose="02040503050406030204" pitchFamily="18" charset="0"/>
                              </a:rPr>
                            </m:ctrlPr>
                          </m:accPr>
                          <m:e>
                            <m:r>
                              <a:rPr lang="en-US" altLang="ko-US" i="1">
                                <a:solidFill>
                                  <a:schemeClr val="tx1"/>
                                </a:solidFill>
                                <a:latin typeface="Cambria Math" panose="02040503050406030204" pitchFamily="18" charset="0"/>
                              </a:rPr>
                              <m:t>𝐽</m:t>
                            </m:r>
                          </m:e>
                        </m:acc>
                      </m:e>
                      <m:sub>
                        <m:r>
                          <a:rPr lang="en-US" altLang="ko-US" i="1">
                            <a:solidFill>
                              <a:schemeClr val="tx1"/>
                            </a:solidFill>
                            <a:latin typeface="Cambria Math" panose="02040503050406030204" pitchFamily="18" charset="0"/>
                          </a:rPr>
                          <m:t>𝑠</m:t>
                        </m:r>
                      </m:sub>
                    </m:sSub>
                    <m:r>
                      <a:rPr lang="en-US" altLang="ko-US" b="0" i="1" smtClean="0">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𝛼</m:t>
                    </m:r>
                    <m:r>
                      <a:rPr lang="en-US" altLang="ko-US" b="0" i="1" smtClean="0">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𝛽</m:t>
                    </m:r>
                    <m:r>
                      <a:rPr lang="en-US" altLang="ko-US" i="1">
                        <a:solidFill>
                          <a:schemeClr val="tx1"/>
                        </a:solidFill>
                        <a:latin typeface="Cambria Math" panose="02040503050406030204" pitchFamily="18" charset="0"/>
                      </a:rPr>
                      <m:t>)</m:t>
                    </m:r>
                  </m:oMath>
                </a14:m>
                <a:endParaRPr lang="en-US" altLang="ko-US" dirty="0">
                  <a:solidFill>
                    <a:schemeClr val="tx1"/>
                  </a:solidFill>
                </a:endParaRPr>
              </a:p>
            </p:txBody>
          </p:sp>
        </mc:Choice>
        <mc:Fallback xmlns="">
          <p:sp>
            <p:nvSpPr>
              <p:cNvPr id="6" name="직사각형 5">
                <a:extLst>
                  <a:ext uri="{FF2B5EF4-FFF2-40B4-BE49-F238E27FC236}">
                    <a16:creationId xmlns:a16="http://schemas.microsoft.com/office/drawing/2014/main" id="{6B11986E-C6A5-1740-B60D-20EFA5C89546}"/>
                  </a:ext>
                </a:extLst>
              </p:cNvPr>
              <p:cNvSpPr>
                <a:spLocks noRot="1" noChangeAspect="1" noMove="1" noResize="1" noEditPoints="1" noAdjustHandles="1" noChangeArrowheads="1" noChangeShapeType="1" noTextEdit="1"/>
              </p:cNvSpPr>
              <p:nvPr/>
            </p:nvSpPr>
            <p:spPr>
              <a:xfrm>
                <a:off x="412749" y="4028331"/>
                <a:ext cx="11366500" cy="2760820"/>
              </a:xfrm>
              <a:prstGeom prst="rect">
                <a:avLst/>
              </a:prstGeom>
              <a:blipFill>
                <a:blip r:embed="rId5"/>
                <a:stretch>
                  <a:fillRect l="-446" t="-21818" r="-111" b="-1818"/>
                </a:stretch>
              </a:blipFill>
              <a:ln w="19050">
                <a:solidFill>
                  <a:srgbClr val="C00000"/>
                </a:solidFill>
              </a:ln>
            </p:spPr>
            <p:txBody>
              <a:bodyPr/>
              <a:lstStyle/>
              <a:p>
                <a:r>
                  <a:rPr lang="ko-US" altLang="en-US">
                    <a:noFill/>
                  </a:rPr>
                  <a:t> </a:t>
                </a:r>
              </a:p>
            </p:txBody>
          </p:sp>
        </mc:Fallback>
      </mc:AlternateContent>
      <p:sp>
        <p:nvSpPr>
          <p:cNvPr id="9" name="직사각형 8">
            <a:extLst>
              <a:ext uri="{FF2B5EF4-FFF2-40B4-BE49-F238E27FC236}">
                <a16:creationId xmlns:a16="http://schemas.microsoft.com/office/drawing/2014/main" id="{536182BA-90A2-3E46-B68E-3D9DFAB4E203}"/>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0" name="직사각형 9">
            <a:extLst>
              <a:ext uri="{FF2B5EF4-FFF2-40B4-BE49-F238E27FC236}">
                <a16:creationId xmlns:a16="http://schemas.microsoft.com/office/drawing/2014/main" id="{F0090AB0-3D7F-484E-BD93-8783E5CB6980}"/>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10</a:t>
            </a:r>
            <a:endParaRPr kumimoji="1" lang="ko-US" altLang="en-US" dirty="0"/>
          </a:p>
        </p:txBody>
      </p:sp>
    </p:spTree>
    <p:custDataLst>
      <p:tags r:id="rId1"/>
    </p:custDataLst>
    <p:extLst>
      <p:ext uri="{BB962C8B-B14F-4D97-AF65-F5344CB8AC3E}">
        <p14:creationId xmlns:p14="http://schemas.microsoft.com/office/powerpoint/2010/main" val="3426386430"/>
      </p:ext>
    </p:extLst>
  </p:cSld>
  <p:clrMapOvr>
    <a:masterClrMapping/>
  </p:clrMapOvr>
  <mc:AlternateContent xmlns:mc="http://schemas.openxmlformats.org/markup-compatibility/2006" xmlns:p14="http://schemas.microsoft.com/office/powerpoint/2010/main">
    <mc:Choice Requires="p14">
      <p:transition spd="slow" p14:dur="2000" advTm="43927"/>
    </mc:Choice>
    <mc:Fallback xmlns="">
      <p:transition spd="slow" advTm="439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xEl>
                                              <p:pRg st="1" end="1"/>
                                            </p:txEl>
                                          </p:spTgt>
                                        </p:tgtEl>
                                        <p:attrNameLst>
                                          <p:attrName>r</p:attrName>
                                        </p:attrNameLst>
                                      </p:cBhvr>
                                    </p:animRot>
                                    <p:animRot by="-240000">
                                      <p:cBhvr>
                                        <p:cTn id="7" dur="200" fill="hold">
                                          <p:stCondLst>
                                            <p:cond delay="200"/>
                                          </p:stCondLst>
                                        </p:cTn>
                                        <p:tgtEl>
                                          <p:spTgt spid="4">
                                            <p:txEl>
                                              <p:pRg st="1" end="1"/>
                                            </p:txEl>
                                          </p:spTgt>
                                        </p:tgtEl>
                                        <p:attrNameLst>
                                          <p:attrName>r</p:attrName>
                                        </p:attrNameLst>
                                      </p:cBhvr>
                                    </p:animRot>
                                    <p:animRot by="240000">
                                      <p:cBhvr>
                                        <p:cTn id="8" dur="200" fill="hold">
                                          <p:stCondLst>
                                            <p:cond delay="400"/>
                                          </p:stCondLst>
                                        </p:cTn>
                                        <p:tgtEl>
                                          <p:spTgt spid="4">
                                            <p:txEl>
                                              <p:pRg st="1" end="1"/>
                                            </p:txEl>
                                          </p:spTgt>
                                        </p:tgtEl>
                                        <p:attrNameLst>
                                          <p:attrName>r</p:attrName>
                                        </p:attrNameLst>
                                      </p:cBhvr>
                                    </p:animRot>
                                    <p:animRot by="-240000">
                                      <p:cBhvr>
                                        <p:cTn id="9" dur="200" fill="hold">
                                          <p:stCondLst>
                                            <p:cond delay="600"/>
                                          </p:stCondLst>
                                        </p:cTn>
                                        <p:tgtEl>
                                          <p:spTgt spid="4">
                                            <p:txEl>
                                              <p:pRg st="1" end="1"/>
                                            </p:txEl>
                                          </p:spTgt>
                                        </p:tgtEl>
                                        <p:attrNameLst>
                                          <p:attrName>r</p:attrName>
                                        </p:attrNameLst>
                                      </p:cBhvr>
                                    </p:animRot>
                                    <p:animRot by="120000">
                                      <p:cBhvr>
                                        <p:cTn id="10" dur="200" fill="hold">
                                          <p:stCondLst>
                                            <p:cond delay="800"/>
                                          </p:stCondLst>
                                        </p:cTn>
                                        <p:tgtEl>
                                          <p:spTgt spid="4">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6">
                                            <p:txEl>
                                              <p:pRg st="1" end="1"/>
                                            </p:txEl>
                                          </p:spTgt>
                                        </p:tgtEl>
                                        <p:attrNameLst>
                                          <p:attrName>r</p:attrName>
                                        </p:attrNameLst>
                                      </p:cBhvr>
                                    </p:animRot>
                                    <p:animRot by="-240000">
                                      <p:cBhvr>
                                        <p:cTn id="15" dur="200" fill="hold">
                                          <p:stCondLst>
                                            <p:cond delay="200"/>
                                          </p:stCondLst>
                                        </p:cTn>
                                        <p:tgtEl>
                                          <p:spTgt spid="6">
                                            <p:txEl>
                                              <p:pRg st="1" end="1"/>
                                            </p:txEl>
                                          </p:spTgt>
                                        </p:tgtEl>
                                        <p:attrNameLst>
                                          <p:attrName>r</p:attrName>
                                        </p:attrNameLst>
                                      </p:cBhvr>
                                    </p:animRot>
                                    <p:animRot by="240000">
                                      <p:cBhvr>
                                        <p:cTn id="16" dur="200" fill="hold">
                                          <p:stCondLst>
                                            <p:cond delay="400"/>
                                          </p:stCondLst>
                                        </p:cTn>
                                        <p:tgtEl>
                                          <p:spTgt spid="6">
                                            <p:txEl>
                                              <p:pRg st="1" end="1"/>
                                            </p:txEl>
                                          </p:spTgt>
                                        </p:tgtEl>
                                        <p:attrNameLst>
                                          <p:attrName>r</p:attrName>
                                        </p:attrNameLst>
                                      </p:cBhvr>
                                    </p:animRot>
                                    <p:animRot by="-240000">
                                      <p:cBhvr>
                                        <p:cTn id="17" dur="200" fill="hold">
                                          <p:stCondLst>
                                            <p:cond delay="600"/>
                                          </p:stCondLst>
                                        </p:cTn>
                                        <p:tgtEl>
                                          <p:spTgt spid="6">
                                            <p:txEl>
                                              <p:pRg st="1" end="1"/>
                                            </p:txEl>
                                          </p:spTgt>
                                        </p:tgtEl>
                                        <p:attrNameLst>
                                          <p:attrName>r</p:attrName>
                                        </p:attrNameLst>
                                      </p:cBhvr>
                                    </p:animRot>
                                    <p:animRot by="120000">
                                      <p:cBhvr>
                                        <p:cTn id="18" dur="200" fill="hold">
                                          <p:stCondLst>
                                            <p:cond delay="800"/>
                                          </p:stCondLst>
                                        </p:cTn>
                                        <p:tgtEl>
                                          <p:spTgt spid="6">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6">
                                            <p:txEl>
                                              <p:pRg st="3" end="3"/>
                                            </p:txEl>
                                          </p:spTgt>
                                        </p:tgtEl>
                                        <p:attrNameLst>
                                          <p:attrName>r</p:attrName>
                                        </p:attrNameLst>
                                      </p:cBhvr>
                                    </p:animRot>
                                    <p:animRot by="-240000">
                                      <p:cBhvr>
                                        <p:cTn id="23" dur="200" fill="hold">
                                          <p:stCondLst>
                                            <p:cond delay="200"/>
                                          </p:stCondLst>
                                        </p:cTn>
                                        <p:tgtEl>
                                          <p:spTgt spid="6">
                                            <p:txEl>
                                              <p:pRg st="3" end="3"/>
                                            </p:txEl>
                                          </p:spTgt>
                                        </p:tgtEl>
                                        <p:attrNameLst>
                                          <p:attrName>r</p:attrName>
                                        </p:attrNameLst>
                                      </p:cBhvr>
                                    </p:animRot>
                                    <p:animRot by="240000">
                                      <p:cBhvr>
                                        <p:cTn id="24" dur="200" fill="hold">
                                          <p:stCondLst>
                                            <p:cond delay="400"/>
                                          </p:stCondLst>
                                        </p:cTn>
                                        <p:tgtEl>
                                          <p:spTgt spid="6">
                                            <p:txEl>
                                              <p:pRg st="3" end="3"/>
                                            </p:txEl>
                                          </p:spTgt>
                                        </p:tgtEl>
                                        <p:attrNameLst>
                                          <p:attrName>r</p:attrName>
                                        </p:attrNameLst>
                                      </p:cBhvr>
                                    </p:animRot>
                                    <p:animRot by="-240000">
                                      <p:cBhvr>
                                        <p:cTn id="25" dur="200" fill="hold">
                                          <p:stCondLst>
                                            <p:cond delay="600"/>
                                          </p:stCondLst>
                                        </p:cTn>
                                        <p:tgtEl>
                                          <p:spTgt spid="6">
                                            <p:txEl>
                                              <p:pRg st="3" end="3"/>
                                            </p:txEl>
                                          </p:spTgt>
                                        </p:tgtEl>
                                        <p:attrNameLst>
                                          <p:attrName>r</p:attrName>
                                        </p:attrNameLst>
                                      </p:cBhvr>
                                    </p:animRot>
                                    <p:animRot by="120000">
                                      <p:cBhvr>
                                        <p:cTn id="26" dur="200" fill="hold">
                                          <p:stCondLst>
                                            <p:cond delay="800"/>
                                          </p:stCondLst>
                                        </p:cTn>
                                        <p:tgtEl>
                                          <p:spTgt spid="6">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D59632-46A4-7243-AB93-C65C34CDBCE1}"/>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6" name="TextBox 5">
            <a:extLst>
              <a:ext uri="{FF2B5EF4-FFF2-40B4-BE49-F238E27FC236}">
                <a16:creationId xmlns:a16="http://schemas.microsoft.com/office/drawing/2014/main" id="{8B7C1431-49A2-6F40-9155-DCF272A683F1}"/>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Nonlinear Method</a:t>
            </a:r>
          </a:p>
        </p:txBody>
      </p:sp>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FF371735-DA64-384A-9608-1A02FE93EF26}"/>
                  </a:ext>
                </a:extLst>
              </p:cNvPr>
              <p:cNvSpPr/>
              <p:nvPr/>
            </p:nvSpPr>
            <p:spPr>
              <a:xfrm>
                <a:off x="1423506" y="2496137"/>
                <a:ext cx="9344981" cy="2895152"/>
              </a:xfrm>
              <a:prstGeom prst="rect">
                <a:avLst/>
              </a:prstGeom>
              <a:ln w="19050">
                <a:solidFill>
                  <a:srgbClr val="C00000"/>
                </a:solidFill>
              </a:ln>
            </p:spPr>
            <p:txBody>
              <a:bodyPr wrap="square">
                <a:spAutoFit/>
              </a:bodyPr>
              <a:lstStyle/>
              <a:p>
                <a:pPr algn="ctr"/>
                <a:r>
                  <a:rPr kumimoji="1" lang="en-US" altLang="ko-US" dirty="0"/>
                  <a:t>First, discretized ODEs of concentration are calculated at each time step.</a:t>
                </a:r>
                <a:endParaRPr lang="en-US" altLang="ko-US"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ko-US" altLang="ko-US" i="1" smtClean="0">
                              <a:latin typeface="Cambria Math" panose="02040503050406030204" pitchFamily="18" charset="0"/>
                            </a:rPr>
                          </m:ctrlPr>
                        </m:fPr>
                        <m:num>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b="0" i="1" smtClean="0">
                                  <a:latin typeface="Cambria Math" panose="02040503050406030204" pitchFamily="18" charset="0"/>
                                </a:rPr>
                                <m:t>𝑁</m:t>
                              </m:r>
                              <m:r>
                                <a:rPr lang="en-US" altLang="ko-US" b="0" i="1" smtClean="0">
                                  <a:latin typeface="Cambria Math" panose="02040503050406030204" pitchFamily="18" charset="0"/>
                                </a:rPr>
                                <m:t>−1</m:t>
                              </m:r>
                            </m:sub>
                          </m:sSub>
                        </m:num>
                        <m:den>
                          <m:r>
                            <a:rPr lang="en-US" altLang="ko-US" i="1">
                              <a:latin typeface="Cambria Math" panose="02040503050406030204" pitchFamily="18" charset="0"/>
                            </a:rPr>
                            <m:t>𝜕</m:t>
                          </m:r>
                          <m:r>
                            <a:rPr lang="en-US" altLang="ko-US" i="1">
                              <a:latin typeface="Cambria Math" panose="02040503050406030204" pitchFamily="18" charset="0"/>
                            </a:rPr>
                            <m:t>𝑡</m:t>
                          </m:r>
                        </m:den>
                      </m:f>
                      <m:r>
                        <a:rPr lang="en-US" altLang="ko-US" b="0" i="1" smtClean="0">
                          <a:latin typeface="Cambria Math" panose="02040503050406030204" pitchFamily="18" charset="0"/>
                        </a:rPr>
                        <m:t>=</m:t>
                      </m:r>
                      <m:f>
                        <m:fPr>
                          <m:ctrlPr>
                            <a:rPr lang="en-US" altLang="ko-US" b="0" i="1" smtClean="0">
                              <a:latin typeface="Cambria Math" panose="02040503050406030204" pitchFamily="18" charset="0"/>
                            </a:rPr>
                          </m:ctrlPr>
                        </m:fPr>
                        <m:num>
                          <m:sSub>
                            <m:sSubPr>
                              <m:ctrlPr>
                                <a:rPr lang="en-US" altLang="ko-US" b="0" i="1" smtClean="0">
                                  <a:latin typeface="Cambria Math" panose="02040503050406030204" pitchFamily="18" charset="0"/>
                                </a:rPr>
                              </m:ctrlPr>
                            </m:sSubPr>
                            <m:e>
                              <m:r>
                                <a:rPr lang="en-US" altLang="ko-US" b="0" i="1" smtClean="0">
                                  <a:latin typeface="Cambria Math" panose="02040503050406030204" pitchFamily="18" charset="0"/>
                                </a:rPr>
                                <m:t>𝑐</m:t>
                              </m:r>
                            </m:e>
                            <m:sub>
                              <m:r>
                                <a:rPr lang="en-US" altLang="ko-US" b="0" i="1" smtClean="0">
                                  <a:latin typeface="Cambria Math" panose="02040503050406030204" pitchFamily="18" charset="0"/>
                                </a:rPr>
                                <m:t>𝑛</m:t>
                              </m:r>
                              <m:r>
                                <a:rPr lang="en-US" altLang="ko-US" b="0" i="1" smtClean="0">
                                  <a:latin typeface="Cambria Math" panose="02040503050406030204" pitchFamily="18" charset="0"/>
                                </a:rPr>
                                <m:t>,</m:t>
                              </m:r>
                              <m:r>
                                <a:rPr lang="en-US" altLang="ko-US" b="0" i="1" smtClean="0">
                                  <a:latin typeface="Cambria Math" panose="02040503050406030204" pitchFamily="18" charset="0"/>
                                </a:rPr>
                                <m:t>𝑁</m:t>
                              </m:r>
                              <m:r>
                                <a:rPr lang="en-US" altLang="ko-US" b="0" i="1" smtClean="0">
                                  <a:latin typeface="Cambria Math" panose="02040503050406030204" pitchFamily="18" charset="0"/>
                                </a:rPr>
                                <m:t>−1,</m:t>
                              </m:r>
                              <m:r>
                                <a:rPr lang="en-US" altLang="ko-US" b="0" i="1" smtClean="0">
                                  <a:latin typeface="Cambria Math" panose="02040503050406030204" pitchFamily="18" charset="0"/>
                                </a:rPr>
                                <m:t>𝑘</m:t>
                              </m:r>
                            </m:sub>
                          </m:sSub>
                          <m:r>
                            <a:rPr lang="en-US" altLang="ko-US" b="0" i="1" smtClean="0">
                              <a:latin typeface="Cambria Math" panose="02040503050406030204" pitchFamily="18" charset="0"/>
                            </a:rPr>
                            <m:t>−</m:t>
                          </m:r>
                          <m:sSub>
                            <m:sSubPr>
                              <m:ctrlPr>
                                <a:rPr lang="en-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𝑁</m:t>
                              </m:r>
                              <m:r>
                                <a:rPr lang="en-US" altLang="ko-US" i="1">
                                  <a:latin typeface="Cambria Math" panose="02040503050406030204" pitchFamily="18" charset="0"/>
                                </a:rPr>
                                <m:t>−1,</m:t>
                              </m:r>
                              <m:r>
                                <a:rPr lang="en-US" altLang="ko-US" i="1">
                                  <a:latin typeface="Cambria Math" panose="02040503050406030204" pitchFamily="18" charset="0"/>
                                </a:rPr>
                                <m:t>𝑘</m:t>
                              </m:r>
                              <m:r>
                                <a:rPr lang="en-US" altLang="ko-US" b="0" i="1" smtClean="0">
                                  <a:latin typeface="Cambria Math" panose="02040503050406030204" pitchFamily="18" charset="0"/>
                                </a:rPr>
                                <m:t>−1</m:t>
                              </m:r>
                            </m:sub>
                          </m:sSub>
                        </m:num>
                        <m:den>
                          <m:r>
                            <a:rPr lang="en-US" altLang="ko-US" b="0" i="1" smtClean="0">
                              <a:latin typeface="Cambria Math" panose="02040503050406030204" pitchFamily="18" charset="0"/>
                              <a:ea typeface="Cambria Math" panose="02040503050406030204" pitchFamily="18" charset="0"/>
                            </a:rPr>
                            <m:t>∆</m:t>
                          </m:r>
                          <m:r>
                            <a:rPr lang="en-US" altLang="ko-US" b="0" i="1" smtClean="0">
                              <a:latin typeface="Cambria Math" panose="02040503050406030204" pitchFamily="18" charset="0"/>
                              <a:ea typeface="Cambria Math" panose="02040503050406030204" pitchFamily="18" charset="0"/>
                            </a:rPr>
                            <m:t>𝑡</m:t>
                          </m:r>
                        </m:den>
                      </m:f>
                      <m:r>
                        <a:rPr lang="en-US" altLang="ko-US" i="1">
                          <a:latin typeface="Cambria Math" panose="02040503050406030204" pitchFamily="18" charset="0"/>
                        </a:rPr>
                        <m:t>=</m:t>
                      </m:r>
                      <m:f>
                        <m:fPr>
                          <m:ctrlPr>
                            <a:rPr lang="ko-US" altLang="ko-US" i="1">
                              <a:latin typeface="Cambria Math" panose="02040503050406030204" pitchFamily="18" charset="0"/>
                            </a:rPr>
                          </m:ctrlPr>
                        </m:fPr>
                        <m:num>
                          <m:sSub>
                            <m:sSubPr>
                              <m:ctrlPr>
                                <a:rPr lang="ko-US" altLang="ko-US" i="1">
                                  <a:latin typeface="Cambria Math" panose="02040503050406030204" pitchFamily="18" charset="0"/>
                                </a:rPr>
                              </m:ctrlPr>
                            </m:sSubPr>
                            <m:e>
                              <m:r>
                                <a:rPr lang="en-US" altLang="ko-US" i="1">
                                  <a:latin typeface="Cambria Math" panose="02040503050406030204" pitchFamily="18" charset="0"/>
                                </a:rPr>
                                <m:t>𝐷</m:t>
                              </m:r>
                            </m:e>
                            <m:sub>
                              <m:r>
                                <a:rPr lang="en-US" altLang="ko-US" i="1">
                                  <a:latin typeface="Cambria Math" panose="02040503050406030204" pitchFamily="18" charset="0"/>
                                </a:rPr>
                                <m:t>𝑛</m:t>
                              </m:r>
                            </m:sub>
                          </m:sSub>
                        </m:num>
                        <m:den>
                          <m:r>
                            <a:rPr lang="en-US" altLang="ko-US" i="1">
                              <a:latin typeface="Cambria Math" panose="02040503050406030204" pitchFamily="18" charset="0"/>
                            </a:rPr>
                            <m:t>𝑟</m:t>
                          </m:r>
                          <m:sSup>
                            <m:sSupPr>
                              <m:ctrlPr>
                                <a:rPr lang="ko-US" altLang="ko-US" i="1">
                                  <a:latin typeface="Cambria Math" panose="02040503050406030204" pitchFamily="18" charset="0"/>
                                </a:rPr>
                              </m:ctrlPr>
                            </m:sSupPr>
                            <m:e>
                              <m:r>
                                <a:rPr lang="en-US" altLang="ko-US" i="1">
                                  <a:latin typeface="Cambria Math" panose="02040503050406030204" pitchFamily="18" charset="0"/>
                                </a:rPr>
                                <m:t>(∆</m:t>
                              </m:r>
                              <m:r>
                                <a:rPr lang="en-US" altLang="ko-US" i="1">
                                  <a:latin typeface="Cambria Math" panose="02040503050406030204" pitchFamily="18" charset="0"/>
                                </a:rPr>
                                <m:t>𝑟</m:t>
                              </m:r>
                              <m:r>
                                <a:rPr lang="en-US" altLang="ko-US" i="1">
                                  <a:latin typeface="Cambria Math" panose="02040503050406030204" pitchFamily="18" charset="0"/>
                                </a:rPr>
                                <m:t>)</m:t>
                              </m:r>
                            </m:e>
                            <m:sup>
                              <m:r>
                                <a:rPr lang="en-US" altLang="ko-US" i="1">
                                  <a:latin typeface="Cambria Math" panose="02040503050406030204" pitchFamily="18" charset="0"/>
                                </a:rPr>
                                <m:t>2</m:t>
                              </m:r>
                            </m:sup>
                          </m:sSup>
                        </m:den>
                      </m:f>
                      <m:d>
                        <m:dPr>
                          <m:begChr m:val="["/>
                          <m:endChr m:val="]"/>
                          <m:ctrlPr>
                            <a:rPr lang="ko-US" altLang="ko-US" i="1">
                              <a:latin typeface="Cambria Math" panose="02040503050406030204" pitchFamily="18" charset="0"/>
                            </a:rPr>
                          </m:ctrlPr>
                        </m:dPr>
                        <m:e>
                          <m:d>
                            <m:dPr>
                              <m:ctrlPr>
                                <a:rPr lang="ko-US" altLang="ko-US" i="1">
                                  <a:latin typeface="Cambria Math" panose="02040503050406030204" pitchFamily="18" charset="0"/>
                                </a:rPr>
                              </m:ctrlPr>
                            </m:dPr>
                            <m:e>
                              <m:r>
                                <a:rPr lang="en-US" altLang="ko-US" i="1">
                                  <a:latin typeface="Cambria Math" panose="02040503050406030204" pitchFamily="18" charset="0"/>
                                </a:rPr>
                                <m:t>𝑟</m:t>
                              </m:r>
                              <m:r>
                                <a:rPr lang="en-US" altLang="ko-US" i="1">
                                  <a:latin typeface="Cambria Math" panose="02040503050406030204" pitchFamily="18" charset="0"/>
                                </a:rPr>
                                <m:t>−∆</m:t>
                              </m:r>
                              <m:r>
                                <a:rPr lang="en-US" altLang="ko-US" i="1">
                                  <a:latin typeface="Cambria Math" panose="02040503050406030204" pitchFamily="18" charset="0"/>
                                </a:rPr>
                                <m:t>𝑟</m:t>
                              </m:r>
                            </m:e>
                          </m:d>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𝑖</m:t>
                              </m:r>
                              <m:r>
                                <a:rPr lang="en-US" altLang="ko-US" i="1">
                                  <a:latin typeface="Cambria Math" panose="02040503050406030204" pitchFamily="18" charset="0"/>
                                </a:rPr>
                                <m:t>−1</m:t>
                              </m:r>
                            </m:sub>
                          </m:sSub>
                          <m:r>
                            <a:rPr lang="en-US" altLang="ko-US" i="1">
                              <a:latin typeface="Cambria Math" panose="02040503050406030204" pitchFamily="18" charset="0"/>
                            </a:rPr>
                            <m:t>−2</m:t>
                          </m:r>
                          <m:r>
                            <a:rPr lang="en-US" altLang="ko-US" i="1">
                              <a:latin typeface="Cambria Math" panose="02040503050406030204" pitchFamily="18" charset="0"/>
                            </a:rPr>
                            <m:t>𝑟</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𝑖</m:t>
                              </m:r>
                            </m:sub>
                          </m:sSub>
                          <m:r>
                            <a:rPr lang="en-US" altLang="ko-US" i="1">
                              <a:latin typeface="Cambria Math" panose="02040503050406030204" pitchFamily="18" charset="0"/>
                            </a:rPr>
                            <m:t>+(</m:t>
                          </m:r>
                          <m:r>
                            <a:rPr lang="en-US" altLang="ko-US" i="1">
                              <a:latin typeface="Cambria Math" panose="02040503050406030204" pitchFamily="18" charset="0"/>
                            </a:rPr>
                            <m:t>𝑟</m:t>
                          </m:r>
                          <m:r>
                            <a:rPr lang="en-US" altLang="ko-US" i="1">
                              <a:latin typeface="Cambria Math" panose="02040503050406030204" pitchFamily="18" charset="0"/>
                            </a:rPr>
                            <m:t>+∆</m:t>
                          </m:r>
                          <m:r>
                            <a:rPr lang="en-US" altLang="ko-US" i="1">
                              <a:latin typeface="Cambria Math" panose="02040503050406030204" pitchFamily="18" charset="0"/>
                            </a:rPr>
                            <m:t>𝑟</m:t>
                          </m:r>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𝑖</m:t>
                              </m:r>
                              <m:r>
                                <a:rPr lang="en-US" altLang="ko-US" i="1">
                                  <a:latin typeface="Cambria Math" panose="02040503050406030204" pitchFamily="18" charset="0"/>
                                </a:rPr>
                                <m:t>+1</m:t>
                              </m:r>
                            </m:sub>
                          </m:sSub>
                        </m:e>
                      </m:d>
                    </m:oMath>
                  </m:oMathPara>
                </a14:m>
                <a:endParaRPr lang="en-US" altLang="ko-US" dirty="0"/>
              </a:p>
              <a:p>
                <a:endParaRPr lang="en-US" altLang="ko-US" dirty="0"/>
              </a:p>
              <a:p>
                <a:endParaRPr lang="en-US" altLang="ko-US" dirty="0"/>
              </a:p>
              <a:p>
                <a:endParaRPr lang="en-US" altLang="ko-US" i="1" dirty="0">
                  <a:latin typeface="Cambria Math" panose="02040503050406030204" pitchFamily="18" charset="0"/>
                </a:endParaRPr>
              </a:p>
              <a:p>
                <a:endParaRPr lang="en-US" altLang="ko-US" dirty="0"/>
              </a:p>
              <a:p>
                <a:endParaRPr lang="en-US" altLang="ko-US" dirty="0"/>
              </a:p>
              <a:p>
                <a:endParaRPr lang="en-US" altLang="ko-US" dirty="0"/>
              </a:p>
            </p:txBody>
          </p:sp>
        </mc:Choice>
        <mc:Fallback xmlns="">
          <p:sp>
            <p:nvSpPr>
              <p:cNvPr id="2" name="직사각형 1">
                <a:extLst>
                  <a:ext uri="{FF2B5EF4-FFF2-40B4-BE49-F238E27FC236}">
                    <a16:creationId xmlns:a16="http://schemas.microsoft.com/office/drawing/2014/main" id="{FF371735-DA64-384A-9608-1A02FE93EF26}"/>
                  </a:ext>
                </a:extLst>
              </p:cNvPr>
              <p:cNvSpPr>
                <a:spLocks noRot="1" noChangeAspect="1" noMove="1" noResize="1" noEditPoints="1" noAdjustHandles="1" noChangeArrowheads="1" noChangeShapeType="1" noTextEdit="1"/>
              </p:cNvSpPr>
              <p:nvPr/>
            </p:nvSpPr>
            <p:spPr>
              <a:xfrm>
                <a:off x="1423506" y="2496137"/>
                <a:ext cx="9344981" cy="2895152"/>
              </a:xfrm>
              <a:prstGeom prst="rect">
                <a:avLst/>
              </a:prstGeom>
              <a:blipFill>
                <a:blip r:embed="rId4"/>
                <a:stretch>
                  <a:fillRect t="-433"/>
                </a:stretch>
              </a:blipFill>
              <a:ln w="19050">
                <a:solidFill>
                  <a:srgbClr val="C00000"/>
                </a:solidFill>
              </a:ln>
            </p:spPr>
            <p:txBody>
              <a:bodyPr/>
              <a:lstStyle/>
              <a:p>
                <a:r>
                  <a:rPr lang="ko-US" altLang="en-US">
                    <a:noFill/>
                  </a:rPr>
                  <a:t> </a:t>
                </a:r>
              </a:p>
            </p:txBody>
          </p:sp>
        </mc:Fallback>
      </mc:AlternateContent>
      <p:sp>
        <p:nvSpPr>
          <p:cNvPr id="3" name="아래쪽 화살표[D] 2">
            <a:extLst>
              <a:ext uri="{FF2B5EF4-FFF2-40B4-BE49-F238E27FC236}">
                <a16:creationId xmlns:a16="http://schemas.microsoft.com/office/drawing/2014/main" id="{4A624BF7-3EEC-274C-9451-4BC7926DF442}"/>
              </a:ext>
            </a:extLst>
          </p:cNvPr>
          <p:cNvSpPr/>
          <p:nvPr/>
        </p:nvSpPr>
        <p:spPr>
          <a:xfrm>
            <a:off x="5791197" y="3898826"/>
            <a:ext cx="609600" cy="386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mc:AlternateContent xmlns:mc="http://schemas.openxmlformats.org/markup-compatibility/2006" xmlns:a14="http://schemas.microsoft.com/office/drawing/2010/main">
        <mc:Choice Requires="a14">
          <p:sp>
            <p:nvSpPr>
              <p:cNvPr id="4" name="직사각형 3">
                <a:extLst>
                  <a:ext uri="{FF2B5EF4-FFF2-40B4-BE49-F238E27FC236}">
                    <a16:creationId xmlns:a16="http://schemas.microsoft.com/office/drawing/2014/main" id="{9A5C4C3A-B10F-1540-8F64-F6BDFA36251E}"/>
                  </a:ext>
                </a:extLst>
              </p:cNvPr>
              <p:cNvSpPr/>
              <p:nvPr/>
            </p:nvSpPr>
            <p:spPr>
              <a:xfrm>
                <a:off x="1423506" y="5602668"/>
                <a:ext cx="9344981" cy="1603452"/>
              </a:xfrm>
              <a:prstGeom prst="rect">
                <a:avLst/>
              </a:prstGeom>
              <a:ln w="19050">
                <a:solidFill>
                  <a:srgbClr val="C00000"/>
                </a:solidFill>
              </a:ln>
            </p:spPr>
            <p:txBody>
              <a:bodyPr wrap="square">
                <a:spAutoFit/>
              </a:bodyPr>
              <a:lstStyle/>
              <a:p>
                <a:pPr marL="285750" indent="-285750">
                  <a:buFont typeface="시스템 서체 일반체"/>
                  <a:buChar char="-"/>
                </a:pPr>
                <a:r>
                  <a:rPr lang="en-US" altLang="ko-US" dirty="0"/>
                  <a:t>The negative surface concentration equation </a:t>
                </a:r>
              </a:p>
              <a:p>
                <a:pPr>
                  <a:lnSpc>
                    <a:spcPct val="150000"/>
                  </a:lnSpc>
                </a:pPr>
                <a14:m>
                  <m:oMathPara xmlns:m="http://schemas.openxmlformats.org/officeDocument/2006/math">
                    <m:oMathParaPr>
                      <m:jc m:val="centerGroup"/>
                    </m:oMathParaPr>
                    <m:oMath xmlns:m="http://schemas.openxmlformats.org/officeDocument/2006/math">
                      <m:sSub>
                        <m:sSubPr>
                          <m:ctrlPr>
                            <a:rPr lang="ko-US" altLang="ko-US" i="1" smtClean="0">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𝑁</m:t>
                          </m:r>
                          <m:r>
                            <a:rPr lang="en-US" altLang="ko-US" i="1">
                              <a:latin typeface="Cambria Math" panose="02040503050406030204" pitchFamily="18" charset="0"/>
                            </a:rPr>
                            <m:t>,</m:t>
                          </m:r>
                          <m:r>
                            <a:rPr lang="en-US" altLang="ko-US" i="1">
                              <a:latin typeface="Cambria Math" panose="02040503050406030204" pitchFamily="18" charset="0"/>
                            </a:rPr>
                            <m:t>𝑘</m:t>
                          </m:r>
                        </m:sub>
                      </m:sSub>
                      <m:r>
                        <a:rPr lang="en-US" altLang="ko-US" i="1">
                          <a:latin typeface="Cambria Math" panose="02040503050406030204" pitchFamily="18" charset="0"/>
                        </a:rPr>
                        <m:t>=∆</m:t>
                      </m:r>
                      <m:r>
                        <a:rPr lang="en-US" altLang="ko-US" i="1">
                          <a:latin typeface="Cambria Math" panose="02040503050406030204" pitchFamily="18" charset="0"/>
                        </a:rPr>
                        <m:t>𝑟</m:t>
                      </m:r>
                      <m:d>
                        <m:dPr>
                          <m:ctrlPr>
                            <a:rPr lang="ko-US" altLang="ko-US" i="1">
                              <a:latin typeface="Cambria Math" panose="02040503050406030204" pitchFamily="18" charset="0"/>
                            </a:rPr>
                          </m:ctrlPr>
                        </m:dPr>
                        <m:e>
                          <m:r>
                            <a:rPr lang="en-US" altLang="ko-US" i="1">
                              <a:latin typeface="Cambria Math" panose="02040503050406030204" pitchFamily="18" charset="0"/>
                            </a:rPr>
                            <m:t>−</m:t>
                          </m:r>
                          <m:f>
                            <m:fPr>
                              <m:ctrlPr>
                                <a:rPr lang="ko-US" altLang="ko-US" i="1">
                                  <a:latin typeface="Cambria Math" panose="02040503050406030204" pitchFamily="18" charset="0"/>
                                </a:rPr>
                              </m:ctrlPr>
                            </m:fPr>
                            <m:num>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b="0" i="1" smtClean="0">
                                      <a:latin typeface="Cambria Math" panose="02040503050406030204" pitchFamily="18" charset="0"/>
                                    </a:rPr>
                                    <m:t>𝑡𝑜𝑡</m:t>
                                  </m:r>
                                  <m:r>
                                    <a:rPr lang="en-US" altLang="ko-US" b="0" i="1" smtClean="0">
                                      <a:latin typeface="Cambria Math" panose="02040503050406030204" pitchFamily="18" charset="0"/>
                                    </a:rPr>
                                    <m:t>,</m:t>
                                  </m:r>
                                  <m:r>
                                    <a:rPr lang="en-US" altLang="ko-US" i="1">
                                      <a:latin typeface="Cambria Math" panose="02040503050406030204" pitchFamily="18" charset="0"/>
                                    </a:rPr>
                                    <m:t>𝑛</m:t>
                                  </m:r>
                                </m:sub>
                              </m:sSub>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𝑁</m:t>
                                  </m:r>
                                  <m:r>
                                    <a:rPr lang="en-US" altLang="ko-US" i="1">
                                      <a:latin typeface="Cambria Math" panose="02040503050406030204" pitchFamily="18" charset="0"/>
                                    </a:rPr>
                                    <m:t>,</m:t>
                                  </m:r>
                                  <m:r>
                                    <a:rPr lang="en-US" altLang="ko-US" i="1">
                                      <a:latin typeface="Cambria Math" panose="02040503050406030204" pitchFamily="18" charset="0"/>
                                    </a:rPr>
                                    <m:t>𝑘</m:t>
                                  </m:r>
                                </m:sub>
                              </m:sSub>
                              <m:r>
                                <a:rPr lang="en-US" altLang="ko-US" b="0" i="1" smtClean="0">
                                  <a:latin typeface="Cambria Math" panose="02040503050406030204" pitchFamily="18" charset="0"/>
                                </a:rPr>
                                <m:t> </m:t>
                              </m:r>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𝐼</m:t>
                                  </m:r>
                                </m:e>
                                <m:sub>
                                  <m:r>
                                    <a:rPr lang="en-US" altLang="ko-US" i="1">
                                      <a:latin typeface="Cambria Math" panose="02040503050406030204" pitchFamily="18" charset="0"/>
                                    </a:rPr>
                                    <m:t>𝑘</m:t>
                                  </m:r>
                                </m:sub>
                              </m:sSub>
                              <m:r>
                                <a:rPr lang="en-US" altLang="ko-US" i="1">
                                  <a:latin typeface="Cambria Math" panose="02040503050406030204" pitchFamily="18" charset="0"/>
                                </a:rPr>
                                <m:t>)</m:t>
                              </m:r>
                            </m:num>
                            <m:den>
                              <m:sSub>
                                <m:sSubPr>
                                  <m:ctrlPr>
                                    <a:rPr lang="ko-US" altLang="ko-US" i="1">
                                      <a:latin typeface="Cambria Math" panose="02040503050406030204" pitchFamily="18" charset="0"/>
                                    </a:rPr>
                                  </m:ctrlPr>
                                </m:sSubPr>
                                <m:e>
                                  <m:r>
                                    <a:rPr lang="en-US" altLang="ko-US" i="1">
                                      <a:latin typeface="Cambria Math" panose="02040503050406030204" pitchFamily="18" charset="0"/>
                                    </a:rPr>
                                    <m:t>𝑎</m:t>
                                  </m:r>
                                </m:e>
                                <m:sub>
                                  <m:r>
                                    <a:rPr lang="en-US" altLang="ko-US" i="1">
                                      <a:latin typeface="Cambria Math" panose="02040503050406030204" pitchFamily="18" charset="0"/>
                                    </a:rPr>
                                    <m:t>𝑛</m:t>
                                  </m:r>
                                </m:sub>
                              </m:sSub>
                              <m:sSub>
                                <m:sSubPr>
                                  <m:ctrlPr>
                                    <a:rPr lang="ko-US" altLang="ko-US" i="1">
                                      <a:latin typeface="Cambria Math" panose="02040503050406030204" pitchFamily="18" charset="0"/>
                                    </a:rPr>
                                  </m:ctrlPr>
                                </m:sSubPr>
                                <m:e>
                                  <m:r>
                                    <a:rPr lang="en-US" altLang="ko-US" i="1">
                                      <a:latin typeface="Cambria Math" panose="02040503050406030204" pitchFamily="18" charset="0"/>
                                    </a:rPr>
                                    <m:t>𝐷</m:t>
                                  </m:r>
                                </m:e>
                                <m:sub>
                                  <m:r>
                                    <a:rPr lang="en-US" altLang="ko-US" i="1">
                                      <a:latin typeface="Cambria Math" panose="02040503050406030204" pitchFamily="18" charset="0"/>
                                    </a:rPr>
                                    <m:t>𝑛</m:t>
                                  </m:r>
                                </m:sub>
                              </m:sSub>
                              <m:r>
                                <a:rPr lang="en-US" altLang="ko-US" i="1">
                                  <a:latin typeface="Cambria Math" panose="02040503050406030204" pitchFamily="18" charset="0"/>
                                </a:rPr>
                                <m:t>𝐹</m:t>
                              </m:r>
                            </m:den>
                          </m:f>
                        </m:e>
                      </m:d>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𝑁</m:t>
                          </m:r>
                          <m:r>
                            <a:rPr lang="en-US" altLang="ko-US" i="1">
                              <a:latin typeface="Cambria Math" panose="02040503050406030204" pitchFamily="18" charset="0"/>
                            </a:rPr>
                            <m:t>−1,</m:t>
                          </m:r>
                          <m:r>
                            <a:rPr lang="en-US" altLang="ko-US" i="1">
                              <a:latin typeface="Cambria Math" panose="02040503050406030204" pitchFamily="18" charset="0"/>
                            </a:rPr>
                            <m:t>𝑘</m:t>
                          </m:r>
                        </m:sub>
                      </m:sSub>
                    </m:oMath>
                  </m:oMathPara>
                </a14:m>
                <a:endParaRPr lang="en-US" altLang="ko-US" dirty="0"/>
              </a:p>
              <a:p>
                <a:pPr>
                  <a:lnSpc>
                    <a:spcPct val="150000"/>
                  </a:lnSpc>
                </a:pPr>
                <a:endParaRPr lang="ko-US" altLang="en-US" dirty="0"/>
              </a:p>
            </p:txBody>
          </p:sp>
        </mc:Choice>
        <mc:Fallback xmlns="">
          <p:sp>
            <p:nvSpPr>
              <p:cNvPr id="4" name="직사각형 3">
                <a:extLst>
                  <a:ext uri="{FF2B5EF4-FFF2-40B4-BE49-F238E27FC236}">
                    <a16:creationId xmlns:a16="http://schemas.microsoft.com/office/drawing/2014/main" id="{9A5C4C3A-B10F-1540-8F64-F6BDFA36251E}"/>
                  </a:ext>
                </a:extLst>
              </p:cNvPr>
              <p:cNvSpPr>
                <a:spLocks noRot="1" noChangeAspect="1" noMove="1" noResize="1" noEditPoints="1" noAdjustHandles="1" noChangeArrowheads="1" noChangeShapeType="1" noTextEdit="1"/>
              </p:cNvSpPr>
              <p:nvPr/>
            </p:nvSpPr>
            <p:spPr>
              <a:xfrm>
                <a:off x="1423506" y="5602668"/>
                <a:ext cx="9344981" cy="1603452"/>
              </a:xfrm>
              <a:prstGeom prst="rect">
                <a:avLst/>
              </a:prstGeom>
              <a:blipFill>
                <a:blip r:embed="rId5"/>
                <a:stretch>
                  <a:fillRect l="-407" t="-775"/>
                </a:stretch>
              </a:blipFill>
              <a:ln w="19050">
                <a:solidFill>
                  <a:srgbClr val="C00000"/>
                </a:solidFill>
              </a:ln>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C6788169-BB13-5F42-91AC-090049B83A8C}"/>
                  </a:ext>
                </a:extLst>
              </p:cNvPr>
              <p:cNvSpPr/>
              <p:nvPr/>
            </p:nvSpPr>
            <p:spPr>
              <a:xfrm>
                <a:off x="1627819" y="1616247"/>
                <a:ext cx="8936357" cy="646331"/>
              </a:xfrm>
              <a:prstGeom prst="rect">
                <a:avLst/>
              </a:prstGeom>
              <a:ln w="19050">
                <a:solidFill>
                  <a:srgbClr val="C00000"/>
                </a:solidFill>
              </a:ln>
            </p:spPr>
            <p:txBody>
              <a:bodyPr wrap="square">
                <a:spAutoFit/>
              </a:bodyPr>
              <a:lstStyle/>
              <a:p>
                <a:pPr algn="ctr"/>
                <a:r>
                  <a:rPr kumimoji="1" lang="en-US" altLang="ko-KR" dirty="0">
                    <a:cs typeface="Times New Roman" panose="02020603050405020304" pitchFamily="18" charset="0"/>
                  </a:rPr>
                  <a:t>Numerical analysis is required to solve the ODEs obtained from the finite difference method without using the linearized </a:t>
                </a:r>
                <a14:m>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oMath>
                </a14:m>
                <a:r>
                  <a:rPr kumimoji="1" lang="en-US" altLang="ko-KR" dirty="0">
                    <a:cs typeface="Times New Roman" panose="02020603050405020304" pitchFamily="18" charset="0"/>
                  </a:rPr>
                  <a:t> equation.  </a:t>
                </a:r>
              </a:p>
            </p:txBody>
          </p:sp>
        </mc:Choice>
        <mc:Fallback xmlns="">
          <p:sp>
            <p:nvSpPr>
              <p:cNvPr id="7" name="직사각형 6">
                <a:extLst>
                  <a:ext uri="{FF2B5EF4-FFF2-40B4-BE49-F238E27FC236}">
                    <a16:creationId xmlns:a16="http://schemas.microsoft.com/office/drawing/2014/main" id="{C6788169-BB13-5F42-91AC-090049B83A8C}"/>
                  </a:ext>
                </a:extLst>
              </p:cNvPr>
              <p:cNvSpPr>
                <a:spLocks noRot="1" noChangeAspect="1" noMove="1" noResize="1" noEditPoints="1" noAdjustHandles="1" noChangeArrowheads="1" noChangeShapeType="1" noTextEdit="1"/>
              </p:cNvSpPr>
              <p:nvPr/>
            </p:nvSpPr>
            <p:spPr>
              <a:xfrm>
                <a:off x="1627819" y="1616247"/>
                <a:ext cx="8936357" cy="646331"/>
              </a:xfrm>
              <a:prstGeom prst="rect">
                <a:avLst/>
              </a:prstGeom>
              <a:blipFill>
                <a:blip r:embed="rId6"/>
                <a:stretch>
                  <a:fillRect t="-1852" b="-12963"/>
                </a:stretch>
              </a:blipFill>
              <a:ln w="19050">
                <a:solidFill>
                  <a:srgbClr val="C00000"/>
                </a:solidFill>
              </a:ln>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9" name="직사각형 8">
                <a:extLst>
                  <a:ext uri="{FF2B5EF4-FFF2-40B4-BE49-F238E27FC236}">
                    <a16:creationId xmlns:a16="http://schemas.microsoft.com/office/drawing/2014/main" id="{CDD558E4-899C-AE42-9D0F-9BF9BB79FDCB}"/>
                  </a:ext>
                </a:extLst>
              </p:cNvPr>
              <p:cNvSpPr/>
              <p:nvPr/>
            </p:nvSpPr>
            <p:spPr>
              <a:xfrm>
                <a:off x="1627819" y="4528746"/>
                <a:ext cx="8936356" cy="616772"/>
              </a:xfrm>
              <a:prstGeom prst="rect">
                <a:avLst/>
              </a:prstGeom>
              <a:ln w="19050">
                <a:solidFill>
                  <a:srgbClr val="0070C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ko-US" altLang="ko-US" i="1" smtClean="0">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𝑁</m:t>
                          </m:r>
                          <m:r>
                            <a:rPr lang="en-US" altLang="ko-US" i="1">
                              <a:latin typeface="Cambria Math" panose="02040503050406030204" pitchFamily="18" charset="0"/>
                            </a:rPr>
                            <m:t>−1,</m:t>
                          </m:r>
                          <m:r>
                            <a:rPr lang="en-US" altLang="ko-US" i="1">
                              <a:latin typeface="Cambria Math" panose="02040503050406030204" pitchFamily="18" charset="0"/>
                            </a:rPr>
                            <m:t>𝑘</m:t>
                          </m:r>
                        </m:sub>
                      </m:sSub>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𝑁</m:t>
                          </m:r>
                          <m:r>
                            <a:rPr lang="en-US" altLang="ko-US" i="1">
                              <a:latin typeface="Cambria Math" panose="02040503050406030204" pitchFamily="18" charset="0"/>
                            </a:rPr>
                            <m:t>−1,</m:t>
                          </m:r>
                          <m:r>
                            <a:rPr lang="en-US" altLang="ko-US" i="1">
                              <a:latin typeface="Cambria Math" panose="02040503050406030204" pitchFamily="18" charset="0"/>
                            </a:rPr>
                            <m:t>𝑘</m:t>
                          </m:r>
                          <m:r>
                            <a:rPr lang="en-US" altLang="ko-US" i="1">
                              <a:latin typeface="Cambria Math" panose="02040503050406030204" pitchFamily="18" charset="0"/>
                            </a:rPr>
                            <m:t>−1</m:t>
                          </m:r>
                        </m:sub>
                      </m:sSub>
                      <m:r>
                        <a:rPr lang="en-US" altLang="ko-US" i="1">
                          <a:latin typeface="Cambria Math" panose="02040503050406030204" pitchFamily="18" charset="0"/>
                        </a:rPr>
                        <m:t>+∆</m:t>
                      </m:r>
                      <m:r>
                        <a:rPr lang="en-US" altLang="ko-US" i="1">
                          <a:latin typeface="Cambria Math" panose="02040503050406030204" pitchFamily="18" charset="0"/>
                        </a:rPr>
                        <m:t>𝑡</m:t>
                      </m:r>
                      <m:d>
                        <m:dPr>
                          <m:ctrlPr>
                            <a:rPr lang="ko-US" altLang="ko-US" i="1">
                              <a:latin typeface="Cambria Math" panose="02040503050406030204" pitchFamily="18" charset="0"/>
                            </a:rPr>
                          </m:ctrlPr>
                        </m:dPr>
                        <m:e>
                          <m:f>
                            <m:fPr>
                              <m:ctrlPr>
                                <a:rPr lang="ko-US" altLang="ko-US" i="1">
                                  <a:latin typeface="Cambria Math" panose="02040503050406030204" pitchFamily="18" charset="0"/>
                                </a:rPr>
                              </m:ctrlPr>
                            </m:fPr>
                            <m:num>
                              <m:sSub>
                                <m:sSubPr>
                                  <m:ctrlPr>
                                    <a:rPr lang="ko-US" altLang="ko-US" i="1">
                                      <a:latin typeface="Cambria Math" panose="02040503050406030204" pitchFamily="18" charset="0"/>
                                    </a:rPr>
                                  </m:ctrlPr>
                                </m:sSubPr>
                                <m:e>
                                  <m:r>
                                    <a:rPr lang="en-US" altLang="ko-US" i="1">
                                      <a:latin typeface="Cambria Math" panose="02040503050406030204" pitchFamily="18" charset="0"/>
                                    </a:rPr>
                                    <m:t>𝐷</m:t>
                                  </m:r>
                                </m:e>
                                <m:sub>
                                  <m:r>
                                    <a:rPr lang="en-US" altLang="ko-US" i="1">
                                      <a:latin typeface="Cambria Math" panose="02040503050406030204" pitchFamily="18" charset="0"/>
                                    </a:rPr>
                                    <m:t>𝑛</m:t>
                                  </m:r>
                                </m:sub>
                              </m:sSub>
                            </m:num>
                            <m:den>
                              <m:r>
                                <a:rPr lang="en-US" altLang="ko-US" i="1">
                                  <a:latin typeface="Cambria Math" panose="02040503050406030204" pitchFamily="18" charset="0"/>
                                </a:rPr>
                                <m:t>𝑟</m:t>
                              </m:r>
                              <m:sSup>
                                <m:sSupPr>
                                  <m:ctrlPr>
                                    <a:rPr lang="ko-US" altLang="ko-US" i="1">
                                      <a:latin typeface="Cambria Math" panose="02040503050406030204" pitchFamily="18" charset="0"/>
                                    </a:rPr>
                                  </m:ctrlPr>
                                </m:sSupPr>
                                <m:e>
                                  <m:r>
                                    <a:rPr lang="en-US" altLang="ko-US" i="1">
                                      <a:latin typeface="Cambria Math" panose="02040503050406030204" pitchFamily="18" charset="0"/>
                                    </a:rPr>
                                    <m:t>∆</m:t>
                                  </m:r>
                                  <m:r>
                                    <a:rPr lang="en-US" altLang="ko-US" i="1">
                                      <a:latin typeface="Cambria Math" panose="02040503050406030204" pitchFamily="18" charset="0"/>
                                    </a:rPr>
                                    <m:t>𝑟</m:t>
                                  </m:r>
                                </m:e>
                                <m:sup>
                                  <m:r>
                                    <a:rPr lang="en-US" altLang="ko-US" i="1">
                                      <a:latin typeface="Cambria Math" panose="02040503050406030204" pitchFamily="18" charset="0"/>
                                    </a:rPr>
                                    <m:t>2</m:t>
                                  </m:r>
                                </m:sup>
                              </m:sSup>
                            </m:den>
                          </m:f>
                          <m:d>
                            <m:dPr>
                              <m:begChr m:val="["/>
                              <m:endChr m:val="]"/>
                              <m:ctrlPr>
                                <a:rPr lang="ko-US" altLang="ko-US" i="1">
                                  <a:latin typeface="Cambria Math" panose="02040503050406030204" pitchFamily="18" charset="0"/>
                                </a:rPr>
                              </m:ctrlPr>
                            </m:dPr>
                            <m:e>
                              <m:d>
                                <m:dPr>
                                  <m:ctrlPr>
                                    <a:rPr lang="ko-US" altLang="ko-US" i="1">
                                      <a:latin typeface="Cambria Math" panose="02040503050406030204" pitchFamily="18" charset="0"/>
                                    </a:rPr>
                                  </m:ctrlPr>
                                </m:dPr>
                                <m:e>
                                  <m:r>
                                    <a:rPr lang="en-US" altLang="ko-US" i="1">
                                      <a:latin typeface="Cambria Math" panose="02040503050406030204" pitchFamily="18" charset="0"/>
                                    </a:rPr>
                                    <m:t>𝑟</m:t>
                                  </m:r>
                                  <m:r>
                                    <a:rPr lang="en-US" altLang="ko-US" i="1">
                                      <a:latin typeface="Cambria Math" panose="02040503050406030204" pitchFamily="18" charset="0"/>
                                    </a:rPr>
                                    <m:t>−∆</m:t>
                                  </m:r>
                                  <m:r>
                                    <a:rPr lang="en-US" altLang="ko-US" i="1">
                                      <a:latin typeface="Cambria Math" panose="02040503050406030204" pitchFamily="18" charset="0"/>
                                    </a:rPr>
                                    <m:t>𝑟</m:t>
                                  </m:r>
                                </m:e>
                              </m:d>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𝑁</m:t>
                                  </m:r>
                                  <m:r>
                                    <a:rPr lang="en-US" altLang="ko-US" i="1">
                                      <a:latin typeface="Cambria Math" panose="02040503050406030204" pitchFamily="18" charset="0"/>
                                    </a:rPr>
                                    <m:t>−2,</m:t>
                                  </m:r>
                                  <m:r>
                                    <a:rPr lang="en-US" altLang="ko-US" i="1">
                                      <a:latin typeface="Cambria Math" panose="02040503050406030204" pitchFamily="18" charset="0"/>
                                    </a:rPr>
                                    <m:t>𝑘</m:t>
                                  </m:r>
                                  <m:r>
                                    <a:rPr lang="en-US" altLang="ko-US" i="1">
                                      <a:latin typeface="Cambria Math" panose="02040503050406030204" pitchFamily="18" charset="0"/>
                                    </a:rPr>
                                    <m:t>−1</m:t>
                                  </m:r>
                                </m:sub>
                              </m:sSub>
                              <m:r>
                                <a:rPr lang="en-US" altLang="ko-US" i="1">
                                  <a:latin typeface="Cambria Math" panose="02040503050406030204" pitchFamily="18" charset="0"/>
                                </a:rPr>
                                <m:t>−2</m:t>
                              </m:r>
                              <m:r>
                                <a:rPr lang="en-US" altLang="ko-US" i="1">
                                  <a:latin typeface="Cambria Math" panose="02040503050406030204" pitchFamily="18" charset="0"/>
                                </a:rPr>
                                <m:t>𝑟</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𝑁</m:t>
                                  </m:r>
                                  <m:r>
                                    <a:rPr lang="en-US" altLang="ko-US" b="0" i="1" smtClean="0">
                                      <a:latin typeface="Cambria Math" panose="02040503050406030204" pitchFamily="18" charset="0"/>
                                    </a:rPr>
                                    <m:t>−1</m:t>
                                  </m:r>
                                  <m:r>
                                    <a:rPr lang="en-US" altLang="ko-US" i="1">
                                      <a:latin typeface="Cambria Math" panose="02040503050406030204" pitchFamily="18" charset="0"/>
                                    </a:rPr>
                                    <m:t>,</m:t>
                                  </m:r>
                                  <m:r>
                                    <a:rPr lang="en-US" altLang="ko-US" i="1">
                                      <a:latin typeface="Cambria Math" panose="02040503050406030204" pitchFamily="18" charset="0"/>
                                    </a:rPr>
                                    <m:t>𝑘</m:t>
                                  </m:r>
                                  <m:r>
                                    <a:rPr lang="en-US" altLang="ko-US" i="1">
                                      <a:latin typeface="Cambria Math" panose="02040503050406030204" pitchFamily="18" charset="0"/>
                                    </a:rPr>
                                    <m:t>−1</m:t>
                                  </m:r>
                                </m:sub>
                              </m:sSub>
                              <m:r>
                                <a:rPr lang="en-US" altLang="ko-US" i="1">
                                  <a:latin typeface="Cambria Math" panose="02040503050406030204" pitchFamily="18" charset="0"/>
                                </a:rPr>
                                <m:t>+</m:t>
                              </m:r>
                              <m:d>
                                <m:dPr>
                                  <m:ctrlPr>
                                    <a:rPr lang="ko-US" altLang="ko-US" i="1">
                                      <a:latin typeface="Cambria Math" panose="02040503050406030204" pitchFamily="18" charset="0"/>
                                    </a:rPr>
                                  </m:ctrlPr>
                                </m:dPr>
                                <m:e>
                                  <m:r>
                                    <a:rPr lang="en-US" altLang="ko-US" i="1">
                                      <a:latin typeface="Cambria Math" panose="02040503050406030204" pitchFamily="18" charset="0"/>
                                    </a:rPr>
                                    <m:t>𝑟</m:t>
                                  </m:r>
                                  <m:r>
                                    <a:rPr lang="en-US" altLang="ko-US" i="1">
                                      <a:latin typeface="Cambria Math" panose="02040503050406030204" pitchFamily="18" charset="0"/>
                                    </a:rPr>
                                    <m:t>+∆</m:t>
                                  </m:r>
                                  <m:r>
                                    <a:rPr lang="en-US" altLang="ko-US" i="1">
                                      <a:latin typeface="Cambria Math" panose="02040503050406030204" pitchFamily="18" charset="0"/>
                                    </a:rPr>
                                    <m:t>𝑟</m:t>
                                  </m:r>
                                </m:e>
                              </m:d>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𝑛</m:t>
                                  </m:r>
                                  <m:r>
                                    <a:rPr lang="en-US" altLang="ko-US" i="1">
                                      <a:latin typeface="Cambria Math" panose="02040503050406030204" pitchFamily="18" charset="0"/>
                                    </a:rPr>
                                    <m:t>,</m:t>
                                  </m:r>
                                  <m:r>
                                    <a:rPr lang="en-US" altLang="ko-US" i="1">
                                      <a:latin typeface="Cambria Math" panose="02040503050406030204" pitchFamily="18" charset="0"/>
                                    </a:rPr>
                                    <m:t>𝑁</m:t>
                                  </m:r>
                                  <m:r>
                                    <a:rPr lang="en-US" altLang="ko-US" i="1">
                                      <a:latin typeface="Cambria Math" panose="02040503050406030204" pitchFamily="18" charset="0"/>
                                    </a:rPr>
                                    <m:t>,</m:t>
                                  </m:r>
                                  <m:r>
                                    <a:rPr lang="en-US" altLang="ko-US" i="1">
                                      <a:latin typeface="Cambria Math" panose="02040503050406030204" pitchFamily="18" charset="0"/>
                                    </a:rPr>
                                    <m:t>𝑘</m:t>
                                  </m:r>
                                  <m:r>
                                    <a:rPr lang="en-US" altLang="ko-US" i="1">
                                      <a:latin typeface="Cambria Math" panose="02040503050406030204" pitchFamily="18" charset="0"/>
                                    </a:rPr>
                                    <m:t>−1</m:t>
                                  </m:r>
                                </m:sub>
                              </m:sSub>
                            </m:e>
                          </m:d>
                        </m:e>
                      </m:d>
                    </m:oMath>
                  </m:oMathPara>
                </a14:m>
                <a:endParaRPr lang="ko-US" altLang="en-US" dirty="0"/>
              </a:p>
            </p:txBody>
          </p:sp>
        </mc:Choice>
        <mc:Fallback xmlns="">
          <p:sp>
            <p:nvSpPr>
              <p:cNvPr id="9" name="직사각형 8">
                <a:extLst>
                  <a:ext uri="{FF2B5EF4-FFF2-40B4-BE49-F238E27FC236}">
                    <a16:creationId xmlns:a16="http://schemas.microsoft.com/office/drawing/2014/main" id="{CDD558E4-899C-AE42-9D0F-9BF9BB79FDCB}"/>
                  </a:ext>
                </a:extLst>
              </p:cNvPr>
              <p:cNvSpPr>
                <a:spLocks noRot="1" noChangeAspect="1" noMove="1" noResize="1" noEditPoints="1" noAdjustHandles="1" noChangeArrowheads="1" noChangeShapeType="1" noTextEdit="1"/>
              </p:cNvSpPr>
              <p:nvPr/>
            </p:nvSpPr>
            <p:spPr>
              <a:xfrm>
                <a:off x="1627819" y="4528746"/>
                <a:ext cx="8936356" cy="616772"/>
              </a:xfrm>
              <a:prstGeom prst="rect">
                <a:avLst/>
              </a:prstGeom>
              <a:blipFill>
                <a:blip r:embed="rId7"/>
                <a:stretch>
                  <a:fillRect/>
                </a:stretch>
              </a:blipFill>
              <a:ln w="19050">
                <a:solidFill>
                  <a:srgbClr val="0070C0"/>
                </a:solidFill>
              </a:ln>
            </p:spPr>
            <p:txBody>
              <a:bodyPr/>
              <a:lstStyle/>
              <a:p>
                <a:r>
                  <a:rPr lang="ko-US" altLang="en-US">
                    <a:noFill/>
                  </a:rPr>
                  <a:t> </a:t>
                </a:r>
              </a:p>
            </p:txBody>
          </p:sp>
        </mc:Fallback>
      </mc:AlternateContent>
      <p:sp>
        <p:nvSpPr>
          <p:cNvPr id="10" name="오른쪽 화살표[R] 9">
            <a:extLst>
              <a:ext uri="{FF2B5EF4-FFF2-40B4-BE49-F238E27FC236}">
                <a16:creationId xmlns:a16="http://schemas.microsoft.com/office/drawing/2014/main" id="{3F0F19FB-D7CD-7843-AECC-D76F89147CDD}"/>
              </a:ext>
            </a:extLst>
          </p:cNvPr>
          <p:cNvSpPr/>
          <p:nvPr/>
        </p:nvSpPr>
        <p:spPr>
          <a:xfrm>
            <a:off x="8240776" y="6408493"/>
            <a:ext cx="631444" cy="203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3FC14D-ACFF-1041-8675-623F2F066E02}"/>
                  </a:ext>
                </a:extLst>
              </p:cNvPr>
              <p:cNvSpPr txBox="1"/>
              <p:nvPr/>
            </p:nvSpPr>
            <p:spPr>
              <a:xfrm>
                <a:off x="8905953" y="6212319"/>
                <a:ext cx="1828800" cy="595548"/>
              </a:xfrm>
              <a:prstGeom prst="rect">
                <a:avLst/>
              </a:prstGeom>
              <a:noFill/>
            </p:spPr>
            <p:txBody>
              <a:bodyPr wrap="square" rtlCol="0">
                <a:spAutoFit/>
              </a:bodyPr>
              <a:lstStyle/>
              <a:p>
                <a:pPr algn="ctr"/>
                <a:r>
                  <a:rPr kumimoji="1" lang="en-US" altLang="ko-US" sz="1600" dirty="0">
                    <a:solidFill>
                      <a:srgbClr val="FF0000"/>
                    </a:solidFill>
                  </a:rPr>
                  <a:t>Too complicated to solve </a:t>
                </a:r>
                <a14:m>
                  <m:oMath xmlns:m="http://schemas.openxmlformats.org/officeDocument/2006/math">
                    <m:sSub>
                      <m:sSubPr>
                        <m:ctrlPr>
                          <a:rPr lang="ko-US" altLang="ko-US" sz="1600" i="1">
                            <a:solidFill>
                              <a:srgbClr val="FF0000"/>
                            </a:solidFill>
                            <a:latin typeface="Cambria Math" panose="02040503050406030204" pitchFamily="18" charset="0"/>
                          </a:rPr>
                        </m:ctrlPr>
                      </m:sSubPr>
                      <m:e>
                        <m:r>
                          <a:rPr lang="en-US" altLang="ko-US" sz="1600" i="1">
                            <a:solidFill>
                              <a:srgbClr val="FF0000"/>
                            </a:solidFill>
                            <a:latin typeface="Cambria Math" panose="02040503050406030204" pitchFamily="18" charset="0"/>
                          </a:rPr>
                          <m:t>𝑐</m:t>
                        </m:r>
                      </m:e>
                      <m:sub>
                        <m:r>
                          <a:rPr lang="en-US" altLang="ko-US" sz="1600" i="1">
                            <a:solidFill>
                              <a:srgbClr val="FF0000"/>
                            </a:solidFill>
                            <a:latin typeface="Cambria Math" panose="02040503050406030204" pitchFamily="18" charset="0"/>
                          </a:rPr>
                          <m:t>𝑛</m:t>
                        </m:r>
                        <m:r>
                          <a:rPr lang="en-US" altLang="ko-US" sz="1600" i="1">
                            <a:solidFill>
                              <a:srgbClr val="FF0000"/>
                            </a:solidFill>
                            <a:latin typeface="Cambria Math" panose="02040503050406030204" pitchFamily="18" charset="0"/>
                          </a:rPr>
                          <m:t>,</m:t>
                        </m:r>
                        <m:r>
                          <a:rPr lang="en-US" altLang="ko-US" sz="1600" i="1">
                            <a:solidFill>
                              <a:srgbClr val="FF0000"/>
                            </a:solidFill>
                            <a:latin typeface="Cambria Math" panose="02040503050406030204" pitchFamily="18" charset="0"/>
                          </a:rPr>
                          <m:t>𝑁</m:t>
                        </m:r>
                        <m:r>
                          <a:rPr lang="en-US" altLang="ko-US" sz="1600" i="1">
                            <a:solidFill>
                              <a:srgbClr val="FF0000"/>
                            </a:solidFill>
                            <a:latin typeface="Cambria Math" panose="02040503050406030204" pitchFamily="18" charset="0"/>
                          </a:rPr>
                          <m:t>,</m:t>
                        </m:r>
                        <m:r>
                          <a:rPr lang="en-US" altLang="ko-US" sz="1600" i="1">
                            <a:solidFill>
                              <a:srgbClr val="FF0000"/>
                            </a:solidFill>
                            <a:latin typeface="Cambria Math" panose="02040503050406030204" pitchFamily="18" charset="0"/>
                          </a:rPr>
                          <m:t>𝑘</m:t>
                        </m:r>
                      </m:sub>
                    </m:sSub>
                  </m:oMath>
                </a14:m>
                <a:endParaRPr kumimoji="1" lang="ko-US" altLang="en-US" sz="1600" dirty="0">
                  <a:solidFill>
                    <a:srgbClr val="FF0000"/>
                  </a:solidFill>
                </a:endParaRPr>
              </a:p>
            </p:txBody>
          </p:sp>
        </mc:Choice>
        <mc:Fallback xmlns="">
          <p:sp>
            <p:nvSpPr>
              <p:cNvPr id="11" name="TextBox 10">
                <a:extLst>
                  <a:ext uri="{FF2B5EF4-FFF2-40B4-BE49-F238E27FC236}">
                    <a16:creationId xmlns:a16="http://schemas.microsoft.com/office/drawing/2014/main" id="{4C3FC14D-ACFF-1041-8675-623F2F066E02}"/>
                  </a:ext>
                </a:extLst>
              </p:cNvPr>
              <p:cNvSpPr txBox="1">
                <a:spLocks noRot="1" noChangeAspect="1" noMove="1" noResize="1" noEditPoints="1" noAdjustHandles="1" noChangeArrowheads="1" noChangeShapeType="1" noTextEdit="1"/>
              </p:cNvSpPr>
              <p:nvPr/>
            </p:nvSpPr>
            <p:spPr>
              <a:xfrm>
                <a:off x="8905953" y="6212319"/>
                <a:ext cx="1828800" cy="595548"/>
              </a:xfrm>
              <a:prstGeom prst="rect">
                <a:avLst/>
              </a:prstGeom>
              <a:blipFill>
                <a:blip r:embed="rId8"/>
                <a:stretch>
                  <a:fillRect t="-4167" r="-2069" b="-8333"/>
                </a:stretch>
              </a:blipFill>
            </p:spPr>
            <p:txBody>
              <a:bodyPr/>
              <a:lstStyle/>
              <a:p>
                <a:r>
                  <a:rPr lang="ko-US" altLang="en-US">
                    <a:noFill/>
                  </a:rPr>
                  <a:t> </a:t>
                </a:r>
              </a:p>
            </p:txBody>
          </p:sp>
        </mc:Fallback>
      </mc:AlternateContent>
      <p:sp>
        <p:nvSpPr>
          <p:cNvPr id="12" name="직사각형 11">
            <a:extLst>
              <a:ext uri="{FF2B5EF4-FFF2-40B4-BE49-F238E27FC236}">
                <a16:creationId xmlns:a16="http://schemas.microsoft.com/office/drawing/2014/main" id="{10895984-1EF7-2B4E-84CF-E0E1DE8632F7}"/>
              </a:ext>
            </a:extLst>
          </p:cNvPr>
          <p:cNvSpPr/>
          <p:nvPr/>
        </p:nvSpPr>
        <p:spPr>
          <a:xfrm>
            <a:off x="4003874" y="6329149"/>
            <a:ext cx="631444" cy="274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3" name="직사각형 12">
            <a:extLst>
              <a:ext uri="{FF2B5EF4-FFF2-40B4-BE49-F238E27FC236}">
                <a16:creationId xmlns:a16="http://schemas.microsoft.com/office/drawing/2014/main" id="{52B48619-90DA-CB46-8605-029037C53510}"/>
              </a:ext>
            </a:extLst>
          </p:cNvPr>
          <p:cNvSpPr/>
          <p:nvPr/>
        </p:nvSpPr>
        <p:spPr>
          <a:xfrm>
            <a:off x="6039285" y="6139063"/>
            <a:ext cx="556243" cy="271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6" name="직사각형 15">
            <a:extLst>
              <a:ext uri="{FF2B5EF4-FFF2-40B4-BE49-F238E27FC236}">
                <a16:creationId xmlns:a16="http://schemas.microsoft.com/office/drawing/2014/main" id="{9373B413-D2B7-5747-8898-85EA4CA6D3BC}"/>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7" name="직사각형 16">
            <a:extLst>
              <a:ext uri="{FF2B5EF4-FFF2-40B4-BE49-F238E27FC236}">
                <a16:creationId xmlns:a16="http://schemas.microsoft.com/office/drawing/2014/main" id="{3F4F0729-D5C6-FB46-AA5D-4A49CDF53DB9}"/>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11</a:t>
            </a:r>
            <a:endParaRPr kumimoji="1" lang="ko-US" altLang="en-US" dirty="0"/>
          </a:p>
        </p:txBody>
      </p:sp>
      <p:sp>
        <p:nvSpPr>
          <p:cNvPr id="8" name="직사각형 7">
            <a:extLst>
              <a:ext uri="{FF2B5EF4-FFF2-40B4-BE49-F238E27FC236}">
                <a16:creationId xmlns:a16="http://schemas.microsoft.com/office/drawing/2014/main" id="{2ABFC02B-5188-F243-AF5D-64D42D4DED7C}"/>
              </a:ext>
            </a:extLst>
          </p:cNvPr>
          <p:cNvSpPr/>
          <p:nvPr/>
        </p:nvSpPr>
        <p:spPr>
          <a:xfrm>
            <a:off x="2420471" y="4814047"/>
            <a:ext cx="134470" cy="22860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8" name="직사각형 17">
            <a:extLst>
              <a:ext uri="{FF2B5EF4-FFF2-40B4-BE49-F238E27FC236}">
                <a16:creationId xmlns:a16="http://schemas.microsoft.com/office/drawing/2014/main" id="{C71B695C-6554-5D47-9B90-6EF23B553933}"/>
              </a:ext>
            </a:extLst>
          </p:cNvPr>
          <p:cNvSpPr/>
          <p:nvPr/>
        </p:nvSpPr>
        <p:spPr>
          <a:xfrm>
            <a:off x="3473824" y="4802619"/>
            <a:ext cx="331694" cy="24002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9" name="직사각형 18">
            <a:extLst>
              <a:ext uri="{FF2B5EF4-FFF2-40B4-BE49-F238E27FC236}">
                <a16:creationId xmlns:a16="http://schemas.microsoft.com/office/drawing/2014/main" id="{9F11DF15-6AEC-6048-884A-1AB88533DB4F}"/>
              </a:ext>
            </a:extLst>
          </p:cNvPr>
          <p:cNvSpPr/>
          <p:nvPr/>
        </p:nvSpPr>
        <p:spPr>
          <a:xfrm>
            <a:off x="6510363" y="4810238"/>
            <a:ext cx="331694" cy="24002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20" name="직사각형 19">
            <a:extLst>
              <a:ext uri="{FF2B5EF4-FFF2-40B4-BE49-F238E27FC236}">
                <a16:creationId xmlns:a16="http://schemas.microsoft.com/office/drawing/2014/main" id="{4BCDD7D2-BA21-DB4A-94AF-46784D792F17}"/>
              </a:ext>
            </a:extLst>
          </p:cNvPr>
          <p:cNvSpPr/>
          <p:nvPr/>
        </p:nvSpPr>
        <p:spPr>
          <a:xfrm>
            <a:off x="7976998" y="4810238"/>
            <a:ext cx="331694" cy="24002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21" name="직사각형 20">
            <a:extLst>
              <a:ext uri="{FF2B5EF4-FFF2-40B4-BE49-F238E27FC236}">
                <a16:creationId xmlns:a16="http://schemas.microsoft.com/office/drawing/2014/main" id="{A36B0F86-6819-934C-B8DA-7DEC9A7B2E1E}"/>
              </a:ext>
            </a:extLst>
          </p:cNvPr>
          <p:cNvSpPr/>
          <p:nvPr/>
        </p:nvSpPr>
        <p:spPr>
          <a:xfrm>
            <a:off x="9819987" y="4810238"/>
            <a:ext cx="331694" cy="24002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Tree>
    <p:custDataLst>
      <p:tags r:id="rId1"/>
    </p:custDataLst>
    <p:extLst>
      <p:ext uri="{BB962C8B-B14F-4D97-AF65-F5344CB8AC3E}">
        <p14:creationId xmlns:p14="http://schemas.microsoft.com/office/powerpoint/2010/main" val="2684557150"/>
      </p:ext>
    </p:extLst>
  </p:cSld>
  <p:clrMapOvr>
    <a:masterClrMapping/>
  </p:clrMapOvr>
  <mc:AlternateContent xmlns:mc="http://schemas.openxmlformats.org/markup-compatibility/2006" xmlns:p14="http://schemas.microsoft.com/office/powerpoint/2010/main">
    <mc:Choice Requires="p14">
      <p:transition spd="slow" p14:dur="2000" advTm="70986"/>
    </mc:Choice>
    <mc:Fallback xmlns="">
      <p:transition spd="slow" advTm="709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D59632-46A4-7243-AB93-C65C34CDBCE1}"/>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6" name="TextBox 5">
            <a:extLst>
              <a:ext uri="{FF2B5EF4-FFF2-40B4-BE49-F238E27FC236}">
                <a16:creationId xmlns:a16="http://schemas.microsoft.com/office/drawing/2014/main" id="{8B7C1431-49A2-6F40-9155-DCF272A683F1}"/>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Nonlinear Method</a:t>
            </a:r>
          </a:p>
        </p:txBody>
      </p:sp>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8E4DD32C-498F-654C-A3BC-6100B1DF8979}"/>
                  </a:ext>
                </a:extLst>
              </p:cNvPr>
              <p:cNvSpPr/>
              <p:nvPr/>
            </p:nvSpPr>
            <p:spPr>
              <a:xfrm>
                <a:off x="971892" y="1662949"/>
                <a:ext cx="5168677" cy="1928541"/>
              </a:xfrm>
              <a:prstGeom prst="rect">
                <a:avLst/>
              </a:prstGeom>
              <a:ln>
                <a:noFill/>
              </a:ln>
            </p:spPr>
            <p:txBody>
              <a:bodyPr wrap="square">
                <a:spAutoFit/>
              </a:bodyPr>
              <a:lstStyle/>
              <a:p>
                <a:pPr marL="285750" indent="-285750">
                  <a:buFont typeface="시스템 서체 일반체"/>
                  <a:buChar char="-"/>
                </a:pPr>
                <a:r>
                  <a:rPr lang="en-US" altLang="ko-US" b="1" dirty="0"/>
                  <a:t>Newton-Raphson Method</a:t>
                </a:r>
              </a:p>
              <a:p>
                <a:pPr>
                  <a:lnSpc>
                    <a:spcPct val="150000"/>
                  </a:lnSpc>
                </a:pPr>
                <a14:m>
                  <m:oMath xmlns:m="http://schemas.openxmlformats.org/officeDocument/2006/math">
                    <m:sSub>
                      <m:sSubPr>
                        <m:ctrlPr>
                          <a:rPr lang="en-US" altLang="ko-US" i="1">
                            <a:latin typeface="Cambria Math" panose="02040503050406030204" pitchFamily="18" charset="0"/>
                          </a:rPr>
                        </m:ctrlPr>
                      </m:sSubPr>
                      <m:e>
                        <m:r>
                          <a:rPr lang="en-US" altLang="ko-US" i="1">
                            <a:latin typeface="Cambria Math" panose="02040503050406030204" pitchFamily="18" charset="0"/>
                          </a:rPr>
                          <m:t>𝑥</m:t>
                        </m:r>
                      </m:e>
                      <m:sub>
                        <m:r>
                          <a:rPr lang="en-US" altLang="ko-US" b="0" i="1" smtClean="0">
                            <a:latin typeface="Cambria Math" panose="02040503050406030204" pitchFamily="18" charset="0"/>
                          </a:rPr>
                          <m:t>𝑝</m:t>
                        </m:r>
                        <m:r>
                          <a:rPr lang="en-US" altLang="ko-US" i="1">
                            <a:latin typeface="Cambria Math" panose="02040503050406030204" pitchFamily="18" charset="0"/>
                          </a:rPr>
                          <m:t>+1</m:t>
                        </m:r>
                      </m:sub>
                    </m:sSub>
                    <m:r>
                      <a:rPr lang="en-US" altLang="ko-US" i="1">
                        <a:latin typeface="Cambria Math" panose="02040503050406030204" pitchFamily="18" charset="0"/>
                      </a:rPr>
                      <m:t>=</m:t>
                    </m:r>
                    <m:sSub>
                      <m:sSubPr>
                        <m:ctrlPr>
                          <a:rPr lang="en-US" altLang="ko-US" i="1">
                            <a:latin typeface="Cambria Math" panose="02040503050406030204" pitchFamily="18" charset="0"/>
                          </a:rPr>
                        </m:ctrlPr>
                      </m:sSubPr>
                      <m:e>
                        <m:r>
                          <a:rPr lang="en-US" altLang="ko-US" i="1">
                            <a:latin typeface="Cambria Math" panose="02040503050406030204" pitchFamily="18" charset="0"/>
                          </a:rPr>
                          <m:t>𝑥</m:t>
                        </m:r>
                      </m:e>
                      <m:sub>
                        <m:r>
                          <a:rPr lang="en-US" altLang="ko-US" b="0" i="1" smtClean="0">
                            <a:latin typeface="Cambria Math" panose="02040503050406030204" pitchFamily="18" charset="0"/>
                          </a:rPr>
                          <m:t>𝑝</m:t>
                        </m:r>
                      </m:sub>
                    </m:sSub>
                    <m:r>
                      <a:rPr lang="en-US" altLang="ko-US" i="1">
                        <a:latin typeface="Cambria Math" panose="02040503050406030204" pitchFamily="18" charset="0"/>
                      </a:rPr>
                      <m:t>−</m:t>
                    </m:r>
                    <m:f>
                      <m:fPr>
                        <m:ctrlPr>
                          <a:rPr lang="en-US" altLang="ko-US" i="1">
                            <a:latin typeface="Cambria Math" panose="02040503050406030204" pitchFamily="18" charset="0"/>
                          </a:rPr>
                        </m:ctrlPr>
                      </m:fPr>
                      <m:num>
                        <m:r>
                          <a:rPr lang="en-US" altLang="ko-US" i="1">
                            <a:latin typeface="Cambria Math" panose="02040503050406030204" pitchFamily="18" charset="0"/>
                          </a:rPr>
                          <m:t>𝑓</m:t>
                        </m:r>
                        <m:d>
                          <m:dPr>
                            <m:ctrlPr>
                              <a:rPr lang="en-US" altLang="ko-US" i="1">
                                <a:latin typeface="Cambria Math" panose="02040503050406030204" pitchFamily="18" charset="0"/>
                              </a:rPr>
                            </m:ctrlPr>
                          </m:dPr>
                          <m:e>
                            <m:sSub>
                              <m:sSubPr>
                                <m:ctrlPr>
                                  <a:rPr lang="en-US" altLang="ko-US" i="1">
                                    <a:latin typeface="Cambria Math" panose="02040503050406030204" pitchFamily="18" charset="0"/>
                                  </a:rPr>
                                </m:ctrlPr>
                              </m:sSubPr>
                              <m:e>
                                <m:r>
                                  <a:rPr lang="en-US" altLang="ko-US" i="1">
                                    <a:latin typeface="Cambria Math" panose="02040503050406030204" pitchFamily="18" charset="0"/>
                                  </a:rPr>
                                  <m:t>𝑥</m:t>
                                </m:r>
                              </m:e>
                              <m:sub>
                                <m:r>
                                  <a:rPr lang="en-US" altLang="ko-US" b="0" i="1" smtClean="0">
                                    <a:latin typeface="Cambria Math" panose="02040503050406030204" pitchFamily="18" charset="0"/>
                                  </a:rPr>
                                  <m:t>𝑝</m:t>
                                </m:r>
                              </m:sub>
                            </m:sSub>
                          </m:e>
                        </m:d>
                      </m:num>
                      <m:den>
                        <m:sSup>
                          <m:sSupPr>
                            <m:ctrlPr>
                              <a:rPr lang="en-US" altLang="ko-US" i="1">
                                <a:latin typeface="Cambria Math" panose="02040503050406030204" pitchFamily="18" charset="0"/>
                              </a:rPr>
                            </m:ctrlPr>
                          </m:sSupPr>
                          <m:e>
                            <m:r>
                              <a:rPr lang="en-US" altLang="ko-US" i="1">
                                <a:latin typeface="Cambria Math" panose="02040503050406030204" pitchFamily="18" charset="0"/>
                              </a:rPr>
                              <m:t>𝑓</m:t>
                            </m:r>
                          </m:e>
                          <m:sup>
                            <m:r>
                              <a:rPr lang="en-US" altLang="ko-US" i="1">
                                <a:latin typeface="Cambria Math" panose="02040503050406030204" pitchFamily="18" charset="0"/>
                              </a:rPr>
                              <m:t>′</m:t>
                            </m:r>
                          </m:sup>
                        </m:sSup>
                        <m:d>
                          <m:dPr>
                            <m:ctrlPr>
                              <a:rPr lang="en-US" altLang="ko-US" i="1">
                                <a:latin typeface="Cambria Math" panose="02040503050406030204" pitchFamily="18" charset="0"/>
                              </a:rPr>
                            </m:ctrlPr>
                          </m:dPr>
                          <m:e>
                            <m:sSub>
                              <m:sSubPr>
                                <m:ctrlPr>
                                  <a:rPr lang="en-US" altLang="ko-US" i="1">
                                    <a:latin typeface="Cambria Math" panose="02040503050406030204" pitchFamily="18" charset="0"/>
                                  </a:rPr>
                                </m:ctrlPr>
                              </m:sSubPr>
                              <m:e>
                                <m:r>
                                  <a:rPr lang="en-US" altLang="ko-US" i="1">
                                    <a:latin typeface="Cambria Math" panose="02040503050406030204" pitchFamily="18" charset="0"/>
                                  </a:rPr>
                                  <m:t>𝑥</m:t>
                                </m:r>
                              </m:e>
                              <m:sub>
                                <m:r>
                                  <a:rPr lang="en-US" altLang="ko-US" b="0" i="1" smtClean="0">
                                    <a:latin typeface="Cambria Math" panose="02040503050406030204" pitchFamily="18" charset="0"/>
                                  </a:rPr>
                                  <m:t>𝑝</m:t>
                                </m:r>
                              </m:sub>
                            </m:sSub>
                          </m:e>
                        </m:d>
                      </m:den>
                    </m:f>
                    <m:r>
                      <a:rPr lang="en-US" altLang="ko-US" i="1">
                        <a:latin typeface="Cambria Math" panose="02040503050406030204" pitchFamily="18" charset="0"/>
                      </a:rPr>
                      <m:t> , (</m:t>
                    </m:r>
                    <m:r>
                      <a:rPr lang="en-US" altLang="ko-US" b="0" i="1" smtClean="0">
                        <a:latin typeface="Cambria Math" panose="02040503050406030204" pitchFamily="18" charset="0"/>
                      </a:rPr>
                      <m:t>𝑝</m:t>
                    </m:r>
                    <m:r>
                      <a:rPr lang="en-US" altLang="ko-US" i="1">
                        <a:latin typeface="Cambria Math" panose="02040503050406030204" pitchFamily="18" charset="0"/>
                      </a:rPr>
                      <m:t>=</m:t>
                    </m:r>
                    <m:r>
                      <a:rPr lang="en-US" altLang="ko-US" i="1">
                        <a:latin typeface="Cambria Math" panose="02040503050406030204" pitchFamily="18" charset="0"/>
                      </a:rPr>
                      <m:t>𝑛𝑢𝑚𝑏𝑒𝑟</m:t>
                    </m:r>
                    <m:r>
                      <a:rPr lang="en-US" altLang="ko-US" i="1">
                        <a:latin typeface="Cambria Math" panose="02040503050406030204" pitchFamily="18" charset="0"/>
                      </a:rPr>
                      <m:t> </m:t>
                    </m:r>
                    <m:r>
                      <a:rPr lang="en-US" altLang="ko-US" i="1">
                        <a:latin typeface="Cambria Math" panose="02040503050406030204" pitchFamily="18" charset="0"/>
                      </a:rPr>
                      <m:t>𝑜𝑓</m:t>
                    </m:r>
                    <m:r>
                      <a:rPr lang="en-US" altLang="ko-US" i="1">
                        <a:latin typeface="Cambria Math" panose="02040503050406030204" pitchFamily="18" charset="0"/>
                      </a:rPr>
                      <m:t> </m:t>
                    </m:r>
                    <m:r>
                      <a:rPr lang="en-US" altLang="ko-US" i="1">
                        <a:latin typeface="Cambria Math" panose="02040503050406030204" pitchFamily="18" charset="0"/>
                      </a:rPr>
                      <m:t>𝑖𝑡𝑒𝑟𝑎𝑡𝑖𝑜𝑛</m:t>
                    </m:r>
                    <m:r>
                      <a:rPr lang="en-US" altLang="ko-US" i="1">
                        <a:latin typeface="Cambria Math" panose="02040503050406030204" pitchFamily="18" charset="0"/>
                      </a:rPr>
                      <m:t>)</m:t>
                    </m:r>
                  </m:oMath>
                </a14:m>
                <a:r>
                  <a:rPr lang="en-US" altLang="ko-US" i="1" dirty="0">
                    <a:latin typeface="Cambria Math" panose="02040503050406030204" pitchFamily="18" charset="0"/>
                  </a:rPr>
                  <a:t> </a:t>
                </a:r>
              </a:p>
              <a:p>
                <a:pPr>
                  <a:lnSpc>
                    <a:spcPct val="150000"/>
                  </a:lnSpc>
                </a:pPr>
                <a:endParaRPr lang="en-US" altLang="ko-US" dirty="0"/>
              </a:p>
              <a:p>
                <a:pPr>
                  <a:lnSpc>
                    <a:spcPct val="150000"/>
                  </a:lnSpc>
                </a:pPr>
                <a:endParaRPr lang="ko-US" altLang="en-US" dirty="0"/>
              </a:p>
            </p:txBody>
          </p:sp>
        </mc:Choice>
        <mc:Fallback xmlns="">
          <p:sp>
            <p:nvSpPr>
              <p:cNvPr id="11" name="직사각형 10">
                <a:extLst>
                  <a:ext uri="{FF2B5EF4-FFF2-40B4-BE49-F238E27FC236}">
                    <a16:creationId xmlns:a16="http://schemas.microsoft.com/office/drawing/2014/main" id="{8E4DD32C-498F-654C-A3BC-6100B1DF8979}"/>
                  </a:ext>
                </a:extLst>
              </p:cNvPr>
              <p:cNvSpPr>
                <a:spLocks noRot="1" noChangeAspect="1" noMove="1" noResize="1" noEditPoints="1" noAdjustHandles="1" noChangeArrowheads="1" noChangeShapeType="1" noTextEdit="1"/>
              </p:cNvSpPr>
              <p:nvPr/>
            </p:nvSpPr>
            <p:spPr>
              <a:xfrm>
                <a:off x="971892" y="1662949"/>
                <a:ext cx="5168677" cy="1928541"/>
              </a:xfrm>
              <a:prstGeom prst="rect">
                <a:avLst/>
              </a:prstGeom>
              <a:blipFill>
                <a:blip r:embed="rId3"/>
                <a:stretch>
                  <a:fillRect l="-980" t="-1974"/>
                </a:stretch>
              </a:blipFill>
              <a:ln>
                <a:noFill/>
              </a:ln>
            </p:spPr>
            <p:txBody>
              <a:bodyPr/>
              <a:lstStyle/>
              <a:p>
                <a:r>
                  <a:rPr lang="ko-US" altLang="en-US">
                    <a:noFill/>
                  </a:rPr>
                  <a:t> </a:t>
                </a:r>
              </a:p>
            </p:txBody>
          </p:sp>
        </mc:Fallback>
      </mc:AlternateContent>
      <p:pic>
        <p:nvPicPr>
          <p:cNvPr id="13" name="그림 12">
            <a:extLst>
              <a:ext uri="{FF2B5EF4-FFF2-40B4-BE49-F238E27FC236}">
                <a16:creationId xmlns:a16="http://schemas.microsoft.com/office/drawing/2014/main" id="{2853AC6B-FA9A-8441-A7E8-D9524CDE237B}"/>
              </a:ext>
            </a:extLst>
          </p:cNvPr>
          <p:cNvPicPr>
            <a:picLocks noChangeAspect="1"/>
          </p:cNvPicPr>
          <p:nvPr/>
        </p:nvPicPr>
        <p:blipFill>
          <a:blip r:embed="rId4"/>
          <a:stretch>
            <a:fillRect/>
          </a:stretch>
        </p:blipFill>
        <p:spPr>
          <a:xfrm>
            <a:off x="6929350" y="2362200"/>
            <a:ext cx="4267200" cy="3048000"/>
          </a:xfrm>
          <a:prstGeom prst="rect">
            <a:avLst/>
          </a:prstGeom>
        </p:spPr>
      </p:pic>
      <p:sp>
        <p:nvSpPr>
          <p:cNvPr id="14" name="아래쪽 화살표[D] 13">
            <a:extLst>
              <a:ext uri="{FF2B5EF4-FFF2-40B4-BE49-F238E27FC236}">
                <a16:creationId xmlns:a16="http://schemas.microsoft.com/office/drawing/2014/main" id="{B21AAB5A-8723-324D-827F-8A1C30B95FD2}"/>
              </a:ext>
            </a:extLst>
          </p:cNvPr>
          <p:cNvSpPr/>
          <p:nvPr/>
        </p:nvSpPr>
        <p:spPr>
          <a:xfrm>
            <a:off x="3067133" y="2999037"/>
            <a:ext cx="978196" cy="48283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C4F7710-F38C-8B4D-B4AA-030EA9FE700D}"/>
                  </a:ext>
                </a:extLst>
              </p:cNvPr>
              <p:cNvSpPr txBox="1"/>
              <p:nvPr/>
            </p:nvSpPr>
            <p:spPr>
              <a:xfrm>
                <a:off x="971892" y="3757670"/>
                <a:ext cx="5168678" cy="1694118"/>
              </a:xfrm>
              <a:prstGeom prst="rect">
                <a:avLst/>
              </a:prstGeom>
              <a:noFill/>
              <a:ln w="19050">
                <a:solidFill>
                  <a:srgbClr val="C0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i="1" smtClean="0">
                              <a:latin typeface="Cambria Math" panose="02040503050406030204" pitchFamily="18" charset="0"/>
                            </a:rPr>
                          </m:ctrlPr>
                        </m:sSubPr>
                        <m:e>
                          <m:r>
                            <a:rPr kumimoji="1" lang="en-US" altLang="ko-US" b="0" i="1" smtClean="0">
                              <a:latin typeface="Cambria Math" panose="02040503050406030204" pitchFamily="18" charset="0"/>
                            </a:rPr>
                            <m:t>𝑐</m:t>
                          </m:r>
                        </m:e>
                        <m:sub>
                          <m:r>
                            <a:rPr kumimoji="1" lang="en-US" altLang="ko-US" b="0" i="1" smtClean="0">
                              <a:latin typeface="Cambria Math" panose="02040503050406030204" pitchFamily="18" charset="0"/>
                            </a:rPr>
                            <m:t>𝑠</m:t>
                          </m:r>
                          <m:r>
                            <a:rPr kumimoji="1" lang="en-US" altLang="ko-US" b="0" i="1" smtClean="0">
                              <a:latin typeface="Cambria Math" panose="02040503050406030204" pitchFamily="18" charset="0"/>
                            </a:rPr>
                            <m:t>,</m:t>
                          </m:r>
                          <m:r>
                            <a:rPr kumimoji="1" lang="en-US" altLang="ko-US" b="0" i="1" smtClean="0">
                              <a:latin typeface="Cambria Math" panose="02040503050406030204" pitchFamily="18" charset="0"/>
                            </a:rPr>
                            <m:t>𝑛</m:t>
                          </m:r>
                          <m:r>
                            <a:rPr kumimoji="1" lang="en-US" altLang="ko-US" b="0" i="1" smtClean="0">
                              <a:latin typeface="Cambria Math" panose="02040503050406030204" pitchFamily="18" charset="0"/>
                            </a:rPr>
                            <m:t>,</m:t>
                          </m:r>
                          <m:r>
                            <a:rPr kumimoji="1" lang="en-US" altLang="ko-US" b="0" i="1" smtClean="0">
                              <a:latin typeface="Cambria Math" panose="02040503050406030204" pitchFamily="18" charset="0"/>
                            </a:rPr>
                            <m:t>𝑘</m:t>
                          </m:r>
                          <m:r>
                            <a:rPr kumimoji="1" lang="en-US" altLang="ko-US" b="0" i="1" smtClean="0">
                              <a:latin typeface="Cambria Math" panose="02040503050406030204" pitchFamily="18" charset="0"/>
                            </a:rPr>
                            <m:t>,</m:t>
                          </m:r>
                          <m:r>
                            <a:rPr kumimoji="1" lang="en-US" altLang="ko-US" b="0" i="1" smtClean="0">
                              <a:latin typeface="Cambria Math" panose="02040503050406030204" pitchFamily="18" charset="0"/>
                            </a:rPr>
                            <m:t>𝑝</m:t>
                          </m:r>
                        </m:sub>
                      </m:sSub>
                      <m:r>
                        <a:rPr kumimoji="1" lang="en-US" altLang="ko-US" b="0" i="1" smtClean="0">
                          <a:latin typeface="Cambria Math" panose="02040503050406030204" pitchFamily="18" charset="0"/>
                        </a:rPr>
                        <m:t>=</m:t>
                      </m:r>
                      <m:sSub>
                        <m:sSubPr>
                          <m:ctrlPr>
                            <a:rPr kumimoji="1" lang="en-US" altLang="ko-US" i="1">
                              <a:latin typeface="Cambria Math" panose="02040503050406030204" pitchFamily="18" charset="0"/>
                            </a:rPr>
                          </m:ctrlPr>
                        </m:sSubPr>
                        <m:e>
                          <m:r>
                            <a:rPr kumimoji="1" lang="en-US" altLang="ko-US" i="1">
                              <a:latin typeface="Cambria Math" panose="02040503050406030204" pitchFamily="18" charset="0"/>
                            </a:rPr>
                            <m:t>𝑐</m:t>
                          </m:r>
                        </m:e>
                        <m:sub>
                          <m:r>
                            <a:rPr kumimoji="1" lang="en-US" altLang="ko-US" i="1">
                              <a:latin typeface="Cambria Math" panose="02040503050406030204" pitchFamily="18" charset="0"/>
                            </a:rPr>
                            <m:t>𝑠</m:t>
                          </m:r>
                          <m:r>
                            <a:rPr kumimoji="1" lang="en-US" altLang="ko-US" i="1">
                              <a:latin typeface="Cambria Math" panose="02040503050406030204" pitchFamily="18" charset="0"/>
                            </a:rPr>
                            <m:t>,</m:t>
                          </m:r>
                          <m:r>
                            <a:rPr kumimoji="1" lang="en-US" altLang="ko-US" i="1">
                              <a:latin typeface="Cambria Math" panose="02040503050406030204" pitchFamily="18" charset="0"/>
                            </a:rPr>
                            <m:t>𝑛</m:t>
                          </m:r>
                          <m:r>
                            <a:rPr kumimoji="1" lang="en-US" altLang="ko-US" i="1">
                              <a:latin typeface="Cambria Math" panose="02040503050406030204" pitchFamily="18" charset="0"/>
                            </a:rPr>
                            <m:t>,</m:t>
                          </m:r>
                          <m:r>
                            <a:rPr kumimoji="1" lang="en-US" altLang="ko-US" b="0" i="1" smtClean="0">
                              <a:latin typeface="Cambria Math" panose="02040503050406030204" pitchFamily="18" charset="0"/>
                            </a:rPr>
                            <m:t>𝑘</m:t>
                          </m:r>
                          <m:r>
                            <a:rPr kumimoji="1" lang="en-US" altLang="ko-US" b="0" i="1" smtClean="0">
                              <a:latin typeface="Cambria Math" panose="02040503050406030204" pitchFamily="18" charset="0"/>
                            </a:rPr>
                            <m:t>,</m:t>
                          </m:r>
                          <m:r>
                            <a:rPr kumimoji="1" lang="en-US" altLang="ko-US" i="1">
                              <a:latin typeface="Cambria Math" panose="02040503050406030204" pitchFamily="18" charset="0"/>
                            </a:rPr>
                            <m:t>𝑝</m:t>
                          </m:r>
                          <m:r>
                            <a:rPr kumimoji="1" lang="en-US" altLang="ko-US" b="0" i="1" smtClean="0">
                              <a:latin typeface="Cambria Math" panose="02040503050406030204" pitchFamily="18" charset="0"/>
                            </a:rPr>
                            <m:t>−1</m:t>
                          </m:r>
                        </m:sub>
                      </m:sSub>
                      <m:r>
                        <a:rPr kumimoji="1" lang="en-US" altLang="ko-US" b="0" i="1" smtClean="0">
                          <a:latin typeface="Cambria Math" panose="02040503050406030204" pitchFamily="18" charset="0"/>
                        </a:rPr>
                        <m:t>−</m:t>
                      </m:r>
                      <m:f>
                        <m:fPr>
                          <m:ctrlPr>
                            <a:rPr kumimoji="1" lang="en-US" altLang="ko-US" b="0" i="1" smtClean="0">
                              <a:latin typeface="Cambria Math" panose="02040503050406030204" pitchFamily="18" charset="0"/>
                            </a:rPr>
                          </m:ctrlPr>
                        </m:fPr>
                        <m:num>
                          <m:r>
                            <a:rPr kumimoji="1" lang="en-US" altLang="ko-US" b="0" i="1" smtClean="0">
                              <a:latin typeface="Cambria Math" panose="02040503050406030204" pitchFamily="18" charset="0"/>
                            </a:rPr>
                            <m:t>𝑓</m:t>
                          </m:r>
                          <m:r>
                            <a:rPr kumimoji="1" lang="en-US" altLang="ko-US" b="0" i="1" smtClean="0">
                              <a:latin typeface="Cambria Math" panose="02040503050406030204" pitchFamily="18" charset="0"/>
                            </a:rPr>
                            <m:t>(</m:t>
                          </m:r>
                          <m:sSub>
                            <m:sSubPr>
                              <m:ctrlPr>
                                <a:rPr kumimoji="1" lang="en-US" altLang="ko-US" i="1">
                                  <a:latin typeface="Cambria Math" panose="02040503050406030204" pitchFamily="18" charset="0"/>
                                </a:rPr>
                              </m:ctrlPr>
                            </m:sSubPr>
                            <m:e>
                              <m:r>
                                <a:rPr kumimoji="1" lang="en-US" altLang="ko-US" i="1">
                                  <a:latin typeface="Cambria Math" panose="02040503050406030204" pitchFamily="18" charset="0"/>
                                </a:rPr>
                                <m:t>𝑐</m:t>
                              </m:r>
                            </m:e>
                            <m:sub>
                              <m:r>
                                <a:rPr kumimoji="1" lang="en-US" altLang="ko-US" i="1">
                                  <a:latin typeface="Cambria Math" panose="02040503050406030204" pitchFamily="18" charset="0"/>
                                </a:rPr>
                                <m:t>𝑠</m:t>
                              </m:r>
                              <m:r>
                                <a:rPr kumimoji="1" lang="en-US" altLang="ko-US" i="1">
                                  <a:latin typeface="Cambria Math" panose="02040503050406030204" pitchFamily="18" charset="0"/>
                                </a:rPr>
                                <m:t>,</m:t>
                              </m:r>
                              <m:r>
                                <a:rPr kumimoji="1" lang="en-US" altLang="ko-US" i="1">
                                  <a:latin typeface="Cambria Math" panose="02040503050406030204" pitchFamily="18" charset="0"/>
                                </a:rPr>
                                <m:t>𝑛</m:t>
                              </m:r>
                              <m:r>
                                <a:rPr kumimoji="1" lang="en-US" altLang="ko-US" i="1">
                                  <a:latin typeface="Cambria Math" panose="02040503050406030204" pitchFamily="18" charset="0"/>
                                </a:rPr>
                                <m:t>,</m:t>
                              </m:r>
                              <m:r>
                                <a:rPr kumimoji="1" lang="en-US" altLang="ko-US" b="0" i="1" smtClean="0">
                                  <a:latin typeface="Cambria Math" panose="02040503050406030204" pitchFamily="18" charset="0"/>
                                </a:rPr>
                                <m:t>𝑘</m:t>
                              </m:r>
                              <m:r>
                                <a:rPr kumimoji="1" lang="en-US" altLang="ko-US" b="0" i="1" smtClean="0">
                                  <a:latin typeface="Cambria Math" panose="02040503050406030204" pitchFamily="18" charset="0"/>
                                </a:rPr>
                                <m:t>,</m:t>
                              </m:r>
                              <m:r>
                                <a:rPr kumimoji="1" lang="en-US" altLang="ko-US" i="1">
                                  <a:latin typeface="Cambria Math" panose="02040503050406030204" pitchFamily="18" charset="0"/>
                                </a:rPr>
                                <m:t>𝑝</m:t>
                              </m:r>
                              <m:r>
                                <a:rPr kumimoji="1" lang="en-US" altLang="ko-US" b="0" i="1" smtClean="0">
                                  <a:latin typeface="Cambria Math" panose="02040503050406030204" pitchFamily="18" charset="0"/>
                                </a:rPr>
                                <m:t>−1</m:t>
                              </m:r>
                            </m:sub>
                          </m:sSub>
                          <m:r>
                            <a:rPr kumimoji="1" lang="en-US" altLang="ko-US" b="0" i="1" smtClean="0">
                              <a:latin typeface="Cambria Math" panose="02040503050406030204" pitchFamily="18" charset="0"/>
                            </a:rPr>
                            <m:t>)</m:t>
                          </m:r>
                        </m:num>
                        <m:den>
                          <m:sSup>
                            <m:sSupPr>
                              <m:ctrlPr>
                                <a:rPr lang="en-US" altLang="ko-US" i="1">
                                  <a:latin typeface="Cambria Math" panose="02040503050406030204" pitchFamily="18" charset="0"/>
                                </a:rPr>
                              </m:ctrlPr>
                            </m:sSupPr>
                            <m:e>
                              <m:r>
                                <a:rPr lang="en-US" altLang="ko-US" i="1">
                                  <a:latin typeface="Cambria Math" panose="02040503050406030204" pitchFamily="18" charset="0"/>
                                </a:rPr>
                                <m:t>𝑓</m:t>
                              </m:r>
                            </m:e>
                            <m:sup>
                              <m:r>
                                <a:rPr lang="en-US" altLang="ko-US" i="1">
                                  <a:latin typeface="Cambria Math" panose="02040503050406030204" pitchFamily="18" charset="0"/>
                                </a:rPr>
                                <m:t>′</m:t>
                              </m:r>
                            </m:sup>
                          </m:sSup>
                          <m:d>
                            <m:dPr>
                              <m:ctrlPr>
                                <a:rPr lang="en-US" altLang="ko-US" i="1">
                                  <a:latin typeface="Cambria Math" panose="02040503050406030204" pitchFamily="18" charset="0"/>
                                </a:rPr>
                              </m:ctrlPr>
                            </m:dPr>
                            <m:e>
                              <m:sSub>
                                <m:sSubPr>
                                  <m:ctrlPr>
                                    <a:rPr lang="en-US" altLang="ko-US" i="1">
                                      <a:latin typeface="Cambria Math" panose="02040503050406030204" pitchFamily="18" charset="0"/>
                                    </a:rPr>
                                  </m:ctrlPr>
                                </m:sSubPr>
                                <m:e>
                                  <m:r>
                                    <a:rPr lang="en-US" altLang="ko-US" b="0" i="1" smtClean="0">
                                      <a:latin typeface="Cambria Math" panose="02040503050406030204" pitchFamily="18" charset="0"/>
                                    </a:rPr>
                                    <m:t>𝑐</m:t>
                                  </m:r>
                                </m:e>
                                <m:sub>
                                  <m:r>
                                    <a:rPr lang="en-US" altLang="ko-US" b="0" i="1" smtClean="0">
                                      <a:latin typeface="Cambria Math" panose="02040503050406030204" pitchFamily="18" charset="0"/>
                                    </a:rPr>
                                    <m:t>𝑠</m:t>
                                  </m:r>
                                  <m:r>
                                    <a:rPr lang="en-US" altLang="ko-US" b="0" i="1" smtClean="0">
                                      <a:latin typeface="Cambria Math" panose="02040503050406030204" pitchFamily="18" charset="0"/>
                                    </a:rPr>
                                    <m:t>,</m:t>
                                  </m:r>
                                  <m:r>
                                    <a:rPr lang="en-US" altLang="ko-US" b="0" i="1" smtClean="0">
                                      <a:latin typeface="Cambria Math" panose="02040503050406030204" pitchFamily="18" charset="0"/>
                                    </a:rPr>
                                    <m:t>𝑛</m:t>
                                  </m:r>
                                  <m:r>
                                    <a:rPr lang="en-US" altLang="ko-US" b="0" i="1" smtClean="0">
                                      <a:latin typeface="Cambria Math" panose="02040503050406030204" pitchFamily="18" charset="0"/>
                                    </a:rPr>
                                    <m:t>,</m:t>
                                  </m:r>
                                  <m:r>
                                    <a:rPr lang="en-US" altLang="ko-US" b="0" i="1" smtClean="0">
                                      <a:latin typeface="Cambria Math" panose="02040503050406030204" pitchFamily="18" charset="0"/>
                                    </a:rPr>
                                    <m:t>𝑘</m:t>
                                  </m:r>
                                  <m:r>
                                    <a:rPr lang="en-US" altLang="ko-US" b="0" i="1" smtClean="0">
                                      <a:latin typeface="Cambria Math" panose="02040503050406030204" pitchFamily="18" charset="0"/>
                                    </a:rPr>
                                    <m:t>,</m:t>
                                  </m:r>
                                  <m:r>
                                    <a:rPr lang="en-US" altLang="ko-US" b="0" i="1" smtClean="0">
                                      <a:latin typeface="Cambria Math" panose="02040503050406030204" pitchFamily="18" charset="0"/>
                                    </a:rPr>
                                    <m:t>𝑝</m:t>
                                  </m:r>
                                  <m:r>
                                    <a:rPr lang="en-US" altLang="ko-US" b="0" i="1" smtClean="0">
                                      <a:latin typeface="Cambria Math" panose="02040503050406030204" pitchFamily="18" charset="0"/>
                                    </a:rPr>
                                    <m:t>−1</m:t>
                                  </m:r>
                                </m:sub>
                              </m:sSub>
                            </m:e>
                          </m:d>
                        </m:den>
                      </m:f>
                    </m:oMath>
                  </m:oMathPara>
                </a14:m>
                <a:endParaRPr kumimoji="1" lang="en-US" altLang="ko-US" dirty="0"/>
              </a:p>
              <a:p>
                <a:pPr>
                  <a:lnSpc>
                    <a:spcPct val="200000"/>
                  </a:lnSpc>
                </a:pPr>
                <a14:m>
                  <m:oMathPara xmlns:m="http://schemas.openxmlformats.org/officeDocument/2006/math">
                    <m:oMathParaPr>
                      <m:jc m:val="centerGroup"/>
                    </m:oMathParaPr>
                    <m:oMath xmlns:m="http://schemas.openxmlformats.org/officeDocument/2006/math">
                      <m:d>
                        <m:dPr>
                          <m:ctrlPr>
                            <a:rPr lang="en-US" altLang="ko-US" sz="1400" i="1" smtClean="0">
                              <a:latin typeface="Cambria Math" panose="02040503050406030204" pitchFamily="18" charset="0"/>
                            </a:rPr>
                          </m:ctrlPr>
                        </m:dPr>
                        <m:e>
                          <m:r>
                            <a:rPr kumimoji="1" lang="en-US" altLang="ko-US" sz="1400" i="1">
                              <a:latin typeface="Cambria Math" panose="02040503050406030204" pitchFamily="18" charset="0"/>
                            </a:rPr>
                            <m:t>𝑓</m:t>
                          </m:r>
                          <m:d>
                            <m:dPr>
                              <m:ctrlPr>
                                <a:rPr kumimoji="1" lang="en-US" altLang="ko-US" sz="1400" i="1">
                                  <a:latin typeface="Cambria Math" panose="02040503050406030204" pitchFamily="18" charset="0"/>
                                </a:rPr>
                              </m:ctrlPr>
                            </m:dPr>
                            <m:e>
                              <m:sSub>
                                <m:sSubPr>
                                  <m:ctrlPr>
                                    <a:rPr kumimoji="1" lang="en-US" altLang="ko-US" sz="1400" i="1">
                                      <a:latin typeface="Cambria Math" panose="02040503050406030204" pitchFamily="18" charset="0"/>
                                    </a:rPr>
                                  </m:ctrlPr>
                                </m:sSubPr>
                                <m:e>
                                  <m:r>
                                    <a:rPr kumimoji="1" lang="en-US" altLang="ko-US" sz="1400" i="1">
                                      <a:latin typeface="Cambria Math" panose="02040503050406030204" pitchFamily="18" charset="0"/>
                                    </a:rPr>
                                    <m:t>𝑐</m:t>
                                  </m:r>
                                </m:e>
                                <m:sub>
                                  <m:r>
                                    <a:rPr kumimoji="1" lang="en-US" altLang="ko-US" sz="1400" i="1">
                                      <a:latin typeface="Cambria Math" panose="02040503050406030204" pitchFamily="18" charset="0"/>
                                    </a:rPr>
                                    <m:t>𝑠</m:t>
                                  </m:r>
                                  <m:r>
                                    <a:rPr kumimoji="1" lang="en-US" altLang="ko-US" sz="1400" i="1">
                                      <a:latin typeface="Cambria Math" panose="02040503050406030204" pitchFamily="18" charset="0"/>
                                    </a:rPr>
                                    <m:t>,</m:t>
                                  </m:r>
                                  <m:r>
                                    <a:rPr kumimoji="1" lang="en-US" altLang="ko-US" sz="1400" i="1">
                                      <a:latin typeface="Cambria Math" panose="02040503050406030204" pitchFamily="18" charset="0"/>
                                    </a:rPr>
                                    <m:t>𝑛</m:t>
                                  </m:r>
                                  <m:r>
                                    <a:rPr kumimoji="1" lang="en-US" altLang="ko-US" sz="1400" i="1">
                                      <a:latin typeface="Cambria Math" panose="02040503050406030204" pitchFamily="18" charset="0"/>
                                    </a:rPr>
                                    <m:t>,</m:t>
                                  </m:r>
                                  <m:r>
                                    <a:rPr kumimoji="1" lang="en-US" altLang="ko-US" sz="1400" i="1">
                                      <a:latin typeface="Cambria Math" panose="02040503050406030204" pitchFamily="18" charset="0"/>
                                    </a:rPr>
                                    <m:t>𝑘</m:t>
                                  </m:r>
                                  <m:r>
                                    <a:rPr kumimoji="1" lang="en-US" altLang="ko-US" sz="1400" i="1">
                                      <a:latin typeface="Cambria Math" panose="02040503050406030204" pitchFamily="18" charset="0"/>
                                    </a:rPr>
                                    <m:t>,</m:t>
                                  </m:r>
                                  <m:r>
                                    <a:rPr kumimoji="1" lang="en-US" altLang="ko-US" sz="1400" i="1">
                                      <a:latin typeface="Cambria Math" panose="02040503050406030204" pitchFamily="18" charset="0"/>
                                    </a:rPr>
                                    <m:t>𝑝</m:t>
                                  </m:r>
                                  <m:r>
                                    <a:rPr kumimoji="1" lang="en-US" altLang="ko-US" sz="1400" i="1">
                                      <a:latin typeface="Cambria Math" panose="02040503050406030204" pitchFamily="18" charset="0"/>
                                    </a:rPr>
                                    <m:t>−1</m:t>
                                  </m:r>
                                </m:sub>
                              </m:sSub>
                            </m:e>
                          </m:d>
                          <m:r>
                            <a:rPr kumimoji="1" lang="en-US" altLang="ko-US" sz="1400">
                              <a:latin typeface="Cambria Math" panose="02040503050406030204" pitchFamily="18" charset="0"/>
                            </a:rPr>
                            <m:t>=</m:t>
                          </m:r>
                          <m:r>
                            <m:rPr>
                              <m:nor/>
                            </m:rPr>
                            <a:rPr lang="ko-US" altLang="ko-US" sz="1400" dirty="0"/>
                            <m:t> </m:t>
                          </m:r>
                          <m:sSub>
                            <m:sSubPr>
                              <m:ctrlPr>
                                <a:rPr lang="ko-US" altLang="ko-US" sz="1400" i="1">
                                  <a:latin typeface="Cambria Math" panose="02040503050406030204" pitchFamily="18" charset="0"/>
                                </a:rPr>
                              </m:ctrlPr>
                            </m:sSubPr>
                            <m:e>
                              <m:r>
                                <a:rPr lang="en-US" altLang="ko-US" sz="1400" i="1">
                                  <a:latin typeface="Cambria Math" panose="02040503050406030204" pitchFamily="18" charset="0"/>
                                </a:rPr>
                                <m:t>𝑐</m:t>
                              </m:r>
                            </m:e>
                            <m:sub>
                              <m:r>
                                <a:rPr lang="en-US" altLang="ko-US" sz="1400" i="1">
                                  <a:latin typeface="Cambria Math" panose="02040503050406030204" pitchFamily="18" charset="0"/>
                                </a:rPr>
                                <m:t>𝑛</m:t>
                              </m:r>
                              <m:r>
                                <a:rPr lang="en-US" altLang="ko-US" sz="1400" i="1">
                                  <a:latin typeface="Cambria Math" panose="02040503050406030204" pitchFamily="18" charset="0"/>
                                </a:rPr>
                                <m:t>,</m:t>
                              </m:r>
                              <m:r>
                                <a:rPr lang="en-US" altLang="ko-US" sz="1400" i="1">
                                  <a:latin typeface="Cambria Math" panose="02040503050406030204" pitchFamily="18" charset="0"/>
                                </a:rPr>
                                <m:t>𝑁</m:t>
                              </m:r>
                              <m:r>
                                <a:rPr lang="en-US" altLang="ko-US" sz="1400" i="1">
                                  <a:latin typeface="Cambria Math" panose="02040503050406030204" pitchFamily="18" charset="0"/>
                                </a:rPr>
                                <m:t>,</m:t>
                              </m:r>
                              <m:r>
                                <a:rPr lang="en-US" altLang="ko-US" sz="1400" i="1">
                                  <a:latin typeface="Cambria Math" panose="02040503050406030204" pitchFamily="18" charset="0"/>
                                </a:rPr>
                                <m:t>𝑘</m:t>
                              </m:r>
                              <m:r>
                                <a:rPr lang="en-US" altLang="ko-US" sz="1400" i="1">
                                  <a:latin typeface="Cambria Math" panose="02040503050406030204" pitchFamily="18" charset="0"/>
                                </a:rPr>
                                <m:t>,</m:t>
                              </m:r>
                              <m:r>
                                <a:rPr lang="en-US" altLang="ko-US" sz="1400" i="1">
                                  <a:latin typeface="Cambria Math" panose="02040503050406030204" pitchFamily="18" charset="0"/>
                                </a:rPr>
                                <m:t>𝑝</m:t>
                              </m:r>
                              <m:r>
                                <a:rPr lang="en-US" altLang="ko-US" sz="1400" i="1">
                                  <a:latin typeface="Cambria Math" panose="02040503050406030204" pitchFamily="18" charset="0"/>
                                </a:rPr>
                                <m:t>−1</m:t>
                              </m:r>
                            </m:sub>
                          </m:sSub>
                          <m:r>
                            <a:rPr lang="en-US" altLang="ko-US" sz="1400" i="1">
                              <a:latin typeface="Cambria Math" panose="02040503050406030204" pitchFamily="18" charset="0"/>
                            </a:rPr>
                            <m:t>+∆</m:t>
                          </m:r>
                          <m:r>
                            <a:rPr lang="en-US" altLang="ko-US" sz="1400" i="1">
                              <a:latin typeface="Cambria Math" panose="02040503050406030204" pitchFamily="18" charset="0"/>
                            </a:rPr>
                            <m:t>𝑟</m:t>
                          </m:r>
                          <m:d>
                            <m:dPr>
                              <m:ctrlPr>
                                <a:rPr lang="ko-US" altLang="ko-US" sz="1400" i="1">
                                  <a:latin typeface="Cambria Math" panose="02040503050406030204" pitchFamily="18" charset="0"/>
                                </a:rPr>
                              </m:ctrlPr>
                            </m:dPr>
                            <m:e>
                              <m:f>
                                <m:fPr>
                                  <m:ctrlPr>
                                    <a:rPr lang="ko-US" altLang="ko-US" sz="1400" i="1">
                                      <a:latin typeface="Cambria Math" panose="02040503050406030204" pitchFamily="18" charset="0"/>
                                    </a:rPr>
                                  </m:ctrlPr>
                                </m:fPr>
                                <m:num>
                                  <m:sSub>
                                    <m:sSubPr>
                                      <m:ctrlPr>
                                        <a:rPr lang="ko-US" altLang="ko-US" sz="1400" i="1">
                                          <a:latin typeface="Cambria Math" panose="02040503050406030204" pitchFamily="18" charset="0"/>
                                        </a:rPr>
                                      </m:ctrlPr>
                                    </m:sSubPr>
                                    <m:e>
                                      <m:r>
                                        <a:rPr lang="en-US" altLang="ko-US" sz="1400" i="1">
                                          <a:latin typeface="Cambria Math" panose="02040503050406030204" pitchFamily="18" charset="0"/>
                                        </a:rPr>
                                        <m:t>𝐽</m:t>
                                      </m:r>
                                    </m:e>
                                    <m:sub>
                                      <m:r>
                                        <a:rPr lang="en-US" altLang="ko-US" sz="1400" i="1">
                                          <a:latin typeface="Cambria Math" panose="02040503050406030204" pitchFamily="18" charset="0"/>
                                        </a:rPr>
                                        <m:t>𝑛</m:t>
                                      </m:r>
                                    </m:sub>
                                  </m:sSub>
                                  <m:r>
                                    <a:rPr lang="en-US" altLang="ko-US" sz="1400" i="1">
                                      <a:latin typeface="Cambria Math" panose="02040503050406030204" pitchFamily="18" charset="0"/>
                                    </a:rPr>
                                    <m:t>(</m:t>
                                  </m:r>
                                  <m:sSub>
                                    <m:sSubPr>
                                      <m:ctrlPr>
                                        <a:rPr lang="ko-US" altLang="ko-US" sz="1400" i="1">
                                          <a:latin typeface="Cambria Math" panose="02040503050406030204" pitchFamily="18" charset="0"/>
                                        </a:rPr>
                                      </m:ctrlPr>
                                    </m:sSubPr>
                                    <m:e>
                                      <m:r>
                                        <a:rPr lang="en-US" altLang="ko-US" sz="1400" i="1">
                                          <a:latin typeface="Cambria Math" panose="02040503050406030204" pitchFamily="18" charset="0"/>
                                        </a:rPr>
                                        <m:t>𝑐</m:t>
                                      </m:r>
                                    </m:e>
                                    <m:sub>
                                      <m:r>
                                        <a:rPr lang="en-US" altLang="ko-US" sz="1400" i="1">
                                          <a:latin typeface="Cambria Math" panose="02040503050406030204" pitchFamily="18" charset="0"/>
                                        </a:rPr>
                                        <m:t>𝑛</m:t>
                                      </m:r>
                                      <m:r>
                                        <a:rPr lang="en-US" altLang="ko-US" sz="1400" i="1">
                                          <a:latin typeface="Cambria Math" panose="02040503050406030204" pitchFamily="18" charset="0"/>
                                        </a:rPr>
                                        <m:t>,</m:t>
                                      </m:r>
                                      <m:r>
                                        <a:rPr lang="en-US" altLang="ko-US" sz="1400" i="1">
                                          <a:latin typeface="Cambria Math" panose="02040503050406030204" pitchFamily="18" charset="0"/>
                                        </a:rPr>
                                        <m:t>𝑁</m:t>
                                      </m:r>
                                      <m:r>
                                        <a:rPr lang="en-US" altLang="ko-US" sz="1400" i="1">
                                          <a:latin typeface="Cambria Math" panose="02040503050406030204" pitchFamily="18" charset="0"/>
                                        </a:rPr>
                                        <m:t>,</m:t>
                                      </m:r>
                                      <m:r>
                                        <a:rPr lang="en-US" altLang="ko-US" sz="1400" i="1">
                                          <a:latin typeface="Cambria Math" panose="02040503050406030204" pitchFamily="18" charset="0"/>
                                        </a:rPr>
                                        <m:t>𝑘</m:t>
                                      </m:r>
                                      <m:r>
                                        <a:rPr lang="en-US" altLang="ko-US" sz="1400" i="1">
                                          <a:latin typeface="Cambria Math" panose="02040503050406030204" pitchFamily="18" charset="0"/>
                                        </a:rPr>
                                        <m:t>,</m:t>
                                      </m:r>
                                      <m:r>
                                        <a:rPr lang="en-US" altLang="ko-US" sz="1400" i="1">
                                          <a:latin typeface="Cambria Math" panose="02040503050406030204" pitchFamily="18" charset="0"/>
                                        </a:rPr>
                                        <m:t>𝑝</m:t>
                                      </m:r>
                                      <m:r>
                                        <a:rPr lang="en-US" altLang="ko-US" sz="1400" i="1">
                                          <a:latin typeface="Cambria Math" panose="02040503050406030204" pitchFamily="18" charset="0"/>
                                        </a:rPr>
                                        <m:t>−1</m:t>
                                      </m:r>
                                    </m:sub>
                                  </m:sSub>
                                  <m:r>
                                    <a:rPr lang="en-US" altLang="ko-US" sz="1400" i="1">
                                      <a:latin typeface="Cambria Math" panose="02040503050406030204" pitchFamily="18" charset="0"/>
                                    </a:rPr>
                                    <m:t> ,</m:t>
                                  </m:r>
                                  <m:sSub>
                                    <m:sSubPr>
                                      <m:ctrlPr>
                                        <a:rPr lang="ko-US" altLang="ko-US" sz="1400" i="1">
                                          <a:latin typeface="Cambria Math" panose="02040503050406030204" pitchFamily="18" charset="0"/>
                                        </a:rPr>
                                      </m:ctrlPr>
                                    </m:sSubPr>
                                    <m:e>
                                      <m:r>
                                        <a:rPr lang="en-US" altLang="ko-US" sz="1400" i="1">
                                          <a:latin typeface="Cambria Math" panose="02040503050406030204" pitchFamily="18" charset="0"/>
                                        </a:rPr>
                                        <m:t>𝐼</m:t>
                                      </m:r>
                                    </m:e>
                                    <m:sub>
                                      <m:r>
                                        <a:rPr lang="en-US" altLang="ko-US" sz="1400" i="1">
                                          <a:latin typeface="Cambria Math" panose="02040503050406030204" pitchFamily="18" charset="0"/>
                                        </a:rPr>
                                        <m:t>𝑘</m:t>
                                      </m:r>
                                    </m:sub>
                                  </m:sSub>
                                  <m:r>
                                    <a:rPr lang="en-US" altLang="ko-US" sz="1400" i="1">
                                      <a:latin typeface="Cambria Math" panose="02040503050406030204" pitchFamily="18" charset="0"/>
                                    </a:rPr>
                                    <m:t>)</m:t>
                                  </m:r>
                                </m:num>
                                <m:den>
                                  <m:sSub>
                                    <m:sSubPr>
                                      <m:ctrlPr>
                                        <a:rPr lang="ko-US" altLang="ko-US" sz="1400" i="1">
                                          <a:latin typeface="Cambria Math" panose="02040503050406030204" pitchFamily="18" charset="0"/>
                                        </a:rPr>
                                      </m:ctrlPr>
                                    </m:sSubPr>
                                    <m:e>
                                      <m:r>
                                        <a:rPr lang="en-US" altLang="ko-US" sz="1400" i="1">
                                          <a:latin typeface="Cambria Math" panose="02040503050406030204" pitchFamily="18" charset="0"/>
                                        </a:rPr>
                                        <m:t>𝑎</m:t>
                                      </m:r>
                                    </m:e>
                                    <m:sub>
                                      <m:r>
                                        <a:rPr lang="en-US" altLang="ko-US" sz="1400" i="1">
                                          <a:latin typeface="Cambria Math" panose="02040503050406030204" pitchFamily="18" charset="0"/>
                                        </a:rPr>
                                        <m:t>𝑛</m:t>
                                      </m:r>
                                    </m:sub>
                                  </m:sSub>
                                  <m:sSub>
                                    <m:sSubPr>
                                      <m:ctrlPr>
                                        <a:rPr lang="ko-US" altLang="ko-US" sz="1400" i="1">
                                          <a:latin typeface="Cambria Math" panose="02040503050406030204" pitchFamily="18" charset="0"/>
                                        </a:rPr>
                                      </m:ctrlPr>
                                    </m:sSubPr>
                                    <m:e>
                                      <m:r>
                                        <a:rPr lang="en-US" altLang="ko-US" sz="1400" i="1">
                                          <a:latin typeface="Cambria Math" panose="02040503050406030204" pitchFamily="18" charset="0"/>
                                        </a:rPr>
                                        <m:t>𝐷</m:t>
                                      </m:r>
                                    </m:e>
                                    <m:sub>
                                      <m:r>
                                        <a:rPr lang="en-US" altLang="ko-US" sz="1400" i="1">
                                          <a:latin typeface="Cambria Math" panose="02040503050406030204" pitchFamily="18" charset="0"/>
                                        </a:rPr>
                                        <m:t>𝑛</m:t>
                                      </m:r>
                                    </m:sub>
                                  </m:sSub>
                                  <m:r>
                                    <a:rPr lang="en-US" altLang="ko-US" sz="1400" i="1">
                                      <a:latin typeface="Cambria Math" panose="02040503050406030204" pitchFamily="18" charset="0"/>
                                    </a:rPr>
                                    <m:t>𝐹</m:t>
                                  </m:r>
                                </m:den>
                              </m:f>
                            </m:e>
                          </m:d>
                          <m:r>
                            <a:rPr lang="en-US" altLang="ko-US" sz="1400" i="1">
                              <a:latin typeface="Cambria Math" panose="02040503050406030204" pitchFamily="18" charset="0"/>
                            </a:rPr>
                            <m:t>−</m:t>
                          </m:r>
                          <m:sSub>
                            <m:sSubPr>
                              <m:ctrlPr>
                                <a:rPr lang="ko-US" altLang="ko-US" sz="1400" i="1">
                                  <a:latin typeface="Cambria Math" panose="02040503050406030204" pitchFamily="18" charset="0"/>
                                </a:rPr>
                              </m:ctrlPr>
                            </m:sSubPr>
                            <m:e>
                              <m:r>
                                <a:rPr lang="en-US" altLang="ko-US" sz="1400" i="1">
                                  <a:latin typeface="Cambria Math" panose="02040503050406030204" pitchFamily="18" charset="0"/>
                                </a:rPr>
                                <m:t>𝑐</m:t>
                              </m:r>
                            </m:e>
                            <m:sub>
                              <m:r>
                                <a:rPr lang="en-US" altLang="ko-US" sz="1400" i="1">
                                  <a:latin typeface="Cambria Math" panose="02040503050406030204" pitchFamily="18" charset="0"/>
                                </a:rPr>
                                <m:t>𝑛</m:t>
                              </m:r>
                              <m:r>
                                <a:rPr lang="en-US" altLang="ko-US" sz="1400" i="1">
                                  <a:latin typeface="Cambria Math" panose="02040503050406030204" pitchFamily="18" charset="0"/>
                                </a:rPr>
                                <m:t>,</m:t>
                              </m:r>
                              <m:r>
                                <a:rPr lang="en-US" altLang="ko-US" sz="1400" i="1">
                                  <a:latin typeface="Cambria Math" panose="02040503050406030204" pitchFamily="18" charset="0"/>
                                </a:rPr>
                                <m:t>𝑁</m:t>
                              </m:r>
                              <m:r>
                                <a:rPr lang="en-US" altLang="ko-US" sz="1400" i="1">
                                  <a:latin typeface="Cambria Math" panose="02040503050406030204" pitchFamily="18" charset="0"/>
                                </a:rPr>
                                <m:t>−1,</m:t>
                              </m:r>
                              <m:r>
                                <a:rPr lang="en-US" altLang="ko-US" sz="1400" i="1">
                                  <a:latin typeface="Cambria Math" panose="02040503050406030204" pitchFamily="18" charset="0"/>
                                </a:rPr>
                                <m:t>𝑘</m:t>
                              </m:r>
                            </m:sub>
                          </m:sSub>
                        </m:e>
                      </m:d>
                    </m:oMath>
                  </m:oMathPara>
                </a14:m>
                <a:endParaRPr kumimoji="1" lang="ko-US" altLang="en-US" dirty="0"/>
              </a:p>
            </p:txBody>
          </p:sp>
        </mc:Choice>
        <mc:Fallback xmlns="">
          <p:sp>
            <p:nvSpPr>
              <p:cNvPr id="15" name="TextBox 14">
                <a:extLst>
                  <a:ext uri="{FF2B5EF4-FFF2-40B4-BE49-F238E27FC236}">
                    <a16:creationId xmlns:a16="http://schemas.microsoft.com/office/drawing/2014/main" id="{FC4F7710-F38C-8B4D-B4AA-030EA9FE700D}"/>
                  </a:ext>
                </a:extLst>
              </p:cNvPr>
              <p:cNvSpPr txBox="1">
                <a:spLocks noRot="1" noChangeAspect="1" noMove="1" noResize="1" noEditPoints="1" noAdjustHandles="1" noChangeArrowheads="1" noChangeShapeType="1" noTextEdit="1"/>
              </p:cNvSpPr>
              <p:nvPr/>
            </p:nvSpPr>
            <p:spPr>
              <a:xfrm>
                <a:off x="971892" y="3757670"/>
                <a:ext cx="5168678" cy="1694118"/>
              </a:xfrm>
              <a:prstGeom prst="rect">
                <a:avLst/>
              </a:prstGeom>
              <a:blipFill>
                <a:blip r:embed="rId5"/>
                <a:stretch>
                  <a:fillRect/>
                </a:stretch>
              </a:blipFill>
              <a:ln w="19050">
                <a:solidFill>
                  <a:srgbClr val="C00000"/>
                </a:solidFill>
              </a:ln>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260CB29-5CB5-144A-B392-53520948A186}"/>
                  </a:ext>
                </a:extLst>
              </p:cNvPr>
              <p:cNvSpPr txBox="1"/>
              <p:nvPr/>
            </p:nvSpPr>
            <p:spPr>
              <a:xfrm>
                <a:off x="919267" y="6295677"/>
                <a:ext cx="10353466" cy="667747"/>
              </a:xfrm>
              <a:prstGeom prst="rect">
                <a:avLst/>
              </a:prstGeom>
              <a:noFill/>
              <a:ln w="19050">
                <a:solidFill>
                  <a:srgbClr val="C00000"/>
                </a:solidFill>
              </a:ln>
            </p:spPr>
            <p:txBody>
              <a:bodyPr wrap="square" rtlCol="0">
                <a:spAutoFit/>
              </a:bodyPr>
              <a:lstStyle/>
              <a:p>
                <a:pPr algn="ctr"/>
                <a:r>
                  <a:rPr kumimoji="1" lang="en-US" altLang="ko-US" dirty="0"/>
                  <a:t>Newton-Raphson Method enables to find a better approximation of root </a:t>
                </a:r>
                <a14:m>
                  <m:oMath xmlns:m="http://schemas.openxmlformats.org/officeDocument/2006/math">
                    <m:sSub>
                      <m:sSubPr>
                        <m:ctrlPr>
                          <a:rPr kumimoji="1" lang="en-US" altLang="ko-US" i="1">
                            <a:latin typeface="Cambria Math" panose="02040503050406030204" pitchFamily="18" charset="0"/>
                          </a:rPr>
                        </m:ctrlPr>
                      </m:sSubPr>
                      <m:e>
                        <m:r>
                          <a:rPr kumimoji="1" lang="en-US" altLang="ko-US" i="1">
                            <a:latin typeface="Cambria Math" panose="02040503050406030204" pitchFamily="18" charset="0"/>
                          </a:rPr>
                          <m:t>(</m:t>
                        </m:r>
                        <m:r>
                          <a:rPr kumimoji="1" lang="en-US" altLang="ko-US" i="1">
                            <a:latin typeface="Cambria Math" panose="02040503050406030204" pitchFamily="18" charset="0"/>
                          </a:rPr>
                          <m:t>𝑐</m:t>
                        </m:r>
                      </m:e>
                      <m:sub>
                        <m:r>
                          <a:rPr kumimoji="1" lang="en-US" altLang="ko-US" i="1">
                            <a:latin typeface="Cambria Math" panose="02040503050406030204" pitchFamily="18" charset="0"/>
                          </a:rPr>
                          <m:t>𝑠</m:t>
                        </m:r>
                        <m:r>
                          <a:rPr kumimoji="1" lang="en-US" altLang="ko-US" i="1">
                            <a:latin typeface="Cambria Math" panose="02040503050406030204" pitchFamily="18" charset="0"/>
                          </a:rPr>
                          <m:t>,</m:t>
                        </m:r>
                        <m:r>
                          <a:rPr kumimoji="1" lang="en-US" altLang="ko-US" i="1">
                            <a:latin typeface="Cambria Math" panose="02040503050406030204" pitchFamily="18" charset="0"/>
                          </a:rPr>
                          <m:t>𝑛</m:t>
                        </m:r>
                        <m:r>
                          <a:rPr kumimoji="1" lang="en-US" altLang="ko-US" i="1">
                            <a:latin typeface="Cambria Math" panose="02040503050406030204" pitchFamily="18" charset="0"/>
                          </a:rPr>
                          <m:t>,</m:t>
                        </m:r>
                        <m:r>
                          <a:rPr kumimoji="1" lang="en-US" altLang="ko-US" i="1">
                            <a:latin typeface="Cambria Math" panose="02040503050406030204" pitchFamily="18" charset="0"/>
                          </a:rPr>
                          <m:t>𝑘</m:t>
                        </m:r>
                        <m:r>
                          <a:rPr kumimoji="1" lang="en-US" altLang="ko-US" i="1">
                            <a:latin typeface="Cambria Math" panose="02040503050406030204" pitchFamily="18" charset="0"/>
                          </a:rPr>
                          <m:t>,</m:t>
                        </m:r>
                        <m:r>
                          <a:rPr kumimoji="1" lang="en-US" altLang="ko-US" i="1">
                            <a:latin typeface="Cambria Math" panose="02040503050406030204" pitchFamily="18" charset="0"/>
                          </a:rPr>
                          <m:t>𝑝</m:t>
                        </m:r>
                      </m:sub>
                    </m:sSub>
                    <m:r>
                      <a:rPr kumimoji="1" lang="en-US" altLang="ko-US" i="1">
                        <a:latin typeface="Cambria Math" panose="02040503050406030204" pitchFamily="18" charset="0"/>
                      </a:rPr>
                      <m:t>)</m:t>
                    </m:r>
                  </m:oMath>
                </a14:m>
                <a:r>
                  <a:rPr kumimoji="1" lang="en-US" altLang="ko-US" dirty="0"/>
                  <a:t> through iteration at each time step.</a:t>
                </a:r>
                <a:endParaRPr kumimoji="1" lang="ko-US" altLang="en-US" dirty="0"/>
              </a:p>
            </p:txBody>
          </p:sp>
        </mc:Choice>
        <mc:Fallback xmlns="">
          <p:sp>
            <p:nvSpPr>
              <p:cNvPr id="17" name="TextBox 16">
                <a:extLst>
                  <a:ext uri="{FF2B5EF4-FFF2-40B4-BE49-F238E27FC236}">
                    <a16:creationId xmlns:a16="http://schemas.microsoft.com/office/drawing/2014/main" id="{F260CB29-5CB5-144A-B392-53520948A186}"/>
                  </a:ext>
                </a:extLst>
              </p:cNvPr>
              <p:cNvSpPr txBox="1">
                <a:spLocks noRot="1" noChangeAspect="1" noMove="1" noResize="1" noEditPoints="1" noAdjustHandles="1" noChangeArrowheads="1" noChangeShapeType="1" noTextEdit="1"/>
              </p:cNvSpPr>
              <p:nvPr/>
            </p:nvSpPr>
            <p:spPr>
              <a:xfrm>
                <a:off x="919267" y="6295677"/>
                <a:ext cx="10353466" cy="667747"/>
              </a:xfrm>
              <a:prstGeom prst="rect">
                <a:avLst/>
              </a:prstGeom>
              <a:blipFill>
                <a:blip r:embed="rId6"/>
                <a:stretch>
                  <a:fillRect t="-3636" b="-10909"/>
                </a:stretch>
              </a:blipFill>
              <a:ln w="19050">
                <a:solidFill>
                  <a:srgbClr val="C00000"/>
                </a:solidFill>
              </a:ln>
            </p:spPr>
            <p:txBody>
              <a:bodyPr/>
              <a:lstStyle/>
              <a:p>
                <a:r>
                  <a:rPr lang="ko-US" altLang="en-US">
                    <a:noFill/>
                  </a:rPr>
                  <a:t> </a:t>
                </a:r>
              </a:p>
            </p:txBody>
          </p:sp>
        </mc:Fallback>
      </mc:AlternateContent>
      <p:sp>
        <p:nvSpPr>
          <p:cNvPr id="18" name="직사각형 17">
            <a:extLst>
              <a:ext uri="{FF2B5EF4-FFF2-40B4-BE49-F238E27FC236}">
                <a16:creationId xmlns:a16="http://schemas.microsoft.com/office/drawing/2014/main" id="{F0ABACE3-2F8C-614B-8F09-0694531A6E42}"/>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9" name="직사각형 18">
            <a:extLst>
              <a:ext uri="{FF2B5EF4-FFF2-40B4-BE49-F238E27FC236}">
                <a16:creationId xmlns:a16="http://schemas.microsoft.com/office/drawing/2014/main" id="{11D65A6C-EA07-514C-82A0-7E8E66AAF19A}"/>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12</a:t>
            </a:r>
            <a:endParaRPr kumimoji="1" lang="ko-US" altLang="en-US" dirty="0"/>
          </a:p>
        </p:txBody>
      </p:sp>
      <p:sp>
        <p:nvSpPr>
          <p:cNvPr id="12" name="TextBox 11">
            <a:extLst>
              <a:ext uri="{FF2B5EF4-FFF2-40B4-BE49-F238E27FC236}">
                <a16:creationId xmlns:a16="http://schemas.microsoft.com/office/drawing/2014/main" id="{88BA78DE-CB69-4B4F-AD04-1A9D9C26B534}"/>
              </a:ext>
            </a:extLst>
          </p:cNvPr>
          <p:cNvSpPr txBox="1"/>
          <p:nvPr/>
        </p:nvSpPr>
        <p:spPr>
          <a:xfrm>
            <a:off x="7180245" y="5531437"/>
            <a:ext cx="3765410" cy="338554"/>
          </a:xfrm>
          <a:prstGeom prst="rect">
            <a:avLst/>
          </a:prstGeom>
          <a:noFill/>
        </p:spPr>
        <p:txBody>
          <a:bodyPr wrap="square" rtlCol="0">
            <a:spAutoFit/>
          </a:bodyPr>
          <a:lstStyle/>
          <a:p>
            <a:pPr algn="ctr"/>
            <a:r>
              <a:rPr kumimoji="1" lang="en-US" altLang="ko-Kore-KR" sz="1600" dirty="0"/>
              <a:t>Newton-Raphson Method iteration </a:t>
            </a:r>
            <a:r>
              <a:rPr kumimoji="1" lang="en-US" altLang="ko-KR" sz="1600" dirty="0"/>
              <a:t>[2]</a:t>
            </a:r>
            <a:endParaRPr kumimoji="1" lang="ko-Kore-KR" altLang="en-US" sz="1600" dirty="0"/>
          </a:p>
        </p:txBody>
      </p:sp>
      <p:sp>
        <p:nvSpPr>
          <p:cNvPr id="16" name="TextBox 15">
            <a:extLst>
              <a:ext uri="{FF2B5EF4-FFF2-40B4-BE49-F238E27FC236}">
                <a16:creationId xmlns:a16="http://schemas.microsoft.com/office/drawing/2014/main" id="{DDA76BE2-27B0-874F-AE26-13D1C5871C83}"/>
              </a:ext>
            </a:extLst>
          </p:cNvPr>
          <p:cNvSpPr txBox="1"/>
          <p:nvPr/>
        </p:nvSpPr>
        <p:spPr>
          <a:xfrm>
            <a:off x="-17252" y="7090462"/>
            <a:ext cx="7772400" cy="276999"/>
          </a:xfrm>
          <a:prstGeom prst="rect">
            <a:avLst/>
          </a:prstGeom>
          <a:noFill/>
        </p:spPr>
        <p:txBody>
          <a:bodyPr wrap="square" rtlCol="0">
            <a:spAutoFit/>
          </a:bodyPr>
          <a:lstStyle/>
          <a:p>
            <a:r>
              <a:rPr kumimoji="1" lang="en-US" altLang="ko-Kore-KR" sz="1200" dirty="0"/>
              <a:t>[</a:t>
            </a:r>
            <a:r>
              <a:rPr kumimoji="1" lang="en-US" altLang="ko-KR" sz="1200" dirty="0"/>
              <a:t>2</a:t>
            </a:r>
            <a:r>
              <a:rPr kumimoji="1" lang="en-US" altLang="ko-Kore-KR" sz="1200" dirty="0"/>
              <a:t>] </a:t>
            </a:r>
            <a:r>
              <a:rPr kumimoji="1" lang="en-US" altLang="ko-Kore-KR" sz="1200" dirty="0" err="1">
                <a:cs typeface="Times New Roman" panose="02020603050405020304" pitchFamily="18" charset="0"/>
              </a:rPr>
              <a:t>commons.wikimedia</a:t>
            </a:r>
            <a:endParaRPr kumimoji="1" lang="ko-Kore-KR" altLang="en-US" sz="1200" dirty="0"/>
          </a:p>
        </p:txBody>
      </p:sp>
    </p:spTree>
    <p:extLst>
      <p:ext uri="{BB962C8B-B14F-4D97-AF65-F5344CB8AC3E}">
        <p14:creationId xmlns:p14="http://schemas.microsoft.com/office/powerpoint/2010/main" val="3572429515"/>
      </p:ext>
    </p:extLst>
  </p:cSld>
  <p:clrMapOvr>
    <a:masterClrMapping/>
  </p:clrMapOvr>
  <mc:AlternateContent xmlns:mc="http://schemas.openxmlformats.org/markup-compatibility/2006" xmlns:p14="http://schemas.microsoft.com/office/powerpoint/2010/main">
    <mc:Choice Requires="p14">
      <p:transition spd="slow" p14:dur="2000" advTm="27281"/>
    </mc:Choice>
    <mc:Fallback xmlns="">
      <p:transition spd="slow" advTm="2728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D59632-46A4-7243-AB93-C65C34CDBCE1}"/>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6" name="TextBox 5">
            <a:extLst>
              <a:ext uri="{FF2B5EF4-FFF2-40B4-BE49-F238E27FC236}">
                <a16:creationId xmlns:a16="http://schemas.microsoft.com/office/drawing/2014/main" id="{8B7C1431-49A2-6F40-9155-DCF272A683F1}"/>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Nonlinear Method</a:t>
            </a:r>
          </a:p>
        </p:txBody>
      </p:sp>
      <p:sp>
        <p:nvSpPr>
          <p:cNvPr id="18" name="직사각형 17">
            <a:extLst>
              <a:ext uri="{FF2B5EF4-FFF2-40B4-BE49-F238E27FC236}">
                <a16:creationId xmlns:a16="http://schemas.microsoft.com/office/drawing/2014/main" id="{F0ABACE3-2F8C-614B-8F09-0694531A6E42}"/>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9" name="직사각형 18">
            <a:extLst>
              <a:ext uri="{FF2B5EF4-FFF2-40B4-BE49-F238E27FC236}">
                <a16:creationId xmlns:a16="http://schemas.microsoft.com/office/drawing/2014/main" id="{11D65A6C-EA07-514C-82A0-7E8E66AAF19A}"/>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13</a:t>
            </a:r>
            <a:endParaRPr kumimoji="1" lang="ko-US" altLang="en-US" dirty="0"/>
          </a:p>
        </p:txBody>
      </p:sp>
      <mc:AlternateContent xmlns:mc="http://schemas.openxmlformats.org/markup-compatibility/2006" xmlns:a14="http://schemas.microsoft.com/office/drawing/2010/main">
        <mc:Choice Requires="a14">
          <p:sp>
            <p:nvSpPr>
              <p:cNvPr id="2" name="모서리가 둥근 직사각형 1">
                <a:extLst>
                  <a:ext uri="{FF2B5EF4-FFF2-40B4-BE49-F238E27FC236}">
                    <a16:creationId xmlns:a16="http://schemas.microsoft.com/office/drawing/2014/main" id="{E37A0559-37C8-3644-874D-55EA838C8EE1}"/>
                  </a:ext>
                </a:extLst>
              </p:cNvPr>
              <p:cNvSpPr/>
              <p:nvPr/>
            </p:nvSpPr>
            <p:spPr>
              <a:xfrm>
                <a:off x="256672" y="3352388"/>
                <a:ext cx="2268655" cy="1143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sz="1400" dirty="0">
                    <a:solidFill>
                      <a:schemeClr val="tx1"/>
                    </a:solidFill>
                  </a:rPr>
                  <a:t>Initial condition</a:t>
                </a:r>
              </a:p>
              <a:p>
                <a:pPr algn="ctr"/>
                <a:r>
                  <a:rPr lang="en-US" altLang="ko-US" sz="1400" b="0" dirty="0">
                    <a:solidFill>
                      <a:schemeClr val="tx1"/>
                    </a:solidFill>
                  </a:rPr>
                  <a:t>(</a:t>
                </a:r>
                <a14:m>
                  <m:oMath xmlns:m="http://schemas.openxmlformats.org/officeDocument/2006/math">
                    <m:sSub>
                      <m:sSubPr>
                        <m:ctrlPr>
                          <a:rPr lang="ko-US" altLang="ko-US" sz="1400" i="1">
                            <a:solidFill>
                              <a:schemeClr val="tx1"/>
                            </a:solidFill>
                            <a:latin typeface="Cambria Math" panose="02040503050406030204" pitchFamily="18" charset="0"/>
                          </a:rPr>
                        </m:ctrlPr>
                      </m:sSubPr>
                      <m:e>
                        <m:r>
                          <a:rPr lang="en-US" altLang="ko-US" sz="1400" i="1">
                            <a:solidFill>
                              <a:schemeClr val="tx1"/>
                            </a:solidFill>
                            <a:latin typeface="Cambria Math" panose="02040503050406030204" pitchFamily="18" charset="0"/>
                          </a:rPr>
                          <m:t>𝑐</m:t>
                        </m:r>
                      </m:e>
                      <m:sub>
                        <m:r>
                          <a:rPr lang="en-US" altLang="ko-US" sz="1400" i="1">
                            <a:solidFill>
                              <a:schemeClr val="tx1"/>
                            </a:solidFill>
                            <a:latin typeface="Cambria Math" panose="02040503050406030204" pitchFamily="18" charset="0"/>
                          </a:rPr>
                          <m:t>𝑛</m:t>
                        </m:r>
                        <m:r>
                          <a:rPr lang="en-US" altLang="ko-US" sz="1400" b="0" i="1" smtClean="0">
                            <a:solidFill>
                              <a:schemeClr val="tx1"/>
                            </a:solidFill>
                            <a:latin typeface="Cambria Math" panose="02040503050406030204" pitchFamily="18" charset="0"/>
                          </a:rPr>
                          <m:t>,</m:t>
                        </m:r>
                        <m:r>
                          <a:rPr lang="en-US" altLang="ko-US" sz="1400" b="0" i="1" smtClean="0">
                            <a:solidFill>
                              <a:schemeClr val="tx1"/>
                            </a:solidFill>
                            <a:latin typeface="Cambria Math" panose="02040503050406030204" pitchFamily="18" charset="0"/>
                          </a:rPr>
                          <m:t>𝑖𝑛𝑖𝑡𝑖𝑎𝑙</m:t>
                        </m:r>
                      </m:sub>
                    </m:sSub>
                    <m:r>
                      <a:rPr lang="en-US" altLang="ko-US" sz="1400" b="0" i="0" smtClean="0">
                        <a:solidFill>
                          <a:schemeClr val="tx1"/>
                        </a:solidFill>
                        <a:latin typeface="Cambria Math" panose="02040503050406030204" pitchFamily="18" charset="0"/>
                      </a:rPr>
                      <m:t> </m:t>
                    </m:r>
                    <m:r>
                      <m:rPr>
                        <m:sty m:val="p"/>
                      </m:rPr>
                      <a:rPr lang="en-US" altLang="ko-US" sz="1400" b="0" i="0" smtClean="0">
                        <a:solidFill>
                          <a:schemeClr val="tx1"/>
                        </a:solidFill>
                        <a:latin typeface="Cambria Math" panose="02040503050406030204" pitchFamily="18" charset="0"/>
                      </a:rPr>
                      <m:t>and</m:t>
                    </m:r>
                    <m:r>
                      <a:rPr lang="en-US" altLang="ko-US" sz="1400" b="0" i="0" smtClean="0">
                        <a:solidFill>
                          <a:schemeClr val="tx1"/>
                        </a:solidFill>
                        <a:latin typeface="Cambria Math" panose="02040503050406030204" pitchFamily="18" charset="0"/>
                      </a:rPr>
                      <m:t> </m:t>
                    </m:r>
                    <m:sSub>
                      <m:sSubPr>
                        <m:ctrlPr>
                          <a:rPr lang="ko-US" altLang="ko-US" sz="1400" i="1">
                            <a:solidFill>
                              <a:schemeClr val="tx1"/>
                            </a:solidFill>
                            <a:latin typeface="Cambria Math" panose="02040503050406030204" pitchFamily="18" charset="0"/>
                          </a:rPr>
                        </m:ctrlPr>
                      </m:sSubPr>
                      <m:e>
                        <m:r>
                          <a:rPr lang="en-US" altLang="ko-US" sz="1400" i="1">
                            <a:solidFill>
                              <a:schemeClr val="tx1"/>
                            </a:solidFill>
                            <a:latin typeface="Cambria Math" panose="02040503050406030204" pitchFamily="18" charset="0"/>
                          </a:rPr>
                          <m:t>𝑐</m:t>
                        </m:r>
                      </m:e>
                      <m:sub>
                        <m:r>
                          <a:rPr lang="en-US" altLang="ko-US" sz="1400" b="0" i="1" smtClean="0">
                            <a:solidFill>
                              <a:schemeClr val="tx1"/>
                            </a:solidFill>
                            <a:latin typeface="Cambria Math" panose="02040503050406030204" pitchFamily="18" charset="0"/>
                          </a:rPr>
                          <m:t>𝑠</m:t>
                        </m:r>
                        <m:r>
                          <a:rPr lang="en-US" altLang="ko-US" sz="1400" b="0" i="1" smtClean="0">
                            <a:solidFill>
                              <a:schemeClr val="tx1"/>
                            </a:solidFill>
                            <a:latin typeface="Cambria Math" panose="02040503050406030204" pitchFamily="18" charset="0"/>
                          </a:rPr>
                          <m:t>,</m:t>
                        </m:r>
                        <m:r>
                          <a:rPr lang="en-US" altLang="ko-US" sz="1400" i="1">
                            <a:solidFill>
                              <a:schemeClr val="tx1"/>
                            </a:solidFill>
                            <a:latin typeface="Cambria Math" panose="02040503050406030204" pitchFamily="18" charset="0"/>
                          </a:rPr>
                          <m:t>𝑛</m:t>
                        </m:r>
                        <m:r>
                          <a:rPr lang="en-US" altLang="ko-US" sz="1400" i="1">
                            <a:solidFill>
                              <a:schemeClr val="tx1"/>
                            </a:solidFill>
                            <a:latin typeface="Cambria Math" panose="02040503050406030204" pitchFamily="18" charset="0"/>
                          </a:rPr>
                          <m:t>,</m:t>
                        </m:r>
                        <m:r>
                          <a:rPr lang="en-US" altLang="ko-US" sz="1400" i="1">
                            <a:solidFill>
                              <a:schemeClr val="tx1"/>
                            </a:solidFill>
                            <a:latin typeface="Cambria Math" panose="02040503050406030204" pitchFamily="18" charset="0"/>
                          </a:rPr>
                          <m:t>𝑖𝑛𝑖𝑡𝑖𝑎𝑙</m:t>
                        </m:r>
                      </m:sub>
                    </m:sSub>
                  </m:oMath>
                </a14:m>
                <a:r>
                  <a:rPr kumimoji="1" lang="en-US" altLang="ko-US" sz="1400" dirty="0">
                    <a:solidFill>
                      <a:schemeClr val="tx1"/>
                    </a:solidFill>
                  </a:rPr>
                  <a:t>)</a:t>
                </a:r>
              </a:p>
              <a:p>
                <a:pPr algn="ctr"/>
                <a:r>
                  <a:rPr kumimoji="1" lang="en-US" altLang="ko-US" sz="1400" dirty="0">
                    <a:solidFill>
                      <a:schemeClr val="tx1"/>
                    </a:solidFill>
                  </a:rPr>
                  <a:t>&amp;</a:t>
                </a:r>
              </a:p>
              <a:p>
                <a:pPr algn="ctr"/>
                <a:r>
                  <a:rPr kumimoji="1" lang="en-US" altLang="ko-US" sz="1400" dirty="0">
                    <a:solidFill>
                      <a:schemeClr val="tx1"/>
                    </a:solidFill>
                  </a:rPr>
                  <a:t>Input current (</a:t>
                </a:r>
                <a14:m>
                  <m:oMath xmlns:m="http://schemas.openxmlformats.org/officeDocument/2006/math">
                    <m:r>
                      <a:rPr kumimoji="1" lang="en-US" altLang="ko-US" sz="1400" b="0" i="1" smtClean="0">
                        <a:solidFill>
                          <a:schemeClr val="tx1"/>
                        </a:solidFill>
                        <a:latin typeface="Cambria Math" panose="02040503050406030204" pitchFamily="18" charset="0"/>
                      </a:rPr>
                      <m:t>𝐼</m:t>
                    </m:r>
                  </m:oMath>
                </a14:m>
                <a:r>
                  <a:rPr kumimoji="1" lang="en-US" altLang="ko-US" sz="1400" dirty="0">
                    <a:solidFill>
                      <a:schemeClr val="tx1"/>
                    </a:solidFill>
                  </a:rPr>
                  <a:t>)</a:t>
                </a:r>
                <a:endParaRPr kumimoji="1" lang="ko-US" altLang="en-US" sz="1400" dirty="0">
                  <a:solidFill>
                    <a:schemeClr val="tx1"/>
                  </a:solidFill>
                </a:endParaRPr>
              </a:p>
            </p:txBody>
          </p:sp>
        </mc:Choice>
        <mc:Fallback xmlns="">
          <p:sp>
            <p:nvSpPr>
              <p:cNvPr id="2" name="모서리가 둥근 직사각형 1">
                <a:extLst>
                  <a:ext uri="{FF2B5EF4-FFF2-40B4-BE49-F238E27FC236}">
                    <a16:creationId xmlns:a16="http://schemas.microsoft.com/office/drawing/2014/main" id="{E37A0559-37C8-3644-874D-55EA838C8EE1}"/>
                  </a:ext>
                </a:extLst>
              </p:cNvPr>
              <p:cNvSpPr>
                <a:spLocks noRot="1" noChangeAspect="1" noMove="1" noResize="1" noEditPoints="1" noAdjustHandles="1" noChangeArrowheads="1" noChangeShapeType="1" noTextEdit="1"/>
              </p:cNvSpPr>
              <p:nvPr/>
            </p:nvSpPr>
            <p:spPr>
              <a:xfrm>
                <a:off x="256672" y="3352388"/>
                <a:ext cx="2268655" cy="1143000"/>
              </a:xfrm>
              <a:prstGeom prst="roundRect">
                <a:avLst/>
              </a:prstGeom>
              <a:blipFill>
                <a:blip r:embed="rId3"/>
                <a:stretch>
                  <a:fillRect/>
                </a:stretch>
              </a:blipFill>
              <a:ln>
                <a:solidFill>
                  <a:srgbClr val="C00000"/>
                </a:solidFill>
              </a:ln>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3" name="직사각형 2">
                <a:extLst>
                  <a:ext uri="{FF2B5EF4-FFF2-40B4-BE49-F238E27FC236}">
                    <a16:creationId xmlns:a16="http://schemas.microsoft.com/office/drawing/2014/main" id="{0E46F6B9-4B99-E94D-88B9-163474FF35B9}"/>
                  </a:ext>
                </a:extLst>
              </p:cNvPr>
              <p:cNvSpPr/>
              <p:nvPr/>
            </p:nvSpPr>
            <p:spPr>
              <a:xfrm>
                <a:off x="2985926" y="3123682"/>
                <a:ext cx="2412786" cy="16004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ko-US" b="1" dirty="0">
                    <a:solidFill>
                      <a:schemeClr val="tx1"/>
                    </a:solidFill>
                  </a:rPr>
                  <a:t>FDM</a:t>
                </a:r>
              </a:p>
              <a:p>
                <a:pPr algn="ctr"/>
                <a14:m>
                  <m:oMathPara xmlns:m="http://schemas.openxmlformats.org/officeDocument/2006/math">
                    <m:oMathParaPr>
                      <m:jc m:val="centerGroup"/>
                    </m:oMathParaPr>
                    <m:oMath xmlns:m="http://schemas.openxmlformats.org/officeDocument/2006/math">
                      <m:r>
                        <a:rPr kumimoji="1" lang="en-US" altLang="ko-US" b="0" i="1" smtClean="0">
                          <a:solidFill>
                            <a:schemeClr val="tx1"/>
                          </a:solidFill>
                          <a:latin typeface="Cambria Math" panose="02040503050406030204" pitchFamily="18" charset="0"/>
                          <a:ea typeface="Cambria Math" panose="02040503050406030204" pitchFamily="18" charset="0"/>
                        </a:rPr>
                        <m:t>𝑡</m:t>
                      </m:r>
                      <m:r>
                        <a:rPr kumimoji="1" lang="en-US" altLang="ko-US" b="0" i="1" smtClean="0">
                          <a:solidFill>
                            <a:schemeClr val="tx1"/>
                          </a:solidFill>
                          <a:latin typeface="Cambria Math" panose="02040503050406030204" pitchFamily="18" charset="0"/>
                          <a:ea typeface="Cambria Math" panose="02040503050406030204" pitchFamily="18" charset="0"/>
                        </a:rPr>
                        <m:t>=</m:t>
                      </m:r>
                      <m:r>
                        <a:rPr kumimoji="1" lang="en-US" altLang="ko-US" b="0" i="1" smtClean="0">
                          <a:solidFill>
                            <a:schemeClr val="tx1"/>
                          </a:solidFill>
                          <a:latin typeface="Cambria Math" panose="02040503050406030204" pitchFamily="18" charset="0"/>
                          <a:ea typeface="Cambria Math" panose="02040503050406030204" pitchFamily="18" charset="0"/>
                        </a:rPr>
                        <m:t>𝑘</m:t>
                      </m:r>
                    </m:oMath>
                  </m:oMathPara>
                </a14:m>
                <a:endParaRPr kumimoji="1" lang="en-US" altLang="ko-US" b="0" dirty="0">
                  <a:solidFill>
                    <a:schemeClr val="tx1"/>
                  </a:solidFill>
                  <a:ea typeface="Cambria Math" panose="02040503050406030204" pitchFamily="18" charset="0"/>
                </a:endParaRPr>
              </a:p>
              <a:p>
                <a:pPr algn="ctr"/>
                <a:r>
                  <a:rPr kumimoji="1" lang="en-US" altLang="ko-US" dirty="0">
                    <a:solidFill>
                      <a:schemeClr val="tx1"/>
                    </a:solidFill>
                  </a:rPr>
                  <a:t>We get </a:t>
                </a:r>
                <a14:m>
                  <m:oMath xmlns:m="http://schemas.openxmlformats.org/officeDocument/2006/math">
                    <m:d>
                      <m:dPr>
                        <m:begChr m:val="["/>
                        <m:endChr m:val="]"/>
                        <m:ctrlPr>
                          <a:rPr kumimoji="1" lang="en-US" altLang="ko-US" i="1" smtClean="0">
                            <a:solidFill>
                              <a:schemeClr val="tx1"/>
                            </a:solidFill>
                            <a:latin typeface="Cambria Math" panose="02040503050406030204" pitchFamily="18" charset="0"/>
                          </a:rPr>
                        </m:ctrlPr>
                      </m:dPr>
                      <m:e>
                        <m:m>
                          <m:mPr>
                            <m:mcs>
                              <m:mc>
                                <m:mcPr>
                                  <m:count m:val="1"/>
                                  <m:mcJc m:val="center"/>
                                </m:mcPr>
                              </m:mc>
                            </m:mcs>
                            <m:ctrlPr>
                              <a:rPr kumimoji="1" lang="en-US" altLang="ko-US" i="1" smtClean="0">
                                <a:solidFill>
                                  <a:schemeClr val="tx1"/>
                                </a:solidFill>
                                <a:latin typeface="Cambria Math" panose="02040503050406030204" pitchFamily="18" charset="0"/>
                              </a:rPr>
                            </m:ctrlPr>
                          </m:mPr>
                          <m:mr>
                            <m:e>
                              <m:sSub>
                                <m:sSubPr>
                                  <m:ctrlPr>
                                    <a:rPr kumimoji="1" lang="en-US" altLang="ko-US" i="1" smtClean="0">
                                      <a:solidFill>
                                        <a:schemeClr val="tx1"/>
                                      </a:solidFill>
                                      <a:latin typeface="Cambria Math" panose="02040503050406030204" pitchFamily="18" charset="0"/>
                                    </a:rPr>
                                  </m:ctrlPr>
                                </m:sSubPr>
                                <m:e>
                                  <m:r>
                                    <a:rPr kumimoji="1" lang="en-US" altLang="ko-US" b="0" i="1" smtClean="0">
                                      <a:solidFill>
                                        <a:schemeClr val="tx1"/>
                                      </a:solidFill>
                                      <a:latin typeface="Cambria Math" panose="02040503050406030204" pitchFamily="18" charset="0"/>
                                    </a:rPr>
                                    <m:t>𝑐</m:t>
                                  </m:r>
                                </m:e>
                                <m:sub>
                                  <m:r>
                                    <a:rPr kumimoji="1" lang="en-US" altLang="ko-US" b="0" i="1" smtClean="0">
                                      <a:solidFill>
                                        <a:schemeClr val="tx1"/>
                                      </a:solidFill>
                                      <a:latin typeface="Cambria Math" panose="02040503050406030204" pitchFamily="18" charset="0"/>
                                    </a:rPr>
                                    <m:t>1,</m:t>
                                  </m:r>
                                  <m:r>
                                    <a:rPr kumimoji="1" lang="en-US" altLang="ko-US" b="0" i="1" smtClean="0">
                                      <a:solidFill>
                                        <a:schemeClr val="tx1"/>
                                      </a:solidFill>
                                      <a:latin typeface="Cambria Math" panose="02040503050406030204" pitchFamily="18" charset="0"/>
                                    </a:rPr>
                                    <m:t>𝑘</m:t>
                                  </m:r>
                                </m:sub>
                              </m:sSub>
                            </m:e>
                          </m:mr>
                          <m:mr>
                            <m:e>
                              <m:r>
                                <a:rPr kumimoji="1" lang="en-US" altLang="ko-US" i="1" smtClean="0">
                                  <a:solidFill>
                                    <a:schemeClr val="tx1"/>
                                  </a:solidFill>
                                  <a:latin typeface="Cambria Math" panose="02040503050406030204" pitchFamily="18" charset="0"/>
                                  <a:ea typeface="Cambria Math" panose="02040503050406030204" pitchFamily="18" charset="0"/>
                                </a:rPr>
                                <m:t>⋮</m:t>
                              </m:r>
                            </m:e>
                          </m:mr>
                          <m:mr>
                            <m:e>
                              <m:sSub>
                                <m:sSubPr>
                                  <m:ctrlPr>
                                    <a:rPr kumimoji="1" lang="en-US" altLang="ko-US" i="1" smtClean="0">
                                      <a:solidFill>
                                        <a:schemeClr val="tx1"/>
                                      </a:solidFill>
                                      <a:latin typeface="Cambria Math" panose="02040503050406030204" pitchFamily="18" charset="0"/>
                                    </a:rPr>
                                  </m:ctrlPr>
                                </m:sSubPr>
                                <m:e>
                                  <m:r>
                                    <a:rPr kumimoji="1" lang="en-US" altLang="ko-US" b="0" i="1" smtClean="0">
                                      <a:solidFill>
                                        <a:schemeClr val="tx1"/>
                                      </a:solidFill>
                                      <a:latin typeface="Cambria Math" panose="02040503050406030204" pitchFamily="18" charset="0"/>
                                    </a:rPr>
                                    <m:t>𝑐</m:t>
                                  </m:r>
                                </m:e>
                                <m:sub>
                                  <m:r>
                                    <a:rPr kumimoji="1" lang="en-US" altLang="ko-US" b="0" i="1" smtClean="0">
                                      <a:solidFill>
                                        <a:schemeClr val="tx1"/>
                                      </a:solidFill>
                                      <a:latin typeface="Cambria Math" panose="02040503050406030204" pitchFamily="18" charset="0"/>
                                    </a:rPr>
                                    <m:t>𝑁</m:t>
                                  </m:r>
                                  <m:r>
                                    <a:rPr kumimoji="1" lang="en-US" altLang="ko-US" b="0" i="1" smtClean="0">
                                      <a:solidFill>
                                        <a:schemeClr val="tx1"/>
                                      </a:solidFill>
                                      <a:latin typeface="Cambria Math" panose="02040503050406030204" pitchFamily="18" charset="0"/>
                                    </a:rPr>
                                    <m:t>−1,</m:t>
                                  </m:r>
                                  <m:r>
                                    <a:rPr kumimoji="1" lang="en-US" altLang="ko-US" b="0" i="1" smtClean="0">
                                      <a:solidFill>
                                        <a:schemeClr val="tx1"/>
                                      </a:solidFill>
                                      <a:latin typeface="Cambria Math" panose="02040503050406030204" pitchFamily="18" charset="0"/>
                                    </a:rPr>
                                    <m:t>𝑘</m:t>
                                  </m:r>
                                </m:sub>
                              </m:sSub>
                            </m:e>
                          </m:mr>
                        </m:m>
                      </m:e>
                    </m:d>
                  </m:oMath>
                </a14:m>
                <a:endParaRPr kumimoji="1" lang="ko-US" altLang="en-US" dirty="0">
                  <a:solidFill>
                    <a:schemeClr val="tx1"/>
                  </a:solidFill>
                </a:endParaRPr>
              </a:p>
            </p:txBody>
          </p:sp>
        </mc:Choice>
        <mc:Fallback xmlns="">
          <p:sp>
            <p:nvSpPr>
              <p:cNvPr id="3" name="직사각형 2">
                <a:extLst>
                  <a:ext uri="{FF2B5EF4-FFF2-40B4-BE49-F238E27FC236}">
                    <a16:creationId xmlns:a16="http://schemas.microsoft.com/office/drawing/2014/main" id="{0E46F6B9-4B99-E94D-88B9-163474FF35B9}"/>
                  </a:ext>
                </a:extLst>
              </p:cNvPr>
              <p:cNvSpPr>
                <a:spLocks noRot="1" noChangeAspect="1" noMove="1" noResize="1" noEditPoints="1" noAdjustHandles="1" noChangeArrowheads="1" noChangeShapeType="1" noTextEdit="1"/>
              </p:cNvSpPr>
              <p:nvPr/>
            </p:nvSpPr>
            <p:spPr>
              <a:xfrm>
                <a:off x="2985926" y="3123682"/>
                <a:ext cx="2412786" cy="1600412"/>
              </a:xfrm>
              <a:prstGeom prst="rect">
                <a:avLst/>
              </a:prstGeom>
              <a:blipFill>
                <a:blip r:embed="rId4"/>
                <a:stretch>
                  <a:fillRect/>
                </a:stretch>
              </a:blipFill>
              <a:ln>
                <a:solidFill>
                  <a:srgbClr val="C00000"/>
                </a:solidFill>
              </a:ln>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16" name="직사각형 15">
                <a:extLst>
                  <a:ext uri="{FF2B5EF4-FFF2-40B4-BE49-F238E27FC236}">
                    <a16:creationId xmlns:a16="http://schemas.microsoft.com/office/drawing/2014/main" id="{CF4C4D47-383C-2643-AFD5-9B95F17B67C9}"/>
                  </a:ext>
                </a:extLst>
              </p:cNvPr>
              <p:cNvSpPr/>
              <p:nvPr/>
            </p:nvSpPr>
            <p:spPr>
              <a:xfrm>
                <a:off x="6180151" y="2715574"/>
                <a:ext cx="3466084" cy="24166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ko-US" b="1" dirty="0">
                    <a:solidFill>
                      <a:schemeClr val="tx1"/>
                    </a:solidFill>
                  </a:rPr>
                  <a:t>Newton-Raphson Method</a:t>
                </a:r>
              </a:p>
              <a:p>
                <a:pPr algn="ctr"/>
                <a:r>
                  <a:rPr kumimoji="1" lang="en-US" altLang="ko-US" dirty="0">
                    <a:solidFill>
                      <a:schemeClr val="tx1"/>
                    </a:solidFill>
                    <a:ea typeface="Cambria Math" panose="02040503050406030204" pitchFamily="18" charset="0"/>
                  </a:rPr>
                  <a:t>Get the better approximation root (</a:t>
                </a:r>
                <a14:m>
                  <m:oMath xmlns:m="http://schemas.openxmlformats.org/officeDocument/2006/math">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a:rPr lang="en-US" altLang="ko-US" i="1">
                            <a:solidFill>
                              <a:schemeClr val="tx1"/>
                            </a:solidFill>
                            <a:latin typeface="Cambria Math" panose="02040503050406030204" pitchFamily="18" charset="0"/>
                          </a:rPr>
                          <m:t>𝑠</m:t>
                        </m:r>
                        <m:r>
                          <a:rPr lang="en-US" altLang="ko-US" i="1">
                            <a:solidFill>
                              <a:schemeClr val="tx1"/>
                            </a:solidFill>
                            <a:latin typeface="Cambria Math" panose="02040503050406030204" pitchFamily="18" charset="0"/>
                          </a:rPr>
                          <m:t>,</m:t>
                        </m:r>
                        <m:r>
                          <a:rPr lang="en-US" altLang="ko-US" i="1">
                            <a:solidFill>
                              <a:schemeClr val="tx1"/>
                            </a:solidFill>
                            <a:latin typeface="Cambria Math" panose="02040503050406030204" pitchFamily="18" charset="0"/>
                          </a:rPr>
                          <m:t>𝑛</m:t>
                        </m:r>
                        <m:r>
                          <a:rPr lang="en-US" altLang="ko-US" i="1">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𝑘</m:t>
                        </m:r>
                        <m:r>
                          <a:rPr lang="en-US" altLang="ko-US" b="0" i="1" smtClean="0">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𝑝</m:t>
                        </m:r>
                      </m:sub>
                    </m:sSub>
                  </m:oMath>
                </a14:m>
                <a:r>
                  <a:rPr kumimoji="1" lang="en-US" altLang="ko-US" b="0" dirty="0">
                    <a:solidFill>
                      <a:schemeClr val="tx1"/>
                    </a:solidFill>
                    <a:ea typeface="Cambria Math" panose="02040503050406030204" pitchFamily="18" charset="0"/>
                  </a:rPr>
                  <a:t>) through iteration(</a:t>
                </a:r>
                <a14:m>
                  <m:oMath xmlns:m="http://schemas.openxmlformats.org/officeDocument/2006/math">
                    <m:r>
                      <m:rPr>
                        <m:sty m:val="p"/>
                      </m:rPr>
                      <a:rPr kumimoji="1" lang="en-US" altLang="ko-US" b="0" i="0" smtClean="0">
                        <a:solidFill>
                          <a:schemeClr val="tx1"/>
                        </a:solidFill>
                        <a:latin typeface="Cambria Math" panose="02040503050406030204" pitchFamily="18" charset="0"/>
                        <a:ea typeface="Cambria Math" panose="02040503050406030204" pitchFamily="18" charset="0"/>
                      </a:rPr>
                      <m:t>p</m:t>
                    </m:r>
                    <m:r>
                      <a:rPr kumimoji="1" lang="en-US" altLang="ko-US" i="1">
                        <a:solidFill>
                          <a:schemeClr val="tx1"/>
                        </a:solidFill>
                        <a:latin typeface="Cambria Math" panose="02040503050406030204" pitchFamily="18" charset="0"/>
                        <a:ea typeface="Cambria Math" panose="02040503050406030204" pitchFamily="18" charset="0"/>
                      </a:rPr>
                      <m:t>=</m:t>
                    </m:r>
                    <m:r>
                      <a:rPr kumimoji="1" lang="en-US" altLang="ko-US" b="0" i="1" smtClean="0">
                        <a:solidFill>
                          <a:schemeClr val="tx1"/>
                        </a:solidFill>
                        <a:latin typeface="Cambria Math" panose="02040503050406030204" pitchFamily="18" charset="0"/>
                        <a:ea typeface="Cambria Math" panose="02040503050406030204" pitchFamily="18" charset="0"/>
                      </a:rPr>
                      <m:t>10</m:t>
                    </m:r>
                  </m:oMath>
                </a14:m>
                <a:r>
                  <a:rPr kumimoji="1" lang="en-US" altLang="ko-US" b="0" dirty="0">
                    <a:solidFill>
                      <a:schemeClr val="tx1"/>
                    </a:solidFill>
                    <a:ea typeface="Cambria Math" panose="02040503050406030204" pitchFamily="18" charset="0"/>
                  </a:rPr>
                  <a:t>) at </a:t>
                </a:r>
                <a14:m>
                  <m:oMath xmlns:m="http://schemas.openxmlformats.org/officeDocument/2006/math">
                    <m:r>
                      <a:rPr kumimoji="1" lang="en-US" altLang="ko-US" i="1">
                        <a:solidFill>
                          <a:schemeClr val="tx1"/>
                        </a:solidFill>
                        <a:latin typeface="Cambria Math" panose="02040503050406030204" pitchFamily="18" charset="0"/>
                        <a:ea typeface="Cambria Math" panose="02040503050406030204" pitchFamily="18" charset="0"/>
                      </a:rPr>
                      <m:t>𝑡</m:t>
                    </m:r>
                    <m:r>
                      <a:rPr kumimoji="1" lang="en-US" altLang="ko-US" i="1">
                        <a:solidFill>
                          <a:schemeClr val="tx1"/>
                        </a:solidFill>
                        <a:latin typeface="Cambria Math" panose="02040503050406030204" pitchFamily="18" charset="0"/>
                        <a:ea typeface="Cambria Math" panose="02040503050406030204" pitchFamily="18" charset="0"/>
                      </a:rPr>
                      <m:t>=</m:t>
                    </m:r>
                    <m:r>
                      <a:rPr kumimoji="1" lang="en-US" altLang="ko-US" i="1">
                        <a:solidFill>
                          <a:schemeClr val="tx1"/>
                        </a:solidFill>
                        <a:latin typeface="Cambria Math" panose="02040503050406030204" pitchFamily="18" charset="0"/>
                        <a:ea typeface="Cambria Math" panose="02040503050406030204" pitchFamily="18" charset="0"/>
                      </a:rPr>
                      <m:t>𝑘</m:t>
                    </m:r>
                  </m:oMath>
                </a14:m>
                <a:endParaRPr kumimoji="1" lang="en-US" altLang="ko-US" dirty="0">
                  <a:solidFill>
                    <a:schemeClr val="tx1"/>
                  </a:solidFill>
                  <a:ea typeface="Cambria Math" panose="02040503050406030204" pitchFamily="18" charset="0"/>
                </a:endParaRPr>
              </a:p>
            </p:txBody>
          </p:sp>
        </mc:Choice>
        <mc:Fallback xmlns="">
          <p:sp>
            <p:nvSpPr>
              <p:cNvPr id="16" name="직사각형 15">
                <a:extLst>
                  <a:ext uri="{FF2B5EF4-FFF2-40B4-BE49-F238E27FC236}">
                    <a16:creationId xmlns:a16="http://schemas.microsoft.com/office/drawing/2014/main" id="{CF4C4D47-383C-2643-AFD5-9B95F17B67C9}"/>
                  </a:ext>
                </a:extLst>
              </p:cNvPr>
              <p:cNvSpPr>
                <a:spLocks noRot="1" noChangeAspect="1" noMove="1" noResize="1" noEditPoints="1" noAdjustHandles="1" noChangeArrowheads="1" noChangeShapeType="1" noTextEdit="1"/>
              </p:cNvSpPr>
              <p:nvPr/>
            </p:nvSpPr>
            <p:spPr>
              <a:xfrm>
                <a:off x="6180151" y="2715574"/>
                <a:ext cx="3466084" cy="2416628"/>
              </a:xfrm>
              <a:prstGeom prst="rect">
                <a:avLst/>
              </a:prstGeom>
              <a:blipFill>
                <a:blip r:embed="rId5"/>
                <a:stretch>
                  <a:fillRect l="-365" r="-2190"/>
                </a:stretch>
              </a:blipFill>
              <a:ln>
                <a:solidFill>
                  <a:srgbClr val="C00000"/>
                </a:solidFill>
              </a:ln>
            </p:spPr>
            <p:txBody>
              <a:bodyPr/>
              <a:lstStyle/>
              <a:p>
                <a:r>
                  <a:rPr lang="ko-US" altLang="en-US">
                    <a:noFill/>
                  </a:rPr>
                  <a:t> </a:t>
                </a:r>
              </a:p>
            </p:txBody>
          </p:sp>
        </mc:Fallback>
      </mc:AlternateContent>
      <p:cxnSp>
        <p:nvCxnSpPr>
          <p:cNvPr id="7" name="직선 화살표 연결선 6">
            <a:extLst>
              <a:ext uri="{FF2B5EF4-FFF2-40B4-BE49-F238E27FC236}">
                <a16:creationId xmlns:a16="http://schemas.microsoft.com/office/drawing/2014/main" id="{F1CC4F38-9FD2-6C4E-9412-3C30230E253F}"/>
              </a:ext>
            </a:extLst>
          </p:cNvPr>
          <p:cNvCxnSpPr>
            <a:cxnSpLocks/>
            <a:stCxn id="2" idx="3"/>
            <a:endCxn id="3" idx="1"/>
          </p:cNvCxnSpPr>
          <p:nvPr/>
        </p:nvCxnSpPr>
        <p:spPr>
          <a:xfrm>
            <a:off x="2525327" y="3923888"/>
            <a:ext cx="46059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꺾인 연결선[E] 11">
            <a:extLst>
              <a:ext uri="{FF2B5EF4-FFF2-40B4-BE49-F238E27FC236}">
                <a16:creationId xmlns:a16="http://schemas.microsoft.com/office/drawing/2014/main" id="{DE4F135A-ED56-A64B-9914-668BD31A6558}"/>
              </a:ext>
            </a:extLst>
          </p:cNvPr>
          <p:cNvCxnSpPr>
            <a:cxnSpLocks/>
            <a:stCxn id="16" idx="3"/>
            <a:endCxn id="3" idx="2"/>
          </p:cNvCxnSpPr>
          <p:nvPr/>
        </p:nvCxnSpPr>
        <p:spPr>
          <a:xfrm flipH="1">
            <a:off x="4192319" y="3923888"/>
            <a:ext cx="5453916" cy="800206"/>
          </a:xfrm>
          <a:prstGeom prst="bentConnector4">
            <a:avLst>
              <a:gd name="adj1" fmla="val -4191"/>
              <a:gd name="adj2" fmla="val 24709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88AAB88-E957-914A-BEFA-70E20A186962}"/>
                  </a:ext>
                </a:extLst>
              </p:cNvPr>
              <p:cNvSpPr txBox="1"/>
              <p:nvPr/>
            </p:nvSpPr>
            <p:spPr>
              <a:xfrm>
                <a:off x="3058021" y="6016852"/>
                <a:ext cx="2268595" cy="532646"/>
              </a:xfrm>
              <a:prstGeom prst="rect">
                <a:avLst/>
              </a:prstGeom>
              <a:noFill/>
            </p:spPr>
            <p:txBody>
              <a:bodyPr wrap="square" rtlCol="0">
                <a:spAutoFit/>
              </a:bodyPr>
              <a:lstStyle/>
              <a:p>
                <a:pPr algn="ctr"/>
                <a:r>
                  <a:rPr kumimoji="1" lang="en-US" altLang="ko-US" sz="1400" dirty="0"/>
                  <a:t>Get next time step of </a:t>
                </a:r>
                <a14:m>
                  <m:oMath xmlns:m="http://schemas.openxmlformats.org/officeDocument/2006/math">
                    <m:sSub>
                      <m:sSubPr>
                        <m:ctrlPr>
                          <a:rPr lang="ko-US" altLang="ko-US" sz="1400" i="1">
                            <a:latin typeface="Cambria Math" panose="02040503050406030204" pitchFamily="18" charset="0"/>
                          </a:rPr>
                        </m:ctrlPr>
                      </m:sSubPr>
                      <m:e>
                        <m:r>
                          <a:rPr lang="en-US" altLang="ko-US" sz="1400" i="1">
                            <a:latin typeface="Cambria Math" panose="02040503050406030204" pitchFamily="18" charset="0"/>
                          </a:rPr>
                          <m:t> </m:t>
                        </m:r>
                        <m:r>
                          <a:rPr lang="en-US" altLang="ko-US" sz="1400" i="1">
                            <a:latin typeface="Cambria Math" panose="02040503050406030204" pitchFamily="18" charset="0"/>
                          </a:rPr>
                          <m:t>𝑐</m:t>
                        </m:r>
                      </m:e>
                      <m:sub>
                        <m:r>
                          <a:rPr lang="en-US" altLang="ko-US" sz="1400" i="1">
                            <a:latin typeface="Cambria Math" panose="02040503050406030204" pitchFamily="18" charset="0"/>
                          </a:rPr>
                          <m:t>𝑠</m:t>
                        </m:r>
                        <m:r>
                          <a:rPr lang="en-US" altLang="ko-US" sz="1400" i="1">
                            <a:latin typeface="Cambria Math" panose="02040503050406030204" pitchFamily="18" charset="0"/>
                          </a:rPr>
                          <m:t>,</m:t>
                        </m:r>
                        <m:r>
                          <a:rPr lang="en-US" altLang="ko-US" sz="1400" i="1">
                            <a:latin typeface="Cambria Math" panose="02040503050406030204" pitchFamily="18" charset="0"/>
                          </a:rPr>
                          <m:t>𝑛</m:t>
                        </m:r>
                      </m:sub>
                    </m:sSub>
                  </m:oMath>
                </a14:m>
                <a:r>
                  <a:rPr kumimoji="1" lang="en-US" altLang="ko-US" sz="1400" dirty="0"/>
                  <a:t>  </a:t>
                </a:r>
              </a:p>
              <a:p>
                <a:pPr algn="ctr"/>
                <a:r>
                  <a:rPr kumimoji="1" lang="en-US" altLang="ko-US" sz="1400" dirty="0"/>
                  <a:t>(at </a:t>
                </a:r>
                <a14:m>
                  <m:oMath xmlns:m="http://schemas.openxmlformats.org/officeDocument/2006/math">
                    <m:r>
                      <a:rPr kumimoji="1" lang="en-US" altLang="ko-US" sz="1400" i="1">
                        <a:latin typeface="Cambria Math" panose="02040503050406030204" pitchFamily="18" charset="0"/>
                        <a:ea typeface="Cambria Math" panose="02040503050406030204" pitchFamily="18" charset="0"/>
                      </a:rPr>
                      <m:t>𝑡</m:t>
                    </m:r>
                    <m:r>
                      <a:rPr kumimoji="1" lang="en-US" altLang="ko-US" sz="1400" i="1">
                        <a:latin typeface="Cambria Math" panose="02040503050406030204" pitchFamily="18" charset="0"/>
                        <a:ea typeface="Cambria Math" panose="02040503050406030204" pitchFamily="18" charset="0"/>
                      </a:rPr>
                      <m:t>=</m:t>
                    </m:r>
                    <m:r>
                      <a:rPr kumimoji="1" lang="en-US" altLang="ko-US" sz="1400" i="1">
                        <a:latin typeface="Cambria Math" panose="02040503050406030204" pitchFamily="18" charset="0"/>
                        <a:ea typeface="Cambria Math" panose="02040503050406030204" pitchFamily="18" charset="0"/>
                      </a:rPr>
                      <m:t>𝑘</m:t>
                    </m:r>
                  </m:oMath>
                </a14:m>
                <a:r>
                  <a:rPr kumimoji="1" lang="en-US" altLang="ko-US" sz="1400" dirty="0"/>
                  <a:t>+1)</a:t>
                </a:r>
                <a:endParaRPr kumimoji="1" lang="ko-US" altLang="en-US" sz="1400" dirty="0"/>
              </a:p>
            </p:txBody>
          </p:sp>
        </mc:Choice>
        <mc:Fallback xmlns="">
          <p:sp>
            <p:nvSpPr>
              <p:cNvPr id="26" name="TextBox 25">
                <a:extLst>
                  <a:ext uri="{FF2B5EF4-FFF2-40B4-BE49-F238E27FC236}">
                    <a16:creationId xmlns:a16="http://schemas.microsoft.com/office/drawing/2014/main" id="{288AAB88-E957-914A-BEFA-70E20A186962}"/>
                  </a:ext>
                </a:extLst>
              </p:cNvPr>
              <p:cNvSpPr txBox="1">
                <a:spLocks noRot="1" noChangeAspect="1" noMove="1" noResize="1" noEditPoints="1" noAdjustHandles="1" noChangeArrowheads="1" noChangeShapeType="1" noTextEdit="1"/>
              </p:cNvSpPr>
              <p:nvPr/>
            </p:nvSpPr>
            <p:spPr>
              <a:xfrm>
                <a:off x="3058021" y="6016852"/>
                <a:ext cx="2268595" cy="532646"/>
              </a:xfrm>
              <a:prstGeom prst="rect">
                <a:avLst/>
              </a:prstGeom>
              <a:blipFill>
                <a:blip r:embed="rId6"/>
                <a:stretch>
                  <a:fillRect t="-2326" b="-13953"/>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30" name="직사각형 29">
                <a:extLst>
                  <a:ext uri="{FF2B5EF4-FFF2-40B4-BE49-F238E27FC236}">
                    <a16:creationId xmlns:a16="http://schemas.microsoft.com/office/drawing/2014/main" id="{B892C1AF-4D4E-6349-84E2-B584B1256EEA}"/>
                  </a:ext>
                </a:extLst>
              </p:cNvPr>
              <p:cNvSpPr/>
              <p:nvPr/>
            </p:nvSpPr>
            <p:spPr>
              <a:xfrm>
                <a:off x="10406922" y="3005327"/>
                <a:ext cx="1497802" cy="7038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ko-US" altLang="ko-US" i="1" smtClean="0">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 </m:t>
                          </m:r>
                          <m:r>
                            <a:rPr lang="en-US" altLang="ko-US" b="0" i="1" smtClean="0">
                              <a:solidFill>
                                <a:schemeClr val="tx1"/>
                              </a:solidFill>
                              <a:latin typeface="Cambria Math" panose="02040503050406030204" pitchFamily="18" charset="0"/>
                            </a:rPr>
                            <m:t>𝐽</m:t>
                          </m:r>
                        </m:e>
                        <m:sub>
                          <m:r>
                            <a:rPr lang="en-US" altLang="ko-US" b="0" i="1" smtClean="0">
                              <a:solidFill>
                                <a:schemeClr val="tx1"/>
                              </a:solidFill>
                              <a:latin typeface="Cambria Math" panose="02040503050406030204" pitchFamily="18" charset="0"/>
                            </a:rPr>
                            <m:t>𝑠</m:t>
                          </m:r>
                        </m:sub>
                      </m:sSub>
                      <m:r>
                        <a:rPr lang="en-US" altLang="ko-US" b="0" i="1" smtClean="0">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 </m:t>
                          </m:r>
                          <m:r>
                            <a:rPr lang="en-US" altLang="ko-US" i="1">
                              <a:solidFill>
                                <a:schemeClr val="tx1"/>
                              </a:solidFill>
                              <a:latin typeface="Cambria Math" panose="02040503050406030204" pitchFamily="18" charset="0"/>
                            </a:rPr>
                            <m:t>𝑐</m:t>
                          </m:r>
                        </m:e>
                        <m:sub>
                          <m:r>
                            <a:rPr lang="en-US" altLang="ko-US" b="0" i="1" smtClean="0">
                              <a:solidFill>
                                <a:schemeClr val="tx1"/>
                              </a:solidFill>
                              <a:latin typeface="Cambria Math" panose="02040503050406030204" pitchFamily="18" charset="0"/>
                            </a:rPr>
                            <m:t>𝑠</m:t>
                          </m:r>
                          <m:r>
                            <a:rPr lang="en-US" altLang="ko-US" b="0" i="1" smtClean="0">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𝑛</m:t>
                          </m:r>
                          <m:r>
                            <a:rPr lang="en-US" altLang="ko-US" b="0" i="1" smtClean="0">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𝑘</m:t>
                          </m:r>
                        </m:sub>
                      </m:sSub>
                      <m:r>
                        <a:rPr lang="en-US" altLang="ko-US" b="0" i="1" smtClean="0">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𝐼</m:t>
                      </m:r>
                      <m:r>
                        <a:rPr lang="en-US" altLang="ko-US" b="0" i="1" smtClean="0">
                          <a:solidFill>
                            <a:schemeClr val="tx1"/>
                          </a:solidFill>
                          <a:latin typeface="Cambria Math" panose="02040503050406030204" pitchFamily="18" charset="0"/>
                        </a:rPr>
                        <m:t>)</m:t>
                      </m:r>
                    </m:oMath>
                  </m:oMathPara>
                </a14:m>
                <a:endParaRPr kumimoji="1" lang="ko-US" altLang="en-US" dirty="0">
                  <a:solidFill>
                    <a:schemeClr val="tx1"/>
                  </a:solidFill>
                </a:endParaRPr>
              </a:p>
            </p:txBody>
          </p:sp>
        </mc:Choice>
        <mc:Fallback xmlns="">
          <p:sp>
            <p:nvSpPr>
              <p:cNvPr id="30" name="직사각형 29">
                <a:extLst>
                  <a:ext uri="{FF2B5EF4-FFF2-40B4-BE49-F238E27FC236}">
                    <a16:creationId xmlns:a16="http://schemas.microsoft.com/office/drawing/2014/main" id="{B892C1AF-4D4E-6349-84E2-B584B1256EEA}"/>
                  </a:ext>
                </a:extLst>
              </p:cNvPr>
              <p:cNvSpPr>
                <a:spLocks noRot="1" noChangeAspect="1" noMove="1" noResize="1" noEditPoints="1" noAdjustHandles="1" noChangeArrowheads="1" noChangeShapeType="1" noTextEdit="1"/>
              </p:cNvSpPr>
              <p:nvPr/>
            </p:nvSpPr>
            <p:spPr>
              <a:xfrm>
                <a:off x="10406922" y="3005327"/>
                <a:ext cx="1497802" cy="703838"/>
              </a:xfrm>
              <a:prstGeom prst="rect">
                <a:avLst/>
              </a:prstGeom>
              <a:blipFill>
                <a:blip r:embed="rId7"/>
                <a:stretch>
                  <a:fillRect/>
                </a:stretch>
              </a:blipFill>
              <a:ln>
                <a:solidFill>
                  <a:srgbClr val="C00000"/>
                </a:solidFill>
              </a:ln>
            </p:spPr>
            <p:txBody>
              <a:bodyPr/>
              <a:lstStyle/>
              <a:p>
                <a:r>
                  <a:rPr lang="ko-US" altLang="en-US">
                    <a:noFill/>
                  </a:rPr>
                  <a:t> </a:t>
                </a:r>
              </a:p>
            </p:txBody>
          </p:sp>
        </mc:Fallback>
      </mc:AlternateContent>
      <p:cxnSp>
        <p:nvCxnSpPr>
          <p:cNvPr id="43" name="직선 화살표 연결선 42">
            <a:extLst>
              <a:ext uri="{FF2B5EF4-FFF2-40B4-BE49-F238E27FC236}">
                <a16:creationId xmlns:a16="http://schemas.microsoft.com/office/drawing/2014/main" id="{952564D1-DD53-934C-AD01-34291E921A31}"/>
              </a:ext>
            </a:extLst>
          </p:cNvPr>
          <p:cNvCxnSpPr>
            <a:stCxn id="3" idx="3"/>
            <a:endCxn id="16" idx="1"/>
          </p:cNvCxnSpPr>
          <p:nvPr/>
        </p:nvCxnSpPr>
        <p:spPr>
          <a:xfrm>
            <a:off x="5398712" y="3923888"/>
            <a:ext cx="78143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7A299B4-B2C2-AE49-A177-7657C794CA4D}"/>
                  </a:ext>
                </a:extLst>
              </p:cNvPr>
              <p:cNvSpPr txBox="1"/>
              <p:nvPr/>
            </p:nvSpPr>
            <p:spPr>
              <a:xfrm>
                <a:off x="5460247" y="3626708"/>
                <a:ext cx="306568"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sz="1400" i="1" smtClean="0">
                              <a:latin typeface="Cambria Math" panose="02040503050406030204" pitchFamily="18" charset="0"/>
                            </a:rPr>
                          </m:ctrlPr>
                        </m:sSubPr>
                        <m:e>
                          <m:r>
                            <a:rPr kumimoji="1" lang="en-US" altLang="ko-US" sz="1400" b="0" i="1" smtClean="0">
                              <a:latin typeface="Cambria Math" panose="02040503050406030204" pitchFamily="18" charset="0"/>
                            </a:rPr>
                            <m:t>𝑐</m:t>
                          </m:r>
                        </m:e>
                        <m:sub>
                          <m:r>
                            <a:rPr kumimoji="1" lang="en-US" altLang="ko-US" sz="1400" b="0" i="1" smtClean="0">
                              <a:latin typeface="Cambria Math" panose="02040503050406030204" pitchFamily="18" charset="0"/>
                            </a:rPr>
                            <m:t>𝑁</m:t>
                          </m:r>
                          <m:r>
                            <a:rPr kumimoji="1" lang="en-US" altLang="ko-US" sz="1400" b="0" i="1" smtClean="0">
                              <a:latin typeface="Cambria Math" panose="02040503050406030204" pitchFamily="18" charset="0"/>
                            </a:rPr>
                            <m:t>−1,</m:t>
                          </m:r>
                          <m:r>
                            <a:rPr kumimoji="1" lang="en-US" altLang="ko-US" sz="1400" b="0" i="1" smtClean="0">
                              <a:latin typeface="Cambria Math" panose="02040503050406030204" pitchFamily="18" charset="0"/>
                            </a:rPr>
                            <m:t>𝑘</m:t>
                          </m:r>
                        </m:sub>
                      </m:sSub>
                    </m:oMath>
                  </m:oMathPara>
                </a14:m>
                <a:endParaRPr kumimoji="1" lang="ko-US" altLang="en-US" sz="1400" dirty="0"/>
              </a:p>
            </p:txBody>
          </p:sp>
        </mc:Choice>
        <mc:Fallback xmlns="">
          <p:sp>
            <p:nvSpPr>
              <p:cNvPr id="44" name="TextBox 43">
                <a:extLst>
                  <a:ext uri="{FF2B5EF4-FFF2-40B4-BE49-F238E27FC236}">
                    <a16:creationId xmlns:a16="http://schemas.microsoft.com/office/drawing/2014/main" id="{D7A299B4-B2C2-AE49-A177-7657C794CA4D}"/>
                  </a:ext>
                </a:extLst>
              </p:cNvPr>
              <p:cNvSpPr txBox="1">
                <a:spLocks noRot="1" noChangeAspect="1" noMove="1" noResize="1" noEditPoints="1" noAdjustHandles="1" noChangeArrowheads="1" noChangeShapeType="1" noTextEdit="1"/>
              </p:cNvSpPr>
              <p:nvPr/>
            </p:nvSpPr>
            <p:spPr>
              <a:xfrm>
                <a:off x="5460247" y="3626708"/>
                <a:ext cx="306568" cy="317203"/>
              </a:xfrm>
              <a:prstGeom prst="rect">
                <a:avLst/>
              </a:prstGeom>
              <a:blipFill>
                <a:blip r:embed="rId8"/>
                <a:stretch>
                  <a:fillRect r="-88000"/>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96287CA-52F0-B047-810A-BC818D463F08}"/>
                  </a:ext>
                </a:extLst>
              </p:cNvPr>
              <p:cNvSpPr txBox="1"/>
              <p:nvPr/>
            </p:nvSpPr>
            <p:spPr>
              <a:xfrm>
                <a:off x="9987514" y="3745273"/>
                <a:ext cx="306568"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sz="1400" i="1" smtClean="0">
                              <a:latin typeface="Cambria Math" panose="02040503050406030204" pitchFamily="18" charset="0"/>
                            </a:rPr>
                          </m:ctrlPr>
                        </m:sSubPr>
                        <m:e>
                          <m:r>
                            <a:rPr kumimoji="1" lang="en-US" altLang="ko-US" sz="1400" b="0" i="1" smtClean="0">
                              <a:latin typeface="Cambria Math" panose="02040503050406030204" pitchFamily="18" charset="0"/>
                            </a:rPr>
                            <m:t>𝑐</m:t>
                          </m:r>
                        </m:e>
                        <m:sub>
                          <m:r>
                            <a:rPr kumimoji="1" lang="en-US" altLang="ko-US" sz="1400" b="0" i="1" smtClean="0">
                              <a:latin typeface="Cambria Math" panose="02040503050406030204" pitchFamily="18" charset="0"/>
                            </a:rPr>
                            <m:t>𝑠</m:t>
                          </m:r>
                          <m:r>
                            <a:rPr kumimoji="1" lang="en-US" altLang="ko-US" sz="1400" b="0" i="1" smtClean="0">
                              <a:latin typeface="Cambria Math" panose="02040503050406030204" pitchFamily="18" charset="0"/>
                            </a:rPr>
                            <m:t>,</m:t>
                          </m:r>
                          <m:r>
                            <a:rPr kumimoji="1" lang="en-US" altLang="ko-US" sz="1400" b="0" i="1" smtClean="0">
                              <a:latin typeface="Cambria Math" panose="02040503050406030204" pitchFamily="18" charset="0"/>
                            </a:rPr>
                            <m:t>𝑛</m:t>
                          </m:r>
                          <m:r>
                            <a:rPr kumimoji="1" lang="en-US" altLang="ko-US" sz="1400" b="0" i="1" smtClean="0">
                              <a:latin typeface="Cambria Math" panose="02040503050406030204" pitchFamily="18" charset="0"/>
                            </a:rPr>
                            <m:t>,</m:t>
                          </m:r>
                          <m:r>
                            <a:rPr kumimoji="1" lang="en-US" altLang="ko-US" sz="1400" b="0" i="1" smtClean="0">
                              <a:latin typeface="Cambria Math" panose="02040503050406030204" pitchFamily="18" charset="0"/>
                            </a:rPr>
                            <m:t>𝑘</m:t>
                          </m:r>
                        </m:sub>
                      </m:sSub>
                    </m:oMath>
                  </m:oMathPara>
                </a14:m>
                <a:endParaRPr kumimoji="1" lang="ko-US" altLang="en-US" sz="1400" dirty="0"/>
              </a:p>
            </p:txBody>
          </p:sp>
        </mc:Choice>
        <mc:Fallback xmlns="">
          <p:sp>
            <p:nvSpPr>
              <p:cNvPr id="73" name="TextBox 72">
                <a:extLst>
                  <a:ext uri="{FF2B5EF4-FFF2-40B4-BE49-F238E27FC236}">
                    <a16:creationId xmlns:a16="http://schemas.microsoft.com/office/drawing/2014/main" id="{396287CA-52F0-B047-810A-BC818D463F08}"/>
                  </a:ext>
                </a:extLst>
              </p:cNvPr>
              <p:cNvSpPr txBox="1">
                <a:spLocks noRot="1" noChangeAspect="1" noMove="1" noResize="1" noEditPoints="1" noAdjustHandles="1" noChangeArrowheads="1" noChangeShapeType="1" noTextEdit="1"/>
              </p:cNvSpPr>
              <p:nvPr/>
            </p:nvSpPr>
            <p:spPr>
              <a:xfrm>
                <a:off x="9987514" y="3745273"/>
                <a:ext cx="306568" cy="317203"/>
              </a:xfrm>
              <a:prstGeom prst="rect">
                <a:avLst/>
              </a:prstGeom>
              <a:blipFill>
                <a:blip r:embed="rId9"/>
                <a:stretch>
                  <a:fillRect r="-64000"/>
                </a:stretch>
              </a:blipFill>
            </p:spPr>
            <p:txBody>
              <a:bodyPr/>
              <a:lstStyle/>
              <a:p>
                <a:r>
                  <a:rPr lang="ko-US" altLang="en-US">
                    <a:noFill/>
                  </a:rPr>
                  <a:t> </a:t>
                </a:r>
              </a:p>
            </p:txBody>
          </p:sp>
        </mc:Fallback>
      </mc:AlternateContent>
      <p:cxnSp>
        <p:nvCxnSpPr>
          <p:cNvPr id="80" name="꺾인 연결선[E] 79">
            <a:extLst>
              <a:ext uri="{FF2B5EF4-FFF2-40B4-BE49-F238E27FC236}">
                <a16:creationId xmlns:a16="http://schemas.microsoft.com/office/drawing/2014/main" id="{46B4C4AA-419A-2F44-98D5-C54E09B893E8}"/>
              </a:ext>
            </a:extLst>
          </p:cNvPr>
          <p:cNvCxnSpPr>
            <a:cxnSpLocks/>
          </p:cNvCxnSpPr>
          <p:nvPr/>
        </p:nvCxnSpPr>
        <p:spPr>
          <a:xfrm>
            <a:off x="9216451" y="2185779"/>
            <a:ext cx="1190471" cy="965074"/>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꺾인 연결선[E] 94">
            <a:extLst>
              <a:ext uri="{FF2B5EF4-FFF2-40B4-BE49-F238E27FC236}">
                <a16:creationId xmlns:a16="http://schemas.microsoft.com/office/drawing/2014/main" id="{1ED9EF76-BDC7-CF46-99C2-6C46D0A7C746}"/>
              </a:ext>
            </a:extLst>
          </p:cNvPr>
          <p:cNvCxnSpPr>
            <a:cxnSpLocks/>
            <a:endCxn id="2" idx="3"/>
          </p:cNvCxnSpPr>
          <p:nvPr/>
        </p:nvCxnSpPr>
        <p:spPr>
          <a:xfrm rot="10800000" flipV="1">
            <a:off x="2525327" y="2192404"/>
            <a:ext cx="6691124" cy="1731483"/>
          </a:xfrm>
          <a:prstGeom prst="bentConnector3">
            <a:avLst>
              <a:gd name="adj1" fmla="val 97568"/>
            </a:avLst>
          </a:prstGeom>
          <a:ln>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직사각형 101">
                <a:extLst>
                  <a:ext uri="{FF2B5EF4-FFF2-40B4-BE49-F238E27FC236}">
                    <a16:creationId xmlns:a16="http://schemas.microsoft.com/office/drawing/2014/main" id="{CDA89250-50F5-D34D-A6C8-63584170D1B9}"/>
                  </a:ext>
                </a:extLst>
              </p:cNvPr>
              <p:cNvSpPr/>
              <p:nvPr/>
            </p:nvSpPr>
            <p:spPr>
              <a:xfrm>
                <a:off x="9967383" y="2889084"/>
                <a:ext cx="2977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US" sz="1400" i="1">
                          <a:latin typeface="Cambria Math" panose="02040503050406030204" pitchFamily="18" charset="0"/>
                        </a:rPr>
                        <m:t>𝐼</m:t>
                      </m:r>
                    </m:oMath>
                  </m:oMathPara>
                </a14:m>
                <a:endParaRPr lang="ko-US" altLang="en-US" sz="1400" dirty="0"/>
              </a:p>
            </p:txBody>
          </p:sp>
        </mc:Choice>
        <mc:Fallback xmlns="">
          <p:sp>
            <p:nvSpPr>
              <p:cNvPr id="102" name="직사각형 101">
                <a:extLst>
                  <a:ext uri="{FF2B5EF4-FFF2-40B4-BE49-F238E27FC236}">
                    <a16:creationId xmlns:a16="http://schemas.microsoft.com/office/drawing/2014/main" id="{CDA89250-50F5-D34D-A6C8-63584170D1B9}"/>
                  </a:ext>
                </a:extLst>
              </p:cNvPr>
              <p:cNvSpPr>
                <a:spLocks noRot="1" noChangeAspect="1" noMove="1" noResize="1" noEditPoints="1" noAdjustHandles="1" noChangeArrowheads="1" noChangeShapeType="1" noTextEdit="1"/>
              </p:cNvSpPr>
              <p:nvPr/>
            </p:nvSpPr>
            <p:spPr>
              <a:xfrm>
                <a:off x="9967383" y="2889084"/>
                <a:ext cx="297774" cy="307777"/>
              </a:xfrm>
              <a:prstGeom prst="rect">
                <a:avLst/>
              </a:prstGeom>
              <a:blipFill>
                <a:blip r:embed="rId10"/>
                <a:stretch>
                  <a:fillRect/>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103" name="직사각형 102">
                <a:extLst>
                  <a:ext uri="{FF2B5EF4-FFF2-40B4-BE49-F238E27FC236}">
                    <a16:creationId xmlns:a16="http://schemas.microsoft.com/office/drawing/2014/main" id="{4B65D5C8-7342-9A46-8FBF-D11A3567C921}"/>
                  </a:ext>
                </a:extLst>
              </p:cNvPr>
              <p:cNvSpPr/>
              <p:nvPr/>
            </p:nvSpPr>
            <p:spPr>
              <a:xfrm>
                <a:off x="10406922" y="4143469"/>
                <a:ext cx="1497802" cy="7038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ko-US" altLang="ko-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a:rPr lang="en-US" altLang="ko-US" b="0" i="1" smtClean="0">
                              <a:solidFill>
                                <a:schemeClr val="tx1"/>
                              </a:solidFill>
                              <a:latin typeface="Cambria Math" panose="02040503050406030204" pitchFamily="18" charset="0"/>
                            </a:rPr>
                            <m:t>𝑠</m:t>
                          </m:r>
                          <m:r>
                            <a:rPr lang="en-US" altLang="ko-US" b="0" i="1" smtClean="0">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𝑛</m:t>
                          </m:r>
                        </m:sub>
                      </m:sSub>
                    </m:oMath>
                  </m:oMathPara>
                </a14:m>
                <a:endParaRPr kumimoji="1" lang="ko-US" altLang="en-US" dirty="0">
                  <a:solidFill>
                    <a:schemeClr val="tx1"/>
                  </a:solidFill>
                </a:endParaRPr>
              </a:p>
            </p:txBody>
          </p:sp>
        </mc:Choice>
        <mc:Fallback xmlns="">
          <p:sp>
            <p:nvSpPr>
              <p:cNvPr id="103" name="직사각형 102">
                <a:extLst>
                  <a:ext uri="{FF2B5EF4-FFF2-40B4-BE49-F238E27FC236}">
                    <a16:creationId xmlns:a16="http://schemas.microsoft.com/office/drawing/2014/main" id="{4B65D5C8-7342-9A46-8FBF-D11A3567C921}"/>
                  </a:ext>
                </a:extLst>
              </p:cNvPr>
              <p:cNvSpPr>
                <a:spLocks noRot="1" noChangeAspect="1" noMove="1" noResize="1" noEditPoints="1" noAdjustHandles="1" noChangeArrowheads="1" noChangeShapeType="1" noTextEdit="1"/>
              </p:cNvSpPr>
              <p:nvPr/>
            </p:nvSpPr>
            <p:spPr>
              <a:xfrm>
                <a:off x="10406922" y="4143469"/>
                <a:ext cx="1497802" cy="703838"/>
              </a:xfrm>
              <a:prstGeom prst="rect">
                <a:avLst/>
              </a:prstGeom>
              <a:blipFill>
                <a:blip r:embed="rId11"/>
                <a:stretch>
                  <a:fillRect/>
                </a:stretch>
              </a:blipFill>
              <a:ln>
                <a:solidFill>
                  <a:srgbClr val="C00000"/>
                </a:solidFill>
              </a:ln>
            </p:spPr>
            <p:txBody>
              <a:bodyPr/>
              <a:lstStyle/>
              <a:p>
                <a:r>
                  <a:rPr lang="ko-US" altLang="en-US">
                    <a:noFill/>
                  </a:rPr>
                  <a:t> </a:t>
                </a:r>
              </a:p>
            </p:txBody>
          </p:sp>
        </mc:Fallback>
      </mc:AlternateContent>
      <p:cxnSp>
        <p:nvCxnSpPr>
          <p:cNvPr id="113" name="꺾인 연결선[E] 112">
            <a:extLst>
              <a:ext uri="{FF2B5EF4-FFF2-40B4-BE49-F238E27FC236}">
                <a16:creationId xmlns:a16="http://schemas.microsoft.com/office/drawing/2014/main" id="{2B3DC795-A85C-7A40-AC4B-E143DF7D11E3}"/>
              </a:ext>
            </a:extLst>
          </p:cNvPr>
          <p:cNvCxnSpPr>
            <a:stCxn id="16" idx="3"/>
          </p:cNvCxnSpPr>
          <p:nvPr/>
        </p:nvCxnSpPr>
        <p:spPr>
          <a:xfrm flipV="1">
            <a:off x="9646235" y="3581673"/>
            <a:ext cx="756193" cy="342215"/>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꺾인 연결선[E] 114">
            <a:extLst>
              <a:ext uri="{FF2B5EF4-FFF2-40B4-BE49-F238E27FC236}">
                <a16:creationId xmlns:a16="http://schemas.microsoft.com/office/drawing/2014/main" id="{77CE486D-0167-C743-8D7A-2737C35280F5}"/>
              </a:ext>
            </a:extLst>
          </p:cNvPr>
          <p:cNvCxnSpPr>
            <a:stCxn id="16" idx="3"/>
            <a:endCxn id="103" idx="1"/>
          </p:cNvCxnSpPr>
          <p:nvPr/>
        </p:nvCxnSpPr>
        <p:spPr>
          <a:xfrm>
            <a:off x="9646235" y="3923888"/>
            <a:ext cx="760687" cy="571500"/>
          </a:xfrm>
          <a:prstGeom prst="bentConnector3">
            <a:avLst>
              <a:gd name="adj1" fmla="val 4951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꺾인 연결선[E] 123">
            <a:extLst>
              <a:ext uri="{FF2B5EF4-FFF2-40B4-BE49-F238E27FC236}">
                <a16:creationId xmlns:a16="http://schemas.microsoft.com/office/drawing/2014/main" id="{BC96F7BF-050A-FA40-BCCB-3B492482CC0A}"/>
              </a:ext>
            </a:extLst>
          </p:cNvPr>
          <p:cNvCxnSpPr>
            <a:cxnSpLocks/>
          </p:cNvCxnSpPr>
          <p:nvPr/>
        </p:nvCxnSpPr>
        <p:spPr>
          <a:xfrm>
            <a:off x="4840941" y="2192402"/>
            <a:ext cx="1339210" cy="865743"/>
          </a:xfrm>
          <a:prstGeom prst="bentConnector3">
            <a:avLst>
              <a:gd name="adj1" fmla="val 66869"/>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682612"/>
      </p:ext>
    </p:extLst>
  </p:cSld>
  <p:clrMapOvr>
    <a:masterClrMapping/>
  </p:clrMapOvr>
  <mc:AlternateContent xmlns:mc="http://schemas.openxmlformats.org/markup-compatibility/2006" xmlns:p14="http://schemas.microsoft.com/office/powerpoint/2010/main">
    <mc:Choice Requires="p14">
      <p:transition spd="slow" p14:dur="2000" advTm="59591"/>
    </mc:Choice>
    <mc:Fallback xmlns="">
      <p:transition spd="slow" advTm="5959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D59632-46A4-7243-AB93-C65C34CDBCE1}"/>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6" name="TextBox 5">
            <a:extLst>
              <a:ext uri="{FF2B5EF4-FFF2-40B4-BE49-F238E27FC236}">
                <a16:creationId xmlns:a16="http://schemas.microsoft.com/office/drawing/2014/main" id="{8B7C1431-49A2-6F40-9155-DCF272A683F1}"/>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Nonlinear Method</a:t>
            </a:r>
          </a:p>
        </p:txBody>
      </p:sp>
      <p:pic>
        <p:nvPicPr>
          <p:cNvPr id="10" name="그림 9">
            <a:extLst>
              <a:ext uri="{FF2B5EF4-FFF2-40B4-BE49-F238E27FC236}">
                <a16:creationId xmlns:a16="http://schemas.microsoft.com/office/drawing/2014/main" id="{4B79CC62-8EE6-CC44-A1FA-1BE8EC7771DA}"/>
              </a:ext>
            </a:extLst>
          </p:cNvPr>
          <p:cNvPicPr>
            <a:picLocks noChangeAspect="1"/>
          </p:cNvPicPr>
          <p:nvPr/>
        </p:nvPicPr>
        <p:blipFill>
          <a:blip r:embed="rId4"/>
          <a:srcRect/>
          <a:stretch/>
        </p:blipFill>
        <p:spPr>
          <a:xfrm>
            <a:off x="5909166" y="2101082"/>
            <a:ext cx="6531913" cy="4936561"/>
          </a:xfrm>
          <a:prstGeom prst="rect">
            <a:avLst/>
          </a:prstGeom>
        </p:spPr>
      </p:pic>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6206FC86-0839-0D4A-9FC4-481289840754}"/>
                  </a:ext>
                </a:extLst>
              </p:cNvPr>
              <p:cNvSpPr/>
              <p:nvPr/>
            </p:nvSpPr>
            <p:spPr>
              <a:xfrm>
                <a:off x="851452" y="1658113"/>
                <a:ext cx="10489096" cy="381515"/>
              </a:xfrm>
              <a:prstGeom prst="rect">
                <a:avLst/>
              </a:prstGeom>
              <a:ln>
                <a:solidFill>
                  <a:srgbClr val="C00000"/>
                </a:solidFill>
              </a:ln>
            </p:spPr>
            <p:txBody>
              <a:bodyPr wrap="square">
                <a:spAutoFit/>
              </a:bodyPr>
              <a:lstStyle/>
              <a:p>
                <a:pPr algn="ctr"/>
                <a:r>
                  <a:rPr kumimoji="1" lang="en-US" altLang="ko-US" dirty="0">
                    <a:cs typeface="Times New Roman" panose="02020603050405020304" pitchFamily="18" charset="0"/>
                  </a:rPr>
                  <a:t>Due to iteration work to find </a:t>
                </a:r>
                <a14:m>
                  <m:oMath xmlns:m="http://schemas.openxmlformats.org/officeDocument/2006/math">
                    <m:sSub>
                      <m:sSubPr>
                        <m:ctrlPr>
                          <a:rPr lang="ko-US" altLang="en-US" i="1">
                            <a:latin typeface="Cambria Math" panose="02040503050406030204" pitchFamily="18" charset="0"/>
                          </a:rPr>
                        </m:ctrlPr>
                      </m:sSubPr>
                      <m:e>
                        <m:r>
                          <a:rPr lang="en-US" altLang="ko-US" i="1">
                            <a:latin typeface="Cambria Math" panose="02040503050406030204" pitchFamily="18" charset="0"/>
                          </a:rPr>
                          <m:t>𝐶</m:t>
                        </m:r>
                      </m:e>
                      <m:sub>
                        <m:r>
                          <a:rPr lang="ko-US" altLang="en-US" i="1">
                            <a:latin typeface="Cambria Math" panose="02040503050406030204" pitchFamily="18" charset="0"/>
                          </a:rPr>
                          <m:t>𝑠</m:t>
                        </m:r>
                        <m:r>
                          <a:rPr lang="en-US" altLang="ko-US" i="1">
                            <a:latin typeface="Cambria Math" panose="02040503050406030204" pitchFamily="18" charset="0"/>
                          </a:rPr>
                          <m:t>,</m:t>
                        </m:r>
                        <m:r>
                          <a:rPr lang="en-US" altLang="ko-US" i="1">
                            <a:latin typeface="Cambria Math" panose="02040503050406030204" pitchFamily="18" charset="0"/>
                          </a:rPr>
                          <m:t>𝑛</m:t>
                        </m:r>
                      </m:sub>
                    </m:sSub>
                  </m:oMath>
                </a14:m>
                <a:r>
                  <a:rPr kumimoji="1" lang="en-US" altLang="ko-US" dirty="0">
                    <a:cs typeface="Times New Roman" panose="02020603050405020304" pitchFamily="18" charset="0"/>
                  </a:rPr>
                  <a:t> at each time step, it was not an efficient way in terms of simulation time. </a:t>
                </a:r>
                <a:endParaRPr lang="ko-US" altLang="en-US" dirty="0"/>
              </a:p>
            </p:txBody>
          </p:sp>
        </mc:Choice>
        <mc:Fallback xmlns="">
          <p:sp>
            <p:nvSpPr>
              <p:cNvPr id="2" name="직사각형 1">
                <a:extLst>
                  <a:ext uri="{FF2B5EF4-FFF2-40B4-BE49-F238E27FC236}">
                    <a16:creationId xmlns:a16="http://schemas.microsoft.com/office/drawing/2014/main" id="{6206FC86-0839-0D4A-9FC4-481289840754}"/>
                  </a:ext>
                </a:extLst>
              </p:cNvPr>
              <p:cNvSpPr>
                <a:spLocks noRot="1" noChangeAspect="1" noMove="1" noResize="1" noEditPoints="1" noAdjustHandles="1" noChangeArrowheads="1" noChangeShapeType="1" noTextEdit="1"/>
              </p:cNvSpPr>
              <p:nvPr/>
            </p:nvSpPr>
            <p:spPr>
              <a:xfrm>
                <a:off x="851452" y="1658113"/>
                <a:ext cx="10489096" cy="381515"/>
              </a:xfrm>
              <a:prstGeom prst="rect">
                <a:avLst/>
              </a:prstGeom>
              <a:blipFill>
                <a:blip r:embed="rId5"/>
                <a:stretch>
                  <a:fillRect t="-6250" b="-18750"/>
                </a:stretch>
              </a:blipFill>
              <a:ln>
                <a:solidFill>
                  <a:srgbClr val="C00000"/>
                </a:solidFill>
              </a:ln>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53D31F20-BFC9-DE4C-899A-B8C6A0EF489A}"/>
                  </a:ext>
                </a:extLst>
              </p:cNvPr>
              <p:cNvSpPr/>
              <p:nvPr/>
            </p:nvSpPr>
            <p:spPr>
              <a:xfrm>
                <a:off x="351734" y="2337605"/>
                <a:ext cx="5508342" cy="3405484"/>
              </a:xfrm>
              <a:prstGeom prst="rect">
                <a:avLst/>
              </a:prstGeom>
              <a:ln>
                <a:solidFill>
                  <a:srgbClr val="C00000"/>
                </a:solidFill>
              </a:ln>
            </p:spPr>
            <p:txBody>
              <a:bodyPr wrap="square">
                <a:spAutoFit/>
              </a:bodyPr>
              <a:lstStyle/>
              <a:p>
                <a:pPr algn="ctr"/>
                <a:endParaRPr kumimoji="1" lang="en-US" altLang="ko-US" dirty="0">
                  <a:cs typeface="Times New Roman" panose="02020603050405020304" pitchFamily="18" charset="0"/>
                </a:endParaRPr>
              </a:p>
              <a:p>
                <a:pPr algn="ctr"/>
                <a:r>
                  <a:rPr kumimoji="1" lang="en-US" altLang="ko-US" dirty="0">
                    <a:cs typeface="Times New Roman" panose="02020603050405020304" pitchFamily="18" charset="0"/>
                  </a:rPr>
                  <a:t>Based on the Newton-Raphson Method algorithm, we calculated the negative surface concentration</a:t>
                </a:r>
              </a:p>
              <a:p>
                <a:pPr algn="ctr">
                  <a:lnSpc>
                    <a:spcPct val="150000"/>
                  </a:lnSpc>
                </a:pPr>
                <a14:m>
                  <m:oMathPara xmlns:m="http://schemas.openxmlformats.org/officeDocument/2006/math">
                    <m:oMathParaPr>
                      <m:jc m:val="centerGroup"/>
                    </m:oMathParaPr>
                    <m:oMath xmlns:m="http://schemas.openxmlformats.org/officeDocument/2006/math">
                      <m:sSub>
                        <m:sSubPr>
                          <m:ctrlPr>
                            <a:rPr kumimoji="1" lang="en-US" altLang="ko-US" i="1">
                              <a:latin typeface="Cambria Math" panose="02040503050406030204" pitchFamily="18" charset="0"/>
                            </a:rPr>
                          </m:ctrlPr>
                        </m:sSubPr>
                        <m:e>
                          <m:r>
                            <a:rPr kumimoji="1" lang="en-US" altLang="ko-US" i="1">
                              <a:latin typeface="Cambria Math" panose="02040503050406030204" pitchFamily="18" charset="0"/>
                            </a:rPr>
                            <m:t>𝑐</m:t>
                          </m:r>
                        </m:e>
                        <m:sub>
                          <m:r>
                            <a:rPr kumimoji="1" lang="en-US" altLang="ko-US" i="1">
                              <a:latin typeface="Cambria Math" panose="02040503050406030204" pitchFamily="18" charset="0"/>
                            </a:rPr>
                            <m:t>𝑠</m:t>
                          </m:r>
                          <m:r>
                            <a:rPr kumimoji="1" lang="en-US" altLang="ko-US" i="1">
                              <a:latin typeface="Cambria Math" panose="02040503050406030204" pitchFamily="18" charset="0"/>
                            </a:rPr>
                            <m:t>,</m:t>
                          </m:r>
                          <m:r>
                            <a:rPr kumimoji="1" lang="en-US" altLang="ko-US" i="1">
                              <a:latin typeface="Cambria Math" panose="02040503050406030204" pitchFamily="18" charset="0"/>
                            </a:rPr>
                            <m:t>𝑛</m:t>
                          </m:r>
                          <m:r>
                            <a:rPr kumimoji="1" lang="en-US" altLang="ko-US" i="1">
                              <a:latin typeface="Cambria Math" panose="02040503050406030204" pitchFamily="18" charset="0"/>
                            </a:rPr>
                            <m:t>,</m:t>
                          </m:r>
                          <m:r>
                            <a:rPr kumimoji="1" lang="en-US" altLang="ko-US" i="1">
                              <a:latin typeface="Cambria Math" panose="02040503050406030204" pitchFamily="18" charset="0"/>
                            </a:rPr>
                            <m:t>𝑘</m:t>
                          </m:r>
                          <m:r>
                            <a:rPr kumimoji="1" lang="en-US" altLang="ko-US" i="1">
                              <a:latin typeface="Cambria Math" panose="02040503050406030204" pitchFamily="18" charset="0"/>
                            </a:rPr>
                            <m:t>,</m:t>
                          </m:r>
                          <m:r>
                            <a:rPr kumimoji="1" lang="en-US" altLang="ko-US" i="1">
                              <a:latin typeface="Cambria Math" panose="02040503050406030204" pitchFamily="18" charset="0"/>
                            </a:rPr>
                            <m:t>𝑝</m:t>
                          </m:r>
                        </m:sub>
                      </m:sSub>
                      <m:sSub>
                        <m:sSubPr>
                          <m:ctrlPr>
                            <a:rPr kumimoji="1" lang="en-US" altLang="ko-US" i="1">
                              <a:latin typeface="Cambria Math" panose="02040503050406030204" pitchFamily="18" charset="0"/>
                            </a:rPr>
                          </m:ctrlPr>
                        </m:sSubPr>
                        <m:e>
                          <m:r>
                            <a:rPr kumimoji="1" lang="en-US" altLang="ko-US" i="1">
                              <a:latin typeface="Cambria Math" panose="02040503050406030204" pitchFamily="18" charset="0"/>
                            </a:rPr>
                            <m:t>(</m:t>
                          </m:r>
                          <m:r>
                            <a:rPr kumimoji="1" lang="en-US" altLang="ko-US" i="1">
                              <a:latin typeface="Cambria Math" panose="02040503050406030204" pitchFamily="18" charset="0"/>
                            </a:rPr>
                            <m:t>𝑐</m:t>
                          </m:r>
                        </m:e>
                        <m:sub>
                          <m:r>
                            <a:rPr kumimoji="1" lang="en-US" altLang="ko-US" i="1">
                              <a:latin typeface="Cambria Math" panose="02040503050406030204" pitchFamily="18" charset="0"/>
                            </a:rPr>
                            <m:t>𝑠</m:t>
                          </m:r>
                          <m:r>
                            <a:rPr kumimoji="1" lang="en-US" altLang="ko-US" i="1">
                              <a:latin typeface="Cambria Math" panose="02040503050406030204" pitchFamily="18" charset="0"/>
                            </a:rPr>
                            <m:t>,</m:t>
                          </m:r>
                          <m:r>
                            <a:rPr kumimoji="1" lang="en-US" altLang="ko-US" b="0" i="1" smtClean="0">
                              <a:latin typeface="Cambria Math" panose="02040503050406030204" pitchFamily="18" charset="0"/>
                            </a:rPr>
                            <m:t>𝑛</m:t>
                          </m:r>
                          <m:r>
                            <a:rPr kumimoji="1" lang="en-US" altLang="ko-US" b="0" i="1" smtClean="0">
                              <a:latin typeface="Cambria Math" panose="02040503050406030204" pitchFamily="18" charset="0"/>
                            </a:rPr>
                            <m:t>,</m:t>
                          </m:r>
                          <m:r>
                            <a:rPr kumimoji="1" lang="en-US" altLang="ko-US" b="0" i="1" smtClean="0">
                              <a:latin typeface="Cambria Math" panose="02040503050406030204" pitchFamily="18" charset="0"/>
                            </a:rPr>
                            <m:t>𝑖𝑛𝑖𝑡𝑖𝑎𝑙</m:t>
                          </m:r>
                        </m:sub>
                      </m:sSub>
                      <m:r>
                        <a:rPr kumimoji="1" lang="en-US" altLang="ko-US" b="0" i="1" smtClean="0">
                          <a:latin typeface="Cambria Math" panose="02040503050406030204" pitchFamily="18" charset="0"/>
                        </a:rPr>
                        <m:t>,</m:t>
                      </m:r>
                      <m:sSub>
                        <m:sSubPr>
                          <m:ctrlPr>
                            <a:rPr kumimoji="1" lang="en-US" altLang="ko-US"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𝑐</m:t>
                          </m:r>
                        </m:e>
                        <m:sub>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𝑛</m:t>
                          </m:r>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𝑁</m:t>
                          </m:r>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−1</m:t>
                          </m:r>
                        </m:sub>
                      </m:sSub>
                      <m:r>
                        <a:rPr kumimoji="1" lang="en-US" altLang="ko-US" b="0" i="1" smtClean="0">
                          <a:latin typeface="Cambria Math" panose="02040503050406030204" pitchFamily="18" charset="0"/>
                          <a:ea typeface="Cambria Math" panose="02040503050406030204" pitchFamily="18" charset="0"/>
                          <a:cs typeface="Times New Roman" panose="02020603050405020304" pitchFamily="18" charset="0"/>
                        </a:rPr>
                        <m:t>,</m:t>
                      </m:r>
                      <m:r>
                        <a:rPr kumimoji="1" lang="en-US" altLang="ko-US" b="0" i="1" smtClean="0">
                          <a:latin typeface="Cambria Math" panose="02040503050406030204" pitchFamily="18" charset="0"/>
                          <a:ea typeface="Cambria Math" panose="02040503050406030204" pitchFamily="18" charset="0"/>
                          <a:cs typeface="Times New Roman" panose="02020603050405020304" pitchFamily="18" charset="0"/>
                        </a:rPr>
                        <m:t>𝐼</m:t>
                      </m:r>
                      <m:r>
                        <a:rPr kumimoji="1" lang="en-US" altLang="ko-US" b="0" i="1" smtClean="0">
                          <a:latin typeface="Cambria Math" panose="02040503050406030204" pitchFamily="18" charset="0"/>
                        </a:rPr>
                        <m:t>)</m:t>
                      </m:r>
                    </m:oMath>
                  </m:oMathPara>
                </a14:m>
                <a:endParaRPr kumimoji="1" lang="en-US" altLang="ko-US" dirty="0">
                  <a:cs typeface="Times New Roman" panose="02020603050405020304" pitchFamily="18" charset="0"/>
                </a:endParaRPr>
              </a:p>
              <a:p>
                <a:pPr algn="ctr">
                  <a:lnSpc>
                    <a:spcPct val="150000"/>
                  </a:lnSpc>
                </a:pPr>
                <a:endParaRPr kumimoji="1" lang="en-US" altLang="ko-US" dirty="0">
                  <a:cs typeface="Times New Roman" panose="02020603050405020304" pitchFamily="18" charset="0"/>
                </a:endParaRPr>
              </a:p>
              <a:p>
                <a:pPr algn="ctr">
                  <a:lnSpc>
                    <a:spcPct val="150000"/>
                  </a:lnSpc>
                </a:pPr>
                <a:endParaRPr kumimoji="1" lang="en-US" altLang="ko-US" dirty="0">
                  <a:cs typeface="Times New Roman" panose="02020603050405020304" pitchFamily="18" charset="0"/>
                </a:endParaRPr>
              </a:p>
              <a:p>
                <a:pPr algn="ctr">
                  <a:lnSpc>
                    <a:spcPct val="150000"/>
                  </a:lnSpc>
                </a:pPr>
                <a:endParaRPr kumimoji="1" lang="en-US" altLang="ko-US" dirty="0">
                  <a:cs typeface="Times New Roman" panose="02020603050405020304" pitchFamily="18" charset="0"/>
                </a:endParaRPr>
              </a:p>
              <a:p>
                <a:pPr algn="ctr">
                  <a:lnSpc>
                    <a:spcPct val="150000"/>
                  </a:lnSpc>
                </a:pPr>
                <a:endParaRPr kumimoji="1" lang="en-US" altLang="ko-US" dirty="0">
                  <a:cs typeface="Times New Roman" panose="02020603050405020304" pitchFamily="18" charset="0"/>
                </a:endParaRPr>
              </a:p>
              <a:p>
                <a:pPr algn="ctr">
                  <a:lnSpc>
                    <a:spcPct val="150000"/>
                  </a:lnSpc>
                </a:pPr>
                <a:endParaRPr lang="ko-US" altLang="en-US" dirty="0"/>
              </a:p>
            </p:txBody>
          </p:sp>
        </mc:Choice>
        <mc:Fallback xmlns="">
          <p:sp>
            <p:nvSpPr>
              <p:cNvPr id="7" name="직사각형 6">
                <a:extLst>
                  <a:ext uri="{FF2B5EF4-FFF2-40B4-BE49-F238E27FC236}">
                    <a16:creationId xmlns:a16="http://schemas.microsoft.com/office/drawing/2014/main" id="{53D31F20-BFC9-DE4C-899A-B8C6A0EF489A}"/>
                  </a:ext>
                </a:extLst>
              </p:cNvPr>
              <p:cNvSpPr>
                <a:spLocks noRot="1" noChangeAspect="1" noMove="1" noResize="1" noEditPoints="1" noAdjustHandles="1" noChangeArrowheads="1" noChangeShapeType="1" noTextEdit="1"/>
              </p:cNvSpPr>
              <p:nvPr/>
            </p:nvSpPr>
            <p:spPr>
              <a:xfrm>
                <a:off x="351734" y="2337605"/>
                <a:ext cx="5508342" cy="3405484"/>
              </a:xfrm>
              <a:prstGeom prst="rect">
                <a:avLst/>
              </a:prstGeom>
              <a:blipFill>
                <a:blip r:embed="rId6"/>
                <a:stretch>
                  <a:fillRect/>
                </a:stretch>
              </a:blipFill>
              <a:ln>
                <a:solidFill>
                  <a:srgbClr val="C00000"/>
                </a:solidFill>
              </a:ln>
            </p:spPr>
            <p:txBody>
              <a:bodyPr/>
              <a:lstStyle/>
              <a:p>
                <a:r>
                  <a:rPr lang="ko-US" altLang="en-US">
                    <a:noFill/>
                  </a:rPr>
                  <a:t> </a:t>
                </a:r>
              </a:p>
            </p:txBody>
          </p:sp>
        </mc:Fallback>
      </mc:AlternateContent>
      <p:sp>
        <p:nvSpPr>
          <p:cNvPr id="8" name="직사각형 7">
            <a:extLst>
              <a:ext uri="{FF2B5EF4-FFF2-40B4-BE49-F238E27FC236}">
                <a16:creationId xmlns:a16="http://schemas.microsoft.com/office/drawing/2014/main" id="{19AF5EC4-D1B1-FF4A-B005-01016B99FD4B}"/>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9" name="직사각형 8">
            <a:extLst>
              <a:ext uri="{FF2B5EF4-FFF2-40B4-BE49-F238E27FC236}">
                <a16:creationId xmlns:a16="http://schemas.microsoft.com/office/drawing/2014/main" id="{ACD319D9-E4C2-4C44-8CC2-5745C20418FB}"/>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14</a:t>
            </a:r>
          </a:p>
        </p:txBody>
      </p:sp>
      <p:sp>
        <p:nvSpPr>
          <p:cNvPr id="3" name="TextBox 2">
            <a:extLst>
              <a:ext uri="{FF2B5EF4-FFF2-40B4-BE49-F238E27FC236}">
                <a16:creationId xmlns:a16="http://schemas.microsoft.com/office/drawing/2014/main" id="{37003845-09D9-5C4C-87EC-29A2FD81C172}"/>
              </a:ext>
            </a:extLst>
          </p:cNvPr>
          <p:cNvSpPr txBox="1"/>
          <p:nvPr/>
        </p:nvSpPr>
        <p:spPr>
          <a:xfrm>
            <a:off x="682690" y="6023833"/>
            <a:ext cx="4846430" cy="646331"/>
          </a:xfrm>
          <a:prstGeom prst="rect">
            <a:avLst/>
          </a:prstGeom>
          <a:noFill/>
        </p:spPr>
        <p:txBody>
          <a:bodyPr wrap="square" rtlCol="0">
            <a:spAutoFit/>
          </a:bodyPr>
          <a:lstStyle/>
          <a:p>
            <a:r>
              <a:rPr kumimoji="1" lang="en-US" altLang="ko-Kore-KR" b="1" dirty="0"/>
              <a:t>→ </a:t>
            </a:r>
            <a:r>
              <a:rPr kumimoji="1" lang="en-US" altLang="ko-US" dirty="0"/>
              <a:t>Solution Map allows us to skip iteration to find 	negative surface concentration. </a:t>
            </a:r>
            <a:endParaRPr kumimoji="1" lang="ko-US" altLang="en-US" dirty="0"/>
          </a:p>
        </p:txBody>
      </p:sp>
      <mc:AlternateContent xmlns:mc="http://schemas.openxmlformats.org/markup-compatibility/2006" xmlns:a14="http://schemas.microsoft.com/office/drawing/2010/main">
        <mc:Choice Requires="a14">
          <p:sp>
            <p:nvSpPr>
              <p:cNvPr id="4" name="직사각형 3">
                <a:extLst>
                  <a:ext uri="{FF2B5EF4-FFF2-40B4-BE49-F238E27FC236}">
                    <a16:creationId xmlns:a16="http://schemas.microsoft.com/office/drawing/2014/main" id="{6D765ACC-0D6C-E44B-837B-2D46DB1E1623}"/>
                  </a:ext>
                </a:extLst>
              </p:cNvPr>
              <p:cNvSpPr/>
              <p:nvPr/>
            </p:nvSpPr>
            <p:spPr>
              <a:xfrm>
                <a:off x="517212" y="3737562"/>
                <a:ext cx="5177386" cy="1701107"/>
              </a:xfrm>
              <a:prstGeom prst="rect">
                <a:avLst/>
              </a:prstGeom>
            </p:spPr>
            <p:txBody>
              <a:bodyPr wrap="square">
                <a:spAutoFit/>
              </a:bodyPr>
              <a:lstStyle/>
              <a:p>
                <a:pPr algn="ctr"/>
                <a:r>
                  <a:rPr kumimoji="1" lang="en-US" altLang="ko-US" dirty="0">
                    <a:cs typeface="Times New Roman" panose="02020603050405020304" pitchFamily="18" charset="0"/>
                  </a:rPr>
                  <a:t>by using the </a:t>
                </a:r>
                <a:r>
                  <a:rPr kumimoji="1" lang="en-US" altLang="ko-US" dirty="0">
                    <a:solidFill>
                      <a:srgbClr val="0070C0"/>
                    </a:solidFill>
                    <a:cs typeface="Times New Roman" panose="02020603050405020304" pitchFamily="18" charset="0"/>
                  </a:rPr>
                  <a:t>range of concentration </a:t>
                </a:r>
                <a:r>
                  <a:rPr kumimoji="1" lang="en-US" altLang="ko-US" dirty="0">
                    <a:cs typeface="Times New Roman" panose="02020603050405020304" pitchFamily="18" charset="0"/>
                  </a:rPr>
                  <a:t>which is already known as</a:t>
                </a:r>
              </a:p>
              <a:p>
                <a:pPr algn="ctr">
                  <a:lnSpc>
                    <a:spcPct val="200000"/>
                  </a:lnSpc>
                </a:pPr>
                <a14:m>
                  <m:oMathPara xmlns:m="http://schemas.openxmlformats.org/officeDocument/2006/math">
                    <m:oMathParaPr>
                      <m:jc m:val="centerGroup"/>
                    </m:oMathParaPr>
                    <m:oMath xmlns:m="http://schemas.openxmlformats.org/officeDocument/2006/math">
                      <m:sSub>
                        <m:sSubPr>
                          <m:ctrlPr>
                            <a:rPr kumimoji="1" lang="en-US" altLang="ko-US" i="1">
                              <a:latin typeface="Cambria Math" panose="02040503050406030204" pitchFamily="18" charset="0"/>
                              <a:cs typeface="Times New Roman" panose="02020603050405020304" pitchFamily="18" charset="0"/>
                            </a:rPr>
                          </m:ctrlPr>
                        </m:sSubPr>
                        <m:e>
                          <m:r>
                            <a:rPr kumimoji="1" lang="en-US" altLang="ko-US" i="1">
                              <a:latin typeface="Cambria Math" panose="02040503050406030204" pitchFamily="18" charset="0"/>
                              <a:cs typeface="Times New Roman" panose="02020603050405020304" pitchFamily="18" charset="0"/>
                            </a:rPr>
                            <m:t>𝑐</m:t>
                          </m:r>
                        </m:e>
                        <m:sub>
                          <m:r>
                            <a:rPr kumimoji="1" lang="en-US" altLang="ko-US" i="1">
                              <a:latin typeface="Cambria Math" panose="02040503050406030204" pitchFamily="18" charset="0"/>
                              <a:cs typeface="Times New Roman" panose="02020603050405020304" pitchFamily="18" charset="0"/>
                            </a:rPr>
                            <m:t>𝑛</m:t>
                          </m:r>
                          <m:r>
                            <a:rPr kumimoji="1" lang="en-US" altLang="ko-US" i="1">
                              <a:latin typeface="Cambria Math" panose="02040503050406030204" pitchFamily="18" charset="0"/>
                              <a:cs typeface="Times New Roman" panose="02020603050405020304" pitchFamily="18" charset="0"/>
                            </a:rPr>
                            <m:t>,</m:t>
                          </m:r>
                          <m:r>
                            <a:rPr kumimoji="1" lang="en-US" altLang="ko-US" i="1">
                              <a:latin typeface="Cambria Math" panose="02040503050406030204" pitchFamily="18" charset="0"/>
                              <a:cs typeface="Times New Roman" panose="02020603050405020304" pitchFamily="18" charset="0"/>
                            </a:rPr>
                            <m:t>𝑆𝑂𝐶</m:t>
                          </m:r>
                          <m:r>
                            <a:rPr kumimoji="1" lang="en-US" altLang="ko-US" i="1">
                              <a:latin typeface="Cambria Math" panose="02040503050406030204" pitchFamily="18" charset="0"/>
                              <a:cs typeface="Times New Roman" panose="02020603050405020304" pitchFamily="18" charset="0"/>
                            </a:rPr>
                            <m:t>=0%</m:t>
                          </m:r>
                        </m:sub>
                      </m:sSub>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ko-US"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𝑐</m:t>
                          </m:r>
                        </m:e>
                        <m:sub>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𝑛</m:t>
                          </m:r>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𝑁</m:t>
                          </m:r>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−1</m:t>
                          </m:r>
                        </m:sub>
                      </m:sSub>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1" lang="en-US" altLang="ko-US" i="1">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𝑐</m:t>
                          </m:r>
                        </m:e>
                        <m:sub>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𝑛</m:t>
                          </m:r>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𝑆𝑂𝐶</m:t>
                          </m:r>
                          <m:r>
                            <a:rPr kumimoji="1" lang="en-US" altLang="ko-US" i="1">
                              <a:latin typeface="Cambria Math" panose="02040503050406030204" pitchFamily="18" charset="0"/>
                              <a:ea typeface="Cambria Math" panose="02040503050406030204" pitchFamily="18" charset="0"/>
                              <a:cs typeface="Times New Roman" panose="02020603050405020304" pitchFamily="18" charset="0"/>
                            </a:rPr>
                            <m:t>=100%</m:t>
                          </m:r>
                        </m:sub>
                      </m:sSub>
                    </m:oMath>
                  </m:oMathPara>
                </a14:m>
                <a:endParaRPr kumimoji="1" lang="en-US" altLang="ko-US" dirty="0">
                  <a:cs typeface="Times New Roman" panose="02020603050405020304" pitchFamily="18" charset="0"/>
                </a:endParaRPr>
              </a:p>
              <a:p>
                <a:pPr algn="ctr">
                  <a:lnSpc>
                    <a:spcPct val="200000"/>
                  </a:lnSpc>
                </a:pPr>
                <a:r>
                  <a:rPr kumimoji="1" lang="en-US" altLang="ko-US" dirty="0">
                    <a:cs typeface="Times New Roman" panose="02020603050405020304" pitchFamily="18" charset="0"/>
                  </a:rPr>
                  <a:t>And then make a solution map. </a:t>
                </a:r>
                <a:endParaRPr lang="ko-US" altLang="en-US" dirty="0"/>
              </a:p>
            </p:txBody>
          </p:sp>
        </mc:Choice>
        <mc:Fallback xmlns="">
          <p:sp>
            <p:nvSpPr>
              <p:cNvPr id="4" name="직사각형 3">
                <a:extLst>
                  <a:ext uri="{FF2B5EF4-FFF2-40B4-BE49-F238E27FC236}">
                    <a16:creationId xmlns:a16="http://schemas.microsoft.com/office/drawing/2014/main" id="{6D765ACC-0D6C-E44B-837B-2D46DB1E1623}"/>
                  </a:ext>
                </a:extLst>
              </p:cNvPr>
              <p:cNvSpPr>
                <a:spLocks noRot="1" noChangeAspect="1" noMove="1" noResize="1" noEditPoints="1" noAdjustHandles="1" noChangeArrowheads="1" noChangeShapeType="1" noTextEdit="1"/>
              </p:cNvSpPr>
              <p:nvPr/>
            </p:nvSpPr>
            <p:spPr>
              <a:xfrm>
                <a:off x="517212" y="3737562"/>
                <a:ext cx="5177386" cy="1701107"/>
              </a:xfrm>
              <a:prstGeom prst="rect">
                <a:avLst/>
              </a:prstGeom>
              <a:blipFill>
                <a:blip r:embed="rId7"/>
                <a:stretch>
                  <a:fillRect t="-1481" r="-489" b="-5185"/>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209D23-5C58-D848-B00C-1B13BFFE9265}"/>
                  </a:ext>
                </a:extLst>
              </p:cNvPr>
              <p:cNvSpPr txBox="1"/>
              <p:nvPr/>
            </p:nvSpPr>
            <p:spPr>
              <a:xfrm>
                <a:off x="7292418" y="6819312"/>
                <a:ext cx="3765410" cy="357534"/>
              </a:xfrm>
              <a:prstGeom prst="rect">
                <a:avLst/>
              </a:prstGeom>
              <a:noFill/>
            </p:spPr>
            <p:txBody>
              <a:bodyPr wrap="square" rtlCol="0">
                <a:spAutoFit/>
              </a:bodyPr>
              <a:lstStyle/>
              <a:p>
                <a:pPr algn="ctr"/>
                <a:r>
                  <a:rPr kumimoji="1" lang="en-US" altLang="ko-Kore-KR" sz="1600" dirty="0"/>
                  <a:t>Solution map for </a:t>
                </a:r>
                <a14:m>
                  <m:oMath xmlns:m="http://schemas.openxmlformats.org/officeDocument/2006/math">
                    <m:sSub>
                      <m:sSubPr>
                        <m:ctrlPr>
                          <a:rPr kumimoji="1" lang="en-US" altLang="ko-US" sz="1600" i="1">
                            <a:latin typeface="Cambria Math" panose="02040503050406030204" pitchFamily="18" charset="0"/>
                          </a:rPr>
                        </m:ctrlPr>
                      </m:sSubPr>
                      <m:e>
                        <m:r>
                          <a:rPr kumimoji="1" lang="en-US" altLang="ko-US" sz="1600" i="1">
                            <a:latin typeface="Cambria Math" panose="02040503050406030204" pitchFamily="18" charset="0"/>
                          </a:rPr>
                          <m:t>𝑐</m:t>
                        </m:r>
                      </m:e>
                      <m:sub>
                        <m:r>
                          <a:rPr kumimoji="1" lang="en-US" altLang="ko-US" sz="1600" i="1">
                            <a:latin typeface="Cambria Math" panose="02040503050406030204" pitchFamily="18" charset="0"/>
                          </a:rPr>
                          <m:t>𝑠</m:t>
                        </m:r>
                        <m:r>
                          <a:rPr kumimoji="1" lang="en-US" altLang="ko-US" sz="1600" i="1">
                            <a:latin typeface="Cambria Math" panose="02040503050406030204" pitchFamily="18" charset="0"/>
                          </a:rPr>
                          <m:t>,</m:t>
                        </m:r>
                        <m:r>
                          <a:rPr kumimoji="1" lang="en-US" altLang="ko-US" sz="1600" i="1">
                            <a:latin typeface="Cambria Math" panose="02040503050406030204" pitchFamily="18" charset="0"/>
                          </a:rPr>
                          <m:t>𝑛</m:t>
                        </m:r>
                      </m:sub>
                    </m:sSub>
                  </m:oMath>
                </a14:m>
                <a:endParaRPr kumimoji="1" lang="ko-Kore-KR" altLang="en-US" sz="1600" dirty="0"/>
              </a:p>
            </p:txBody>
          </p:sp>
        </mc:Choice>
        <mc:Fallback xmlns="">
          <p:sp>
            <p:nvSpPr>
              <p:cNvPr id="11" name="TextBox 10">
                <a:extLst>
                  <a:ext uri="{FF2B5EF4-FFF2-40B4-BE49-F238E27FC236}">
                    <a16:creationId xmlns:a16="http://schemas.microsoft.com/office/drawing/2014/main" id="{91209D23-5C58-D848-B00C-1B13BFFE9265}"/>
                  </a:ext>
                </a:extLst>
              </p:cNvPr>
              <p:cNvSpPr txBox="1">
                <a:spLocks noRot="1" noChangeAspect="1" noMove="1" noResize="1" noEditPoints="1" noAdjustHandles="1" noChangeArrowheads="1" noChangeShapeType="1" noTextEdit="1"/>
              </p:cNvSpPr>
              <p:nvPr/>
            </p:nvSpPr>
            <p:spPr>
              <a:xfrm>
                <a:off x="7292418" y="6819312"/>
                <a:ext cx="3765410" cy="357534"/>
              </a:xfrm>
              <a:prstGeom prst="rect">
                <a:avLst/>
              </a:prstGeom>
              <a:blipFill>
                <a:blip r:embed="rId8"/>
                <a:stretch>
                  <a:fillRect t="-7143" b="-17857"/>
                </a:stretch>
              </a:blipFill>
            </p:spPr>
            <p:txBody>
              <a:bodyPr/>
              <a:lstStyle/>
              <a:p>
                <a:r>
                  <a:rPr lang="ko-US" altLang="en-US">
                    <a:noFill/>
                  </a:rPr>
                  <a:t> </a:t>
                </a:r>
              </a:p>
            </p:txBody>
          </p:sp>
        </mc:Fallback>
      </mc:AlternateContent>
    </p:spTree>
    <p:custDataLst>
      <p:tags r:id="rId1"/>
    </p:custDataLst>
    <p:extLst>
      <p:ext uri="{BB962C8B-B14F-4D97-AF65-F5344CB8AC3E}">
        <p14:creationId xmlns:p14="http://schemas.microsoft.com/office/powerpoint/2010/main" val="3746612163"/>
      </p:ext>
    </p:extLst>
  </p:cSld>
  <p:clrMapOvr>
    <a:masterClrMapping/>
  </p:clrMapOvr>
  <mc:AlternateContent xmlns:mc="http://schemas.openxmlformats.org/markup-compatibility/2006" xmlns:p14="http://schemas.microsoft.com/office/powerpoint/2010/main">
    <mc:Choice Requires="p14">
      <p:transition spd="slow" p14:dur="2000" advTm="73277"/>
    </mc:Choice>
    <mc:Fallback xmlns="">
      <p:transition spd="slow" advTm="732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xEl>
                                              <p:pRg st="2" end="2"/>
                                            </p:txEl>
                                          </p:spTgt>
                                        </p:tgtEl>
                                        <p:attrNameLst>
                                          <p:attrName>r</p:attrName>
                                        </p:attrNameLst>
                                      </p:cBhvr>
                                    </p:animRot>
                                    <p:animRot by="-240000">
                                      <p:cBhvr>
                                        <p:cTn id="7" dur="200" fill="hold">
                                          <p:stCondLst>
                                            <p:cond delay="200"/>
                                          </p:stCondLst>
                                        </p:cTn>
                                        <p:tgtEl>
                                          <p:spTgt spid="7">
                                            <p:txEl>
                                              <p:pRg st="2" end="2"/>
                                            </p:txEl>
                                          </p:spTgt>
                                        </p:tgtEl>
                                        <p:attrNameLst>
                                          <p:attrName>r</p:attrName>
                                        </p:attrNameLst>
                                      </p:cBhvr>
                                    </p:animRot>
                                    <p:animRot by="240000">
                                      <p:cBhvr>
                                        <p:cTn id="8" dur="200" fill="hold">
                                          <p:stCondLst>
                                            <p:cond delay="400"/>
                                          </p:stCondLst>
                                        </p:cTn>
                                        <p:tgtEl>
                                          <p:spTgt spid="7">
                                            <p:txEl>
                                              <p:pRg st="2" end="2"/>
                                            </p:txEl>
                                          </p:spTgt>
                                        </p:tgtEl>
                                        <p:attrNameLst>
                                          <p:attrName>r</p:attrName>
                                        </p:attrNameLst>
                                      </p:cBhvr>
                                    </p:animRot>
                                    <p:animRot by="-240000">
                                      <p:cBhvr>
                                        <p:cTn id="9" dur="200" fill="hold">
                                          <p:stCondLst>
                                            <p:cond delay="600"/>
                                          </p:stCondLst>
                                        </p:cTn>
                                        <p:tgtEl>
                                          <p:spTgt spid="7">
                                            <p:txEl>
                                              <p:pRg st="2" end="2"/>
                                            </p:txEl>
                                          </p:spTgt>
                                        </p:tgtEl>
                                        <p:attrNameLst>
                                          <p:attrName>r</p:attrName>
                                        </p:attrNameLst>
                                      </p:cBhvr>
                                    </p:animRot>
                                    <p:animRot by="120000">
                                      <p:cBhvr>
                                        <p:cTn id="10" dur="200" fill="hold">
                                          <p:stCondLst>
                                            <p:cond delay="800"/>
                                          </p:stCondLst>
                                        </p:cTn>
                                        <p:tgtEl>
                                          <p:spTgt spid="7">
                                            <p:txEl>
                                              <p:pRg st="2" end="2"/>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4">
                                            <p:txEl>
                                              <p:pRg st="1" end="1"/>
                                            </p:txEl>
                                          </p:spTgt>
                                        </p:tgtEl>
                                        <p:attrNameLst>
                                          <p:attrName>r</p:attrName>
                                        </p:attrNameLst>
                                      </p:cBhvr>
                                    </p:animRot>
                                    <p:animRot by="-240000">
                                      <p:cBhvr>
                                        <p:cTn id="15" dur="200" fill="hold">
                                          <p:stCondLst>
                                            <p:cond delay="200"/>
                                          </p:stCondLst>
                                        </p:cTn>
                                        <p:tgtEl>
                                          <p:spTgt spid="4">
                                            <p:txEl>
                                              <p:pRg st="1" end="1"/>
                                            </p:txEl>
                                          </p:spTgt>
                                        </p:tgtEl>
                                        <p:attrNameLst>
                                          <p:attrName>r</p:attrName>
                                        </p:attrNameLst>
                                      </p:cBhvr>
                                    </p:animRot>
                                    <p:animRot by="240000">
                                      <p:cBhvr>
                                        <p:cTn id="16" dur="200" fill="hold">
                                          <p:stCondLst>
                                            <p:cond delay="400"/>
                                          </p:stCondLst>
                                        </p:cTn>
                                        <p:tgtEl>
                                          <p:spTgt spid="4">
                                            <p:txEl>
                                              <p:pRg st="1" end="1"/>
                                            </p:txEl>
                                          </p:spTgt>
                                        </p:tgtEl>
                                        <p:attrNameLst>
                                          <p:attrName>r</p:attrName>
                                        </p:attrNameLst>
                                      </p:cBhvr>
                                    </p:animRot>
                                    <p:animRot by="-240000">
                                      <p:cBhvr>
                                        <p:cTn id="17" dur="200" fill="hold">
                                          <p:stCondLst>
                                            <p:cond delay="600"/>
                                          </p:stCondLst>
                                        </p:cTn>
                                        <p:tgtEl>
                                          <p:spTgt spid="4">
                                            <p:txEl>
                                              <p:pRg st="1" end="1"/>
                                            </p:txEl>
                                          </p:spTgt>
                                        </p:tgtEl>
                                        <p:attrNameLst>
                                          <p:attrName>r</p:attrName>
                                        </p:attrNameLst>
                                      </p:cBhvr>
                                    </p:animRot>
                                    <p:animRot by="120000">
                                      <p:cBhvr>
                                        <p:cTn id="18" dur="200" fill="hold">
                                          <p:stCondLst>
                                            <p:cond delay="800"/>
                                          </p:stCondLst>
                                        </p:cTn>
                                        <p:tgtEl>
                                          <p:spTgt spid="4">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7AFFDF-4717-E641-9AD4-E1F947FFA00E}"/>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4. Results</a:t>
            </a:r>
          </a:p>
        </p:txBody>
      </p:sp>
      <p:sp>
        <p:nvSpPr>
          <p:cNvPr id="10" name="TextBox 9">
            <a:extLst>
              <a:ext uri="{FF2B5EF4-FFF2-40B4-BE49-F238E27FC236}">
                <a16:creationId xmlns:a16="http://schemas.microsoft.com/office/drawing/2014/main" id="{B7DC684E-59D2-B04A-86DE-E576C119C4AD}"/>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Simulation Condition</a:t>
            </a:r>
          </a:p>
        </p:txBody>
      </p:sp>
      <mc:AlternateContent xmlns:mc="http://schemas.openxmlformats.org/markup-compatibility/2006" xmlns:a14="http://schemas.microsoft.com/office/drawing/2010/main">
        <mc:Choice Requires="a14">
          <p:graphicFrame>
            <p:nvGraphicFramePr>
              <p:cNvPr id="2" name="표 11">
                <a:extLst>
                  <a:ext uri="{FF2B5EF4-FFF2-40B4-BE49-F238E27FC236}">
                    <a16:creationId xmlns:a16="http://schemas.microsoft.com/office/drawing/2014/main" id="{D56CA912-59DA-7242-8816-6BA107594BA7}"/>
                  </a:ext>
                </a:extLst>
              </p:cNvPr>
              <p:cNvGraphicFramePr>
                <a:graphicFrameLocks noGrp="1"/>
              </p:cNvGraphicFramePr>
              <p:nvPr>
                <p:extLst>
                  <p:ext uri="{D42A27DB-BD31-4B8C-83A1-F6EECF244321}">
                    <p14:modId xmlns:p14="http://schemas.microsoft.com/office/powerpoint/2010/main" val="1677364595"/>
                  </p:ext>
                </p:extLst>
              </p:nvPr>
            </p:nvGraphicFramePr>
            <p:xfrm>
              <a:off x="911084" y="1733983"/>
              <a:ext cx="4790661" cy="2369636"/>
            </p:xfrm>
            <a:graphic>
              <a:graphicData uri="http://schemas.openxmlformats.org/drawingml/2006/table">
                <a:tbl>
                  <a:tblPr firstRow="1" bandRow="1">
                    <a:tableStyleId>{5C22544A-7EE6-4342-B048-85BDC9FD1C3A}</a:tableStyleId>
                  </a:tblPr>
                  <a:tblGrid>
                    <a:gridCol w="4790661">
                      <a:extLst>
                        <a:ext uri="{9D8B030D-6E8A-4147-A177-3AD203B41FA5}">
                          <a16:colId xmlns:a16="http://schemas.microsoft.com/office/drawing/2014/main" val="109220755"/>
                        </a:ext>
                      </a:extLst>
                    </a:gridCol>
                  </a:tblGrid>
                  <a:tr h="773709">
                    <a:tc>
                      <a:txBody>
                        <a:bodyPr/>
                        <a:lstStyle/>
                        <a:p>
                          <a:pPr algn="ctr"/>
                          <a:r>
                            <a:rPr lang="en-US" altLang="ko-US" sz="2800" dirty="0"/>
                            <a:t>Input Current </a:t>
                          </a:r>
                          <a14:m>
                            <m:oMath xmlns:m="http://schemas.openxmlformats.org/officeDocument/2006/math">
                              <m:r>
                                <a:rPr lang="en-US" altLang="ko-US" sz="2800" b="1" i="1" smtClean="0">
                                  <a:latin typeface="Cambria Math" panose="02040503050406030204" pitchFamily="18" charset="0"/>
                                </a:rPr>
                                <m:t>(</m:t>
                              </m:r>
                              <m:r>
                                <a:rPr lang="en-US" altLang="ko-US" sz="2800" b="1" i="1" smtClean="0">
                                  <a:latin typeface="Cambria Math" panose="02040503050406030204" pitchFamily="18" charset="0"/>
                                </a:rPr>
                                <m:t>𝑰</m:t>
                              </m:r>
                              <m:r>
                                <a:rPr lang="en-US" altLang="ko-US" sz="2800" b="1" i="1" smtClean="0">
                                  <a:latin typeface="Cambria Math" panose="02040503050406030204" pitchFamily="18" charset="0"/>
                                </a:rPr>
                                <m:t>)</m:t>
                              </m:r>
                            </m:oMath>
                          </a14:m>
                          <a:endParaRPr lang="ko-US"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514685771"/>
                      </a:ext>
                    </a:extLst>
                  </a:tr>
                  <a:tr h="773709">
                    <a:tc>
                      <a:txBody>
                        <a:bodyPr/>
                        <a:lstStyle/>
                        <a:p>
                          <a:pPr algn="ctr"/>
                          <a14:m>
                            <m:oMathPara xmlns:m="http://schemas.openxmlformats.org/officeDocument/2006/math">
                              <m:oMathParaPr>
                                <m:jc m:val="centerGroup"/>
                              </m:oMathParaPr>
                              <m:oMath xmlns:m="http://schemas.openxmlformats.org/officeDocument/2006/math">
                                <m:r>
                                  <a:rPr lang="en-US" altLang="ko-US" b="0" i="1" smtClean="0">
                                    <a:latin typeface="Cambria Math" panose="02040503050406030204" pitchFamily="18" charset="0"/>
                                  </a:rPr>
                                  <m:t>𝐼</m:t>
                                </m:r>
                                <m:r>
                                  <a:rPr lang="en-US" altLang="ko-US" b="0" i="1" smtClean="0">
                                    <a:latin typeface="Cambria Math" panose="02040503050406030204" pitchFamily="18" charset="0"/>
                                  </a:rPr>
                                  <m:t>=0</m:t>
                                </m:r>
                              </m:oMath>
                            </m:oMathPara>
                          </a14:m>
                          <a:endParaRPr lang="en-US" altLang="ko-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2977721"/>
                      </a:ext>
                    </a:extLst>
                  </a:tr>
                  <a:tr h="822218">
                    <a:tc>
                      <a:txBody>
                        <a:bodyPr/>
                        <a:lstStyle/>
                        <a:p>
                          <a:pPr algn="ctr"/>
                          <a14:m>
                            <m:oMathPara xmlns:m="http://schemas.openxmlformats.org/officeDocument/2006/math">
                              <m:oMathParaPr>
                                <m:jc m:val="centerGroup"/>
                              </m:oMathParaPr>
                              <m:oMath xmlns:m="http://schemas.openxmlformats.org/officeDocument/2006/math">
                                <m:r>
                                  <a:rPr lang="en-US" altLang="ko-US" b="0" i="1" smtClean="0">
                                    <a:latin typeface="Cambria Math" panose="02040503050406030204" pitchFamily="18" charset="0"/>
                                  </a:rPr>
                                  <m:t>𝐼</m:t>
                                </m:r>
                                <m:r>
                                  <a:rPr lang="en-US" altLang="ko-US" b="0" i="1" smtClean="0">
                                    <a:latin typeface="Cambria Math" panose="02040503050406030204" pitchFamily="18" charset="0"/>
                                  </a:rPr>
                                  <m:t>=</m:t>
                                </m:r>
                                <m:func>
                                  <m:funcPr>
                                    <m:ctrlPr>
                                      <a:rPr lang="en-US" altLang="ko-US" b="0" i="1" smtClean="0">
                                        <a:latin typeface="Cambria Math" panose="02040503050406030204" pitchFamily="18" charset="0"/>
                                      </a:rPr>
                                    </m:ctrlPr>
                                  </m:funcPr>
                                  <m:fName>
                                    <m:r>
                                      <m:rPr>
                                        <m:sty m:val="p"/>
                                      </m:rPr>
                                      <a:rPr lang="en-US" altLang="ko-US" b="0" i="0" smtClean="0">
                                        <a:latin typeface="Cambria Math" panose="02040503050406030204" pitchFamily="18" charset="0"/>
                                      </a:rPr>
                                      <m:t>sin</m:t>
                                    </m:r>
                                  </m:fName>
                                  <m:e>
                                    <m:r>
                                      <m:rPr>
                                        <m:sty m:val="p"/>
                                      </m:rPr>
                                      <a:rPr lang="en-US" altLang="ko-US" b="0" i="0" smtClean="0">
                                        <a:latin typeface="Cambria Math" panose="02040503050406030204" pitchFamily="18" charset="0"/>
                                      </a:rPr>
                                      <m:t>wave</m:t>
                                    </m:r>
                                  </m:e>
                                </m:func>
                                <m:r>
                                  <a:rPr lang="en-US" altLang="ko-US" b="0" i="0" smtClean="0">
                                    <a:latin typeface="Cambria Math" panose="02040503050406030204" pitchFamily="18" charset="0"/>
                                  </a:rPr>
                                  <m:t> </m:t>
                                </m:r>
                              </m:oMath>
                            </m:oMathPara>
                          </a14:m>
                          <a:endParaRPr lang="en-US" altLang="ko-US" b="0" i="0"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ctrlPr>
                                      <a:rPr lang="en-US" altLang="ko-US" b="0" i="1" smtClean="0">
                                        <a:latin typeface="Cambria Math" panose="02040503050406030204" pitchFamily="18" charset="0"/>
                                      </a:rPr>
                                    </m:ctrlPr>
                                  </m:dPr>
                                  <m:e>
                                    <m:r>
                                      <m:rPr>
                                        <m:sty m:val="p"/>
                                      </m:rPr>
                                      <a:rPr lang="en-US" altLang="ko-US" b="0" i="0" smtClean="0">
                                        <a:latin typeface="Cambria Math" panose="02040503050406030204" pitchFamily="18" charset="0"/>
                                      </a:rPr>
                                      <m:t>Amplitude</m:t>
                                    </m:r>
                                    <m:r>
                                      <a:rPr lang="en-US" altLang="ko-US" b="0" i="0" smtClean="0">
                                        <a:latin typeface="Cambria Math" panose="02040503050406030204" pitchFamily="18" charset="0"/>
                                      </a:rPr>
                                      <m:t>:1, </m:t>
                                    </m:r>
                                    <m:r>
                                      <m:rPr>
                                        <m:sty m:val="p"/>
                                      </m:rPr>
                                      <a:rPr lang="en-US" altLang="ko-US" b="0" i="0" smtClean="0">
                                        <a:latin typeface="Cambria Math" panose="02040503050406030204" pitchFamily="18" charset="0"/>
                                      </a:rPr>
                                      <m:t>Frequency</m:t>
                                    </m:r>
                                    <m:r>
                                      <a:rPr lang="en-US" altLang="ko-US" b="0" i="0" smtClean="0">
                                        <a:latin typeface="Cambria Math" panose="02040503050406030204" pitchFamily="18" charset="0"/>
                                      </a:rPr>
                                      <m:t>=0.001 </m:t>
                                    </m:r>
                                    <m:f>
                                      <m:fPr>
                                        <m:type m:val="skw"/>
                                        <m:ctrlPr>
                                          <a:rPr lang="en-US" altLang="ko-US" b="0" i="1" smtClean="0">
                                            <a:latin typeface="Cambria Math" panose="02040503050406030204" pitchFamily="18" charset="0"/>
                                          </a:rPr>
                                        </m:ctrlPr>
                                      </m:fPr>
                                      <m:num>
                                        <m:r>
                                          <a:rPr lang="en-US" altLang="ko-US" b="0" i="1" smtClean="0">
                                            <a:latin typeface="Cambria Math" panose="02040503050406030204" pitchFamily="18" charset="0"/>
                                          </a:rPr>
                                          <m:t>𝑟𝑎𝑑</m:t>
                                        </m:r>
                                      </m:num>
                                      <m:den>
                                        <m:r>
                                          <a:rPr lang="en-US" altLang="ko-US" b="0" i="1" smtClean="0">
                                            <a:latin typeface="Cambria Math" panose="02040503050406030204" pitchFamily="18" charset="0"/>
                                          </a:rPr>
                                          <m:t>𝑠𝑒𝑐</m:t>
                                        </m:r>
                                      </m:den>
                                    </m:f>
                                  </m:e>
                                </m:d>
                              </m:oMath>
                            </m:oMathPara>
                          </a14:m>
                          <a:endParaRPr lang="ko-US"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1994222"/>
                      </a:ext>
                    </a:extLst>
                  </a:tr>
                </a:tbl>
              </a:graphicData>
            </a:graphic>
          </p:graphicFrame>
        </mc:Choice>
        <mc:Fallback xmlns="">
          <p:graphicFrame>
            <p:nvGraphicFramePr>
              <p:cNvPr id="2" name="표 11">
                <a:extLst>
                  <a:ext uri="{FF2B5EF4-FFF2-40B4-BE49-F238E27FC236}">
                    <a16:creationId xmlns:a16="http://schemas.microsoft.com/office/drawing/2014/main" id="{D56CA912-59DA-7242-8816-6BA107594BA7}"/>
                  </a:ext>
                </a:extLst>
              </p:cNvPr>
              <p:cNvGraphicFramePr>
                <a:graphicFrameLocks noGrp="1"/>
              </p:cNvGraphicFramePr>
              <p:nvPr>
                <p:extLst>
                  <p:ext uri="{D42A27DB-BD31-4B8C-83A1-F6EECF244321}">
                    <p14:modId xmlns:p14="http://schemas.microsoft.com/office/powerpoint/2010/main" val="1677364595"/>
                  </p:ext>
                </p:extLst>
              </p:nvPr>
            </p:nvGraphicFramePr>
            <p:xfrm>
              <a:off x="911084" y="1733983"/>
              <a:ext cx="4790661" cy="2369636"/>
            </p:xfrm>
            <a:graphic>
              <a:graphicData uri="http://schemas.openxmlformats.org/drawingml/2006/table">
                <a:tbl>
                  <a:tblPr firstRow="1" bandRow="1">
                    <a:tableStyleId>{5C22544A-7EE6-4342-B048-85BDC9FD1C3A}</a:tableStyleId>
                  </a:tblPr>
                  <a:tblGrid>
                    <a:gridCol w="4790661">
                      <a:extLst>
                        <a:ext uri="{9D8B030D-6E8A-4147-A177-3AD203B41FA5}">
                          <a16:colId xmlns:a16="http://schemas.microsoft.com/office/drawing/2014/main" val="109220755"/>
                        </a:ext>
                      </a:extLst>
                    </a:gridCol>
                  </a:tblGrid>
                  <a:tr h="773709">
                    <a:tc>
                      <a:txBody>
                        <a:bodyPr/>
                        <a:lstStyle/>
                        <a:p>
                          <a:endParaRPr lang="ko-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1639" r="-529" b="-303279"/>
                          </a:stretch>
                        </a:blipFill>
                      </a:tcPr>
                    </a:tc>
                    <a:extLst>
                      <a:ext uri="{0D108BD9-81ED-4DB2-BD59-A6C34878D82A}">
                        <a16:rowId xmlns:a16="http://schemas.microsoft.com/office/drawing/2014/main" val="2514685771"/>
                      </a:ext>
                    </a:extLst>
                  </a:tr>
                  <a:tr h="773709">
                    <a:tc>
                      <a:txBody>
                        <a:bodyPr/>
                        <a:lstStyle/>
                        <a:p>
                          <a:endParaRPr lang="ko-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100000" r="-529" b="-198387"/>
                          </a:stretch>
                        </a:blipFill>
                      </a:tcPr>
                    </a:tc>
                    <a:extLst>
                      <a:ext uri="{0D108BD9-81ED-4DB2-BD59-A6C34878D82A}">
                        <a16:rowId xmlns:a16="http://schemas.microsoft.com/office/drawing/2014/main" val="3902977721"/>
                      </a:ext>
                    </a:extLst>
                  </a:tr>
                  <a:tr h="822218">
                    <a:tc>
                      <a:txBody>
                        <a:bodyPr/>
                        <a:lstStyle/>
                        <a:p>
                          <a:endParaRPr lang="ko-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190769" r="-529" b="-89231"/>
                          </a:stretch>
                        </a:blipFill>
                      </a:tcPr>
                    </a:tc>
                    <a:extLst>
                      <a:ext uri="{0D108BD9-81ED-4DB2-BD59-A6C34878D82A}">
                        <a16:rowId xmlns:a16="http://schemas.microsoft.com/office/drawing/2014/main" val="561994222"/>
                      </a:ext>
                    </a:extLst>
                  </a:tr>
                </a:tbl>
              </a:graphicData>
            </a:graphic>
          </p:graphicFrame>
        </mc:Fallback>
      </mc:AlternateContent>
      <p:sp>
        <p:nvSpPr>
          <p:cNvPr id="12" name="직사각형 11">
            <a:extLst>
              <a:ext uri="{FF2B5EF4-FFF2-40B4-BE49-F238E27FC236}">
                <a16:creationId xmlns:a16="http://schemas.microsoft.com/office/drawing/2014/main" id="{3ECFA53B-1AB3-FB4F-A12D-69573A51833B}"/>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3" name="직사각형 12">
            <a:extLst>
              <a:ext uri="{FF2B5EF4-FFF2-40B4-BE49-F238E27FC236}">
                <a16:creationId xmlns:a16="http://schemas.microsoft.com/office/drawing/2014/main" id="{F2996289-5087-8A4D-95BB-205B2FA88370}"/>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15</a:t>
            </a:r>
            <a:endParaRPr kumimoji="1" lang="ko-US" altLang="en-US" dirty="0"/>
          </a:p>
        </p:txBody>
      </p:sp>
      <p:graphicFrame>
        <p:nvGraphicFramePr>
          <p:cNvPr id="14" name="표 11">
            <a:extLst>
              <a:ext uri="{FF2B5EF4-FFF2-40B4-BE49-F238E27FC236}">
                <a16:creationId xmlns:a16="http://schemas.microsoft.com/office/drawing/2014/main" id="{C1D60803-71D4-5D42-8422-EDD33A9A4130}"/>
              </a:ext>
            </a:extLst>
          </p:cNvPr>
          <p:cNvGraphicFramePr>
            <a:graphicFrameLocks noGrp="1"/>
          </p:cNvGraphicFramePr>
          <p:nvPr>
            <p:extLst>
              <p:ext uri="{D42A27DB-BD31-4B8C-83A1-F6EECF244321}">
                <p14:modId xmlns:p14="http://schemas.microsoft.com/office/powerpoint/2010/main" val="2921985083"/>
              </p:ext>
            </p:extLst>
          </p:nvPr>
        </p:nvGraphicFramePr>
        <p:xfrm>
          <a:off x="6490250" y="1736493"/>
          <a:ext cx="4790661" cy="1460978"/>
        </p:xfrm>
        <a:graphic>
          <a:graphicData uri="http://schemas.openxmlformats.org/drawingml/2006/table">
            <a:tbl>
              <a:tblPr firstRow="1" bandRow="1">
                <a:tableStyleId>{5C22544A-7EE6-4342-B048-85BDC9FD1C3A}</a:tableStyleId>
              </a:tblPr>
              <a:tblGrid>
                <a:gridCol w="4790661">
                  <a:extLst>
                    <a:ext uri="{9D8B030D-6E8A-4147-A177-3AD203B41FA5}">
                      <a16:colId xmlns:a16="http://schemas.microsoft.com/office/drawing/2014/main" val="109220755"/>
                    </a:ext>
                  </a:extLst>
                </a:gridCol>
              </a:tblGrid>
              <a:tr h="730489">
                <a:tc>
                  <a:txBody>
                    <a:bodyPr/>
                    <a:lstStyle/>
                    <a:p>
                      <a:pPr algn="ctr"/>
                      <a:r>
                        <a:rPr lang="en-US" altLang="ko-US" sz="2800" dirty="0"/>
                        <a:t>State of Charge (SOC)</a:t>
                      </a:r>
                      <a:endParaRPr lang="ko-US"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514685771"/>
                  </a:ext>
                </a:extLst>
              </a:tr>
              <a:tr h="730489">
                <a:tc>
                  <a:txBody>
                    <a:bodyPr/>
                    <a:lstStyle/>
                    <a:p>
                      <a:pPr algn="ctr"/>
                      <a:r>
                        <a:rPr lang="en-US" altLang="ko-US" b="0" dirty="0"/>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2977721"/>
                  </a:ext>
                </a:extLst>
              </a:tr>
            </a:tbl>
          </a:graphicData>
        </a:graphic>
      </p:graphicFrame>
      <mc:AlternateContent xmlns:mc="http://schemas.openxmlformats.org/markup-compatibility/2006" xmlns:a14="http://schemas.microsoft.com/office/drawing/2010/main">
        <mc:Choice Requires="a14">
          <p:graphicFrame>
            <p:nvGraphicFramePr>
              <p:cNvPr id="15" name="표 11">
                <a:extLst>
                  <a:ext uri="{FF2B5EF4-FFF2-40B4-BE49-F238E27FC236}">
                    <a16:creationId xmlns:a16="http://schemas.microsoft.com/office/drawing/2014/main" id="{5F349D84-2986-FF4C-AFCE-5D1B321C69C4}"/>
                  </a:ext>
                </a:extLst>
              </p:cNvPr>
              <p:cNvGraphicFramePr>
                <a:graphicFrameLocks noGrp="1"/>
              </p:cNvGraphicFramePr>
              <p:nvPr>
                <p:extLst>
                  <p:ext uri="{D42A27DB-BD31-4B8C-83A1-F6EECF244321}">
                    <p14:modId xmlns:p14="http://schemas.microsoft.com/office/powerpoint/2010/main" val="2903399826"/>
                  </p:ext>
                </p:extLst>
              </p:nvPr>
            </p:nvGraphicFramePr>
            <p:xfrm>
              <a:off x="6490250" y="3467369"/>
              <a:ext cx="4790661" cy="1460978"/>
            </p:xfrm>
            <a:graphic>
              <a:graphicData uri="http://schemas.openxmlformats.org/drawingml/2006/table">
                <a:tbl>
                  <a:tblPr firstRow="1" bandRow="1">
                    <a:tableStyleId>{5C22544A-7EE6-4342-B048-85BDC9FD1C3A}</a:tableStyleId>
                  </a:tblPr>
                  <a:tblGrid>
                    <a:gridCol w="4790661">
                      <a:extLst>
                        <a:ext uri="{9D8B030D-6E8A-4147-A177-3AD203B41FA5}">
                          <a16:colId xmlns:a16="http://schemas.microsoft.com/office/drawing/2014/main" val="109220755"/>
                        </a:ext>
                      </a:extLst>
                    </a:gridCol>
                  </a:tblGrid>
                  <a:tr h="730489">
                    <a:tc>
                      <a:txBody>
                        <a:bodyPr/>
                        <a:lstStyle/>
                        <a:p>
                          <a:pPr algn="ctr"/>
                          <a:r>
                            <a:rPr lang="en-US" altLang="ko-US" sz="2800" dirty="0"/>
                            <a:t>Time Range</a:t>
                          </a:r>
                          <a:endParaRPr lang="ko-US"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514685771"/>
                      </a:ext>
                    </a:extLst>
                  </a:tr>
                  <a:tr h="730489">
                    <a:tc>
                      <a:txBody>
                        <a:bodyPr/>
                        <a:lstStyle/>
                        <a:p>
                          <a:pPr algn="ctr"/>
                          <a:r>
                            <a:rPr lang="en-US" altLang="ko-US" b="0" dirty="0"/>
                            <a:t>24 </a:t>
                          </a:r>
                          <a14:m>
                            <m:oMath xmlns:m="http://schemas.openxmlformats.org/officeDocument/2006/math">
                              <m:r>
                                <a:rPr lang="en-US" altLang="ko-US" b="0" i="1" smtClean="0">
                                  <a:latin typeface="Cambria Math" panose="02040503050406030204" pitchFamily="18" charset="0"/>
                                </a:rPr>
                                <m:t>h𝑜𝑢𝑟𝑠</m:t>
                              </m:r>
                            </m:oMath>
                          </a14:m>
                          <a:r>
                            <a:rPr lang="en-US" altLang="ko-US" b="0" dirty="0"/>
                            <a:t> (1</a:t>
                          </a:r>
                          <a:r>
                            <a:rPr lang="en-US" altLang="ko-US" b="0" baseline="0" dirty="0"/>
                            <a:t> days</a:t>
                          </a:r>
                          <a:r>
                            <a:rPr lang="en-US" altLang="ko-US" b="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2977721"/>
                      </a:ext>
                    </a:extLst>
                  </a:tr>
                </a:tbl>
              </a:graphicData>
            </a:graphic>
          </p:graphicFrame>
        </mc:Choice>
        <mc:Fallback xmlns="">
          <p:graphicFrame>
            <p:nvGraphicFramePr>
              <p:cNvPr id="15" name="표 11">
                <a:extLst>
                  <a:ext uri="{FF2B5EF4-FFF2-40B4-BE49-F238E27FC236}">
                    <a16:creationId xmlns:a16="http://schemas.microsoft.com/office/drawing/2014/main" id="{5F349D84-2986-FF4C-AFCE-5D1B321C69C4}"/>
                  </a:ext>
                </a:extLst>
              </p:cNvPr>
              <p:cNvGraphicFramePr>
                <a:graphicFrameLocks noGrp="1"/>
              </p:cNvGraphicFramePr>
              <p:nvPr>
                <p:extLst>
                  <p:ext uri="{D42A27DB-BD31-4B8C-83A1-F6EECF244321}">
                    <p14:modId xmlns:p14="http://schemas.microsoft.com/office/powerpoint/2010/main" val="2903399826"/>
                  </p:ext>
                </p:extLst>
              </p:nvPr>
            </p:nvGraphicFramePr>
            <p:xfrm>
              <a:off x="6490250" y="3467369"/>
              <a:ext cx="4790661" cy="1460978"/>
            </p:xfrm>
            <a:graphic>
              <a:graphicData uri="http://schemas.openxmlformats.org/drawingml/2006/table">
                <a:tbl>
                  <a:tblPr firstRow="1" bandRow="1">
                    <a:tableStyleId>{5C22544A-7EE6-4342-B048-85BDC9FD1C3A}</a:tableStyleId>
                  </a:tblPr>
                  <a:tblGrid>
                    <a:gridCol w="4790661">
                      <a:extLst>
                        <a:ext uri="{9D8B030D-6E8A-4147-A177-3AD203B41FA5}">
                          <a16:colId xmlns:a16="http://schemas.microsoft.com/office/drawing/2014/main" val="109220755"/>
                        </a:ext>
                      </a:extLst>
                    </a:gridCol>
                  </a:tblGrid>
                  <a:tr h="730489">
                    <a:tc>
                      <a:txBody>
                        <a:bodyPr/>
                        <a:lstStyle/>
                        <a:p>
                          <a:pPr algn="ctr"/>
                          <a:r>
                            <a:rPr lang="en-US" altLang="ko-US" sz="2800" dirty="0"/>
                            <a:t>Time Range</a:t>
                          </a:r>
                          <a:endParaRPr lang="ko-US"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514685771"/>
                      </a:ext>
                    </a:extLst>
                  </a:tr>
                  <a:tr h="730489">
                    <a:tc>
                      <a:txBody>
                        <a:bodyPr/>
                        <a:lstStyle/>
                        <a:p>
                          <a:endParaRPr lang="ko-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65" t="-101724" r="-265" b="-1724"/>
                          </a:stretch>
                        </a:blipFill>
                      </a:tcPr>
                    </a:tc>
                    <a:extLst>
                      <a:ext uri="{0D108BD9-81ED-4DB2-BD59-A6C34878D82A}">
                        <a16:rowId xmlns:a16="http://schemas.microsoft.com/office/drawing/2014/main" val="39029777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표 16">
                <a:extLst>
                  <a:ext uri="{FF2B5EF4-FFF2-40B4-BE49-F238E27FC236}">
                    <a16:creationId xmlns:a16="http://schemas.microsoft.com/office/drawing/2014/main" id="{2B01251B-2057-1A4B-81E0-D03F1A6A7687}"/>
                  </a:ext>
                </a:extLst>
              </p:cNvPr>
              <p:cNvGraphicFramePr>
                <a:graphicFrameLocks noGrp="1"/>
              </p:cNvGraphicFramePr>
              <p:nvPr>
                <p:extLst>
                  <p:ext uri="{D42A27DB-BD31-4B8C-83A1-F6EECF244321}">
                    <p14:modId xmlns:p14="http://schemas.microsoft.com/office/powerpoint/2010/main" val="3159856039"/>
                  </p:ext>
                </p:extLst>
              </p:nvPr>
            </p:nvGraphicFramePr>
            <p:xfrm>
              <a:off x="911084" y="5299399"/>
              <a:ext cx="10369827" cy="800525"/>
            </p:xfrm>
            <a:graphic>
              <a:graphicData uri="http://schemas.openxmlformats.org/drawingml/2006/table">
                <a:tbl>
                  <a:tblPr firstRow="1" bandRow="1">
                    <a:tableStyleId>{5C22544A-7EE6-4342-B048-85BDC9FD1C3A}</a:tableStyleId>
                  </a:tblPr>
                  <a:tblGrid>
                    <a:gridCol w="3456609">
                      <a:extLst>
                        <a:ext uri="{9D8B030D-6E8A-4147-A177-3AD203B41FA5}">
                          <a16:colId xmlns:a16="http://schemas.microsoft.com/office/drawing/2014/main" val="2669655434"/>
                        </a:ext>
                      </a:extLst>
                    </a:gridCol>
                    <a:gridCol w="3456609">
                      <a:extLst>
                        <a:ext uri="{9D8B030D-6E8A-4147-A177-3AD203B41FA5}">
                          <a16:colId xmlns:a16="http://schemas.microsoft.com/office/drawing/2014/main" val="12205451"/>
                        </a:ext>
                      </a:extLst>
                    </a:gridCol>
                    <a:gridCol w="3456609">
                      <a:extLst>
                        <a:ext uri="{9D8B030D-6E8A-4147-A177-3AD203B41FA5}">
                          <a16:colId xmlns:a16="http://schemas.microsoft.com/office/drawing/2014/main" val="145773793"/>
                        </a:ext>
                      </a:extLst>
                    </a:gridCol>
                  </a:tblGrid>
                  <a:tr h="800525">
                    <a:tc>
                      <a:txBody>
                        <a:bodyPr/>
                        <a:lstStyle/>
                        <a:p>
                          <a:pPr algn="ctr"/>
                          <a:r>
                            <a:rPr lang="en-US" altLang="ko-US" sz="2800" dirty="0"/>
                            <a:t>Output</a:t>
                          </a:r>
                          <a:endParaRPr lang="ko-US"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en-US" altLang="ko-US" b="0" dirty="0">
                              <a:solidFill>
                                <a:schemeClr val="tx1"/>
                              </a:solidFill>
                            </a:rPr>
                            <a:t>Negative surface concentration</a:t>
                          </a:r>
                        </a:p>
                        <a:p>
                          <a:pPr algn="ctr"/>
                          <a14:m>
                            <m:oMathPara xmlns:m="http://schemas.openxmlformats.org/officeDocument/2006/math">
                              <m:oMathParaPr>
                                <m:jc m:val="centerGroup"/>
                              </m:oMathParaPr>
                              <m:oMath xmlns:m="http://schemas.openxmlformats.org/officeDocument/2006/math">
                                <m:sSub>
                                  <m:sSubPr>
                                    <m:ctrlPr>
                                      <a:rPr lang="en-US" altLang="ko-US" b="0" i="1" smtClean="0">
                                        <a:solidFill>
                                          <a:schemeClr val="tx1"/>
                                        </a:solidFill>
                                        <a:latin typeface="Cambria Math" panose="02040503050406030204" pitchFamily="18" charset="0"/>
                                      </a:rPr>
                                    </m:ctrlPr>
                                  </m:sSubPr>
                                  <m:e>
                                    <m:r>
                                      <a:rPr lang="en-US" altLang="ko-US" b="0" i="1" smtClean="0">
                                        <a:solidFill>
                                          <a:schemeClr val="tx1"/>
                                        </a:solidFill>
                                        <a:latin typeface="Cambria Math" panose="02040503050406030204" pitchFamily="18" charset="0"/>
                                      </a:rPr>
                                      <m:t>𝑐</m:t>
                                    </m:r>
                                  </m:e>
                                  <m:sub>
                                    <m:r>
                                      <a:rPr lang="en-US" altLang="ko-US" b="0" i="1" smtClean="0">
                                        <a:solidFill>
                                          <a:schemeClr val="tx1"/>
                                        </a:solidFill>
                                        <a:latin typeface="Cambria Math" panose="02040503050406030204" pitchFamily="18" charset="0"/>
                                      </a:rPr>
                                      <m:t>𝑠</m:t>
                                    </m:r>
                                    <m:r>
                                      <a:rPr lang="en-US" altLang="ko-US" b="0" i="1" smtClean="0">
                                        <a:solidFill>
                                          <a:schemeClr val="tx1"/>
                                        </a:solidFill>
                                        <a:latin typeface="Cambria Math" panose="02040503050406030204" pitchFamily="18" charset="0"/>
                                      </a:rPr>
                                      <m:t>,</m:t>
                                    </m:r>
                                    <m:r>
                                      <a:rPr lang="en-US" altLang="ko-US" b="0" i="1" smtClean="0">
                                        <a:solidFill>
                                          <a:schemeClr val="tx1"/>
                                        </a:solidFill>
                                        <a:latin typeface="Cambria Math" panose="02040503050406030204" pitchFamily="18" charset="0"/>
                                      </a:rPr>
                                      <m:t>𝑛</m:t>
                                    </m:r>
                                  </m:sub>
                                </m:sSub>
                              </m:oMath>
                            </m:oMathPara>
                          </a14:m>
                          <a:endParaRPr lang="ko-US"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US" b="0" dirty="0">
                              <a:solidFill>
                                <a:schemeClr val="tx1"/>
                              </a:solidFill>
                            </a:rPr>
                            <a:t>Side reaction current density</a:t>
                          </a:r>
                        </a:p>
                        <a:p>
                          <a:pPr algn="ctr"/>
                          <a14:m>
                            <m:oMathPara xmlns:m="http://schemas.openxmlformats.org/officeDocument/2006/math">
                              <m:oMathParaPr>
                                <m:jc m:val="centerGroup"/>
                              </m:oMathParaPr>
                              <m:oMath xmlns:m="http://schemas.openxmlformats.org/officeDocument/2006/math">
                                <m:sSub>
                                  <m:sSubPr>
                                    <m:ctrlPr>
                                      <a:rPr lang="en-US" altLang="ko-US" b="0" i="1" smtClean="0">
                                        <a:solidFill>
                                          <a:schemeClr val="tx1"/>
                                        </a:solidFill>
                                        <a:latin typeface="Cambria Math" panose="02040503050406030204" pitchFamily="18" charset="0"/>
                                      </a:rPr>
                                    </m:ctrlPr>
                                  </m:sSubPr>
                                  <m:e>
                                    <m:r>
                                      <a:rPr lang="en-US" altLang="ko-US" b="0" i="1" smtClean="0">
                                        <a:solidFill>
                                          <a:schemeClr val="tx1"/>
                                        </a:solidFill>
                                        <a:latin typeface="Cambria Math" panose="02040503050406030204" pitchFamily="18" charset="0"/>
                                      </a:rPr>
                                      <m:t>𝐽</m:t>
                                    </m:r>
                                  </m:e>
                                  <m:sub>
                                    <m:r>
                                      <a:rPr lang="en-US" altLang="ko-US" b="0" i="1" smtClean="0">
                                        <a:solidFill>
                                          <a:schemeClr val="tx1"/>
                                        </a:solidFill>
                                        <a:latin typeface="Cambria Math" panose="02040503050406030204" pitchFamily="18" charset="0"/>
                                      </a:rPr>
                                      <m:t>𝑠</m:t>
                                    </m:r>
                                  </m:sub>
                                </m:sSub>
                              </m:oMath>
                            </m:oMathPara>
                          </a14:m>
                          <a:endParaRPr lang="ko-US"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5950769"/>
                      </a:ext>
                    </a:extLst>
                  </a:tr>
                </a:tbl>
              </a:graphicData>
            </a:graphic>
          </p:graphicFrame>
        </mc:Choice>
        <mc:Fallback xmlns="">
          <p:graphicFrame>
            <p:nvGraphicFramePr>
              <p:cNvPr id="16" name="표 16">
                <a:extLst>
                  <a:ext uri="{FF2B5EF4-FFF2-40B4-BE49-F238E27FC236}">
                    <a16:creationId xmlns:a16="http://schemas.microsoft.com/office/drawing/2014/main" id="{2B01251B-2057-1A4B-81E0-D03F1A6A7687}"/>
                  </a:ext>
                </a:extLst>
              </p:cNvPr>
              <p:cNvGraphicFramePr>
                <a:graphicFrameLocks noGrp="1"/>
              </p:cNvGraphicFramePr>
              <p:nvPr>
                <p:extLst>
                  <p:ext uri="{D42A27DB-BD31-4B8C-83A1-F6EECF244321}">
                    <p14:modId xmlns:p14="http://schemas.microsoft.com/office/powerpoint/2010/main" val="3159856039"/>
                  </p:ext>
                </p:extLst>
              </p:nvPr>
            </p:nvGraphicFramePr>
            <p:xfrm>
              <a:off x="911084" y="5299399"/>
              <a:ext cx="10369827" cy="800525"/>
            </p:xfrm>
            <a:graphic>
              <a:graphicData uri="http://schemas.openxmlformats.org/drawingml/2006/table">
                <a:tbl>
                  <a:tblPr firstRow="1" bandRow="1">
                    <a:tableStyleId>{5C22544A-7EE6-4342-B048-85BDC9FD1C3A}</a:tableStyleId>
                  </a:tblPr>
                  <a:tblGrid>
                    <a:gridCol w="3456609">
                      <a:extLst>
                        <a:ext uri="{9D8B030D-6E8A-4147-A177-3AD203B41FA5}">
                          <a16:colId xmlns:a16="http://schemas.microsoft.com/office/drawing/2014/main" val="2669655434"/>
                        </a:ext>
                      </a:extLst>
                    </a:gridCol>
                    <a:gridCol w="3456609">
                      <a:extLst>
                        <a:ext uri="{9D8B030D-6E8A-4147-A177-3AD203B41FA5}">
                          <a16:colId xmlns:a16="http://schemas.microsoft.com/office/drawing/2014/main" val="12205451"/>
                        </a:ext>
                      </a:extLst>
                    </a:gridCol>
                    <a:gridCol w="3456609">
                      <a:extLst>
                        <a:ext uri="{9D8B030D-6E8A-4147-A177-3AD203B41FA5}">
                          <a16:colId xmlns:a16="http://schemas.microsoft.com/office/drawing/2014/main" val="145773793"/>
                        </a:ext>
                      </a:extLst>
                    </a:gridCol>
                  </a:tblGrid>
                  <a:tr h="800525">
                    <a:tc>
                      <a:txBody>
                        <a:bodyPr/>
                        <a:lstStyle/>
                        <a:p>
                          <a:pPr algn="ctr"/>
                          <a:r>
                            <a:rPr lang="en-US" altLang="ko-US" sz="2800" dirty="0"/>
                            <a:t>Output</a:t>
                          </a:r>
                          <a:endParaRPr lang="ko-US"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endParaRPr lang="ko-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368" t="-1563" r="-100735" b="-3125"/>
                          </a:stretch>
                        </a:blipFill>
                      </a:tcPr>
                    </a:tc>
                    <a:tc>
                      <a:txBody>
                        <a:bodyPr/>
                        <a:lstStyle/>
                        <a:p>
                          <a:endParaRPr lang="ko-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9634" t="-1563" r="-366" b="-3125"/>
                          </a:stretch>
                        </a:blipFill>
                      </a:tcPr>
                    </a:tc>
                    <a:extLst>
                      <a:ext uri="{0D108BD9-81ED-4DB2-BD59-A6C34878D82A}">
                        <a16:rowId xmlns:a16="http://schemas.microsoft.com/office/drawing/2014/main" val="535950769"/>
                      </a:ext>
                    </a:extLst>
                  </a:tr>
                </a:tbl>
              </a:graphicData>
            </a:graphic>
          </p:graphicFrame>
        </mc:Fallback>
      </mc:AlternateContent>
      <p:sp>
        <p:nvSpPr>
          <p:cNvPr id="17" name="TextBox 16">
            <a:extLst>
              <a:ext uri="{FF2B5EF4-FFF2-40B4-BE49-F238E27FC236}">
                <a16:creationId xmlns:a16="http://schemas.microsoft.com/office/drawing/2014/main" id="{98E6656E-7156-954B-BAA8-E0BE5AA33467}"/>
              </a:ext>
            </a:extLst>
          </p:cNvPr>
          <p:cNvSpPr txBox="1"/>
          <p:nvPr/>
        </p:nvSpPr>
        <p:spPr>
          <a:xfrm>
            <a:off x="1265579" y="6396269"/>
            <a:ext cx="9660835" cy="461665"/>
          </a:xfrm>
          <a:prstGeom prst="rect">
            <a:avLst/>
          </a:prstGeom>
          <a:noFill/>
        </p:spPr>
        <p:txBody>
          <a:bodyPr wrap="square" rtlCol="0">
            <a:spAutoFit/>
          </a:bodyPr>
          <a:lstStyle/>
          <a:p>
            <a:pPr algn="ctr"/>
            <a:r>
              <a:rPr kumimoji="1" lang="en-US" altLang="ko-Kore-KR" sz="2400" b="1" dirty="0"/>
              <a:t>→ </a:t>
            </a:r>
            <a:r>
              <a:rPr kumimoji="1" lang="en-US" altLang="ko-US" sz="2400" dirty="0"/>
              <a:t>Comparison between Linearization and Nonlinear Method</a:t>
            </a:r>
            <a:endParaRPr kumimoji="1" lang="ko-US" altLang="en-US" sz="2400" dirty="0"/>
          </a:p>
        </p:txBody>
      </p:sp>
    </p:spTree>
    <p:extLst>
      <p:ext uri="{BB962C8B-B14F-4D97-AF65-F5344CB8AC3E}">
        <p14:creationId xmlns:p14="http://schemas.microsoft.com/office/powerpoint/2010/main" val="1368254876"/>
      </p:ext>
    </p:extLst>
  </p:cSld>
  <p:clrMapOvr>
    <a:masterClrMapping/>
  </p:clrMapOvr>
  <mc:AlternateContent xmlns:mc="http://schemas.openxmlformats.org/markup-compatibility/2006" xmlns:p14="http://schemas.microsoft.com/office/powerpoint/2010/main">
    <mc:Choice Requires="p14">
      <p:transition spd="slow" p14:dur="2000" advTm="30993"/>
    </mc:Choice>
    <mc:Fallback xmlns="">
      <p:transition spd="slow" advTm="3099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7AFFDF-4717-E641-9AD4-E1F947FFA00E}"/>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4. Results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7DC684E-59D2-B04A-86DE-E576C119C4AD}"/>
                  </a:ext>
                </a:extLst>
              </p:cNvPr>
              <p:cNvSpPr txBox="1"/>
              <p:nvPr/>
            </p:nvSpPr>
            <p:spPr>
              <a:xfrm>
                <a:off x="1002284" y="1076613"/>
                <a:ext cx="7266432" cy="1323439"/>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Input current </a:t>
                </a:r>
                <a14:m>
                  <m:oMath xmlns:m="http://schemas.openxmlformats.org/officeDocument/2006/math">
                    <m:r>
                      <a:rPr lang="en-US" altLang="ko-Kore-KR" sz="2000" b="0" i="0" smtClean="0">
                        <a:latin typeface="Cambria Math" panose="02040503050406030204" pitchFamily="18" charset="0"/>
                      </a:rPr>
                      <m:t>(</m:t>
                    </m:r>
                    <m:r>
                      <a:rPr lang="en-US" altLang="ko-Kore-KR" sz="2000" i="1">
                        <a:latin typeface="Cambria Math" panose="02040503050406030204" pitchFamily="18" charset="0"/>
                      </a:rPr>
                      <m:t>𝐼</m:t>
                    </m:r>
                    <m:r>
                      <a:rPr lang="en-US" altLang="ko-Kore-KR" sz="2000" b="0" i="1" smtClean="0">
                        <a:latin typeface="Cambria Math" panose="02040503050406030204" pitchFamily="18" charset="0"/>
                      </a:rPr>
                      <m:t>)</m:t>
                    </m:r>
                  </m:oMath>
                </a14:m>
                <a:r>
                  <a:rPr kumimoji="1" lang="en-US" altLang="ko-US" sz="2000" dirty="0"/>
                  <a:t> = 0</a:t>
                </a:r>
              </a:p>
              <a:p>
                <a:pPr marL="285750" indent="-285750">
                  <a:buFont typeface="Arial" panose="020B0604020202020204" pitchFamily="34" charset="0"/>
                  <a:buChar char="•"/>
                </a:pPr>
                <a:r>
                  <a:rPr kumimoji="1" lang="en-US" altLang="ko-US" sz="2000" dirty="0"/>
                  <a:t>Time = 24 hours (1 days)</a:t>
                </a:r>
              </a:p>
              <a:p>
                <a:pPr marL="285750" indent="-285750">
                  <a:buFont typeface="Arial" panose="020B0604020202020204" pitchFamily="34" charset="0"/>
                  <a:buChar char="•"/>
                </a:pPr>
                <a:r>
                  <a:rPr kumimoji="1" lang="en-US" altLang="ko-US" sz="2000" dirty="0"/>
                  <a:t>SOC = 0.5</a:t>
                </a:r>
              </a:p>
              <a:p>
                <a:pPr marL="285750" indent="-285750">
                  <a:buFont typeface="Arial" panose="020B0604020202020204" pitchFamily="34" charset="0"/>
                  <a:buChar char="•"/>
                </a:pPr>
                <a:r>
                  <a:rPr kumimoji="1" lang="en-US" altLang="ko-US" sz="2000" dirty="0"/>
                  <a:t>Linearization Method VS Nonlinear Method </a:t>
                </a:r>
              </a:p>
            </p:txBody>
          </p:sp>
        </mc:Choice>
        <mc:Fallback xmlns="">
          <p:sp>
            <p:nvSpPr>
              <p:cNvPr id="10" name="TextBox 9">
                <a:extLst>
                  <a:ext uri="{FF2B5EF4-FFF2-40B4-BE49-F238E27FC236}">
                    <a16:creationId xmlns:a16="http://schemas.microsoft.com/office/drawing/2014/main" id="{B7DC684E-59D2-B04A-86DE-E576C119C4AD}"/>
                  </a:ext>
                </a:extLst>
              </p:cNvPr>
              <p:cNvSpPr txBox="1">
                <a:spLocks noRot="1" noChangeAspect="1" noMove="1" noResize="1" noEditPoints="1" noAdjustHandles="1" noChangeArrowheads="1" noChangeShapeType="1" noTextEdit="1"/>
              </p:cNvSpPr>
              <p:nvPr/>
            </p:nvSpPr>
            <p:spPr>
              <a:xfrm>
                <a:off x="1002284" y="1076613"/>
                <a:ext cx="7266432" cy="1323439"/>
              </a:xfrm>
              <a:prstGeom prst="rect">
                <a:avLst/>
              </a:prstGeom>
              <a:blipFill>
                <a:blip r:embed="rId3"/>
                <a:stretch>
                  <a:fillRect l="-698" t="-1887" b="-6604"/>
                </a:stretch>
              </a:blipFill>
            </p:spPr>
            <p:txBody>
              <a:bodyPr/>
              <a:lstStyle/>
              <a:p>
                <a:r>
                  <a:rPr lang="ko-US" altLang="en-US">
                    <a:noFill/>
                  </a:rPr>
                  <a:t> </a:t>
                </a:r>
              </a:p>
            </p:txBody>
          </p:sp>
        </mc:Fallback>
      </mc:AlternateContent>
      <p:sp>
        <p:nvSpPr>
          <p:cNvPr id="12" name="직사각형 11">
            <a:extLst>
              <a:ext uri="{FF2B5EF4-FFF2-40B4-BE49-F238E27FC236}">
                <a16:creationId xmlns:a16="http://schemas.microsoft.com/office/drawing/2014/main" id="{3ECFA53B-1AB3-FB4F-A12D-69573A51833B}"/>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3" name="직사각형 12">
            <a:extLst>
              <a:ext uri="{FF2B5EF4-FFF2-40B4-BE49-F238E27FC236}">
                <a16:creationId xmlns:a16="http://schemas.microsoft.com/office/drawing/2014/main" id="{F2996289-5087-8A4D-95BB-205B2FA88370}"/>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16</a:t>
            </a:r>
            <a:endParaRPr kumimoji="1" lang="ko-US" altLang="en-US" dirty="0"/>
          </a:p>
        </p:txBody>
      </p:sp>
      <p:pic>
        <p:nvPicPr>
          <p:cNvPr id="4" name="그림 3">
            <a:extLst>
              <a:ext uri="{FF2B5EF4-FFF2-40B4-BE49-F238E27FC236}">
                <a16:creationId xmlns:a16="http://schemas.microsoft.com/office/drawing/2014/main" id="{C2E55DB0-BE9A-3F42-83F4-35C3D15356B4}"/>
              </a:ext>
            </a:extLst>
          </p:cNvPr>
          <p:cNvPicPr>
            <a:picLocks noChangeAspect="1"/>
          </p:cNvPicPr>
          <p:nvPr/>
        </p:nvPicPr>
        <p:blipFill>
          <a:blip r:embed="rId4"/>
          <a:srcRect/>
          <a:stretch/>
        </p:blipFill>
        <p:spPr>
          <a:xfrm>
            <a:off x="487944" y="2400937"/>
            <a:ext cx="5817605" cy="4363204"/>
          </a:xfrm>
          <a:prstGeom prst="rect">
            <a:avLst/>
          </a:prstGeom>
        </p:spPr>
      </p:pic>
      <p:pic>
        <p:nvPicPr>
          <p:cNvPr id="8" name="그림 7">
            <a:extLst>
              <a:ext uri="{FF2B5EF4-FFF2-40B4-BE49-F238E27FC236}">
                <a16:creationId xmlns:a16="http://schemas.microsoft.com/office/drawing/2014/main" id="{EB9E709B-533B-594F-9A27-65756E12EA7A}"/>
              </a:ext>
            </a:extLst>
          </p:cNvPr>
          <p:cNvPicPr>
            <a:picLocks noChangeAspect="1"/>
          </p:cNvPicPr>
          <p:nvPr/>
        </p:nvPicPr>
        <p:blipFill>
          <a:blip r:embed="rId5"/>
          <a:srcRect/>
          <a:stretch/>
        </p:blipFill>
        <p:spPr>
          <a:xfrm>
            <a:off x="6305549" y="2400936"/>
            <a:ext cx="5815584" cy="4361688"/>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1B9BB7A-C73D-0041-BDA2-B771DD7AB0AB}"/>
                  </a:ext>
                </a:extLst>
              </p:cNvPr>
              <p:cNvSpPr txBox="1"/>
              <p:nvPr/>
            </p:nvSpPr>
            <p:spPr>
              <a:xfrm>
                <a:off x="1892810" y="6857896"/>
                <a:ext cx="3200400" cy="349326"/>
              </a:xfrm>
              <a:prstGeom prst="rect">
                <a:avLst/>
              </a:prstGeom>
              <a:noFill/>
            </p:spPr>
            <p:txBody>
              <a:bodyPr wrap="square" rtlCol="0">
                <a:spAutoFit/>
              </a:bodyPr>
              <a:lstStyle/>
              <a:p>
                <a:pPr algn="ct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𝑐</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𝑛</m:t>
                        </m:r>
                      </m:sub>
                    </m:sSub>
                  </m:oMath>
                </a14:m>
                <a:r>
                  <a:rPr kumimoji="1" lang="en-US" altLang="ko-Kore-KR" sz="1600" dirty="0"/>
                  <a:t> VS Time</a:t>
                </a:r>
                <a:endParaRPr kumimoji="1" lang="ko-Kore-KR" altLang="en-US" sz="1600" dirty="0"/>
              </a:p>
            </p:txBody>
          </p:sp>
        </mc:Choice>
        <mc:Fallback xmlns="">
          <p:sp>
            <p:nvSpPr>
              <p:cNvPr id="15" name="TextBox 14">
                <a:extLst>
                  <a:ext uri="{FF2B5EF4-FFF2-40B4-BE49-F238E27FC236}">
                    <a16:creationId xmlns:a16="http://schemas.microsoft.com/office/drawing/2014/main" id="{31B9BB7A-C73D-0041-BDA2-B771DD7AB0AB}"/>
                  </a:ext>
                </a:extLst>
              </p:cNvPr>
              <p:cNvSpPr txBox="1">
                <a:spLocks noRot="1" noChangeAspect="1" noMove="1" noResize="1" noEditPoints="1" noAdjustHandles="1" noChangeArrowheads="1" noChangeShapeType="1" noTextEdit="1"/>
              </p:cNvSpPr>
              <p:nvPr/>
            </p:nvSpPr>
            <p:spPr>
              <a:xfrm>
                <a:off x="1892810" y="6857896"/>
                <a:ext cx="3200400" cy="349326"/>
              </a:xfrm>
              <a:prstGeom prst="rect">
                <a:avLst/>
              </a:prstGeom>
              <a:blipFill>
                <a:blip r:embed="rId6"/>
                <a:stretch>
                  <a:fillRect t="-7143" b="-17857"/>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431A9DC-6970-DA4D-B223-4CF439C6B3AC}"/>
                  </a:ext>
                </a:extLst>
              </p:cNvPr>
              <p:cNvSpPr txBox="1"/>
              <p:nvPr/>
            </p:nvSpPr>
            <p:spPr>
              <a:xfrm>
                <a:off x="7727441" y="6857896"/>
                <a:ext cx="3200400" cy="349326"/>
              </a:xfrm>
              <a:prstGeom prst="rect">
                <a:avLst/>
              </a:prstGeom>
              <a:noFill/>
            </p:spPr>
            <p:txBody>
              <a:bodyPr wrap="square" rtlCol="0">
                <a:spAutoFit/>
              </a:bodyPr>
              <a:lstStyle/>
              <a:p>
                <a:pPr algn="ct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𝐽</m:t>
                        </m:r>
                      </m:e>
                      <m:sub>
                        <m:r>
                          <a:rPr kumimoji="1" lang="en-US" altLang="ko-Kore-KR" sz="1600" b="0" i="1" smtClean="0">
                            <a:latin typeface="Cambria Math" panose="02040503050406030204" pitchFamily="18" charset="0"/>
                          </a:rPr>
                          <m:t>𝑠</m:t>
                        </m:r>
                      </m:sub>
                    </m:sSub>
                  </m:oMath>
                </a14:m>
                <a:r>
                  <a:rPr kumimoji="1" lang="en-US" altLang="ko-Kore-KR" sz="1600" dirty="0"/>
                  <a:t> VS Time</a:t>
                </a:r>
                <a:endParaRPr kumimoji="1" lang="ko-Kore-KR" altLang="en-US" sz="1600" dirty="0"/>
              </a:p>
            </p:txBody>
          </p:sp>
        </mc:Choice>
        <mc:Fallback xmlns="">
          <p:sp>
            <p:nvSpPr>
              <p:cNvPr id="16" name="TextBox 15">
                <a:extLst>
                  <a:ext uri="{FF2B5EF4-FFF2-40B4-BE49-F238E27FC236}">
                    <a16:creationId xmlns:a16="http://schemas.microsoft.com/office/drawing/2014/main" id="{3431A9DC-6970-DA4D-B223-4CF439C6B3AC}"/>
                  </a:ext>
                </a:extLst>
              </p:cNvPr>
              <p:cNvSpPr txBox="1">
                <a:spLocks noRot="1" noChangeAspect="1" noMove="1" noResize="1" noEditPoints="1" noAdjustHandles="1" noChangeArrowheads="1" noChangeShapeType="1" noTextEdit="1"/>
              </p:cNvSpPr>
              <p:nvPr/>
            </p:nvSpPr>
            <p:spPr>
              <a:xfrm>
                <a:off x="7727441" y="6857896"/>
                <a:ext cx="3200400" cy="349326"/>
              </a:xfrm>
              <a:prstGeom prst="rect">
                <a:avLst/>
              </a:prstGeom>
              <a:blipFill>
                <a:blip r:embed="rId7"/>
                <a:stretch>
                  <a:fillRect t="-7143" b="-17857"/>
                </a:stretch>
              </a:blipFill>
            </p:spPr>
            <p:txBody>
              <a:bodyPr/>
              <a:lstStyle/>
              <a:p>
                <a:r>
                  <a:rPr lang="ko-US" altLang="en-US">
                    <a:noFill/>
                  </a:rPr>
                  <a:t> </a:t>
                </a:r>
              </a:p>
            </p:txBody>
          </p:sp>
        </mc:Fallback>
      </mc:AlternateContent>
    </p:spTree>
    <p:extLst>
      <p:ext uri="{BB962C8B-B14F-4D97-AF65-F5344CB8AC3E}">
        <p14:creationId xmlns:p14="http://schemas.microsoft.com/office/powerpoint/2010/main" val="1492475185"/>
      </p:ext>
    </p:extLst>
  </p:cSld>
  <p:clrMapOvr>
    <a:masterClrMapping/>
  </p:clrMapOvr>
  <mc:AlternateContent xmlns:mc="http://schemas.openxmlformats.org/markup-compatibility/2006" xmlns:p14="http://schemas.microsoft.com/office/powerpoint/2010/main">
    <mc:Choice Requires="p14">
      <p:transition spd="slow" p14:dur="2000" advTm="29810"/>
    </mc:Choice>
    <mc:Fallback xmlns="">
      <p:transition spd="slow" advTm="2981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7AFFDF-4717-E641-9AD4-E1F947FFA00E}"/>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4. Results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7DC684E-59D2-B04A-86DE-E576C119C4AD}"/>
                  </a:ext>
                </a:extLst>
              </p:cNvPr>
              <p:cNvSpPr txBox="1"/>
              <p:nvPr/>
            </p:nvSpPr>
            <p:spPr>
              <a:xfrm>
                <a:off x="1002284" y="1076613"/>
                <a:ext cx="8370316" cy="1323439"/>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Input current </a:t>
                </a:r>
                <a14:m>
                  <m:oMath xmlns:m="http://schemas.openxmlformats.org/officeDocument/2006/math">
                    <m:r>
                      <a:rPr lang="en-US" altLang="ko-Kore-KR" sz="2000" b="0" i="0" smtClean="0">
                        <a:latin typeface="Cambria Math" panose="02040503050406030204" pitchFamily="18" charset="0"/>
                      </a:rPr>
                      <m:t>(</m:t>
                    </m:r>
                    <m:r>
                      <a:rPr lang="en-US" altLang="ko-Kore-KR" sz="2000" i="1">
                        <a:latin typeface="Cambria Math" panose="02040503050406030204" pitchFamily="18" charset="0"/>
                      </a:rPr>
                      <m:t>𝐼</m:t>
                    </m:r>
                    <m:r>
                      <a:rPr lang="en-US" altLang="ko-Kore-KR" sz="2000" b="0" i="1" smtClean="0">
                        <a:latin typeface="Cambria Math" panose="02040503050406030204" pitchFamily="18" charset="0"/>
                      </a:rPr>
                      <m:t>)</m:t>
                    </m:r>
                  </m:oMath>
                </a14:m>
                <a:r>
                  <a:rPr kumimoji="1" lang="en-US" altLang="ko-US" sz="2000" dirty="0"/>
                  <a:t> = sin wave (</a:t>
                </a:r>
                <a14:m>
                  <m:oMath xmlns:m="http://schemas.openxmlformats.org/officeDocument/2006/math">
                    <m:r>
                      <m:rPr>
                        <m:sty m:val="p"/>
                      </m:rPr>
                      <a:rPr lang="en-US" altLang="ko-US" sz="2000">
                        <a:latin typeface="Cambria Math" panose="02040503050406030204" pitchFamily="18" charset="0"/>
                      </a:rPr>
                      <m:t>Amplitude</m:t>
                    </m:r>
                    <m:r>
                      <a:rPr lang="en-US" altLang="ko-US" sz="2000" b="0" i="0" smtClean="0">
                        <a:latin typeface="Cambria Math" panose="02040503050406030204" pitchFamily="18" charset="0"/>
                      </a:rPr>
                      <m:t>=</m:t>
                    </m:r>
                    <m:r>
                      <a:rPr lang="en-US" altLang="ko-US" sz="2000">
                        <a:latin typeface="Cambria Math" panose="02040503050406030204" pitchFamily="18" charset="0"/>
                      </a:rPr>
                      <m:t>1, </m:t>
                    </m:r>
                    <m:r>
                      <m:rPr>
                        <m:sty m:val="p"/>
                      </m:rPr>
                      <a:rPr lang="en-US" altLang="ko-US" sz="2000">
                        <a:latin typeface="Cambria Math" panose="02040503050406030204" pitchFamily="18" charset="0"/>
                      </a:rPr>
                      <m:t>Frequency</m:t>
                    </m:r>
                    <m:r>
                      <a:rPr lang="en-US" altLang="ko-US" sz="2000">
                        <a:latin typeface="Cambria Math" panose="02040503050406030204" pitchFamily="18" charset="0"/>
                      </a:rPr>
                      <m:t>=0.001 </m:t>
                    </m:r>
                    <m:f>
                      <m:fPr>
                        <m:type m:val="skw"/>
                        <m:ctrlPr>
                          <a:rPr lang="en-US" altLang="ko-US" sz="2000" i="1">
                            <a:latin typeface="Cambria Math" panose="02040503050406030204" pitchFamily="18" charset="0"/>
                          </a:rPr>
                        </m:ctrlPr>
                      </m:fPr>
                      <m:num>
                        <m:r>
                          <a:rPr lang="en-US" altLang="ko-US" sz="2000" i="1">
                            <a:latin typeface="Cambria Math" panose="02040503050406030204" pitchFamily="18" charset="0"/>
                          </a:rPr>
                          <m:t>𝑟𝑎𝑑</m:t>
                        </m:r>
                      </m:num>
                      <m:den>
                        <m:r>
                          <a:rPr lang="en-US" altLang="ko-US" sz="2000" i="1">
                            <a:latin typeface="Cambria Math" panose="02040503050406030204" pitchFamily="18" charset="0"/>
                          </a:rPr>
                          <m:t>𝑠𝑒𝑐</m:t>
                        </m:r>
                      </m:den>
                    </m:f>
                  </m:oMath>
                </a14:m>
                <a:r>
                  <a:rPr kumimoji="1" lang="en-US" altLang="ko-US" sz="2000" dirty="0"/>
                  <a:t>)</a:t>
                </a:r>
              </a:p>
              <a:p>
                <a:pPr marL="285750" indent="-285750">
                  <a:buFont typeface="Arial" panose="020B0604020202020204" pitchFamily="34" charset="0"/>
                  <a:buChar char="•"/>
                </a:pPr>
                <a:r>
                  <a:rPr kumimoji="1" lang="en-US" altLang="ko-US" sz="2000" dirty="0"/>
                  <a:t>Time = 24 hours (1 days)</a:t>
                </a:r>
              </a:p>
              <a:p>
                <a:pPr marL="285750" indent="-285750">
                  <a:buFont typeface="Arial" panose="020B0604020202020204" pitchFamily="34" charset="0"/>
                  <a:buChar char="•"/>
                </a:pPr>
                <a:r>
                  <a:rPr kumimoji="1" lang="en-US" altLang="ko-US" sz="2000" dirty="0"/>
                  <a:t>SOC = 0.5</a:t>
                </a:r>
              </a:p>
              <a:p>
                <a:pPr marL="285750" indent="-285750">
                  <a:buFont typeface="Arial" panose="020B0604020202020204" pitchFamily="34" charset="0"/>
                  <a:buChar char="•"/>
                </a:pPr>
                <a:r>
                  <a:rPr kumimoji="1" lang="en-US" altLang="ko-US" sz="2000" dirty="0"/>
                  <a:t>Linearization Method VS Nonlinear Method  </a:t>
                </a:r>
              </a:p>
            </p:txBody>
          </p:sp>
        </mc:Choice>
        <mc:Fallback xmlns="">
          <p:sp>
            <p:nvSpPr>
              <p:cNvPr id="10" name="TextBox 9">
                <a:extLst>
                  <a:ext uri="{FF2B5EF4-FFF2-40B4-BE49-F238E27FC236}">
                    <a16:creationId xmlns:a16="http://schemas.microsoft.com/office/drawing/2014/main" id="{B7DC684E-59D2-B04A-86DE-E576C119C4AD}"/>
                  </a:ext>
                </a:extLst>
              </p:cNvPr>
              <p:cNvSpPr txBox="1">
                <a:spLocks noRot="1" noChangeAspect="1" noMove="1" noResize="1" noEditPoints="1" noAdjustHandles="1" noChangeArrowheads="1" noChangeShapeType="1" noTextEdit="1"/>
              </p:cNvSpPr>
              <p:nvPr/>
            </p:nvSpPr>
            <p:spPr>
              <a:xfrm>
                <a:off x="1002284" y="1076613"/>
                <a:ext cx="8370316" cy="1323439"/>
              </a:xfrm>
              <a:prstGeom prst="rect">
                <a:avLst/>
              </a:prstGeom>
              <a:blipFill>
                <a:blip r:embed="rId3"/>
                <a:stretch>
                  <a:fillRect l="-605" t="-35849" b="-6604"/>
                </a:stretch>
              </a:blipFill>
            </p:spPr>
            <p:txBody>
              <a:bodyPr/>
              <a:lstStyle/>
              <a:p>
                <a:r>
                  <a:rPr lang="ko-US" altLang="en-US">
                    <a:noFill/>
                  </a:rPr>
                  <a:t> </a:t>
                </a:r>
              </a:p>
            </p:txBody>
          </p:sp>
        </mc:Fallback>
      </mc:AlternateContent>
      <p:sp>
        <p:nvSpPr>
          <p:cNvPr id="12" name="직사각형 11">
            <a:extLst>
              <a:ext uri="{FF2B5EF4-FFF2-40B4-BE49-F238E27FC236}">
                <a16:creationId xmlns:a16="http://schemas.microsoft.com/office/drawing/2014/main" id="{3ECFA53B-1AB3-FB4F-A12D-69573A51833B}"/>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3" name="직사각형 12">
            <a:extLst>
              <a:ext uri="{FF2B5EF4-FFF2-40B4-BE49-F238E27FC236}">
                <a16:creationId xmlns:a16="http://schemas.microsoft.com/office/drawing/2014/main" id="{F2996289-5087-8A4D-95BB-205B2FA88370}"/>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17</a:t>
            </a:r>
            <a:endParaRPr kumimoji="1" lang="ko-US" altLang="en-US" dirty="0"/>
          </a:p>
        </p:txBody>
      </p:sp>
      <p:pic>
        <p:nvPicPr>
          <p:cNvPr id="6" name="그림 5">
            <a:extLst>
              <a:ext uri="{FF2B5EF4-FFF2-40B4-BE49-F238E27FC236}">
                <a16:creationId xmlns:a16="http://schemas.microsoft.com/office/drawing/2014/main" id="{35BDD2B7-8A7C-0F4E-B0BC-F2E2257FA956}"/>
              </a:ext>
            </a:extLst>
          </p:cNvPr>
          <p:cNvPicPr>
            <a:picLocks noChangeAspect="1"/>
          </p:cNvPicPr>
          <p:nvPr/>
        </p:nvPicPr>
        <p:blipFill>
          <a:blip r:embed="rId4"/>
          <a:srcRect/>
          <a:stretch/>
        </p:blipFill>
        <p:spPr>
          <a:xfrm>
            <a:off x="487944" y="2400937"/>
            <a:ext cx="5817605" cy="4363203"/>
          </a:xfrm>
          <a:prstGeom prst="rect">
            <a:avLst/>
          </a:prstGeom>
        </p:spPr>
      </p:pic>
      <p:pic>
        <p:nvPicPr>
          <p:cNvPr id="7" name="그림 6">
            <a:extLst>
              <a:ext uri="{FF2B5EF4-FFF2-40B4-BE49-F238E27FC236}">
                <a16:creationId xmlns:a16="http://schemas.microsoft.com/office/drawing/2014/main" id="{F7E438C1-4CEA-4A46-BAFA-238641DF234F}"/>
              </a:ext>
            </a:extLst>
          </p:cNvPr>
          <p:cNvPicPr>
            <a:picLocks noChangeAspect="1"/>
          </p:cNvPicPr>
          <p:nvPr/>
        </p:nvPicPr>
        <p:blipFill>
          <a:blip r:embed="rId5"/>
          <a:srcRect/>
          <a:stretch/>
        </p:blipFill>
        <p:spPr>
          <a:xfrm>
            <a:off x="6305549" y="2400936"/>
            <a:ext cx="5815584" cy="436168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9F652E9-7084-7445-807F-535A3218C101}"/>
                  </a:ext>
                </a:extLst>
              </p:cNvPr>
              <p:cNvSpPr txBox="1"/>
              <p:nvPr/>
            </p:nvSpPr>
            <p:spPr>
              <a:xfrm>
                <a:off x="1892810" y="6857896"/>
                <a:ext cx="3200400" cy="349326"/>
              </a:xfrm>
              <a:prstGeom prst="rect">
                <a:avLst/>
              </a:prstGeom>
              <a:noFill/>
            </p:spPr>
            <p:txBody>
              <a:bodyPr wrap="square" rtlCol="0">
                <a:spAutoFit/>
              </a:bodyPr>
              <a:lstStyle/>
              <a:p>
                <a:pPr algn="ct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𝑐</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𝑛</m:t>
                        </m:r>
                      </m:sub>
                    </m:sSub>
                  </m:oMath>
                </a14:m>
                <a:r>
                  <a:rPr kumimoji="1" lang="en-US" altLang="ko-Kore-KR" sz="1600" dirty="0"/>
                  <a:t> VS Time</a:t>
                </a:r>
                <a:endParaRPr kumimoji="1" lang="ko-Kore-KR" altLang="en-US" sz="1600" dirty="0"/>
              </a:p>
            </p:txBody>
          </p:sp>
        </mc:Choice>
        <mc:Fallback xmlns="">
          <p:sp>
            <p:nvSpPr>
              <p:cNvPr id="8" name="TextBox 7">
                <a:extLst>
                  <a:ext uri="{FF2B5EF4-FFF2-40B4-BE49-F238E27FC236}">
                    <a16:creationId xmlns:a16="http://schemas.microsoft.com/office/drawing/2014/main" id="{C9F652E9-7084-7445-807F-535A3218C101}"/>
                  </a:ext>
                </a:extLst>
              </p:cNvPr>
              <p:cNvSpPr txBox="1">
                <a:spLocks noRot="1" noChangeAspect="1" noMove="1" noResize="1" noEditPoints="1" noAdjustHandles="1" noChangeArrowheads="1" noChangeShapeType="1" noTextEdit="1"/>
              </p:cNvSpPr>
              <p:nvPr/>
            </p:nvSpPr>
            <p:spPr>
              <a:xfrm>
                <a:off x="1892810" y="6857896"/>
                <a:ext cx="3200400" cy="349326"/>
              </a:xfrm>
              <a:prstGeom prst="rect">
                <a:avLst/>
              </a:prstGeom>
              <a:blipFill>
                <a:blip r:embed="rId6"/>
                <a:stretch>
                  <a:fillRect t="-7143" b="-17857"/>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547900-D366-4942-9610-26B8DC7DD345}"/>
                  </a:ext>
                </a:extLst>
              </p:cNvPr>
              <p:cNvSpPr txBox="1"/>
              <p:nvPr/>
            </p:nvSpPr>
            <p:spPr>
              <a:xfrm>
                <a:off x="7727441" y="6857896"/>
                <a:ext cx="3200400" cy="349326"/>
              </a:xfrm>
              <a:prstGeom prst="rect">
                <a:avLst/>
              </a:prstGeom>
              <a:noFill/>
            </p:spPr>
            <p:txBody>
              <a:bodyPr wrap="square" rtlCol="0">
                <a:spAutoFit/>
              </a:bodyPr>
              <a:lstStyle/>
              <a:p>
                <a:pPr algn="ct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𝐽</m:t>
                        </m:r>
                      </m:e>
                      <m:sub>
                        <m:r>
                          <a:rPr kumimoji="1" lang="en-US" altLang="ko-Kore-KR" sz="1600" b="0" i="1" smtClean="0">
                            <a:latin typeface="Cambria Math" panose="02040503050406030204" pitchFamily="18" charset="0"/>
                          </a:rPr>
                          <m:t>𝑠</m:t>
                        </m:r>
                      </m:sub>
                    </m:sSub>
                  </m:oMath>
                </a14:m>
                <a:r>
                  <a:rPr kumimoji="1" lang="en-US" altLang="ko-Kore-KR" sz="1600" dirty="0"/>
                  <a:t> VS Time</a:t>
                </a:r>
                <a:endParaRPr kumimoji="1" lang="ko-Kore-KR" altLang="en-US" sz="1600" dirty="0"/>
              </a:p>
            </p:txBody>
          </p:sp>
        </mc:Choice>
        <mc:Fallback xmlns="">
          <p:sp>
            <p:nvSpPr>
              <p:cNvPr id="9" name="TextBox 8">
                <a:extLst>
                  <a:ext uri="{FF2B5EF4-FFF2-40B4-BE49-F238E27FC236}">
                    <a16:creationId xmlns:a16="http://schemas.microsoft.com/office/drawing/2014/main" id="{26547900-D366-4942-9610-26B8DC7DD345}"/>
                  </a:ext>
                </a:extLst>
              </p:cNvPr>
              <p:cNvSpPr txBox="1">
                <a:spLocks noRot="1" noChangeAspect="1" noMove="1" noResize="1" noEditPoints="1" noAdjustHandles="1" noChangeArrowheads="1" noChangeShapeType="1" noTextEdit="1"/>
              </p:cNvSpPr>
              <p:nvPr/>
            </p:nvSpPr>
            <p:spPr>
              <a:xfrm>
                <a:off x="7727441" y="6857896"/>
                <a:ext cx="3200400" cy="349326"/>
              </a:xfrm>
              <a:prstGeom prst="rect">
                <a:avLst/>
              </a:prstGeom>
              <a:blipFill>
                <a:blip r:embed="rId7"/>
                <a:stretch>
                  <a:fillRect t="-7143" b="-17857"/>
                </a:stretch>
              </a:blipFill>
            </p:spPr>
            <p:txBody>
              <a:bodyPr/>
              <a:lstStyle/>
              <a:p>
                <a:r>
                  <a:rPr lang="ko-US" altLang="en-US">
                    <a:noFill/>
                  </a:rPr>
                  <a:t> </a:t>
                </a:r>
              </a:p>
            </p:txBody>
          </p:sp>
        </mc:Fallback>
      </mc:AlternateContent>
    </p:spTree>
    <p:extLst>
      <p:ext uri="{BB962C8B-B14F-4D97-AF65-F5344CB8AC3E}">
        <p14:creationId xmlns:p14="http://schemas.microsoft.com/office/powerpoint/2010/main" val="3770531412"/>
      </p:ext>
    </p:extLst>
  </p:cSld>
  <p:clrMapOvr>
    <a:masterClrMapping/>
  </p:clrMapOvr>
  <mc:AlternateContent xmlns:mc="http://schemas.openxmlformats.org/markup-compatibility/2006" xmlns:p14="http://schemas.microsoft.com/office/powerpoint/2010/main">
    <mc:Choice Requires="p14">
      <p:transition spd="slow" p14:dur="2000" advTm="36147"/>
    </mc:Choice>
    <mc:Fallback xmlns="">
      <p:transition spd="slow" advTm="3614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03B47B-61A6-C340-A60E-8A9A09928F1A}"/>
              </a:ext>
            </a:extLst>
          </p:cNvPr>
          <p:cNvSpPr>
            <a:spLocks noGrp="1"/>
          </p:cNvSpPr>
          <p:nvPr>
            <p:ph type="title"/>
          </p:nvPr>
        </p:nvSpPr>
        <p:spPr>
          <a:xfrm>
            <a:off x="838200" y="766786"/>
            <a:ext cx="10515600" cy="1325563"/>
          </a:xfrm>
        </p:spPr>
        <p:txBody>
          <a:bodyPr/>
          <a:lstStyle/>
          <a:p>
            <a:r>
              <a:rPr kumimoji="1" lang="en-US" altLang="ko-Kore-KR" dirty="0">
                <a:latin typeface="+mn-lt"/>
              </a:rPr>
              <a:t>Table of Contents </a:t>
            </a:r>
            <a:endParaRPr kumimoji="1" lang="ko-Kore-KR" altLang="en-US" dirty="0">
              <a:latin typeface="+mn-lt"/>
            </a:endParaRPr>
          </a:p>
        </p:txBody>
      </p:sp>
      <p:sp>
        <p:nvSpPr>
          <p:cNvPr id="3" name="내용 개체 틀 2">
            <a:extLst>
              <a:ext uri="{FF2B5EF4-FFF2-40B4-BE49-F238E27FC236}">
                <a16:creationId xmlns:a16="http://schemas.microsoft.com/office/drawing/2014/main" id="{773A7556-E8CA-F745-9D53-C237F508E02D}"/>
              </a:ext>
            </a:extLst>
          </p:cNvPr>
          <p:cNvSpPr>
            <a:spLocks noGrp="1"/>
          </p:cNvSpPr>
          <p:nvPr>
            <p:ph idx="1"/>
          </p:nvPr>
        </p:nvSpPr>
        <p:spPr>
          <a:xfrm>
            <a:off x="1298448" y="2092347"/>
            <a:ext cx="8229600" cy="4653978"/>
          </a:xfrm>
        </p:spPr>
        <p:txBody>
          <a:bodyPr>
            <a:normAutofit fontScale="85000" lnSpcReduction="20000"/>
          </a:bodyPr>
          <a:lstStyle/>
          <a:p>
            <a:pPr marL="514350" indent="-514350">
              <a:buAutoNum type="arabicPeriod"/>
            </a:pPr>
            <a:r>
              <a:rPr kumimoji="1" lang="en-US" altLang="ko-Kore-KR" dirty="0"/>
              <a:t>Introduction</a:t>
            </a:r>
          </a:p>
          <a:p>
            <a:pPr marL="514350" indent="-514350">
              <a:buAutoNum type="arabicPeriod"/>
            </a:pPr>
            <a:r>
              <a:rPr kumimoji="1" lang="en-US" altLang="ko-Kore-KR" dirty="0"/>
              <a:t>Basics of the Lithium-Ion Battery</a:t>
            </a:r>
          </a:p>
          <a:p>
            <a:pPr lvl="1"/>
            <a:r>
              <a:rPr kumimoji="1" lang="en-US" altLang="ko-Kore-KR" dirty="0"/>
              <a:t>Battery Cell Charge/Discharge Dynamics</a:t>
            </a:r>
          </a:p>
          <a:p>
            <a:pPr marL="514350" indent="-514350">
              <a:buAutoNum type="arabicPeriod"/>
            </a:pPr>
            <a:r>
              <a:rPr kumimoji="1" lang="en-US" altLang="ko-Kore-KR" dirty="0"/>
              <a:t>The Lithium-Ion Battery Model</a:t>
            </a:r>
          </a:p>
          <a:p>
            <a:pPr lvl="1"/>
            <a:r>
              <a:rPr kumimoji="1" lang="en-US" altLang="ko-Kore-KR" dirty="0"/>
              <a:t>Single Particle Model (SPM)</a:t>
            </a:r>
          </a:p>
          <a:p>
            <a:pPr lvl="1"/>
            <a:r>
              <a:rPr kumimoji="1" lang="en-US" altLang="ko-Kore-KR" dirty="0"/>
              <a:t>Degradation Model</a:t>
            </a:r>
          </a:p>
          <a:p>
            <a:pPr lvl="1"/>
            <a:r>
              <a:rPr kumimoji="1" lang="en-US" altLang="ko-Kore-KR" dirty="0"/>
              <a:t>Finite Difference Method (FDM)</a:t>
            </a:r>
          </a:p>
          <a:p>
            <a:pPr lvl="1"/>
            <a:r>
              <a:rPr kumimoji="1" lang="en-US" altLang="ko-Kore-KR" dirty="0"/>
              <a:t>Linearization Method</a:t>
            </a:r>
          </a:p>
          <a:p>
            <a:pPr lvl="1"/>
            <a:r>
              <a:rPr kumimoji="1" lang="en-US" altLang="ko-Kore-KR" dirty="0"/>
              <a:t>Nonlinear Method</a:t>
            </a:r>
          </a:p>
          <a:p>
            <a:pPr marL="514350" indent="-514350">
              <a:buAutoNum type="arabicPeriod"/>
            </a:pPr>
            <a:r>
              <a:rPr kumimoji="1" lang="en-US" altLang="ko-Kore-KR" dirty="0"/>
              <a:t>Results</a:t>
            </a:r>
          </a:p>
          <a:p>
            <a:pPr marL="514350" indent="-514350">
              <a:buAutoNum type="arabicPeriod"/>
            </a:pPr>
            <a:r>
              <a:rPr kumimoji="1" lang="en-US" altLang="ko-Kore-KR" dirty="0"/>
              <a:t>Conclusion</a:t>
            </a:r>
          </a:p>
          <a:p>
            <a:pPr marL="514350" indent="-514350">
              <a:buAutoNum type="arabicPeriod"/>
            </a:pPr>
            <a:r>
              <a:rPr kumimoji="1" lang="en-US" altLang="ko-Kore-KR" dirty="0"/>
              <a:t>Future Work</a:t>
            </a:r>
          </a:p>
          <a:p>
            <a:pPr marL="514350" indent="-514350">
              <a:buAutoNum type="arabicPeriod"/>
            </a:pPr>
            <a:r>
              <a:rPr kumimoji="1" lang="en-US" altLang="ko-Kore-KR" dirty="0"/>
              <a:t>References</a:t>
            </a:r>
          </a:p>
        </p:txBody>
      </p:sp>
    </p:spTree>
    <p:extLst>
      <p:ext uri="{BB962C8B-B14F-4D97-AF65-F5344CB8AC3E}">
        <p14:creationId xmlns:p14="http://schemas.microsoft.com/office/powerpoint/2010/main" val="2032514603"/>
      </p:ext>
    </p:extLst>
  </p:cSld>
  <p:clrMapOvr>
    <a:masterClrMapping/>
  </p:clrMapOvr>
  <mc:AlternateContent xmlns:mc="http://schemas.openxmlformats.org/markup-compatibility/2006" xmlns:p14="http://schemas.microsoft.com/office/powerpoint/2010/main">
    <mc:Choice Requires="p14">
      <p:transition spd="slow" p14:dur="2000" advTm="16600"/>
    </mc:Choice>
    <mc:Fallback xmlns="">
      <p:transition spd="slow" advTm="166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F4D5FE-BE90-1A48-BB7B-1C294B9F1EF5}"/>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4. Result</a:t>
            </a:r>
          </a:p>
        </p:txBody>
      </p:sp>
      <mc:AlternateContent xmlns:mc="http://schemas.openxmlformats.org/markup-compatibility/2006" xmlns:a14="http://schemas.microsoft.com/office/drawing/2010/main">
        <mc:Choice Requires="a14">
          <p:graphicFrame>
            <p:nvGraphicFramePr>
              <p:cNvPr id="12" name="표 11">
                <a:extLst>
                  <a:ext uri="{FF2B5EF4-FFF2-40B4-BE49-F238E27FC236}">
                    <a16:creationId xmlns:a16="http://schemas.microsoft.com/office/drawing/2014/main" id="{2CC422EA-590F-8F43-935E-45662B447A89}"/>
                  </a:ext>
                </a:extLst>
              </p:cNvPr>
              <p:cNvGraphicFramePr>
                <a:graphicFrameLocks noGrp="1"/>
              </p:cNvGraphicFramePr>
              <p:nvPr>
                <p:extLst>
                  <p:ext uri="{D42A27DB-BD31-4B8C-83A1-F6EECF244321}">
                    <p14:modId xmlns:p14="http://schemas.microsoft.com/office/powerpoint/2010/main" val="1460090795"/>
                  </p:ext>
                </p:extLst>
              </p:nvPr>
            </p:nvGraphicFramePr>
            <p:xfrm>
              <a:off x="418817" y="2726609"/>
              <a:ext cx="6716080" cy="2092209"/>
            </p:xfrm>
            <a:graphic>
              <a:graphicData uri="http://schemas.openxmlformats.org/drawingml/2006/table">
                <a:tbl>
                  <a:tblPr firstRow="1" firstCol="1" bandRow="1">
                    <a:tableStyleId>{5C22544A-7EE6-4342-B048-85BDC9FD1C3A}</a:tableStyleId>
                  </a:tblPr>
                  <a:tblGrid>
                    <a:gridCol w="1889300">
                      <a:extLst>
                        <a:ext uri="{9D8B030D-6E8A-4147-A177-3AD203B41FA5}">
                          <a16:colId xmlns:a16="http://schemas.microsoft.com/office/drawing/2014/main" val="702486401"/>
                        </a:ext>
                      </a:extLst>
                    </a:gridCol>
                    <a:gridCol w="2381673">
                      <a:extLst>
                        <a:ext uri="{9D8B030D-6E8A-4147-A177-3AD203B41FA5}">
                          <a16:colId xmlns:a16="http://schemas.microsoft.com/office/drawing/2014/main" val="3207185414"/>
                        </a:ext>
                      </a:extLst>
                    </a:gridCol>
                    <a:gridCol w="2445107">
                      <a:extLst>
                        <a:ext uri="{9D8B030D-6E8A-4147-A177-3AD203B41FA5}">
                          <a16:colId xmlns:a16="http://schemas.microsoft.com/office/drawing/2014/main" val="362788774"/>
                        </a:ext>
                      </a:extLst>
                    </a:gridCol>
                  </a:tblGrid>
                  <a:tr h="473711">
                    <a:tc>
                      <a:txBody>
                        <a:bodyPr/>
                        <a:lstStyle/>
                        <a:p>
                          <a:pPr algn="ctr" latinLnBrk="1"/>
                          <a:endParaRPr lang="ko-US" sz="1000" kern="100" dirty="0">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sz="1000" kern="100" dirty="0">
                              <a:effectLst/>
                            </a:rPr>
                            <a:t>Linearization Method</a:t>
                          </a:r>
                          <a:endParaRPr lang="ko-US" sz="1000" kern="100" dirty="0">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latinLnBrk="1"/>
                          <a:r>
                            <a:rPr lang="en-US" sz="1000" kern="100" dirty="0">
                              <a:effectLst/>
                            </a:rPr>
                            <a:t>Nonlinear Method</a:t>
                          </a:r>
                          <a:endParaRPr lang="ko-US" sz="1000" kern="100" dirty="0">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803290559"/>
                      </a:ext>
                    </a:extLst>
                  </a:tr>
                  <a:tr h="759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US" sz="1000" kern="100" dirty="0">
                              <a:solidFill>
                                <a:schemeClr val="tx1"/>
                              </a:solidFill>
                              <a:effectLst/>
                            </a:rPr>
                            <a:t>Surface concentration value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US" sz="1000" kern="100" dirty="0">
                              <a:solidFill>
                                <a:schemeClr val="tx1"/>
                              </a:solidFill>
                              <a:effectLst/>
                            </a:rPr>
                            <a:t>at t = 24 hours</a:t>
                          </a:r>
                          <a:endParaRPr lang="ko-US" altLang="ko-US" sz="10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latinLnBrk="1"/>
                          <a14:m>
                            <m:oMathPara xmlns:m="http://schemas.openxmlformats.org/officeDocument/2006/math">
                              <m:oMathParaPr>
                                <m:jc m:val="centerGroup"/>
                              </m:oMathParaPr>
                              <m:oMath xmlns:m="http://schemas.openxmlformats.org/officeDocument/2006/math">
                                <m:sSub>
                                  <m:sSubPr>
                                    <m:ctrlPr>
                                      <a:rPr lang="ko-US" sz="1000" i="1" kern="100" smtClean="0">
                                        <a:solidFill>
                                          <a:schemeClr val="tx1"/>
                                        </a:solidFill>
                                        <a:effectLst/>
                                        <a:latin typeface="Cambria Math" panose="02040503050406030204" pitchFamily="18" charset="0"/>
                                      </a:rPr>
                                    </m:ctrlPr>
                                  </m:sSubPr>
                                  <m:e>
                                    <m:r>
                                      <a:rPr lang="en-US" sz="1000" kern="100">
                                        <a:solidFill>
                                          <a:schemeClr val="tx1"/>
                                        </a:solidFill>
                                        <a:effectLst/>
                                        <a:latin typeface="Cambria Math" panose="02040503050406030204" pitchFamily="18" charset="0"/>
                                      </a:rPr>
                                      <m:t>𝐶</m:t>
                                    </m:r>
                                  </m:e>
                                  <m:sub>
                                    <m:r>
                                      <a:rPr lang="en-US" sz="1000" kern="100">
                                        <a:solidFill>
                                          <a:schemeClr val="tx1"/>
                                        </a:solidFill>
                                        <a:effectLst/>
                                        <a:latin typeface="Cambria Math" panose="02040503050406030204" pitchFamily="18" charset="0"/>
                                      </a:rPr>
                                      <m:t>𝑠</m:t>
                                    </m:r>
                                    <m:r>
                                      <a:rPr lang="en-US" sz="1000" kern="100">
                                        <a:solidFill>
                                          <a:schemeClr val="tx1"/>
                                        </a:solidFill>
                                        <a:effectLst/>
                                        <a:latin typeface="Cambria Math" panose="02040503050406030204" pitchFamily="18" charset="0"/>
                                      </a:rPr>
                                      <m:t>,</m:t>
                                    </m:r>
                                    <m:r>
                                      <a:rPr lang="en-US" sz="1000" kern="100">
                                        <a:solidFill>
                                          <a:schemeClr val="tx1"/>
                                        </a:solidFill>
                                        <a:effectLst/>
                                        <a:latin typeface="Cambria Math" panose="02040503050406030204" pitchFamily="18" charset="0"/>
                                      </a:rPr>
                                      <m:t>𝑛</m:t>
                                    </m:r>
                                  </m:sub>
                                </m:sSub>
                                <m:r>
                                  <a:rPr lang="en-US" sz="1000" kern="100">
                                    <a:solidFill>
                                      <a:schemeClr val="tx1"/>
                                    </a:solidFill>
                                    <a:effectLst/>
                                    <a:latin typeface="Cambria Math" panose="02040503050406030204" pitchFamily="18" charset="0"/>
                                  </a:rPr>
                                  <m:t>=</m:t>
                                </m:r>
                                <m:r>
                                  <a:rPr lang="en-US" sz="1000" i="1" kern="100" smtClean="0">
                                    <a:solidFill>
                                      <a:schemeClr val="tx1"/>
                                    </a:solidFill>
                                    <a:effectLst/>
                                    <a:latin typeface="Cambria Math" panose="02040503050406030204" pitchFamily="18" charset="0"/>
                                  </a:rPr>
                                  <m:t>0.01552816382651</m:t>
                                </m:r>
                                <m:r>
                                  <a:rPr lang="en-US" sz="1000" b="0" i="1" kern="100" smtClean="0">
                                    <a:solidFill>
                                      <a:schemeClr val="tx1"/>
                                    </a:solidFill>
                                    <a:effectLst/>
                                    <a:latin typeface="Cambria Math" panose="02040503050406030204" pitchFamily="18" charset="0"/>
                                  </a:rPr>
                                  <m:t>30</m:t>
                                </m:r>
                                <m:f>
                                  <m:fPr>
                                    <m:type m:val="skw"/>
                                    <m:ctrlPr>
                                      <a:rPr lang="ko-US" sz="1000" i="1" kern="100">
                                        <a:solidFill>
                                          <a:schemeClr val="tx1"/>
                                        </a:solidFill>
                                        <a:effectLst/>
                                        <a:latin typeface="Cambria Math" panose="02040503050406030204" pitchFamily="18" charset="0"/>
                                      </a:rPr>
                                    </m:ctrlPr>
                                  </m:fPr>
                                  <m:num>
                                    <m:r>
                                      <a:rPr lang="en-US" sz="1000" kern="100">
                                        <a:solidFill>
                                          <a:schemeClr val="tx1"/>
                                        </a:solidFill>
                                        <a:effectLst/>
                                        <a:latin typeface="Cambria Math" panose="02040503050406030204" pitchFamily="18" charset="0"/>
                                      </a:rPr>
                                      <m:t>𝑚𝑜𝑙</m:t>
                                    </m:r>
                                  </m:num>
                                  <m:den>
                                    <m:sSup>
                                      <m:sSupPr>
                                        <m:ctrlPr>
                                          <a:rPr lang="ko-US" sz="1000" i="1" kern="100">
                                            <a:solidFill>
                                              <a:schemeClr val="tx1"/>
                                            </a:solidFill>
                                            <a:effectLst/>
                                            <a:latin typeface="Cambria Math" panose="02040503050406030204" pitchFamily="18" charset="0"/>
                                          </a:rPr>
                                        </m:ctrlPr>
                                      </m:sSupPr>
                                      <m:e>
                                        <m:r>
                                          <a:rPr lang="en-US" sz="1000" kern="100">
                                            <a:solidFill>
                                              <a:schemeClr val="tx1"/>
                                            </a:solidFill>
                                            <a:effectLst/>
                                            <a:latin typeface="Cambria Math" panose="02040503050406030204" pitchFamily="18" charset="0"/>
                                          </a:rPr>
                                          <m:t>𝑐𝑚</m:t>
                                        </m:r>
                                      </m:e>
                                      <m:sup>
                                        <m:r>
                                          <a:rPr lang="en-US" sz="1000" kern="100">
                                            <a:solidFill>
                                              <a:schemeClr val="tx1"/>
                                            </a:solidFill>
                                            <a:effectLst/>
                                            <a:latin typeface="Cambria Math" panose="02040503050406030204" pitchFamily="18" charset="0"/>
                                          </a:rPr>
                                          <m:t>3</m:t>
                                        </m:r>
                                      </m:sup>
                                    </m:sSup>
                                  </m:den>
                                </m:f>
                              </m:oMath>
                            </m:oMathPara>
                          </a14:m>
                          <a:endParaRPr lang="ko-US" sz="1000"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latinLnBrk="1"/>
                          <a14:m>
                            <m:oMathPara xmlns:m="http://schemas.openxmlformats.org/officeDocument/2006/math">
                              <m:oMathParaPr>
                                <m:jc m:val="centerGroup"/>
                              </m:oMathParaPr>
                              <m:oMath xmlns:m="http://schemas.openxmlformats.org/officeDocument/2006/math">
                                <m:sSub>
                                  <m:sSubPr>
                                    <m:ctrlPr>
                                      <a:rPr lang="ko-US" sz="1000" i="1" kern="100" smtClean="0">
                                        <a:solidFill>
                                          <a:schemeClr val="tx1"/>
                                        </a:solidFill>
                                        <a:effectLst/>
                                        <a:latin typeface="Cambria Math" panose="02040503050406030204" pitchFamily="18" charset="0"/>
                                      </a:rPr>
                                    </m:ctrlPr>
                                  </m:sSubPr>
                                  <m:e>
                                    <m:r>
                                      <a:rPr lang="en-US" sz="1000" kern="100">
                                        <a:solidFill>
                                          <a:schemeClr val="tx1"/>
                                        </a:solidFill>
                                        <a:effectLst/>
                                        <a:latin typeface="Cambria Math" panose="02040503050406030204" pitchFamily="18" charset="0"/>
                                      </a:rPr>
                                      <m:t>𝐶</m:t>
                                    </m:r>
                                  </m:e>
                                  <m:sub>
                                    <m:r>
                                      <a:rPr lang="en-US" sz="1000" kern="100">
                                        <a:solidFill>
                                          <a:schemeClr val="tx1"/>
                                        </a:solidFill>
                                        <a:effectLst/>
                                        <a:latin typeface="Cambria Math" panose="02040503050406030204" pitchFamily="18" charset="0"/>
                                      </a:rPr>
                                      <m:t>𝑠</m:t>
                                    </m:r>
                                    <m:r>
                                      <a:rPr lang="en-US" sz="1000" kern="100">
                                        <a:solidFill>
                                          <a:schemeClr val="tx1"/>
                                        </a:solidFill>
                                        <a:effectLst/>
                                        <a:latin typeface="Cambria Math" panose="02040503050406030204" pitchFamily="18" charset="0"/>
                                      </a:rPr>
                                      <m:t>,</m:t>
                                    </m:r>
                                    <m:r>
                                      <a:rPr lang="en-US" sz="1000" kern="100">
                                        <a:solidFill>
                                          <a:schemeClr val="tx1"/>
                                        </a:solidFill>
                                        <a:effectLst/>
                                        <a:latin typeface="Cambria Math" panose="02040503050406030204" pitchFamily="18" charset="0"/>
                                      </a:rPr>
                                      <m:t>𝑛</m:t>
                                    </m:r>
                                  </m:sub>
                                </m:sSub>
                                <m:r>
                                  <a:rPr lang="en-US" sz="1000" kern="100">
                                    <a:solidFill>
                                      <a:schemeClr val="tx1"/>
                                    </a:solidFill>
                                    <a:effectLst/>
                                    <a:latin typeface="Cambria Math" panose="02040503050406030204" pitchFamily="18" charset="0"/>
                                  </a:rPr>
                                  <m:t>=</m:t>
                                </m:r>
                                <m:r>
                                  <a:rPr lang="en-US" sz="1000" i="1" kern="100" smtClean="0">
                                    <a:solidFill>
                                      <a:schemeClr val="tx1"/>
                                    </a:solidFill>
                                    <a:effectLst/>
                                    <a:latin typeface="Cambria Math" panose="02040503050406030204" pitchFamily="18" charset="0"/>
                                  </a:rPr>
                                  <m:t>0.0155281637884839</m:t>
                                </m:r>
                                <m:f>
                                  <m:fPr>
                                    <m:type m:val="skw"/>
                                    <m:ctrlPr>
                                      <a:rPr lang="ko-US" sz="1000" i="1" kern="100">
                                        <a:solidFill>
                                          <a:schemeClr val="tx1"/>
                                        </a:solidFill>
                                        <a:effectLst/>
                                        <a:latin typeface="Cambria Math" panose="02040503050406030204" pitchFamily="18" charset="0"/>
                                      </a:rPr>
                                    </m:ctrlPr>
                                  </m:fPr>
                                  <m:num>
                                    <m:r>
                                      <a:rPr lang="en-US" sz="1000" kern="100">
                                        <a:solidFill>
                                          <a:schemeClr val="tx1"/>
                                        </a:solidFill>
                                        <a:effectLst/>
                                        <a:latin typeface="Cambria Math" panose="02040503050406030204" pitchFamily="18" charset="0"/>
                                      </a:rPr>
                                      <m:t>𝑚𝑜𝑙</m:t>
                                    </m:r>
                                  </m:num>
                                  <m:den>
                                    <m:sSup>
                                      <m:sSupPr>
                                        <m:ctrlPr>
                                          <a:rPr lang="ko-US" sz="1000" i="1" kern="100">
                                            <a:solidFill>
                                              <a:schemeClr val="tx1"/>
                                            </a:solidFill>
                                            <a:effectLst/>
                                            <a:latin typeface="Cambria Math" panose="02040503050406030204" pitchFamily="18" charset="0"/>
                                          </a:rPr>
                                        </m:ctrlPr>
                                      </m:sSupPr>
                                      <m:e>
                                        <m:r>
                                          <a:rPr lang="en-US" sz="1000" kern="100">
                                            <a:solidFill>
                                              <a:schemeClr val="tx1"/>
                                            </a:solidFill>
                                            <a:effectLst/>
                                            <a:latin typeface="Cambria Math" panose="02040503050406030204" pitchFamily="18" charset="0"/>
                                          </a:rPr>
                                          <m:t>𝑐𝑚</m:t>
                                        </m:r>
                                      </m:e>
                                      <m:sup>
                                        <m:r>
                                          <a:rPr lang="en-US" sz="1000" kern="100">
                                            <a:solidFill>
                                              <a:schemeClr val="tx1"/>
                                            </a:solidFill>
                                            <a:effectLst/>
                                            <a:latin typeface="Cambria Math" panose="02040503050406030204" pitchFamily="18" charset="0"/>
                                          </a:rPr>
                                          <m:t>3</m:t>
                                        </m:r>
                                      </m:sup>
                                    </m:sSup>
                                  </m:den>
                                </m:f>
                              </m:oMath>
                            </m:oMathPara>
                          </a14:m>
                          <a:endParaRPr lang="ko-US" sz="1000"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588581"/>
                      </a:ext>
                    </a:extLst>
                  </a:tr>
                  <a:tr h="8588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US" sz="1000" kern="100" dirty="0">
                              <a:solidFill>
                                <a:schemeClr val="tx1"/>
                              </a:solidFill>
                              <a:effectLst/>
                            </a:rPr>
                            <a:t>Negative Concentration Variation</a:t>
                          </a:r>
                          <a:endParaRPr lang="ko-US" altLang="ko-US" sz="10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latinLnBrk="1"/>
                          <a14:m>
                            <m:oMathPara xmlns:m="http://schemas.openxmlformats.org/officeDocument/2006/math">
                              <m:oMathParaPr>
                                <m:jc m:val="centerGroup"/>
                              </m:oMathParaPr>
                              <m:oMath xmlns:m="http://schemas.openxmlformats.org/officeDocument/2006/math">
                                <m:r>
                                  <a:rPr lang="en-US" sz="1000" kern="100" smtClean="0">
                                    <a:solidFill>
                                      <a:schemeClr val="tx1"/>
                                    </a:solidFill>
                                    <a:effectLst/>
                                    <a:latin typeface="Cambria Math" panose="02040503050406030204" pitchFamily="18" charset="0"/>
                                  </a:rPr>
                                  <m:t>∆</m:t>
                                </m:r>
                                <m:sSub>
                                  <m:sSubPr>
                                    <m:ctrlPr>
                                      <a:rPr lang="ko-US" sz="1000" i="1" kern="100">
                                        <a:solidFill>
                                          <a:schemeClr val="tx1"/>
                                        </a:solidFill>
                                        <a:effectLst/>
                                        <a:latin typeface="Cambria Math" panose="02040503050406030204" pitchFamily="18" charset="0"/>
                                      </a:rPr>
                                    </m:ctrlPr>
                                  </m:sSubPr>
                                  <m:e>
                                    <m:acc>
                                      <m:accPr>
                                        <m:chr m:val="̅"/>
                                        <m:ctrlPr>
                                          <a:rPr lang="ko-US" sz="1000" i="1" kern="100">
                                            <a:solidFill>
                                              <a:schemeClr val="tx1"/>
                                            </a:solidFill>
                                            <a:effectLst/>
                                            <a:latin typeface="Cambria Math" panose="02040503050406030204" pitchFamily="18" charset="0"/>
                                          </a:rPr>
                                        </m:ctrlPr>
                                      </m:accPr>
                                      <m:e>
                                        <m:r>
                                          <a:rPr lang="en-US" sz="1000" kern="100">
                                            <a:solidFill>
                                              <a:schemeClr val="tx1"/>
                                            </a:solidFill>
                                            <a:effectLst/>
                                            <a:latin typeface="Cambria Math" panose="02040503050406030204" pitchFamily="18" charset="0"/>
                                          </a:rPr>
                                          <m:t>𝐶</m:t>
                                        </m:r>
                                      </m:e>
                                    </m:acc>
                                  </m:e>
                                  <m:sub>
                                    <m:r>
                                      <a:rPr lang="en-US" sz="1000" kern="100">
                                        <a:solidFill>
                                          <a:schemeClr val="tx1"/>
                                        </a:solidFill>
                                        <a:effectLst/>
                                        <a:latin typeface="Cambria Math" panose="02040503050406030204" pitchFamily="18" charset="0"/>
                                      </a:rPr>
                                      <m:t>𝑛</m:t>
                                    </m:r>
                                  </m:sub>
                                </m:sSub>
                                <m:r>
                                  <a:rPr lang="en-US" sz="1000" kern="100">
                                    <a:solidFill>
                                      <a:schemeClr val="tx1"/>
                                    </a:solidFill>
                                    <a:effectLst/>
                                    <a:latin typeface="Cambria Math" panose="02040503050406030204" pitchFamily="18" charset="0"/>
                                  </a:rPr>
                                  <m:t>= </m:t>
                                </m:r>
                                <m:f>
                                  <m:fPr>
                                    <m:ctrlPr>
                                      <a:rPr lang="ko-US" sz="1000" i="1" kern="100">
                                        <a:solidFill>
                                          <a:schemeClr val="tx1"/>
                                        </a:solidFill>
                                        <a:effectLst/>
                                        <a:latin typeface="Cambria Math" panose="02040503050406030204" pitchFamily="18" charset="0"/>
                                      </a:rPr>
                                    </m:ctrlPr>
                                  </m:fPr>
                                  <m:num>
                                    <m:nary>
                                      <m:naryPr>
                                        <m:limLoc m:val="subSup"/>
                                        <m:ctrlPr>
                                          <a:rPr lang="ko-US" sz="1000" i="1" kern="100">
                                            <a:solidFill>
                                              <a:schemeClr val="tx1"/>
                                            </a:solidFill>
                                            <a:effectLst/>
                                            <a:latin typeface="Cambria Math" panose="02040503050406030204" pitchFamily="18" charset="0"/>
                                          </a:rPr>
                                        </m:ctrlPr>
                                      </m:naryPr>
                                      <m:sub>
                                        <m:r>
                                          <a:rPr lang="en-US" sz="1000" kern="100">
                                            <a:solidFill>
                                              <a:schemeClr val="tx1"/>
                                            </a:solidFill>
                                            <a:effectLst/>
                                            <a:latin typeface="Cambria Math" panose="02040503050406030204" pitchFamily="18" charset="0"/>
                                          </a:rPr>
                                          <m:t>0</m:t>
                                        </m:r>
                                      </m:sub>
                                      <m:sup>
                                        <m:r>
                                          <a:rPr lang="en-US" sz="1000" b="0" i="1" kern="100" smtClean="0">
                                            <a:solidFill>
                                              <a:schemeClr val="tx1"/>
                                            </a:solidFill>
                                            <a:effectLst/>
                                            <a:latin typeface="Cambria Math" panose="02040503050406030204" pitchFamily="18" charset="0"/>
                                          </a:rPr>
                                          <m:t>86400</m:t>
                                        </m:r>
                                      </m:sup>
                                      <m:e>
                                        <m:sSub>
                                          <m:sSubPr>
                                            <m:ctrlPr>
                                              <a:rPr lang="ko-US" sz="1000" i="1" kern="100">
                                                <a:solidFill>
                                                  <a:schemeClr val="tx1"/>
                                                </a:solidFill>
                                                <a:effectLst/>
                                                <a:latin typeface="Cambria Math" panose="02040503050406030204" pitchFamily="18" charset="0"/>
                                              </a:rPr>
                                            </m:ctrlPr>
                                          </m:sSubPr>
                                          <m:e>
                                            <m:r>
                                              <a:rPr lang="en-US" sz="1000" kern="100">
                                                <a:solidFill>
                                                  <a:schemeClr val="tx1"/>
                                                </a:solidFill>
                                                <a:effectLst/>
                                                <a:latin typeface="Cambria Math" panose="02040503050406030204" pitchFamily="18" charset="0"/>
                                              </a:rPr>
                                              <m:t>𝐽</m:t>
                                            </m:r>
                                          </m:e>
                                          <m:sub>
                                            <m:r>
                                              <a:rPr lang="en-US" sz="1000" kern="100">
                                                <a:solidFill>
                                                  <a:schemeClr val="tx1"/>
                                                </a:solidFill>
                                                <a:effectLst/>
                                                <a:latin typeface="Cambria Math" panose="02040503050406030204" pitchFamily="18" charset="0"/>
                                              </a:rPr>
                                              <m:t>𝑠</m:t>
                                            </m:r>
                                            <m:r>
                                              <a:rPr lang="en-US" sz="1000" kern="100">
                                                <a:solidFill>
                                                  <a:schemeClr val="tx1"/>
                                                </a:solidFill>
                                                <a:effectLst/>
                                                <a:latin typeface="Cambria Math" panose="02040503050406030204" pitchFamily="18" charset="0"/>
                                              </a:rPr>
                                              <m:t>,</m:t>
                                            </m:r>
                                            <m:r>
                                              <a:rPr lang="en-US" sz="1000" kern="100">
                                                <a:solidFill>
                                                  <a:schemeClr val="tx1"/>
                                                </a:solidFill>
                                                <a:effectLst/>
                                                <a:latin typeface="Cambria Math" panose="02040503050406030204" pitchFamily="18" charset="0"/>
                                              </a:rPr>
                                              <m:t>𝐿𝑀</m:t>
                                            </m:r>
                                          </m:sub>
                                        </m:sSub>
                                      </m:e>
                                    </m:nary>
                                  </m:num>
                                  <m:den>
                                    <m:r>
                                      <a:rPr lang="en-US" sz="1000" kern="100">
                                        <a:solidFill>
                                          <a:schemeClr val="tx1"/>
                                        </a:solidFill>
                                        <a:effectLst/>
                                        <a:latin typeface="Cambria Math" panose="02040503050406030204" pitchFamily="18" charset="0"/>
                                      </a:rPr>
                                      <m:t>𝐹</m:t>
                                    </m:r>
                                    <m:r>
                                      <a:rPr lang="en-US" sz="1000" kern="100">
                                        <a:solidFill>
                                          <a:schemeClr val="tx1"/>
                                        </a:solidFill>
                                        <a:effectLst/>
                                        <a:latin typeface="Cambria Math" panose="02040503050406030204" pitchFamily="18" charset="0"/>
                                      </a:rPr>
                                      <m:t>∗</m:t>
                                    </m:r>
                                    <m:sSub>
                                      <m:sSubPr>
                                        <m:ctrlPr>
                                          <a:rPr lang="ko-US" sz="1000" i="1" kern="100">
                                            <a:solidFill>
                                              <a:schemeClr val="tx1"/>
                                            </a:solidFill>
                                            <a:effectLst/>
                                            <a:latin typeface="Cambria Math" panose="02040503050406030204" pitchFamily="18" charset="0"/>
                                          </a:rPr>
                                        </m:ctrlPr>
                                      </m:sSubPr>
                                      <m:e>
                                        <m:r>
                                          <a:rPr lang="en-US" sz="1000" kern="100">
                                            <a:solidFill>
                                              <a:schemeClr val="tx1"/>
                                            </a:solidFill>
                                            <a:effectLst/>
                                            <a:latin typeface="Cambria Math" panose="02040503050406030204" pitchFamily="18" charset="0"/>
                                          </a:rPr>
                                          <m:t>𝜀</m:t>
                                        </m:r>
                                      </m:e>
                                      <m:sub>
                                        <m:r>
                                          <a:rPr lang="en-US" sz="1000" kern="100">
                                            <a:solidFill>
                                              <a:schemeClr val="tx1"/>
                                            </a:solidFill>
                                            <a:effectLst/>
                                            <a:latin typeface="Cambria Math" panose="02040503050406030204" pitchFamily="18" charset="0"/>
                                          </a:rPr>
                                          <m:t>𝑛</m:t>
                                        </m:r>
                                      </m:sub>
                                    </m:sSub>
                                  </m:den>
                                </m:f>
                                <m:r>
                                  <a:rPr lang="en-US" sz="1000" kern="100">
                                    <a:solidFill>
                                      <a:schemeClr val="tx1"/>
                                    </a:solidFill>
                                    <a:effectLst/>
                                    <a:latin typeface="Cambria Math" panose="02040503050406030204" pitchFamily="18" charset="0"/>
                                  </a:rPr>
                                  <m:t>=</m:t>
                                </m:r>
                                <m:r>
                                  <a:rPr lang="en-US" sz="1000" b="0" i="0" kern="100" smtClean="0">
                                    <a:solidFill>
                                      <a:schemeClr val="tx1"/>
                                    </a:solidFill>
                                    <a:effectLst/>
                                    <a:latin typeface="Cambria Math" panose="02040503050406030204" pitchFamily="18" charset="0"/>
                                  </a:rPr>
                                  <m:t>−6.7544∗</m:t>
                                </m:r>
                                <m:sSup>
                                  <m:sSupPr>
                                    <m:ctrlPr>
                                      <a:rPr lang="en-US" altLang="ko-US" sz="1000" b="0" i="1" kern="100" smtClean="0">
                                        <a:solidFill>
                                          <a:schemeClr val="tx1"/>
                                        </a:solidFill>
                                        <a:effectLst/>
                                        <a:latin typeface="Cambria Math" panose="02040503050406030204" pitchFamily="18" charset="0"/>
                                      </a:rPr>
                                    </m:ctrlPr>
                                  </m:sSupPr>
                                  <m:e>
                                    <m:r>
                                      <a:rPr lang="en-US" altLang="ko-US" sz="1000" b="0" i="1" kern="100" smtClean="0">
                                        <a:solidFill>
                                          <a:schemeClr val="tx1"/>
                                        </a:solidFill>
                                        <a:effectLst/>
                                        <a:latin typeface="Cambria Math" panose="02040503050406030204" pitchFamily="18" charset="0"/>
                                      </a:rPr>
                                      <m:t>10</m:t>
                                    </m:r>
                                  </m:e>
                                  <m:sup>
                                    <m:r>
                                      <a:rPr lang="en-US" altLang="ko-US" sz="1000" b="0" i="1" kern="100" smtClean="0">
                                        <a:solidFill>
                                          <a:schemeClr val="tx1"/>
                                        </a:solidFill>
                                        <a:effectLst/>
                                        <a:latin typeface="Cambria Math" panose="02040503050406030204" pitchFamily="18" charset="0"/>
                                      </a:rPr>
                                      <m:t>−6</m:t>
                                    </m:r>
                                  </m:sup>
                                </m:sSup>
                              </m:oMath>
                            </m:oMathPara>
                          </a14:m>
                          <a:endParaRPr lang="ko-US" sz="1000"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latinLnBrk="1"/>
                          <a14:m>
                            <m:oMathPara xmlns:m="http://schemas.openxmlformats.org/officeDocument/2006/math">
                              <m:oMathParaPr>
                                <m:jc m:val="centerGroup"/>
                              </m:oMathParaPr>
                              <m:oMath xmlns:m="http://schemas.openxmlformats.org/officeDocument/2006/math">
                                <m:r>
                                  <a:rPr lang="en-US" sz="1000" kern="100" smtClean="0">
                                    <a:solidFill>
                                      <a:schemeClr val="tx1"/>
                                    </a:solidFill>
                                    <a:effectLst/>
                                    <a:latin typeface="Cambria Math" panose="02040503050406030204" pitchFamily="18" charset="0"/>
                                  </a:rPr>
                                  <m:t>∆</m:t>
                                </m:r>
                                <m:sSub>
                                  <m:sSubPr>
                                    <m:ctrlPr>
                                      <a:rPr lang="ko-US" sz="1000" i="1" kern="100">
                                        <a:solidFill>
                                          <a:schemeClr val="tx1"/>
                                        </a:solidFill>
                                        <a:effectLst/>
                                        <a:latin typeface="Cambria Math" panose="02040503050406030204" pitchFamily="18" charset="0"/>
                                      </a:rPr>
                                    </m:ctrlPr>
                                  </m:sSubPr>
                                  <m:e>
                                    <m:acc>
                                      <m:accPr>
                                        <m:chr m:val="̅"/>
                                        <m:ctrlPr>
                                          <a:rPr lang="ko-US" sz="1000" i="1" kern="100">
                                            <a:solidFill>
                                              <a:schemeClr val="tx1"/>
                                            </a:solidFill>
                                            <a:effectLst/>
                                            <a:latin typeface="Cambria Math" panose="02040503050406030204" pitchFamily="18" charset="0"/>
                                          </a:rPr>
                                        </m:ctrlPr>
                                      </m:accPr>
                                      <m:e>
                                        <m:r>
                                          <a:rPr lang="en-US" sz="1000" kern="100">
                                            <a:solidFill>
                                              <a:schemeClr val="tx1"/>
                                            </a:solidFill>
                                            <a:effectLst/>
                                            <a:latin typeface="Cambria Math" panose="02040503050406030204" pitchFamily="18" charset="0"/>
                                          </a:rPr>
                                          <m:t>𝐶</m:t>
                                        </m:r>
                                      </m:e>
                                    </m:acc>
                                  </m:e>
                                  <m:sub>
                                    <m:r>
                                      <a:rPr lang="en-US" sz="1000" kern="100">
                                        <a:solidFill>
                                          <a:schemeClr val="tx1"/>
                                        </a:solidFill>
                                        <a:effectLst/>
                                        <a:latin typeface="Cambria Math" panose="02040503050406030204" pitchFamily="18" charset="0"/>
                                      </a:rPr>
                                      <m:t>𝑛</m:t>
                                    </m:r>
                                  </m:sub>
                                </m:sSub>
                                <m:r>
                                  <a:rPr lang="en-US" sz="1000" kern="100">
                                    <a:solidFill>
                                      <a:schemeClr val="tx1"/>
                                    </a:solidFill>
                                    <a:effectLst/>
                                    <a:latin typeface="Cambria Math" panose="02040503050406030204" pitchFamily="18" charset="0"/>
                                  </a:rPr>
                                  <m:t>= </m:t>
                                </m:r>
                                <m:f>
                                  <m:fPr>
                                    <m:ctrlPr>
                                      <a:rPr lang="ko-US" sz="1000" i="1" kern="100">
                                        <a:solidFill>
                                          <a:schemeClr val="tx1"/>
                                        </a:solidFill>
                                        <a:effectLst/>
                                        <a:latin typeface="Cambria Math" panose="02040503050406030204" pitchFamily="18" charset="0"/>
                                      </a:rPr>
                                    </m:ctrlPr>
                                  </m:fPr>
                                  <m:num>
                                    <m:nary>
                                      <m:naryPr>
                                        <m:limLoc m:val="subSup"/>
                                        <m:ctrlPr>
                                          <a:rPr lang="ko-US" sz="1000" i="1" kern="100">
                                            <a:solidFill>
                                              <a:schemeClr val="tx1"/>
                                            </a:solidFill>
                                            <a:effectLst/>
                                            <a:latin typeface="Cambria Math" panose="02040503050406030204" pitchFamily="18" charset="0"/>
                                          </a:rPr>
                                        </m:ctrlPr>
                                      </m:naryPr>
                                      <m:sub>
                                        <m:r>
                                          <a:rPr lang="en-US" sz="1000" kern="100">
                                            <a:solidFill>
                                              <a:schemeClr val="tx1"/>
                                            </a:solidFill>
                                            <a:effectLst/>
                                            <a:latin typeface="Cambria Math" panose="02040503050406030204" pitchFamily="18" charset="0"/>
                                          </a:rPr>
                                          <m:t>0</m:t>
                                        </m:r>
                                      </m:sub>
                                      <m:sup>
                                        <m:r>
                                          <a:rPr lang="en-US" sz="1000" b="0" i="1" kern="100" smtClean="0">
                                            <a:solidFill>
                                              <a:schemeClr val="tx1"/>
                                            </a:solidFill>
                                            <a:effectLst/>
                                            <a:latin typeface="Cambria Math" panose="02040503050406030204" pitchFamily="18" charset="0"/>
                                          </a:rPr>
                                          <m:t>86400</m:t>
                                        </m:r>
                                      </m:sup>
                                      <m:e>
                                        <m:sSub>
                                          <m:sSubPr>
                                            <m:ctrlPr>
                                              <a:rPr lang="ko-US" sz="1000" i="1" kern="100">
                                                <a:solidFill>
                                                  <a:schemeClr val="tx1"/>
                                                </a:solidFill>
                                                <a:effectLst/>
                                                <a:latin typeface="Cambria Math" panose="02040503050406030204" pitchFamily="18" charset="0"/>
                                              </a:rPr>
                                            </m:ctrlPr>
                                          </m:sSubPr>
                                          <m:e>
                                            <m:r>
                                              <a:rPr lang="en-US" sz="1000" kern="100">
                                                <a:solidFill>
                                                  <a:schemeClr val="tx1"/>
                                                </a:solidFill>
                                                <a:effectLst/>
                                                <a:latin typeface="Cambria Math" panose="02040503050406030204" pitchFamily="18" charset="0"/>
                                              </a:rPr>
                                              <m:t>𝐽</m:t>
                                            </m:r>
                                          </m:e>
                                          <m:sub>
                                            <m:r>
                                              <a:rPr lang="en-US" sz="1000" kern="100">
                                                <a:solidFill>
                                                  <a:schemeClr val="tx1"/>
                                                </a:solidFill>
                                                <a:effectLst/>
                                                <a:latin typeface="Cambria Math" panose="02040503050406030204" pitchFamily="18" charset="0"/>
                                              </a:rPr>
                                              <m:t>𝑠</m:t>
                                            </m:r>
                                            <m:r>
                                              <a:rPr lang="en-US" sz="1000" kern="100">
                                                <a:solidFill>
                                                  <a:schemeClr val="tx1"/>
                                                </a:solidFill>
                                                <a:effectLst/>
                                                <a:latin typeface="Cambria Math" panose="02040503050406030204" pitchFamily="18" charset="0"/>
                                              </a:rPr>
                                              <m:t>,</m:t>
                                            </m:r>
                                            <m:r>
                                              <a:rPr lang="en-US" sz="1000" kern="100">
                                                <a:solidFill>
                                                  <a:schemeClr val="tx1"/>
                                                </a:solidFill>
                                                <a:effectLst/>
                                                <a:latin typeface="Cambria Math" panose="02040503050406030204" pitchFamily="18" charset="0"/>
                                              </a:rPr>
                                              <m:t>𝑁𝑀</m:t>
                                            </m:r>
                                          </m:sub>
                                        </m:sSub>
                                      </m:e>
                                    </m:nary>
                                  </m:num>
                                  <m:den>
                                    <m:r>
                                      <a:rPr lang="en-US" sz="1000" kern="100">
                                        <a:solidFill>
                                          <a:schemeClr val="tx1"/>
                                        </a:solidFill>
                                        <a:effectLst/>
                                        <a:latin typeface="Cambria Math" panose="02040503050406030204" pitchFamily="18" charset="0"/>
                                      </a:rPr>
                                      <m:t>𝐹</m:t>
                                    </m:r>
                                    <m:r>
                                      <a:rPr lang="en-US" sz="1000" kern="100">
                                        <a:solidFill>
                                          <a:schemeClr val="tx1"/>
                                        </a:solidFill>
                                        <a:effectLst/>
                                        <a:latin typeface="Cambria Math" panose="02040503050406030204" pitchFamily="18" charset="0"/>
                                      </a:rPr>
                                      <m:t>∗</m:t>
                                    </m:r>
                                    <m:sSub>
                                      <m:sSubPr>
                                        <m:ctrlPr>
                                          <a:rPr lang="ko-US" sz="1000" i="1" kern="100">
                                            <a:solidFill>
                                              <a:schemeClr val="tx1"/>
                                            </a:solidFill>
                                            <a:effectLst/>
                                            <a:latin typeface="Cambria Math" panose="02040503050406030204" pitchFamily="18" charset="0"/>
                                          </a:rPr>
                                        </m:ctrlPr>
                                      </m:sSubPr>
                                      <m:e>
                                        <m:r>
                                          <a:rPr lang="en-US" sz="1000" kern="100">
                                            <a:solidFill>
                                              <a:schemeClr val="tx1"/>
                                            </a:solidFill>
                                            <a:effectLst/>
                                            <a:latin typeface="Cambria Math" panose="02040503050406030204" pitchFamily="18" charset="0"/>
                                          </a:rPr>
                                          <m:t>𝜀</m:t>
                                        </m:r>
                                      </m:e>
                                      <m:sub>
                                        <m:r>
                                          <a:rPr lang="en-US" sz="1000" kern="100">
                                            <a:solidFill>
                                              <a:schemeClr val="tx1"/>
                                            </a:solidFill>
                                            <a:effectLst/>
                                            <a:latin typeface="Cambria Math" panose="02040503050406030204" pitchFamily="18" charset="0"/>
                                          </a:rPr>
                                          <m:t>𝑛</m:t>
                                        </m:r>
                                      </m:sub>
                                    </m:sSub>
                                  </m:den>
                                </m:f>
                                <m:r>
                                  <a:rPr lang="en-US" sz="1000" kern="100">
                                    <a:solidFill>
                                      <a:schemeClr val="tx1"/>
                                    </a:solidFill>
                                    <a:effectLst/>
                                    <a:latin typeface="Cambria Math" panose="02040503050406030204" pitchFamily="18" charset="0"/>
                                  </a:rPr>
                                  <m:t>=</m:t>
                                </m:r>
                                <m:r>
                                  <a:rPr lang="en-US" altLang="ko-US" sz="1000" b="0" i="0" kern="100" smtClean="0">
                                    <a:solidFill>
                                      <a:schemeClr val="tx1"/>
                                    </a:solidFill>
                                    <a:effectLst/>
                                    <a:latin typeface="Cambria Math" panose="02040503050406030204" pitchFamily="18" charset="0"/>
                                  </a:rPr>
                                  <m:t>−6.7544∗</m:t>
                                </m:r>
                                <m:sSup>
                                  <m:sSupPr>
                                    <m:ctrlPr>
                                      <a:rPr lang="en-US" altLang="ko-US" sz="1000" b="0" i="1" kern="100" smtClean="0">
                                        <a:solidFill>
                                          <a:schemeClr val="tx1"/>
                                        </a:solidFill>
                                        <a:effectLst/>
                                        <a:latin typeface="Cambria Math" panose="02040503050406030204" pitchFamily="18" charset="0"/>
                                      </a:rPr>
                                    </m:ctrlPr>
                                  </m:sSupPr>
                                  <m:e>
                                    <m:r>
                                      <a:rPr lang="en-US" altLang="ko-US" sz="1000" b="0" i="1" kern="100" smtClean="0">
                                        <a:solidFill>
                                          <a:schemeClr val="tx1"/>
                                        </a:solidFill>
                                        <a:effectLst/>
                                        <a:latin typeface="Cambria Math" panose="02040503050406030204" pitchFamily="18" charset="0"/>
                                      </a:rPr>
                                      <m:t>10</m:t>
                                    </m:r>
                                  </m:e>
                                  <m:sup>
                                    <m:r>
                                      <a:rPr lang="en-US" altLang="ko-US" sz="1000" b="0" i="1" kern="100" smtClean="0">
                                        <a:solidFill>
                                          <a:schemeClr val="tx1"/>
                                        </a:solidFill>
                                        <a:effectLst/>
                                        <a:latin typeface="Cambria Math" panose="02040503050406030204" pitchFamily="18" charset="0"/>
                                      </a:rPr>
                                      <m:t>−6</m:t>
                                    </m:r>
                                  </m:sup>
                                </m:sSup>
                              </m:oMath>
                            </m:oMathPara>
                          </a14:m>
                          <a:endParaRPr lang="ko-US" sz="1000"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8186883"/>
                      </a:ext>
                    </a:extLst>
                  </a:tr>
                </a:tbl>
              </a:graphicData>
            </a:graphic>
          </p:graphicFrame>
        </mc:Choice>
        <mc:Fallback xmlns="">
          <p:graphicFrame>
            <p:nvGraphicFramePr>
              <p:cNvPr id="12" name="표 11">
                <a:extLst>
                  <a:ext uri="{FF2B5EF4-FFF2-40B4-BE49-F238E27FC236}">
                    <a16:creationId xmlns:a16="http://schemas.microsoft.com/office/drawing/2014/main" id="{2CC422EA-590F-8F43-935E-45662B447A89}"/>
                  </a:ext>
                </a:extLst>
              </p:cNvPr>
              <p:cNvGraphicFramePr>
                <a:graphicFrameLocks noGrp="1"/>
              </p:cNvGraphicFramePr>
              <p:nvPr>
                <p:extLst>
                  <p:ext uri="{D42A27DB-BD31-4B8C-83A1-F6EECF244321}">
                    <p14:modId xmlns:p14="http://schemas.microsoft.com/office/powerpoint/2010/main" val="1460090795"/>
                  </p:ext>
                </p:extLst>
              </p:nvPr>
            </p:nvGraphicFramePr>
            <p:xfrm>
              <a:off x="418817" y="2726609"/>
              <a:ext cx="6716080" cy="2092209"/>
            </p:xfrm>
            <a:graphic>
              <a:graphicData uri="http://schemas.openxmlformats.org/drawingml/2006/table">
                <a:tbl>
                  <a:tblPr firstRow="1" firstCol="1" bandRow="1">
                    <a:tableStyleId>{5C22544A-7EE6-4342-B048-85BDC9FD1C3A}</a:tableStyleId>
                  </a:tblPr>
                  <a:tblGrid>
                    <a:gridCol w="1889300">
                      <a:extLst>
                        <a:ext uri="{9D8B030D-6E8A-4147-A177-3AD203B41FA5}">
                          <a16:colId xmlns:a16="http://schemas.microsoft.com/office/drawing/2014/main" val="702486401"/>
                        </a:ext>
                      </a:extLst>
                    </a:gridCol>
                    <a:gridCol w="2381673">
                      <a:extLst>
                        <a:ext uri="{9D8B030D-6E8A-4147-A177-3AD203B41FA5}">
                          <a16:colId xmlns:a16="http://schemas.microsoft.com/office/drawing/2014/main" val="3207185414"/>
                        </a:ext>
                      </a:extLst>
                    </a:gridCol>
                    <a:gridCol w="2445107">
                      <a:extLst>
                        <a:ext uri="{9D8B030D-6E8A-4147-A177-3AD203B41FA5}">
                          <a16:colId xmlns:a16="http://schemas.microsoft.com/office/drawing/2014/main" val="362788774"/>
                        </a:ext>
                      </a:extLst>
                    </a:gridCol>
                  </a:tblGrid>
                  <a:tr h="473711">
                    <a:tc>
                      <a:txBody>
                        <a:bodyPr/>
                        <a:lstStyle/>
                        <a:p>
                          <a:pPr algn="ctr" latinLnBrk="1"/>
                          <a:endParaRPr lang="ko-US" sz="1000" kern="100" dirty="0">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sz="1000" kern="100" dirty="0">
                              <a:effectLst/>
                            </a:rPr>
                            <a:t>Linearization Method</a:t>
                          </a:r>
                          <a:endParaRPr lang="ko-US" sz="1000" kern="100" dirty="0">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latinLnBrk="1"/>
                          <a:r>
                            <a:rPr lang="en-US" sz="1000" kern="100" dirty="0">
                              <a:effectLst/>
                            </a:rPr>
                            <a:t>Nonlinear Method</a:t>
                          </a:r>
                          <a:endParaRPr lang="ko-US" sz="1000" kern="100" dirty="0">
                            <a:effectLst/>
                            <a:latin typeface="Calibri" panose="020F0502020204030204" pitchFamily="34" charset="0"/>
                            <a:ea typeface="맑은 고딕"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803290559"/>
                      </a:ext>
                    </a:extLst>
                  </a:tr>
                  <a:tr h="759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US" sz="1000" kern="100" dirty="0">
                              <a:solidFill>
                                <a:schemeClr val="tx1"/>
                              </a:solidFill>
                              <a:effectLst/>
                            </a:rPr>
                            <a:t>Surface concentration value</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US" sz="1000" kern="100" dirty="0">
                              <a:solidFill>
                                <a:schemeClr val="tx1"/>
                              </a:solidFill>
                              <a:effectLst/>
                            </a:rPr>
                            <a:t>at t = 24 hours</a:t>
                          </a:r>
                          <a:endParaRPr lang="ko-US" altLang="ko-US" sz="10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9255" t="-63333" r="-103723" b="-121667"/>
                          </a:stretch>
                        </a:blipFill>
                      </a:tcPr>
                    </a:tc>
                    <a:tc>
                      <a:txBody>
                        <a:bodyPr/>
                        <a:lstStyle/>
                        <a:p>
                          <a:endParaRPr lang="ko-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74611" t="-63333" r="-1036" b="-121667"/>
                          </a:stretch>
                        </a:blipFill>
                      </a:tcPr>
                    </a:tc>
                    <a:extLst>
                      <a:ext uri="{0D108BD9-81ED-4DB2-BD59-A6C34878D82A}">
                        <a16:rowId xmlns:a16="http://schemas.microsoft.com/office/drawing/2014/main" val="257588581"/>
                      </a:ext>
                    </a:extLst>
                  </a:tr>
                  <a:tr h="8588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US" sz="1000" kern="100" dirty="0">
                              <a:solidFill>
                                <a:schemeClr val="tx1"/>
                              </a:solidFill>
                              <a:effectLst/>
                            </a:rPr>
                            <a:t>Negative Concentration Variation</a:t>
                          </a:r>
                          <a:endParaRPr lang="ko-US" altLang="ko-US" sz="10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9255" t="-144118" r="-103723" b="-7353"/>
                          </a:stretch>
                        </a:blipFill>
                      </a:tcPr>
                    </a:tc>
                    <a:tc>
                      <a:txBody>
                        <a:bodyPr/>
                        <a:lstStyle/>
                        <a:p>
                          <a:endParaRPr lang="ko-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74611" t="-144118" r="-1036" b="-7353"/>
                          </a:stretch>
                        </a:blipFill>
                      </a:tcPr>
                    </a:tc>
                    <a:extLst>
                      <a:ext uri="{0D108BD9-81ED-4DB2-BD59-A6C34878D82A}">
                        <a16:rowId xmlns:a16="http://schemas.microsoft.com/office/drawing/2014/main" val="3978186883"/>
                      </a:ext>
                    </a:extLst>
                  </a:tr>
                </a:tbl>
              </a:graphicData>
            </a:graphic>
          </p:graphicFrame>
        </mc:Fallback>
      </mc:AlternateContent>
      <p:sp>
        <p:nvSpPr>
          <p:cNvPr id="13" name="직사각형 12">
            <a:extLst>
              <a:ext uri="{FF2B5EF4-FFF2-40B4-BE49-F238E27FC236}">
                <a16:creationId xmlns:a16="http://schemas.microsoft.com/office/drawing/2014/main" id="{0389A146-21E7-7041-8960-5516A15B2442}"/>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4" name="직사각형 13">
            <a:extLst>
              <a:ext uri="{FF2B5EF4-FFF2-40B4-BE49-F238E27FC236}">
                <a16:creationId xmlns:a16="http://schemas.microsoft.com/office/drawing/2014/main" id="{875D20BB-6713-B840-9918-3A1FBDBD6198}"/>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19</a:t>
            </a:r>
            <a:endParaRPr kumimoji="1" lang="ko-US" altLang="en-US" dirty="0"/>
          </a:p>
        </p:txBody>
      </p:sp>
      <p:sp>
        <p:nvSpPr>
          <p:cNvPr id="9" name="TextBox 8">
            <a:extLst>
              <a:ext uri="{FF2B5EF4-FFF2-40B4-BE49-F238E27FC236}">
                <a16:creationId xmlns:a16="http://schemas.microsoft.com/office/drawing/2014/main" id="{7956D0C7-643A-C942-B88E-F7173616BEA5}"/>
              </a:ext>
            </a:extLst>
          </p:cNvPr>
          <p:cNvSpPr txBox="1"/>
          <p:nvPr/>
        </p:nvSpPr>
        <p:spPr>
          <a:xfrm>
            <a:off x="274969" y="5233251"/>
            <a:ext cx="7003776" cy="923330"/>
          </a:xfrm>
          <a:prstGeom prst="rect">
            <a:avLst/>
          </a:prstGeom>
          <a:noFill/>
          <a:ln w="19050">
            <a:solidFill>
              <a:srgbClr val="C00000"/>
            </a:solidFill>
          </a:ln>
        </p:spPr>
        <p:txBody>
          <a:bodyPr wrap="square" rtlCol="0">
            <a:spAutoFit/>
          </a:bodyPr>
          <a:lstStyle/>
          <a:p>
            <a:r>
              <a:rPr kumimoji="1" lang="en-US" altLang="ko-Kore-KR" b="1" dirty="0"/>
              <a:t>→ </a:t>
            </a:r>
            <a:r>
              <a:rPr kumimoji="1" lang="en-US" altLang="ko-Kore-KR" dirty="0"/>
              <a:t>To verify the model working properly, I calculated how much surface 	concentration changes at the negative electrode where degradation 	can be seen.</a:t>
            </a:r>
            <a:endParaRPr kumimoji="1" lang="ko-US" altLang="en-US" dirty="0"/>
          </a:p>
        </p:txBody>
      </p:sp>
      <p:pic>
        <p:nvPicPr>
          <p:cNvPr id="8" name="그림 7">
            <a:extLst>
              <a:ext uri="{FF2B5EF4-FFF2-40B4-BE49-F238E27FC236}">
                <a16:creationId xmlns:a16="http://schemas.microsoft.com/office/drawing/2014/main" id="{A0BCCF5C-F3A8-2342-91FE-94AF4CF99F8A}"/>
              </a:ext>
            </a:extLst>
          </p:cNvPr>
          <p:cNvPicPr>
            <a:picLocks noChangeAspect="1"/>
          </p:cNvPicPr>
          <p:nvPr/>
        </p:nvPicPr>
        <p:blipFill>
          <a:blip r:embed="rId5"/>
          <a:stretch>
            <a:fillRect/>
          </a:stretch>
        </p:blipFill>
        <p:spPr>
          <a:xfrm>
            <a:off x="7313799" y="1945720"/>
            <a:ext cx="4878201" cy="3658651"/>
          </a:xfrm>
          <a:prstGeom prst="rect">
            <a:avLst/>
          </a:prstGeom>
        </p:spPr>
      </p:pic>
      <p:sp>
        <p:nvSpPr>
          <p:cNvPr id="16" name="TextBox 15">
            <a:extLst>
              <a:ext uri="{FF2B5EF4-FFF2-40B4-BE49-F238E27FC236}">
                <a16:creationId xmlns:a16="http://schemas.microsoft.com/office/drawing/2014/main" id="{3BBC07E1-4D4D-0C47-AC26-6F6A7227D8F7}"/>
              </a:ext>
            </a:extLst>
          </p:cNvPr>
          <p:cNvSpPr txBox="1"/>
          <p:nvPr/>
        </p:nvSpPr>
        <p:spPr>
          <a:xfrm>
            <a:off x="610828" y="1579506"/>
            <a:ext cx="3166029" cy="369332"/>
          </a:xfrm>
          <a:prstGeom prst="rect">
            <a:avLst/>
          </a:prstGeom>
          <a:noFill/>
        </p:spPr>
        <p:txBody>
          <a:bodyPr wrap="square" rtlCol="0">
            <a:spAutoFit/>
          </a:bodyPr>
          <a:lstStyle/>
          <a:p>
            <a:pPr marL="342900" indent="-342900">
              <a:buFont typeface="시스템 서체 일반체"/>
              <a:buChar char="-"/>
            </a:pPr>
            <a:r>
              <a:rPr kumimoji="1" lang="en-US" altLang="ko-Kore-KR" dirty="0"/>
              <a:t>At input current (I) = 0</a:t>
            </a:r>
            <a:endParaRPr kumimoji="1" lang="ko-Kore-KR" altLang="en-US" dirty="0"/>
          </a:p>
        </p:txBody>
      </p:sp>
      <p:sp>
        <p:nvSpPr>
          <p:cNvPr id="18" name="TextBox 17">
            <a:extLst>
              <a:ext uri="{FF2B5EF4-FFF2-40B4-BE49-F238E27FC236}">
                <a16:creationId xmlns:a16="http://schemas.microsoft.com/office/drawing/2014/main" id="{1B3407B7-9D04-584F-A13F-3E5FF902F5F1}"/>
              </a:ext>
            </a:extLst>
          </p:cNvPr>
          <p:cNvSpPr txBox="1"/>
          <p:nvPr/>
        </p:nvSpPr>
        <p:spPr>
          <a:xfrm>
            <a:off x="8014318" y="6197253"/>
            <a:ext cx="3639319" cy="646331"/>
          </a:xfrm>
          <a:prstGeom prst="rect">
            <a:avLst/>
          </a:prstGeom>
          <a:noFill/>
          <a:ln w="19050">
            <a:solidFill>
              <a:srgbClr val="C00000"/>
            </a:solidFill>
          </a:ln>
        </p:spPr>
        <p:txBody>
          <a:bodyPr wrap="square" rtlCol="0">
            <a:spAutoFit/>
          </a:bodyPr>
          <a:lstStyle/>
          <a:p>
            <a:r>
              <a:rPr kumimoji="1" lang="en-US" altLang="ko-Kore-KR" b="1" dirty="0"/>
              <a:t>→ </a:t>
            </a:r>
            <a:r>
              <a:rPr kumimoji="1" lang="en-US" altLang="ko-Kore-KR" dirty="0"/>
              <a:t>The gap between two methods is 	increasing with time.</a:t>
            </a:r>
            <a:endParaRPr kumimoji="1" lang="ko-US" altLang="en-US" dirty="0"/>
          </a:p>
        </p:txBody>
      </p:sp>
      <p:sp>
        <p:nvSpPr>
          <p:cNvPr id="19" name="직사각형 18">
            <a:extLst>
              <a:ext uri="{FF2B5EF4-FFF2-40B4-BE49-F238E27FC236}">
                <a16:creationId xmlns:a16="http://schemas.microsoft.com/office/drawing/2014/main" id="{AE235E9A-E6FA-674C-9E2C-A80B810D450A}"/>
              </a:ext>
            </a:extLst>
          </p:cNvPr>
          <p:cNvSpPr/>
          <p:nvPr/>
        </p:nvSpPr>
        <p:spPr>
          <a:xfrm>
            <a:off x="7488588" y="1915600"/>
            <a:ext cx="45719" cy="543230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BB98846-C89A-1D4E-98FE-C58ED8221AB4}"/>
                  </a:ext>
                </a:extLst>
              </p:cNvPr>
              <p:cNvSpPr txBox="1"/>
              <p:nvPr/>
            </p:nvSpPr>
            <p:spPr>
              <a:xfrm>
                <a:off x="7824181" y="5555895"/>
                <a:ext cx="3857436" cy="349326"/>
              </a:xfrm>
              <a:prstGeom prst="rect">
                <a:avLst/>
              </a:prstGeom>
              <a:noFill/>
            </p:spPr>
            <p:txBody>
              <a:bodyPr wrap="square" rtlCol="0">
                <a:spAutoFit/>
              </a:bodyPr>
              <a:lstStyle/>
              <a:p>
                <a:pPr algn="ct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𝐽</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𝐿𝑀</m:t>
                        </m:r>
                      </m:sub>
                    </m:sSub>
                    <m:r>
                      <a:rPr kumimoji="1" lang="en-US" altLang="ko-Kore-KR" sz="1600" b="0" i="1" smtClean="0">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𝐽</m:t>
                        </m:r>
                      </m:e>
                      <m:sub>
                        <m:r>
                          <a:rPr kumimoji="1" lang="en-US" altLang="ko-Kore-KR" sz="1600" i="1">
                            <a:latin typeface="Cambria Math" panose="02040503050406030204" pitchFamily="18" charset="0"/>
                          </a:rPr>
                          <m:t>𝑠</m:t>
                        </m:r>
                        <m:r>
                          <a:rPr kumimoji="1" lang="en-US" altLang="ko-Kore-KR" sz="1600" i="1">
                            <a:latin typeface="Cambria Math" panose="02040503050406030204" pitchFamily="18" charset="0"/>
                          </a:rPr>
                          <m:t>,</m:t>
                        </m:r>
                        <m:r>
                          <a:rPr kumimoji="1" lang="en-US" altLang="ko-Kore-KR" sz="1600" b="0" i="1" smtClean="0">
                            <a:latin typeface="Cambria Math" panose="02040503050406030204" pitchFamily="18" charset="0"/>
                          </a:rPr>
                          <m:t>𝑁</m:t>
                        </m:r>
                        <m:r>
                          <a:rPr kumimoji="1" lang="en-US" altLang="ko-Kore-KR" sz="1600" i="1">
                            <a:latin typeface="Cambria Math" panose="02040503050406030204" pitchFamily="18" charset="0"/>
                          </a:rPr>
                          <m:t>𝑀</m:t>
                        </m:r>
                      </m:sub>
                    </m:sSub>
                  </m:oMath>
                </a14:m>
                <a:r>
                  <a:rPr kumimoji="1" lang="en-US" altLang="en-US" sz="1600" dirty="0"/>
                  <a:t> vs time</a:t>
                </a:r>
                <a:endParaRPr kumimoji="1" lang="ko-Kore-KR" altLang="en-US" sz="1600" dirty="0"/>
              </a:p>
            </p:txBody>
          </p:sp>
        </mc:Choice>
        <mc:Fallback xmlns="">
          <p:sp>
            <p:nvSpPr>
              <p:cNvPr id="20" name="TextBox 19">
                <a:extLst>
                  <a:ext uri="{FF2B5EF4-FFF2-40B4-BE49-F238E27FC236}">
                    <a16:creationId xmlns:a16="http://schemas.microsoft.com/office/drawing/2014/main" id="{9BB98846-C89A-1D4E-98FE-C58ED8221AB4}"/>
                  </a:ext>
                </a:extLst>
              </p:cNvPr>
              <p:cNvSpPr txBox="1">
                <a:spLocks noRot="1" noChangeAspect="1" noMove="1" noResize="1" noEditPoints="1" noAdjustHandles="1" noChangeArrowheads="1" noChangeShapeType="1" noTextEdit="1"/>
              </p:cNvSpPr>
              <p:nvPr/>
            </p:nvSpPr>
            <p:spPr>
              <a:xfrm>
                <a:off x="7824181" y="5555895"/>
                <a:ext cx="3857436" cy="349326"/>
              </a:xfrm>
              <a:prstGeom prst="rect">
                <a:avLst/>
              </a:prstGeom>
              <a:blipFill>
                <a:blip r:embed="rId6"/>
                <a:stretch>
                  <a:fillRect t="-3448" b="-13793"/>
                </a:stretch>
              </a:blipFill>
            </p:spPr>
            <p:txBody>
              <a:bodyPr/>
              <a:lstStyle/>
              <a:p>
                <a:r>
                  <a:rPr lang="ko-US" altLang="en-US">
                    <a:noFill/>
                  </a:rPr>
                  <a:t> </a:t>
                </a:r>
              </a:p>
            </p:txBody>
          </p:sp>
        </mc:Fallback>
      </mc:AlternateContent>
      <p:sp>
        <p:nvSpPr>
          <p:cNvPr id="21" name="TextBox 20">
            <a:extLst>
              <a:ext uri="{FF2B5EF4-FFF2-40B4-BE49-F238E27FC236}">
                <a16:creationId xmlns:a16="http://schemas.microsoft.com/office/drawing/2014/main" id="{97938E21-D563-C443-A446-1956757ADDFD}"/>
              </a:ext>
            </a:extLst>
          </p:cNvPr>
          <p:cNvSpPr txBox="1"/>
          <p:nvPr/>
        </p:nvSpPr>
        <p:spPr>
          <a:xfrm>
            <a:off x="1002283" y="1076613"/>
            <a:ext cx="85248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Comparison result between Linearization (LM) and Nonlinear Method (NM)</a:t>
            </a:r>
          </a:p>
        </p:txBody>
      </p:sp>
    </p:spTree>
    <p:custDataLst>
      <p:tags r:id="rId1"/>
    </p:custDataLst>
    <p:extLst>
      <p:ext uri="{BB962C8B-B14F-4D97-AF65-F5344CB8AC3E}">
        <p14:creationId xmlns:p14="http://schemas.microsoft.com/office/powerpoint/2010/main" val="782384778"/>
      </p:ext>
    </p:extLst>
  </p:cSld>
  <p:clrMapOvr>
    <a:masterClrMapping/>
  </p:clrMapOvr>
  <mc:AlternateContent xmlns:mc="http://schemas.openxmlformats.org/markup-compatibility/2006" xmlns:p14="http://schemas.microsoft.com/office/powerpoint/2010/main">
    <mc:Choice Requires="p14">
      <p:transition spd="slow" p14:dur="2000" advTm="44877"/>
    </mc:Choice>
    <mc:Fallback xmlns="">
      <p:transition spd="slow" advTm="448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2"/>
                                        </p:tgtEl>
                                        <p:attrNameLst>
                                          <p:attrName>r</p:attrName>
                                        </p:attrNameLst>
                                      </p:cBhvr>
                                    </p:animRot>
                                    <p:animRot by="-240000">
                                      <p:cBhvr>
                                        <p:cTn id="7" dur="200" fill="hold">
                                          <p:stCondLst>
                                            <p:cond delay="200"/>
                                          </p:stCondLst>
                                        </p:cTn>
                                        <p:tgtEl>
                                          <p:spTgt spid="12"/>
                                        </p:tgtEl>
                                        <p:attrNameLst>
                                          <p:attrName>r</p:attrName>
                                        </p:attrNameLst>
                                      </p:cBhvr>
                                    </p:animRot>
                                    <p:animRot by="240000">
                                      <p:cBhvr>
                                        <p:cTn id="8" dur="200" fill="hold">
                                          <p:stCondLst>
                                            <p:cond delay="400"/>
                                          </p:stCondLst>
                                        </p:cTn>
                                        <p:tgtEl>
                                          <p:spTgt spid="12"/>
                                        </p:tgtEl>
                                        <p:attrNameLst>
                                          <p:attrName>r</p:attrName>
                                        </p:attrNameLst>
                                      </p:cBhvr>
                                    </p:animRot>
                                    <p:animRot by="-240000">
                                      <p:cBhvr>
                                        <p:cTn id="9" dur="200" fill="hold">
                                          <p:stCondLst>
                                            <p:cond delay="600"/>
                                          </p:stCondLst>
                                        </p:cTn>
                                        <p:tgtEl>
                                          <p:spTgt spid="12"/>
                                        </p:tgtEl>
                                        <p:attrNameLst>
                                          <p:attrName>r</p:attrName>
                                        </p:attrNameLst>
                                      </p:cBhvr>
                                    </p:animRot>
                                    <p:animRot by="120000">
                                      <p:cBhvr>
                                        <p:cTn id="10" dur="200" fill="hold">
                                          <p:stCondLst>
                                            <p:cond delay="800"/>
                                          </p:stCondLst>
                                        </p:cTn>
                                        <p:tgtEl>
                                          <p:spTgt spid="1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8"/>
                                        </p:tgtEl>
                                        <p:attrNameLst>
                                          <p:attrName>r</p:attrName>
                                        </p:attrNameLst>
                                      </p:cBhvr>
                                    </p:animRot>
                                    <p:animRot by="-240000">
                                      <p:cBhvr>
                                        <p:cTn id="15" dur="200" fill="hold">
                                          <p:stCondLst>
                                            <p:cond delay="200"/>
                                          </p:stCondLst>
                                        </p:cTn>
                                        <p:tgtEl>
                                          <p:spTgt spid="8"/>
                                        </p:tgtEl>
                                        <p:attrNameLst>
                                          <p:attrName>r</p:attrName>
                                        </p:attrNameLst>
                                      </p:cBhvr>
                                    </p:animRot>
                                    <p:animRot by="240000">
                                      <p:cBhvr>
                                        <p:cTn id="16" dur="200" fill="hold">
                                          <p:stCondLst>
                                            <p:cond delay="400"/>
                                          </p:stCondLst>
                                        </p:cTn>
                                        <p:tgtEl>
                                          <p:spTgt spid="8"/>
                                        </p:tgtEl>
                                        <p:attrNameLst>
                                          <p:attrName>r</p:attrName>
                                        </p:attrNameLst>
                                      </p:cBhvr>
                                    </p:animRot>
                                    <p:animRot by="-240000">
                                      <p:cBhvr>
                                        <p:cTn id="17" dur="200" fill="hold">
                                          <p:stCondLst>
                                            <p:cond delay="600"/>
                                          </p:stCondLst>
                                        </p:cTn>
                                        <p:tgtEl>
                                          <p:spTgt spid="8"/>
                                        </p:tgtEl>
                                        <p:attrNameLst>
                                          <p:attrName>r</p:attrName>
                                        </p:attrNameLst>
                                      </p:cBhvr>
                                    </p:animRot>
                                    <p:animRot by="120000">
                                      <p:cBhvr>
                                        <p:cTn id="18"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F4D5FE-BE90-1A48-BB7B-1C294B9F1EF5}"/>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5. Conclusion</a:t>
            </a:r>
          </a:p>
        </p:txBody>
      </p:sp>
      <p:sp>
        <p:nvSpPr>
          <p:cNvPr id="13" name="직사각형 12">
            <a:extLst>
              <a:ext uri="{FF2B5EF4-FFF2-40B4-BE49-F238E27FC236}">
                <a16:creationId xmlns:a16="http://schemas.microsoft.com/office/drawing/2014/main" id="{0389A146-21E7-7041-8960-5516A15B2442}"/>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4" name="직사각형 13">
            <a:extLst>
              <a:ext uri="{FF2B5EF4-FFF2-40B4-BE49-F238E27FC236}">
                <a16:creationId xmlns:a16="http://schemas.microsoft.com/office/drawing/2014/main" id="{875D20BB-6713-B840-9918-3A1FBDBD6198}"/>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20</a:t>
            </a:r>
            <a:endParaRPr kumimoji="1" lang="ko-US" altLang="en-US" dirty="0"/>
          </a:p>
        </p:txBody>
      </p:sp>
      <p:pic>
        <p:nvPicPr>
          <p:cNvPr id="18" name="그림 17">
            <a:extLst>
              <a:ext uri="{FF2B5EF4-FFF2-40B4-BE49-F238E27FC236}">
                <a16:creationId xmlns:a16="http://schemas.microsoft.com/office/drawing/2014/main" id="{11AEF901-B283-AD45-B0BE-871A28539B7C}"/>
              </a:ext>
            </a:extLst>
          </p:cNvPr>
          <p:cNvPicPr>
            <a:picLocks noChangeAspect="1"/>
          </p:cNvPicPr>
          <p:nvPr/>
        </p:nvPicPr>
        <p:blipFill>
          <a:blip r:embed="rId4"/>
          <a:stretch>
            <a:fillRect/>
          </a:stretch>
        </p:blipFill>
        <p:spPr>
          <a:xfrm>
            <a:off x="1537086" y="1648561"/>
            <a:ext cx="3255808" cy="2559182"/>
          </a:xfrm>
          <a:prstGeom prst="rect">
            <a:avLst/>
          </a:prstGeom>
          <a:ln>
            <a:solidFill>
              <a:srgbClr val="C00000"/>
            </a:solidFill>
          </a:ln>
        </p:spPr>
      </p:pic>
      <p:sp>
        <p:nvSpPr>
          <p:cNvPr id="19" name="TextBox 18">
            <a:extLst>
              <a:ext uri="{FF2B5EF4-FFF2-40B4-BE49-F238E27FC236}">
                <a16:creationId xmlns:a16="http://schemas.microsoft.com/office/drawing/2014/main" id="{DCBBEF28-E6E6-6E45-A666-F978DE5205D2}"/>
              </a:ext>
            </a:extLst>
          </p:cNvPr>
          <p:cNvSpPr txBox="1"/>
          <p:nvPr/>
        </p:nvSpPr>
        <p:spPr>
          <a:xfrm>
            <a:off x="1324554" y="1279229"/>
            <a:ext cx="3680872" cy="369332"/>
          </a:xfrm>
          <a:prstGeom prst="rect">
            <a:avLst/>
          </a:prstGeom>
          <a:noFill/>
        </p:spPr>
        <p:txBody>
          <a:bodyPr wrap="square" rtlCol="0">
            <a:spAutoFit/>
          </a:bodyPr>
          <a:lstStyle/>
          <a:p>
            <a:pPr algn="ctr"/>
            <a:r>
              <a:rPr kumimoji="1" lang="en-US" altLang="ko-Kore-KR" dirty="0"/>
              <a:t>Basics of the Lithium-Ion Battery</a:t>
            </a:r>
          </a:p>
        </p:txBody>
      </p:sp>
      <p:pic>
        <p:nvPicPr>
          <p:cNvPr id="23" name="그림 22">
            <a:extLst>
              <a:ext uri="{FF2B5EF4-FFF2-40B4-BE49-F238E27FC236}">
                <a16:creationId xmlns:a16="http://schemas.microsoft.com/office/drawing/2014/main" id="{CA741259-B85A-7047-84B9-B111F87D8428}"/>
              </a:ext>
            </a:extLst>
          </p:cNvPr>
          <p:cNvPicPr>
            <a:picLocks noChangeAspect="1"/>
          </p:cNvPicPr>
          <p:nvPr/>
        </p:nvPicPr>
        <p:blipFill>
          <a:blip r:embed="rId5"/>
          <a:stretch>
            <a:fillRect/>
          </a:stretch>
        </p:blipFill>
        <p:spPr>
          <a:xfrm>
            <a:off x="1054100" y="5020584"/>
            <a:ext cx="4251164" cy="1775155"/>
          </a:xfrm>
          <a:prstGeom prst="rect">
            <a:avLst/>
          </a:prstGeom>
          <a:ln>
            <a:solidFill>
              <a:srgbClr val="C00000"/>
            </a:solidFill>
          </a:ln>
        </p:spPr>
      </p:pic>
      <p:sp>
        <p:nvSpPr>
          <p:cNvPr id="24" name="TextBox 23">
            <a:extLst>
              <a:ext uri="{FF2B5EF4-FFF2-40B4-BE49-F238E27FC236}">
                <a16:creationId xmlns:a16="http://schemas.microsoft.com/office/drawing/2014/main" id="{C4750DC7-4EAE-7C43-AA87-9F30CB0DBFC7}"/>
              </a:ext>
            </a:extLst>
          </p:cNvPr>
          <p:cNvSpPr txBox="1"/>
          <p:nvPr/>
        </p:nvSpPr>
        <p:spPr>
          <a:xfrm>
            <a:off x="935211" y="4651251"/>
            <a:ext cx="4488941" cy="369332"/>
          </a:xfrm>
          <a:prstGeom prst="rect">
            <a:avLst/>
          </a:prstGeom>
          <a:noFill/>
        </p:spPr>
        <p:txBody>
          <a:bodyPr wrap="square" rtlCol="0">
            <a:spAutoFit/>
          </a:bodyPr>
          <a:lstStyle/>
          <a:p>
            <a:pPr algn="ctr"/>
            <a:r>
              <a:rPr kumimoji="1" lang="en-US" altLang="ko-Kore-KR" dirty="0"/>
              <a:t>Single Particle Model and Degradation</a:t>
            </a:r>
          </a:p>
        </p:txBody>
      </p:sp>
      <p:pic>
        <p:nvPicPr>
          <p:cNvPr id="25" name="그림 24">
            <a:extLst>
              <a:ext uri="{FF2B5EF4-FFF2-40B4-BE49-F238E27FC236}">
                <a16:creationId xmlns:a16="http://schemas.microsoft.com/office/drawing/2014/main" id="{DBD7DF55-4B90-094D-856F-7A66EF55AD23}"/>
              </a:ext>
            </a:extLst>
          </p:cNvPr>
          <p:cNvPicPr>
            <a:picLocks noChangeAspect="1"/>
          </p:cNvPicPr>
          <p:nvPr/>
        </p:nvPicPr>
        <p:blipFill>
          <a:blip r:embed="rId6"/>
          <a:stretch>
            <a:fillRect/>
          </a:stretch>
        </p:blipFill>
        <p:spPr>
          <a:xfrm>
            <a:off x="6984380" y="1634262"/>
            <a:ext cx="3531837" cy="3143011"/>
          </a:xfrm>
          <a:prstGeom prst="rect">
            <a:avLst/>
          </a:prstGeom>
          <a:ln>
            <a:solidFill>
              <a:srgbClr val="C00000"/>
            </a:solidFill>
          </a:ln>
        </p:spPr>
      </p:pic>
      <p:sp>
        <p:nvSpPr>
          <p:cNvPr id="26" name="TextBox 25">
            <a:extLst>
              <a:ext uri="{FF2B5EF4-FFF2-40B4-BE49-F238E27FC236}">
                <a16:creationId xmlns:a16="http://schemas.microsoft.com/office/drawing/2014/main" id="{514D51E5-910F-D446-8D05-A47BA301E77A}"/>
              </a:ext>
            </a:extLst>
          </p:cNvPr>
          <p:cNvSpPr txBox="1"/>
          <p:nvPr/>
        </p:nvSpPr>
        <p:spPr>
          <a:xfrm>
            <a:off x="6909862" y="1279229"/>
            <a:ext cx="3680872" cy="369332"/>
          </a:xfrm>
          <a:prstGeom prst="rect">
            <a:avLst/>
          </a:prstGeom>
          <a:noFill/>
        </p:spPr>
        <p:txBody>
          <a:bodyPr wrap="square" rtlCol="0">
            <a:spAutoFit/>
          </a:bodyPr>
          <a:lstStyle/>
          <a:p>
            <a:pPr algn="ctr"/>
            <a:r>
              <a:rPr kumimoji="1" lang="en-US" altLang="ko-Kore-KR" dirty="0"/>
              <a:t>Finite Difference Method</a:t>
            </a:r>
          </a:p>
        </p:txBody>
      </p:sp>
      <p:pic>
        <p:nvPicPr>
          <p:cNvPr id="27" name="그림 26">
            <a:extLst>
              <a:ext uri="{FF2B5EF4-FFF2-40B4-BE49-F238E27FC236}">
                <a16:creationId xmlns:a16="http://schemas.microsoft.com/office/drawing/2014/main" id="{C2EF953F-A6D7-FE49-839C-203777191FC1}"/>
              </a:ext>
            </a:extLst>
          </p:cNvPr>
          <p:cNvPicPr>
            <a:picLocks noChangeAspect="1"/>
          </p:cNvPicPr>
          <p:nvPr/>
        </p:nvPicPr>
        <p:blipFill>
          <a:blip r:embed="rId7"/>
          <a:stretch>
            <a:fillRect/>
          </a:stretch>
        </p:blipFill>
        <p:spPr>
          <a:xfrm>
            <a:off x="6362700" y="5401237"/>
            <a:ext cx="4775200" cy="1244600"/>
          </a:xfrm>
          <a:prstGeom prst="rect">
            <a:avLst/>
          </a:prstGeom>
          <a:ln>
            <a:solidFill>
              <a:srgbClr val="C00000"/>
            </a:solidFill>
          </a:ln>
        </p:spPr>
      </p:pic>
      <p:sp>
        <p:nvSpPr>
          <p:cNvPr id="28" name="TextBox 27">
            <a:extLst>
              <a:ext uri="{FF2B5EF4-FFF2-40B4-BE49-F238E27FC236}">
                <a16:creationId xmlns:a16="http://schemas.microsoft.com/office/drawing/2014/main" id="{D6F655CC-8130-EE42-9338-780EB4DF52E6}"/>
              </a:ext>
            </a:extLst>
          </p:cNvPr>
          <p:cNvSpPr txBox="1"/>
          <p:nvPr/>
        </p:nvSpPr>
        <p:spPr>
          <a:xfrm>
            <a:off x="6505829" y="5031905"/>
            <a:ext cx="4488941" cy="369332"/>
          </a:xfrm>
          <a:prstGeom prst="rect">
            <a:avLst/>
          </a:prstGeom>
          <a:noFill/>
        </p:spPr>
        <p:txBody>
          <a:bodyPr wrap="square" rtlCol="0">
            <a:spAutoFit/>
          </a:bodyPr>
          <a:lstStyle/>
          <a:p>
            <a:pPr algn="ctr"/>
            <a:r>
              <a:rPr kumimoji="1" lang="en-US" altLang="ko-Kore-KR" dirty="0"/>
              <a:t>Solution for degradation modeling</a:t>
            </a:r>
          </a:p>
        </p:txBody>
      </p:sp>
    </p:spTree>
    <p:custDataLst>
      <p:tags r:id="rId1"/>
    </p:custDataLst>
    <p:extLst>
      <p:ext uri="{BB962C8B-B14F-4D97-AF65-F5344CB8AC3E}">
        <p14:creationId xmlns:p14="http://schemas.microsoft.com/office/powerpoint/2010/main" val="1857829194"/>
      </p:ext>
    </p:extLst>
  </p:cSld>
  <p:clrMapOvr>
    <a:masterClrMapping/>
  </p:clrMapOvr>
  <mc:AlternateContent xmlns:mc="http://schemas.openxmlformats.org/markup-compatibility/2006" xmlns:p14="http://schemas.microsoft.com/office/powerpoint/2010/main">
    <mc:Choice Requires="p14">
      <p:transition spd="slow" p14:dur="2000" advTm="35880"/>
    </mc:Choice>
    <mc:Fallback xmlns="">
      <p:transition spd="slow" advTm="3588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F4D5FE-BE90-1A48-BB7B-1C294B9F1EF5}"/>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5. Conclusion</a:t>
            </a:r>
          </a:p>
        </p:txBody>
      </p:sp>
      <p:sp>
        <p:nvSpPr>
          <p:cNvPr id="13" name="직사각형 12">
            <a:extLst>
              <a:ext uri="{FF2B5EF4-FFF2-40B4-BE49-F238E27FC236}">
                <a16:creationId xmlns:a16="http://schemas.microsoft.com/office/drawing/2014/main" id="{0389A146-21E7-7041-8960-5516A15B2442}"/>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4" name="직사각형 13">
            <a:extLst>
              <a:ext uri="{FF2B5EF4-FFF2-40B4-BE49-F238E27FC236}">
                <a16:creationId xmlns:a16="http://schemas.microsoft.com/office/drawing/2014/main" id="{875D20BB-6713-B840-9918-3A1FBDBD6198}"/>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20</a:t>
            </a:r>
            <a:endParaRPr kumimoji="1" lang="ko-US" altLang="en-US" dirty="0"/>
          </a:p>
        </p:txBody>
      </p:sp>
      <p:pic>
        <p:nvPicPr>
          <p:cNvPr id="20" name="그림 19">
            <a:extLst>
              <a:ext uri="{FF2B5EF4-FFF2-40B4-BE49-F238E27FC236}">
                <a16:creationId xmlns:a16="http://schemas.microsoft.com/office/drawing/2014/main" id="{D29C04BB-7498-E44E-9D6E-AE1850C18114}"/>
              </a:ext>
            </a:extLst>
          </p:cNvPr>
          <p:cNvPicPr>
            <a:picLocks noChangeAspect="1"/>
          </p:cNvPicPr>
          <p:nvPr/>
        </p:nvPicPr>
        <p:blipFill>
          <a:blip r:embed="rId3"/>
          <a:srcRect/>
          <a:stretch/>
        </p:blipFill>
        <p:spPr>
          <a:xfrm>
            <a:off x="6466424" y="2408398"/>
            <a:ext cx="5023104" cy="3767328"/>
          </a:xfrm>
          <a:prstGeom prst="rect">
            <a:avLst/>
          </a:prstGeom>
          <a:ln>
            <a:solidFill>
              <a:srgbClr val="C00000"/>
            </a:solidFill>
          </a:ln>
        </p:spPr>
      </p:pic>
      <p:sp>
        <p:nvSpPr>
          <p:cNvPr id="22" name="TextBox 21">
            <a:extLst>
              <a:ext uri="{FF2B5EF4-FFF2-40B4-BE49-F238E27FC236}">
                <a16:creationId xmlns:a16="http://schemas.microsoft.com/office/drawing/2014/main" id="{9A4C54A7-2F1E-684E-B5A5-7A355CD7FE27}"/>
              </a:ext>
            </a:extLst>
          </p:cNvPr>
          <p:cNvSpPr txBox="1"/>
          <p:nvPr/>
        </p:nvSpPr>
        <p:spPr>
          <a:xfrm>
            <a:off x="7439147" y="2034947"/>
            <a:ext cx="3077657" cy="369332"/>
          </a:xfrm>
          <a:prstGeom prst="rect">
            <a:avLst/>
          </a:prstGeom>
          <a:noFill/>
        </p:spPr>
        <p:txBody>
          <a:bodyPr wrap="square" rtlCol="0">
            <a:spAutoFit/>
          </a:bodyPr>
          <a:lstStyle/>
          <a:p>
            <a:pPr algn="ctr"/>
            <a:r>
              <a:rPr kumimoji="1" lang="en-US" altLang="ko-Kore-KR" dirty="0"/>
              <a:t>Simulation Result</a:t>
            </a:r>
          </a:p>
        </p:txBody>
      </p:sp>
      <p:pic>
        <p:nvPicPr>
          <p:cNvPr id="10" name="그림 9">
            <a:extLst>
              <a:ext uri="{FF2B5EF4-FFF2-40B4-BE49-F238E27FC236}">
                <a16:creationId xmlns:a16="http://schemas.microsoft.com/office/drawing/2014/main" id="{178D03EA-DD48-A846-BC00-C313D24EDCED}"/>
              </a:ext>
            </a:extLst>
          </p:cNvPr>
          <p:cNvPicPr>
            <a:picLocks noChangeAspect="1"/>
          </p:cNvPicPr>
          <p:nvPr/>
        </p:nvPicPr>
        <p:blipFill>
          <a:blip r:embed="rId4"/>
          <a:srcRect/>
          <a:stretch/>
        </p:blipFill>
        <p:spPr>
          <a:xfrm>
            <a:off x="745047" y="2404279"/>
            <a:ext cx="4980530" cy="3764087"/>
          </a:xfrm>
          <a:prstGeom prst="rect">
            <a:avLst/>
          </a:prstGeom>
          <a:ln>
            <a:solidFill>
              <a:srgbClr val="C00000"/>
            </a:solidFill>
          </a:ln>
        </p:spPr>
      </p:pic>
      <p:sp>
        <p:nvSpPr>
          <p:cNvPr id="11" name="TextBox 10">
            <a:extLst>
              <a:ext uri="{FF2B5EF4-FFF2-40B4-BE49-F238E27FC236}">
                <a16:creationId xmlns:a16="http://schemas.microsoft.com/office/drawing/2014/main" id="{66381C4A-53FF-C340-8428-51FABD871BDB}"/>
              </a:ext>
            </a:extLst>
          </p:cNvPr>
          <p:cNvSpPr txBox="1"/>
          <p:nvPr/>
        </p:nvSpPr>
        <p:spPr>
          <a:xfrm>
            <a:off x="1456780" y="2034947"/>
            <a:ext cx="3557064" cy="369332"/>
          </a:xfrm>
          <a:prstGeom prst="rect">
            <a:avLst/>
          </a:prstGeom>
          <a:noFill/>
        </p:spPr>
        <p:txBody>
          <a:bodyPr wrap="square" rtlCol="0">
            <a:spAutoFit/>
          </a:bodyPr>
          <a:lstStyle/>
          <a:p>
            <a:pPr algn="ctr"/>
            <a:r>
              <a:rPr kumimoji="1" lang="en-US" altLang="ko-Kore-KR" dirty="0"/>
              <a:t>Solution Map for Nonlinear method</a:t>
            </a:r>
          </a:p>
        </p:txBody>
      </p:sp>
    </p:spTree>
    <p:extLst>
      <p:ext uri="{BB962C8B-B14F-4D97-AF65-F5344CB8AC3E}">
        <p14:creationId xmlns:p14="http://schemas.microsoft.com/office/powerpoint/2010/main" val="1213598482"/>
      </p:ext>
    </p:extLst>
  </p:cSld>
  <p:clrMapOvr>
    <a:masterClrMapping/>
  </p:clrMapOvr>
  <mc:AlternateContent xmlns:mc="http://schemas.openxmlformats.org/markup-compatibility/2006" xmlns:p14="http://schemas.microsoft.com/office/powerpoint/2010/main">
    <mc:Choice Requires="p14">
      <p:transition spd="slow" p14:dur="2000" advTm="15354"/>
    </mc:Choice>
    <mc:Fallback xmlns="">
      <p:transition spd="slow" advTm="1535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ACD36C-CDF4-9942-9F65-8723CF80BF70}"/>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6. Future Work</a:t>
            </a:r>
          </a:p>
        </p:txBody>
      </p:sp>
      <p:sp>
        <p:nvSpPr>
          <p:cNvPr id="4" name="TextBox 3">
            <a:extLst>
              <a:ext uri="{FF2B5EF4-FFF2-40B4-BE49-F238E27FC236}">
                <a16:creationId xmlns:a16="http://schemas.microsoft.com/office/drawing/2014/main" id="{55635B2D-83D1-0B42-A957-4C9B7D22A5AD}"/>
              </a:ext>
            </a:extLst>
          </p:cNvPr>
          <p:cNvSpPr txBox="1"/>
          <p:nvPr/>
        </p:nvSpPr>
        <p:spPr>
          <a:xfrm>
            <a:off x="1615201" y="1240297"/>
            <a:ext cx="7266432" cy="400110"/>
          </a:xfrm>
          <a:prstGeom prst="rect">
            <a:avLst/>
          </a:prstGeom>
          <a:noFill/>
          <a:ln w="19050">
            <a:solidFill>
              <a:srgbClr val="C00000"/>
            </a:solidFill>
          </a:ln>
        </p:spPr>
        <p:txBody>
          <a:bodyPr wrap="square" rtlCol="0">
            <a:spAutoFit/>
          </a:bodyPr>
          <a:lstStyle/>
          <a:p>
            <a:r>
              <a:rPr kumimoji="1" lang="en-US" altLang="ko-US" sz="2000" dirty="0"/>
              <a:t>Objective: Get a reduced-order model of the battery dynamics</a:t>
            </a:r>
          </a:p>
        </p:txBody>
      </p:sp>
      <p:sp>
        <p:nvSpPr>
          <p:cNvPr id="14" name="TextBox 13">
            <a:extLst>
              <a:ext uri="{FF2B5EF4-FFF2-40B4-BE49-F238E27FC236}">
                <a16:creationId xmlns:a16="http://schemas.microsoft.com/office/drawing/2014/main" id="{C57D5334-A9A4-DA46-A1A5-F65E0DC25EC1}"/>
              </a:ext>
            </a:extLst>
          </p:cNvPr>
          <p:cNvSpPr txBox="1"/>
          <p:nvPr/>
        </p:nvSpPr>
        <p:spPr>
          <a:xfrm>
            <a:off x="1357332" y="4643559"/>
            <a:ext cx="2345012" cy="369332"/>
          </a:xfrm>
          <a:prstGeom prst="rect">
            <a:avLst/>
          </a:prstGeom>
          <a:noFill/>
          <a:ln w="19050">
            <a:solidFill>
              <a:srgbClr val="C00000"/>
            </a:solidFill>
          </a:ln>
        </p:spPr>
        <p:txBody>
          <a:bodyPr wrap="square" rtlCol="0">
            <a:spAutoFit/>
          </a:bodyPr>
          <a:lstStyle/>
          <a:p>
            <a:pPr algn="ctr"/>
            <a:r>
              <a:rPr kumimoji="1" lang="en-US" altLang="ko-US" dirty="0"/>
              <a:t>Full model</a:t>
            </a:r>
            <a:endParaRPr kumimoji="1" lang="ko-US" altLang="en-US" dirty="0"/>
          </a:p>
        </p:txBody>
      </p:sp>
      <p:sp>
        <p:nvSpPr>
          <p:cNvPr id="15" name="TextBox 14">
            <a:extLst>
              <a:ext uri="{FF2B5EF4-FFF2-40B4-BE49-F238E27FC236}">
                <a16:creationId xmlns:a16="http://schemas.microsoft.com/office/drawing/2014/main" id="{5993E535-7DB9-1841-A48C-E6951DC91DCA}"/>
              </a:ext>
            </a:extLst>
          </p:cNvPr>
          <p:cNvSpPr txBox="1"/>
          <p:nvPr/>
        </p:nvSpPr>
        <p:spPr>
          <a:xfrm>
            <a:off x="1357332" y="5679020"/>
            <a:ext cx="2345012" cy="646331"/>
          </a:xfrm>
          <a:prstGeom prst="rect">
            <a:avLst/>
          </a:prstGeom>
          <a:noFill/>
          <a:ln w="19050">
            <a:solidFill>
              <a:srgbClr val="C00000"/>
            </a:solidFill>
          </a:ln>
        </p:spPr>
        <p:txBody>
          <a:bodyPr wrap="square" rtlCol="0">
            <a:spAutoFit/>
          </a:bodyPr>
          <a:lstStyle/>
          <a:p>
            <a:pPr algn="ctr"/>
            <a:r>
              <a:rPr kumimoji="1" lang="en-US" altLang="ko-US" dirty="0"/>
              <a:t>Reduced Order Model </a:t>
            </a:r>
          </a:p>
          <a:p>
            <a:pPr algn="ctr"/>
            <a:r>
              <a:rPr kumimoji="1" lang="en-US" altLang="ko-US" dirty="0"/>
              <a:t>(ROM)</a:t>
            </a:r>
            <a:endParaRPr kumimoji="1" lang="ko-US" altLang="en-US" dirty="0"/>
          </a:p>
        </p:txBody>
      </p:sp>
      <p:sp>
        <p:nvSpPr>
          <p:cNvPr id="17" name="TextBox 16">
            <a:extLst>
              <a:ext uri="{FF2B5EF4-FFF2-40B4-BE49-F238E27FC236}">
                <a16:creationId xmlns:a16="http://schemas.microsoft.com/office/drawing/2014/main" id="{C785B2EC-2DFA-9C41-AC4A-A8F170CE306B}"/>
              </a:ext>
            </a:extLst>
          </p:cNvPr>
          <p:cNvSpPr txBox="1"/>
          <p:nvPr/>
        </p:nvSpPr>
        <p:spPr>
          <a:xfrm>
            <a:off x="294680" y="5277615"/>
            <a:ext cx="323850" cy="369332"/>
          </a:xfrm>
          <a:prstGeom prst="rect">
            <a:avLst/>
          </a:prstGeom>
          <a:noFill/>
        </p:spPr>
        <p:txBody>
          <a:bodyPr wrap="square" rtlCol="0">
            <a:spAutoFit/>
          </a:bodyPr>
          <a:lstStyle/>
          <a:p>
            <a:pPr algn="ctr"/>
            <a:r>
              <a:rPr kumimoji="1" lang="en-US" altLang="ko-US" dirty="0"/>
              <a:t>u</a:t>
            </a:r>
            <a:endParaRPr kumimoji="1" lang="ko-US" altLang="en-US" dirty="0"/>
          </a:p>
        </p:txBody>
      </p:sp>
      <p:cxnSp>
        <p:nvCxnSpPr>
          <p:cNvPr id="19" name="꺾인 연결선[E] 18">
            <a:extLst>
              <a:ext uri="{FF2B5EF4-FFF2-40B4-BE49-F238E27FC236}">
                <a16:creationId xmlns:a16="http://schemas.microsoft.com/office/drawing/2014/main" id="{77E08CE8-A485-DE43-B556-34BFCF45D4FA}"/>
              </a:ext>
            </a:extLst>
          </p:cNvPr>
          <p:cNvCxnSpPr>
            <a:stCxn id="17" idx="3"/>
            <a:endCxn id="14" idx="1"/>
          </p:cNvCxnSpPr>
          <p:nvPr/>
        </p:nvCxnSpPr>
        <p:spPr>
          <a:xfrm flipV="1">
            <a:off x="618530" y="4828225"/>
            <a:ext cx="738802" cy="634056"/>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꺾인 연결선[E] 20">
            <a:extLst>
              <a:ext uri="{FF2B5EF4-FFF2-40B4-BE49-F238E27FC236}">
                <a16:creationId xmlns:a16="http://schemas.microsoft.com/office/drawing/2014/main" id="{6CC0D2D9-A3DA-3B4E-92C7-17D8C9A98B16}"/>
              </a:ext>
            </a:extLst>
          </p:cNvPr>
          <p:cNvCxnSpPr>
            <a:stCxn id="17" idx="3"/>
            <a:endCxn id="15" idx="1"/>
          </p:cNvCxnSpPr>
          <p:nvPr/>
        </p:nvCxnSpPr>
        <p:spPr>
          <a:xfrm>
            <a:off x="618530" y="5462281"/>
            <a:ext cx="738802" cy="539905"/>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직사각형 21">
                <a:extLst>
                  <a:ext uri="{FF2B5EF4-FFF2-40B4-BE49-F238E27FC236}">
                    <a16:creationId xmlns:a16="http://schemas.microsoft.com/office/drawing/2014/main" id="{F3966815-0F18-4C4B-8FBD-608AB1749BA7}"/>
                  </a:ext>
                </a:extLst>
              </p:cNvPr>
              <p:cNvSpPr/>
              <p:nvPr/>
            </p:nvSpPr>
            <p:spPr>
              <a:xfrm>
                <a:off x="4478566" y="4637476"/>
                <a:ext cx="4220552" cy="168179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chemeClr val="tx1"/>
                    </a:solidFill>
                  </a:rPr>
                  <a:t>Objective function (</a:t>
                </a:r>
                <a14:m>
                  <m:oMath xmlns:m="http://schemas.openxmlformats.org/officeDocument/2006/math">
                    <m:r>
                      <a:rPr lang="en-US" altLang="ko-US" i="1">
                        <a:solidFill>
                          <a:schemeClr val="tx1"/>
                        </a:solidFill>
                        <a:latin typeface="Cambria Math" panose="02040503050406030204" pitchFamily="18" charset="0"/>
                      </a:rPr>
                      <m:t>𝐽</m:t>
                    </m:r>
                  </m:oMath>
                </a14:m>
                <a:r>
                  <a:rPr kumimoji="1" lang="en-US" altLang="ko-US" dirty="0">
                    <a:solidFill>
                      <a:schemeClr val="tx1"/>
                    </a:solidFill>
                  </a:rPr>
                  <a:t>)</a:t>
                </a:r>
              </a:p>
              <a:p>
                <a:pPr algn="ctr">
                  <a:lnSpc>
                    <a:spcPct val="150000"/>
                  </a:lnSpc>
                </a:pPr>
                <a14:m>
                  <m:oMathPara xmlns:m="http://schemas.openxmlformats.org/officeDocument/2006/math">
                    <m:oMathParaPr>
                      <m:jc m:val="centerGroup"/>
                    </m:oMathParaPr>
                    <m:oMath xmlns:m="http://schemas.openxmlformats.org/officeDocument/2006/math">
                      <m:r>
                        <a:rPr lang="en-US" altLang="ko-US" sz="1200" i="1">
                          <a:solidFill>
                            <a:schemeClr val="tx1"/>
                          </a:solidFill>
                          <a:latin typeface="Cambria Math" panose="02040503050406030204" pitchFamily="18" charset="0"/>
                        </a:rPr>
                        <m:t>𝐽</m:t>
                      </m:r>
                      <m:r>
                        <a:rPr lang="en-US" altLang="ko-US" sz="1200" i="1">
                          <a:solidFill>
                            <a:schemeClr val="tx1"/>
                          </a:solidFill>
                          <a:latin typeface="Cambria Math" panose="02040503050406030204" pitchFamily="18" charset="0"/>
                        </a:rPr>
                        <m:t>= </m:t>
                      </m:r>
                      <m:rad>
                        <m:radPr>
                          <m:degHide m:val="on"/>
                          <m:ctrlPr>
                            <a:rPr lang="ko-US" altLang="ko-US" sz="1200" i="1">
                              <a:solidFill>
                                <a:schemeClr val="tx1"/>
                              </a:solidFill>
                              <a:latin typeface="Cambria Math" panose="02040503050406030204" pitchFamily="18" charset="0"/>
                            </a:rPr>
                          </m:ctrlPr>
                        </m:radPr>
                        <m:deg/>
                        <m:e>
                          <m:sSup>
                            <m:sSupPr>
                              <m:ctrlPr>
                                <a:rPr lang="ko-US" altLang="ko-US" sz="1200" i="1">
                                  <a:solidFill>
                                    <a:schemeClr val="tx1"/>
                                  </a:solidFill>
                                  <a:latin typeface="Cambria Math" panose="02040503050406030204" pitchFamily="18" charset="0"/>
                                </a:rPr>
                              </m:ctrlPr>
                            </m:sSupPr>
                            <m:e>
                              <m:d>
                                <m:dPr>
                                  <m:ctrlPr>
                                    <a:rPr lang="ko-US" altLang="ko-US" sz="1200" i="1">
                                      <a:solidFill>
                                        <a:schemeClr val="tx1"/>
                                      </a:solidFill>
                                      <a:latin typeface="Cambria Math" panose="02040503050406030204" pitchFamily="18" charset="0"/>
                                    </a:rPr>
                                  </m:ctrlPr>
                                </m:dPr>
                                <m:e>
                                  <m:sSub>
                                    <m:sSubPr>
                                      <m:ctrlPr>
                                        <a:rPr lang="ko-US" altLang="ko-US" sz="1200" i="1">
                                          <a:solidFill>
                                            <a:schemeClr val="tx1"/>
                                          </a:solidFill>
                                          <a:latin typeface="Cambria Math" panose="02040503050406030204" pitchFamily="18" charset="0"/>
                                        </a:rPr>
                                      </m:ctrlPr>
                                    </m:sSubPr>
                                    <m:e>
                                      <m:r>
                                        <a:rPr lang="en-US" altLang="ko-US" sz="1200" i="1">
                                          <a:solidFill>
                                            <a:schemeClr val="tx1"/>
                                          </a:solidFill>
                                          <a:latin typeface="Cambria Math" panose="02040503050406030204" pitchFamily="18" charset="0"/>
                                        </a:rPr>
                                        <m:t>𝑦</m:t>
                                      </m:r>
                                    </m:e>
                                    <m:sub>
                                      <m:r>
                                        <a:rPr lang="en-US" altLang="ko-US" sz="1200" i="1">
                                          <a:solidFill>
                                            <a:schemeClr val="tx1"/>
                                          </a:solidFill>
                                          <a:latin typeface="Cambria Math" panose="02040503050406030204" pitchFamily="18" charset="0"/>
                                        </a:rPr>
                                        <m:t>1</m:t>
                                      </m:r>
                                    </m:sub>
                                  </m:sSub>
                                  <m:r>
                                    <a:rPr lang="en-US" altLang="ko-US" sz="1200" i="1">
                                      <a:solidFill>
                                        <a:schemeClr val="tx1"/>
                                      </a:solidFill>
                                      <a:latin typeface="Cambria Math" panose="02040503050406030204" pitchFamily="18" charset="0"/>
                                    </a:rPr>
                                    <m:t>−</m:t>
                                  </m:r>
                                  <m:sSub>
                                    <m:sSubPr>
                                      <m:ctrlPr>
                                        <a:rPr lang="ko-US" altLang="ko-US" sz="1200" i="1">
                                          <a:solidFill>
                                            <a:schemeClr val="tx1"/>
                                          </a:solidFill>
                                          <a:latin typeface="Cambria Math" panose="02040503050406030204" pitchFamily="18" charset="0"/>
                                        </a:rPr>
                                      </m:ctrlPr>
                                    </m:sSubPr>
                                    <m:e>
                                      <m:r>
                                        <a:rPr lang="en-US" altLang="ko-US" sz="1200" i="1">
                                          <a:solidFill>
                                            <a:schemeClr val="tx1"/>
                                          </a:solidFill>
                                          <a:latin typeface="Cambria Math" panose="02040503050406030204" pitchFamily="18" charset="0"/>
                                        </a:rPr>
                                        <m:t>𝑦</m:t>
                                      </m:r>
                                    </m:e>
                                    <m:sub>
                                      <m:r>
                                        <a:rPr lang="en-US" altLang="ko-US" sz="1200" i="1">
                                          <a:solidFill>
                                            <a:schemeClr val="tx1"/>
                                          </a:solidFill>
                                          <a:latin typeface="Cambria Math" panose="02040503050406030204" pitchFamily="18" charset="0"/>
                                        </a:rPr>
                                        <m:t>1,</m:t>
                                      </m:r>
                                      <m:r>
                                        <a:rPr lang="en-US" altLang="ko-US" sz="1200" i="1">
                                          <a:solidFill>
                                            <a:schemeClr val="tx1"/>
                                          </a:solidFill>
                                          <a:latin typeface="Cambria Math" panose="02040503050406030204" pitchFamily="18" charset="0"/>
                                        </a:rPr>
                                        <m:t>𝑟𝑜𝑚</m:t>
                                      </m:r>
                                    </m:sub>
                                  </m:sSub>
                                </m:e>
                              </m:d>
                            </m:e>
                            <m:sup>
                              <m:r>
                                <a:rPr lang="en-US" altLang="ko-US" sz="1200" i="1">
                                  <a:solidFill>
                                    <a:schemeClr val="tx1"/>
                                  </a:solidFill>
                                  <a:latin typeface="Cambria Math" panose="02040503050406030204" pitchFamily="18" charset="0"/>
                                </a:rPr>
                                <m:t>2</m:t>
                              </m:r>
                            </m:sup>
                          </m:sSup>
                          <m:r>
                            <a:rPr lang="en-US" altLang="ko-US" sz="1200" i="1">
                              <a:solidFill>
                                <a:schemeClr val="tx1"/>
                              </a:solidFill>
                              <a:latin typeface="Cambria Math" panose="02040503050406030204" pitchFamily="18" charset="0"/>
                            </a:rPr>
                            <m:t>+</m:t>
                          </m:r>
                          <m:sSup>
                            <m:sSupPr>
                              <m:ctrlPr>
                                <a:rPr lang="ko-US" altLang="ko-US" sz="1200" i="1">
                                  <a:solidFill>
                                    <a:schemeClr val="tx1"/>
                                  </a:solidFill>
                                  <a:latin typeface="Cambria Math" panose="02040503050406030204" pitchFamily="18" charset="0"/>
                                </a:rPr>
                              </m:ctrlPr>
                            </m:sSupPr>
                            <m:e>
                              <m:d>
                                <m:dPr>
                                  <m:ctrlPr>
                                    <a:rPr lang="ko-US" altLang="ko-US" sz="1200" i="1">
                                      <a:solidFill>
                                        <a:schemeClr val="tx1"/>
                                      </a:solidFill>
                                      <a:latin typeface="Cambria Math" panose="02040503050406030204" pitchFamily="18" charset="0"/>
                                    </a:rPr>
                                  </m:ctrlPr>
                                </m:dPr>
                                <m:e>
                                  <m:sSub>
                                    <m:sSubPr>
                                      <m:ctrlPr>
                                        <a:rPr lang="ko-US" altLang="ko-US" sz="1200" i="1">
                                          <a:solidFill>
                                            <a:schemeClr val="tx1"/>
                                          </a:solidFill>
                                          <a:latin typeface="Cambria Math" panose="02040503050406030204" pitchFamily="18" charset="0"/>
                                        </a:rPr>
                                      </m:ctrlPr>
                                    </m:sSubPr>
                                    <m:e>
                                      <m:r>
                                        <a:rPr lang="en-US" altLang="ko-US" sz="1200" i="1">
                                          <a:solidFill>
                                            <a:schemeClr val="tx1"/>
                                          </a:solidFill>
                                          <a:latin typeface="Cambria Math" panose="02040503050406030204" pitchFamily="18" charset="0"/>
                                        </a:rPr>
                                        <m:t>𝑦</m:t>
                                      </m:r>
                                    </m:e>
                                    <m:sub>
                                      <m:r>
                                        <a:rPr lang="en-US" altLang="ko-US" sz="1200" i="1">
                                          <a:solidFill>
                                            <a:schemeClr val="tx1"/>
                                          </a:solidFill>
                                          <a:latin typeface="Cambria Math" panose="02040503050406030204" pitchFamily="18" charset="0"/>
                                        </a:rPr>
                                        <m:t>2</m:t>
                                      </m:r>
                                    </m:sub>
                                  </m:sSub>
                                  <m:r>
                                    <a:rPr lang="en-US" altLang="ko-US" sz="1200" i="1">
                                      <a:solidFill>
                                        <a:schemeClr val="tx1"/>
                                      </a:solidFill>
                                      <a:latin typeface="Cambria Math" panose="02040503050406030204" pitchFamily="18" charset="0"/>
                                    </a:rPr>
                                    <m:t>−</m:t>
                                  </m:r>
                                  <m:sSub>
                                    <m:sSubPr>
                                      <m:ctrlPr>
                                        <a:rPr lang="ko-US" altLang="ko-US" sz="1200" i="1">
                                          <a:solidFill>
                                            <a:schemeClr val="tx1"/>
                                          </a:solidFill>
                                          <a:latin typeface="Cambria Math" panose="02040503050406030204" pitchFamily="18" charset="0"/>
                                        </a:rPr>
                                      </m:ctrlPr>
                                    </m:sSubPr>
                                    <m:e>
                                      <m:r>
                                        <a:rPr lang="en-US" altLang="ko-US" sz="1200" i="1">
                                          <a:solidFill>
                                            <a:schemeClr val="tx1"/>
                                          </a:solidFill>
                                          <a:latin typeface="Cambria Math" panose="02040503050406030204" pitchFamily="18" charset="0"/>
                                        </a:rPr>
                                        <m:t>𝑦</m:t>
                                      </m:r>
                                    </m:e>
                                    <m:sub>
                                      <m:r>
                                        <a:rPr lang="en-US" altLang="ko-US" sz="1200" i="1">
                                          <a:solidFill>
                                            <a:schemeClr val="tx1"/>
                                          </a:solidFill>
                                          <a:latin typeface="Cambria Math" panose="02040503050406030204" pitchFamily="18" charset="0"/>
                                        </a:rPr>
                                        <m:t>2,</m:t>
                                      </m:r>
                                      <m:r>
                                        <a:rPr lang="en-US" altLang="ko-US" sz="1200" i="1">
                                          <a:solidFill>
                                            <a:schemeClr val="tx1"/>
                                          </a:solidFill>
                                          <a:latin typeface="Cambria Math" panose="02040503050406030204" pitchFamily="18" charset="0"/>
                                        </a:rPr>
                                        <m:t>𝑟𝑜𝑚</m:t>
                                      </m:r>
                                    </m:sub>
                                  </m:sSub>
                                </m:e>
                              </m:d>
                            </m:e>
                            <m:sup>
                              <m:r>
                                <a:rPr lang="en-US" altLang="ko-US" sz="1200" i="1">
                                  <a:solidFill>
                                    <a:schemeClr val="tx1"/>
                                  </a:solidFill>
                                  <a:latin typeface="Cambria Math" panose="02040503050406030204" pitchFamily="18" charset="0"/>
                                </a:rPr>
                                <m:t>2</m:t>
                              </m:r>
                            </m:sup>
                          </m:sSup>
                          <m:r>
                            <a:rPr lang="en-US" altLang="ko-US" sz="1200" i="1">
                              <a:solidFill>
                                <a:schemeClr val="tx1"/>
                              </a:solidFill>
                              <a:latin typeface="Cambria Math" panose="02040503050406030204" pitchFamily="18" charset="0"/>
                            </a:rPr>
                            <m:t>+⋯+</m:t>
                          </m:r>
                          <m:sSup>
                            <m:sSupPr>
                              <m:ctrlPr>
                                <a:rPr lang="ko-US" altLang="ko-US" sz="1200" i="1">
                                  <a:solidFill>
                                    <a:schemeClr val="tx1"/>
                                  </a:solidFill>
                                  <a:latin typeface="Cambria Math" panose="02040503050406030204" pitchFamily="18" charset="0"/>
                                </a:rPr>
                              </m:ctrlPr>
                            </m:sSupPr>
                            <m:e>
                              <m:d>
                                <m:dPr>
                                  <m:ctrlPr>
                                    <a:rPr lang="ko-US" altLang="ko-US" sz="1200" i="1">
                                      <a:solidFill>
                                        <a:schemeClr val="tx1"/>
                                      </a:solidFill>
                                      <a:latin typeface="Cambria Math" panose="02040503050406030204" pitchFamily="18" charset="0"/>
                                    </a:rPr>
                                  </m:ctrlPr>
                                </m:dPr>
                                <m:e>
                                  <m:sSub>
                                    <m:sSubPr>
                                      <m:ctrlPr>
                                        <a:rPr lang="ko-US" altLang="ko-US" sz="1200" i="1">
                                          <a:solidFill>
                                            <a:schemeClr val="tx1"/>
                                          </a:solidFill>
                                          <a:latin typeface="Cambria Math" panose="02040503050406030204" pitchFamily="18" charset="0"/>
                                        </a:rPr>
                                      </m:ctrlPr>
                                    </m:sSubPr>
                                    <m:e>
                                      <m:r>
                                        <a:rPr lang="en-US" altLang="ko-US" sz="1200" i="1">
                                          <a:solidFill>
                                            <a:schemeClr val="tx1"/>
                                          </a:solidFill>
                                          <a:latin typeface="Cambria Math" panose="02040503050406030204" pitchFamily="18" charset="0"/>
                                        </a:rPr>
                                        <m:t>𝑦</m:t>
                                      </m:r>
                                    </m:e>
                                    <m:sub>
                                      <m:r>
                                        <a:rPr lang="en-US" altLang="ko-US" sz="1200" i="1">
                                          <a:solidFill>
                                            <a:schemeClr val="tx1"/>
                                          </a:solidFill>
                                          <a:latin typeface="Cambria Math" panose="02040503050406030204" pitchFamily="18" charset="0"/>
                                        </a:rPr>
                                        <m:t>𝑁</m:t>
                                      </m:r>
                                    </m:sub>
                                  </m:sSub>
                                  <m:r>
                                    <a:rPr lang="en-US" altLang="ko-US" sz="1200" i="1">
                                      <a:solidFill>
                                        <a:schemeClr val="tx1"/>
                                      </a:solidFill>
                                      <a:latin typeface="Cambria Math" panose="02040503050406030204" pitchFamily="18" charset="0"/>
                                    </a:rPr>
                                    <m:t>−</m:t>
                                  </m:r>
                                  <m:sSub>
                                    <m:sSubPr>
                                      <m:ctrlPr>
                                        <a:rPr lang="ko-US" altLang="ko-US" sz="1200" i="1">
                                          <a:solidFill>
                                            <a:schemeClr val="tx1"/>
                                          </a:solidFill>
                                          <a:latin typeface="Cambria Math" panose="02040503050406030204" pitchFamily="18" charset="0"/>
                                        </a:rPr>
                                      </m:ctrlPr>
                                    </m:sSubPr>
                                    <m:e>
                                      <m:r>
                                        <a:rPr lang="en-US" altLang="ko-US" sz="1200" i="1">
                                          <a:solidFill>
                                            <a:schemeClr val="tx1"/>
                                          </a:solidFill>
                                          <a:latin typeface="Cambria Math" panose="02040503050406030204" pitchFamily="18" charset="0"/>
                                        </a:rPr>
                                        <m:t>𝑦</m:t>
                                      </m:r>
                                    </m:e>
                                    <m:sub>
                                      <m:r>
                                        <a:rPr lang="en-US" altLang="ko-US" sz="1200" i="1">
                                          <a:solidFill>
                                            <a:schemeClr val="tx1"/>
                                          </a:solidFill>
                                          <a:latin typeface="Cambria Math" panose="02040503050406030204" pitchFamily="18" charset="0"/>
                                        </a:rPr>
                                        <m:t>𝑁</m:t>
                                      </m:r>
                                      <m:r>
                                        <a:rPr lang="en-US" altLang="ko-US" sz="1200" i="1">
                                          <a:solidFill>
                                            <a:schemeClr val="tx1"/>
                                          </a:solidFill>
                                          <a:latin typeface="Cambria Math" panose="02040503050406030204" pitchFamily="18" charset="0"/>
                                        </a:rPr>
                                        <m:t>,</m:t>
                                      </m:r>
                                      <m:r>
                                        <a:rPr lang="en-US" altLang="ko-US" sz="1200" i="1">
                                          <a:solidFill>
                                            <a:schemeClr val="tx1"/>
                                          </a:solidFill>
                                          <a:latin typeface="Cambria Math" panose="02040503050406030204" pitchFamily="18" charset="0"/>
                                        </a:rPr>
                                        <m:t>𝑟𝑜𝑚</m:t>
                                      </m:r>
                                    </m:sub>
                                  </m:sSub>
                                </m:e>
                              </m:d>
                            </m:e>
                            <m:sup>
                              <m:r>
                                <a:rPr lang="en-US" altLang="ko-US" sz="1200" i="1">
                                  <a:solidFill>
                                    <a:schemeClr val="tx1"/>
                                  </a:solidFill>
                                  <a:latin typeface="Cambria Math" panose="02040503050406030204" pitchFamily="18" charset="0"/>
                                </a:rPr>
                                <m:t>2</m:t>
                              </m:r>
                            </m:sup>
                          </m:sSup>
                        </m:e>
                      </m:rad>
                    </m:oMath>
                  </m:oMathPara>
                </a14:m>
                <a:endParaRPr lang="ko-US" altLang="ko-US" dirty="0">
                  <a:solidFill>
                    <a:schemeClr val="tx1"/>
                  </a:solidFill>
                </a:endParaRPr>
              </a:p>
            </p:txBody>
          </p:sp>
        </mc:Choice>
        <mc:Fallback xmlns="">
          <p:sp>
            <p:nvSpPr>
              <p:cNvPr id="22" name="직사각형 21">
                <a:extLst>
                  <a:ext uri="{FF2B5EF4-FFF2-40B4-BE49-F238E27FC236}">
                    <a16:creationId xmlns:a16="http://schemas.microsoft.com/office/drawing/2014/main" id="{F3966815-0F18-4C4B-8FBD-608AB1749BA7}"/>
                  </a:ext>
                </a:extLst>
              </p:cNvPr>
              <p:cNvSpPr>
                <a:spLocks noRot="1" noChangeAspect="1" noMove="1" noResize="1" noEditPoints="1" noAdjustHandles="1" noChangeArrowheads="1" noChangeShapeType="1" noTextEdit="1"/>
              </p:cNvSpPr>
              <p:nvPr/>
            </p:nvSpPr>
            <p:spPr>
              <a:xfrm>
                <a:off x="4478566" y="4637476"/>
                <a:ext cx="4220552" cy="1681791"/>
              </a:xfrm>
              <a:prstGeom prst="rect">
                <a:avLst/>
              </a:prstGeom>
              <a:blipFill>
                <a:blip r:embed="rId3"/>
                <a:stretch>
                  <a:fillRect/>
                </a:stretch>
              </a:blipFill>
              <a:ln w="19050">
                <a:solidFill>
                  <a:srgbClr val="C00000"/>
                </a:solidFill>
              </a:ln>
            </p:spPr>
            <p:txBody>
              <a:bodyPr/>
              <a:lstStyle/>
              <a:p>
                <a:r>
                  <a:rPr lang="ko-US" altLang="en-US">
                    <a:noFill/>
                  </a:rPr>
                  <a:t> </a:t>
                </a:r>
              </a:p>
            </p:txBody>
          </p:sp>
        </mc:Fallback>
      </mc:AlternateContent>
      <p:cxnSp>
        <p:nvCxnSpPr>
          <p:cNvPr id="24" name="직선 화살표 연결선 23">
            <a:extLst>
              <a:ext uri="{FF2B5EF4-FFF2-40B4-BE49-F238E27FC236}">
                <a16:creationId xmlns:a16="http://schemas.microsoft.com/office/drawing/2014/main" id="{DB92E0B5-AE42-DF4B-A05C-C0029F001DB8}"/>
              </a:ext>
            </a:extLst>
          </p:cNvPr>
          <p:cNvCxnSpPr>
            <a:cxnSpLocks/>
            <a:stCxn id="14" idx="3"/>
          </p:cNvCxnSpPr>
          <p:nvPr/>
        </p:nvCxnSpPr>
        <p:spPr>
          <a:xfrm>
            <a:off x="3702344" y="4828225"/>
            <a:ext cx="77622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120DC9BA-814A-BA47-B0E9-A1FAB1C52C7A}"/>
              </a:ext>
            </a:extLst>
          </p:cNvPr>
          <p:cNvCxnSpPr>
            <a:cxnSpLocks/>
            <a:stCxn id="15" idx="3"/>
          </p:cNvCxnSpPr>
          <p:nvPr/>
        </p:nvCxnSpPr>
        <p:spPr>
          <a:xfrm>
            <a:off x="3702344" y="6002186"/>
            <a:ext cx="77622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81FDFA24-CBFB-D849-BA20-BA3FA90FFF91}"/>
              </a:ext>
            </a:extLst>
          </p:cNvPr>
          <p:cNvCxnSpPr>
            <a:cxnSpLocks/>
            <a:stCxn id="22" idx="3"/>
            <a:endCxn id="34" idx="1"/>
          </p:cNvCxnSpPr>
          <p:nvPr/>
        </p:nvCxnSpPr>
        <p:spPr>
          <a:xfrm flipV="1">
            <a:off x="8699118" y="5478371"/>
            <a:ext cx="489250"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A3230141-6F7D-B643-9CC2-18FA4EE8C8BE}"/>
              </a:ext>
            </a:extLst>
          </p:cNvPr>
          <p:cNvSpPr/>
          <p:nvPr/>
        </p:nvSpPr>
        <p:spPr>
          <a:xfrm>
            <a:off x="9188368" y="5156768"/>
            <a:ext cx="1455101" cy="64320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chemeClr val="tx1"/>
                </a:solidFill>
              </a:rPr>
              <a:t>GA function</a:t>
            </a:r>
            <a:endParaRPr kumimoji="1" lang="ko-US" altLang="en-US" dirty="0">
              <a:solidFill>
                <a:schemeClr val="tx1"/>
              </a:solidFill>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E5EC142-97EF-1340-9433-D6D13E7EDBB4}"/>
                  </a:ext>
                </a:extLst>
              </p:cNvPr>
              <p:cNvSpPr txBox="1"/>
              <p:nvPr/>
            </p:nvSpPr>
            <p:spPr>
              <a:xfrm>
                <a:off x="4009543" y="4545733"/>
                <a:ext cx="186718"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kumimoji="1" lang="en-US" altLang="ko-US" b="0" i="1" smtClean="0">
                          <a:latin typeface="Cambria Math" panose="02040503050406030204" pitchFamily="18" charset="0"/>
                        </a:rPr>
                        <m:t>𝑦</m:t>
                      </m:r>
                    </m:oMath>
                  </m:oMathPara>
                </a14:m>
                <a:endParaRPr kumimoji="1" lang="ko-US" altLang="en-US" dirty="0"/>
              </a:p>
            </p:txBody>
          </p:sp>
        </mc:Choice>
        <mc:Fallback xmlns="">
          <p:sp>
            <p:nvSpPr>
              <p:cNvPr id="39" name="TextBox 38">
                <a:extLst>
                  <a:ext uri="{FF2B5EF4-FFF2-40B4-BE49-F238E27FC236}">
                    <a16:creationId xmlns:a16="http://schemas.microsoft.com/office/drawing/2014/main" id="{2E5EC142-97EF-1340-9433-D6D13E7EDBB4}"/>
                  </a:ext>
                </a:extLst>
              </p:cNvPr>
              <p:cNvSpPr txBox="1">
                <a:spLocks noRot="1" noChangeAspect="1" noMove="1" noResize="1" noEditPoints="1" noAdjustHandles="1" noChangeArrowheads="1" noChangeShapeType="1" noTextEdit="1"/>
              </p:cNvSpPr>
              <p:nvPr/>
            </p:nvSpPr>
            <p:spPr>
              <a:xfrm>
                <a:off x="4009543" y="4545733"/>
                <a:ext cx="186718" cy="276999"/>
              </a:xfrm>
              <a:prstGeom prst="rect">
                <a:avLst/>
              </a:prstGeom>
              <a:blipFill>
                <a:blip r:embed="rId4"/>
                <a:stretch>
                  <a:fillRect l="-25000" r="-25000" b="-27273"/>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6A08786-0ECE-894E-AE6D-61E9EC6728D3}"/>
                  </a:ext>
                </a:extLst>
              </p:cNvPr>
              <p:cNvSpPr txBox="1"/>
              <p:nvPr/>
            </p:nvSpPr>
            <p:spPr>
              <a:xfrm>
                <a:off x="3842318" y="5706682"/>
                <a:ext cx="521168"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ko-US" b="0" i="1" smtClean="0">
                              <a:latin typeface="Cambria Math" panose="02040503050406030204" pitchFamily="18" charset="0"/>
                            </a:rPr>
                          </m:ctrlPr>
                        </m:sSubPr>
                        <m:e>
                          <m:r>
                            <a:rPr kumimoji="1" lang="en-US" altLang="ko-US" b="0" i="1" smtClean="0">
                              <a:latin typeface="Cambria Math" panose="02040503050406030204" pitchFamily="18" charset="0"/>
                            </a:rPr>
                            <m:t>𝑦</m:t>
                          </m:r>
                        </m:e>
                        <m:sub>
                          <m:r>
                            <a:rPr kumimoji="1" lang="en-US" altLang="ko-US" b="0" i="1" smtClean="0">
                              <a:latin typeface="Cambria Math" panose="02040503050406030204" pitchFamily="18" charset="0"/>
                            </a:rPr>
                            <m:t>𝑟𝑜𝑚</m:t>
                          </m:r>
                        </m:sub>
                      </m:sSub>
                    </m:oMath>
                  </m:oMathPara>
                </a14:m>
                <a:endParaRPr kumimoji="1" lang="ko-US" altLang="en-US" dirty="0"/>
              </a:p>
            </p:txBody>
          </p:sp>
        </mc:Choice>
        <mc:Fallback xmlns="">
          <p:sp>
            <p:nvSpPr>
              <p:cNvPr id="40" name="TextBox 39">
                <a:extLst>
                  <a:ext uri="{FF2B5EF4-FFF2-40B4-BE49-F238E27FC236}">
                    <a16:creationId xmlns:a16="http://schemas.microsoft.com/office/drawing/2014/main" id="{96A08786-0ECE-894E-AE6D-61E9EC6728D3}"/>
                  </a:ext>
                </a:extLst>
              </p:cNvPr>
              <p:cNvSpPr txBox="1">
                <a:spLocks noRot="1" noChangeAspect="1" noMove="1" noResize="1" noEditPoints="1" noAdjustHandles="1" noChangeArrowheads="1" noChangeShapeType="1" noTextEdit="1"/>
              </p:cNvSpPr>
              <p:nvPr/>
            </p:nvSpPr>
            <p:spPr>
              <a:xfrm>
                <a:off x="3842318" y="5706682"/>
                <a:ext cx="521168" cy="276999"/>
              </a:xfrm>
              <a:prstGeom prst="rect">
                <a:avLst/>
              </a:prstGeom>
              <a:blipFill>
                <a:blip r:embed="rId5"/>
                <a:stretch>
                  <a:fillRect l="-9524" b="-26087"/>
                </a:stretch>
              </a:blipFill>
            </p:spPr>
            <p:txBody>
              <a:bodyPr/>
              <a:lstStyle/>
              <a:p>
                <a:r>
                  <a:rPr lang="ko-US" altLang="en-US">
                    <a:noFill/>
                  </a:rPr>
                  <a:t> </a:t>
                </a:r>
              </a:p>
            </p:txBody>
          </p:sp>
        </mc:Fallback>
      </mc:AlternateContent>
      <p:sp>
        <p:nvSpPr>
          <p:cNvPr id="44" name="직사각형 43">
            <a:extLst>
              <a:ext uri="{FF2B5EF4-FFF2-40B4-BE49-F238E27FC236}">
                <a16:creationId xmlns:a16="http://schemas.microsoft.com/office/drawing/2014/main" id="{8EFC0425-06C0-1A4B-9E54-0F3043B6648F}"/>
              </a:ext>
            </a:extLst>
          </p:cNvPr>
          <p:cNvSpPr/>
          <p:nvPr/>
        </p:nvSpPr>
        <p:spPr>
          <a:xfrm>
            <a:off x="1906736" y="2637973"/>
            <a:ext cx="8962753" cy="845744"/>
          </a:xfrm>
          <a:prstGeom prst="rect">
            <a:avLst/>
          </a:prstGeom>
        </p:spPr>
        <p:txBody>
          <a:bodyPr wrap="square">
            <a:spAutoFit/>
          </a:bodyPr>
          <a:lstStyle/>
          <a:p>
            <a:pPr marL="742950" lvl="1" indent="-285750">
              <a:buFont typeface="시스템 서체 일반체"/>
              <a:buChar char="-"/>
            </a:pPr>
            <a:r>
              <a:rPr kumimoji="1" lang="en-US" altLang="ko-US" dirty="0"/>
              <a:t>Pade Approximation: No good due to nonlinearity</a:t>
            </a:r>
          </a:p>
          <a:p>
            <a:pPr marL="742950" lvl="1" indent="-285750">
              <a:lnSpc>
                <a:spcPct val="200000"/>
              </a:lnSpc>
              <a:buFont typeface="시스템 서체 일반체"/>
              <a:buChar char="-"/>
            </a:pPr>
            <a:r>
              <a:rPr kumimoji="1" lang="en-US" altLang="ko-US" dirty="0">
                <a:solidFill>
                  <a:srgbClr val="0070C0"/>
                </a:solidFill>
              </a:rPr>
              <a:t>Optimization-based model reduction → I am now applying the Genetic Algorithm.</a:t>
            </a:r>
            <a:endParaRPr kumimoji="1" lang="ko-US" altLang="en-US" dirty="0">
              <a:solidFill>
                <a:srgbClr val="0070C0"/>
              </a:solidFill>
            </a:endParaRPr>
          </a:p>
        </p:txBody>
      </p:sp>
      <p:sp>
        <p:nvSpPr>
          <p:cNvPr id="46" name="직사각형 45">
            <a:extLst>
              <a:ext uri="{FF2B5EF4-FFF2-40B4-BE49-F238E27FC236}">
                <a16:creationId xmlns:a16="http://schemas.microsoft.com/office/drawing/2014/main" id="{86334821-AF5D-2742-ADAC-4BEBA5C74B82}"/>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47" name="직사각형 46">
            <a:extLst>
              <a:ext uri="{FF2B5EF4-FFF2-40B4-BE49-F238E27FC236}">
                <a16:creationId xmlns:a16="http://schemas.microsoft.com/office/drawing/2014/main" id="{A357E93D-C615-6840-AFB6-D96DDB453EB6}"/>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21</a:t>
            </a:r>
            <a:endParaRPr kumimoji="1" lang="ko-US" altLang="en-US" dirty="0"/>
          </a:p>
        </p:txBody>
      </p:sp>
      <p:sp>
        <p:nvSpPr>
          <p:cNvPr id="49" name="TextBox 48">
            <a:extLst>
              <a:ext uri="{FF2B5EF4-FFF2-40B4-BE49-F238E27FC236}">
                <a16:creationId xmlns:a16="http://schemas.microsoft.com/office/drawing/2014/main" id="{6307324A-C930-FF4D-8BD3-383931BCE5E7}"/>
              </a:ext>
            </a:extLst>
          </p:cNvPr>
          <p:cNvSpPr txBox="1"/>
          <p:nvPr/>
        </p:nvSpPr>
        <p:spPr>
          <a:xfrm>
            <a:off x="1615201" y="1927763"/>
            <a:ext cx="7266432" cy="400110"/>
          </a:xfrm>
          <a:prstGeom prst="rect">
            <a:avLst/>
          </a:prstGeom>
          <a:noFill/>
        </p:spPr>
        <p:txBody>
          <a:bodyPr wrap="square" rtlCol="0">
            <a:spAutoFit/>
          </a:bodyPr>
          <a:lstStyle/>
          <a:p>
            <a:r>
              <a:rPr kumimoji="1" lang="en-US" altLang="ko-US" sz="2000" dirty="0"/>
              <a:t>Options</a:t>
            </a:r>
          </a:p>
        </p:txBody>
      </p:sp>
      <p:sp>
        <p:nvSpPr>
          <p:cNvPr id="50" name="직사각형 49">
            <a:extLst>
              <a:ext uri="{FF2B5EF4-FFF2-40B4-BE49-F238E27FC236}">
                <a16:creationId xmlns:a16="http://schemas.microsoft.com/office/drawing/2014/main" id="{22F05537-3015-ED43-82D9-BD9AC5668564}"/>
              </a:ext>
            </a:extLst>
          </p:cNvPr>
          <p:cNvSpPr/>
          <p:nvPr/>
        </p:nvSpPr>
        <p:spPr>
          <a:xfrm>
            <a:off x="1615201" y="1926711"/>
            <a:ext cx="9089397" cy="174335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cxnSp>
        <p:nvCxnSpPr>
          <p:cNvPr id="56" name="직선 화살표 연결선 55">
            <a:extLst>
              <a:ext uri="{FF2B5EF4-FFF2-40B4-BE49-F238E27FC236}">
                <a16:creationId xmlns:a16="http://schemas.microsoft.com/office/drawing/2014/main" id="{C3555C2D-51DC-DC4C-BB5F-4D61840E00DF}"/>
              </a:ext>
            </a:extLst>
          </p:cNvPr>
          <p:cNvCxnSpPr>
            <a:cxnSpLocks/>
            <a:stCxn id="34" idx="3"/>
          </p:cNvCxnSpPr>
          <p:nvPr/>
        </p:nvCxnSpPr>
        <p:spPr>
          <a:xfrm>
            <a:off x="10643469" y="5478371"/>
            <a:ext cx="42504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487D580-8666-C04A-8959-70169490ABE2}"/>
                  </a:ext>
                </a:extLst>
              </p:cNvPr>
              <p:cNvSpPr txBox="1"/>
              <p:nvPr/>
            </p:nvSpPr>
            <p:spPr>
              <a:xfrm>
                <a:off x="10945392" y="5090228"/>
                <a:ext cx="1176883" cy="982641"/>
              </a:xfrm>
              <a:prstGeom prst="rect">
                <a:avLst/>
              </a:prstGeom>
              <a:noFill/>
            </p:spPr>
            <p:txBody>
              <a:bodyPr wrap="square" rtlCol="0">
                <a:spAutoFit/>
              </a:bodyPr>
              <a:lstStyle/>
              <a:p>
                <a:pPr algn="ctr"/>
                <a:r>
                  <a:rPr kumimoji="1" lang="en-US" altLang="ko-US" dirty="0"/>
                  <a:t>[A], [B], </a:t>
                </a:r>
              </a:p>
              <a:p>
                <a:pPr algn="ctr"/>
                <a:r>
                  <a:rPr kumimoji="1" lang="en-US" altLang="ko-US" dirty="0"/>
                  <a:t>[C], [D]</a:t>
                </a:r>
              </a:p>
              <a:p>
                <a:pPr algn="ctr"/>
                <a14:m>
                  <m:oMath xmlns:m="http://schemas.openxmlformats.org/officeDocument/2006/math">
                    <m:acc>
                      <m:accPr>
                        <m:chr m:val="⃗"/>
                        <m:ctrlPr>
                          <a:rPr kumimoji="1" lang="en-US" altLang="ko-US" i="1" smtClean="0">
                            <a:latin typeface="Cambria Math" panose="02040503050406030204" pitchFamily="18" charset="0"/>
                          </a:rPr>
                        </m:ctrlPr>
                      </m:accPr>
                      <m:e>
                        <m:r>
                          <a:rPr kumimoji="1" lang="en-US" altLang="ko-US" i="1" smtClean="0">
                            <a:latin typeface="Cambria Math" panose="02040503050406030204" pitchFamily="18" charset="0"/>
                            <a:ea typeface="Cambria Math" panose="02040503050406030204" pitchFamily="18" charset="0"/>
                          </a:rPr>
                          <m:t>𝜃</m:t>
                        </m:r>
                      </m:e>
                    </m:acc>
                  </m:oMath>
                </a14:m>
                <a:r>
                  <a:rPr kumimoji="1" lang="en-US" altLang="ko-US" dirty="0"/>
                  <a:t> </a:t>
                </a:r>
                <a:endParaRPr kumimoji="1" lang="ko-US" altLang="en-US" dirty="0"/>
              </a:p>
            </p:txBody>
          </p:sp>
        </mc:Choice>
        <mc:Fallback xmlns="">
          <p:sp>
            <p:nvSpPr>
              <p:cNvPr id="59" name="TextBox 58">
                <a:extLst>
                  <a:ext uri="{FF2B5EF4-FFF2-40B4-BE49-F238E27FC236}">
                    <a16:creationId xmlns:a16="http://schemas.microsoft.com/office/drawing/2014/main" id="{0487D580-8666-C04A-8959-70169490ABE2}"/>
                  </a:ext>
                </a:extLst>
              </p:cNvPr>
              <p:cNvSpPr txBox="1">
                <a:spLocks noRot="1" noChangeAspect="1" noMove="1" noResize="1" noEditPoints="1" noAdjustHandles="1" noChangeArrowheads="1" noChangeShapeType="1" noTextEdit="1"/>
              </p:cNvSpPr>
              <p:nvPr/>
            </p:nvSpPr>
            <p:spPr>
              <a:xfrm>
                <a:off x="10945392" y="5090228"/>
                <a:ext cx="1176883" cy="982641"/>
              </a:xfrm>
              <a:prstGeom prst="rect">
                <a:avLst/>
              </a:prstGeom>
              <a:blipFill>
                <a:blip r:embed="rId6"/>
                <a:stretch>
                  <a:fillRect t="-2532"/>
                </a:stretch>
              </a:blipFill>
            </p:spPr>
            <p:txBody>
              <a:bodyPr/>
              <a:lstStyle/>
              <a:p>
                <a:r>
                  <a:rPr lang="ko-US" altLang="en-US">
                    <a:noFill/>
                  </a:rPr>
                  <a:t> </a:t>
                </a:r>
              </a:p>
            </p:txBody>
          </p:sp>
        </mc:Fallback>
      </mc:AlternateContent>
      <p:cxnSp>
        <p:nvCxnSpPr>
          <p:cNvPr id="61" name="꺾인 연결선[E] 60">
            <a:extLst>
              <a:ext uri="{FF2B5EF4-FFF2-40B4-BE49-F238E27FC236}">
                <a16:creationId xmlns:a16="http://schemas.microsoft.com/office/drawing/2014/main" id="{C4CC71F9-C562-8D48-B46B-FCBE8685FEFA}"/>
              </a:ext>
            </a:extLst>
          </p:cNvPr>
          <p:cNvCxnSpPr>
            <a:cxnSpLocks/>
            <a:endCxn id="15" idx="2"/>
          </p:cNvCxnSpPr>
          <p:nvPr/>
        </p:nvCxnSpPr>
        <p:spPr>
          <a:xfrm rot="10800000" flipV="1">
            <a:off x="2529839" y="5478369"/>
            <a:ext cx="8299903" cy="846982"/>
          </a:xfrm>
          <a:prstGeom prst="bentConnector4">
            <a:avLst>
              <a:gd name="adj1" fmla="val 55"/>
              <a:gd name="adj2" fmla="val 15024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직사각형 68">
                <a:extLst>
                  <a:ext uri="{FF2B5EF4-FFF2-40B4-BE49-F238E27FC236}">
                    <a16:creationId xmlns:a16="http://schemas.microsoft.com/office/drawing/2014/main" id="{0F50B8F5-723E-5241-B058-B9629CD0A095}"/>
                  </a:ext>
                </a:extLst>
              </p:cNvPr>
              <p:cNvSpPr/>
              <p:nvPr/>
            </p:nvSpPr>
            <p:spPr>
              <a:xfrm>
                <a:off x="2529838" y="6381959"/>
                <a:ext cx="374140" cy="407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ko-US" i="1">
                              <a:latin typeface="Cambria Math" panose="02040503050406030204" pitchFamily="18" charset="0"/>
                            </a:rPr>
                          </m:ctrlPr>
                        </m:accPr>
                        <m:e>
                          <m:r>
                            <a:rPr kumimoji="1" lang="en-US" altLang="ko-US" i="1">
                              <a:latin typeface="Cambria Math" panose="02040503050406030204" pitchFamily="18" charset="0"/>
                              <a:ea typeface="Cambria Math" panose="02040503050406030204" pitchFamily="18" charset="0"/>
                            </a:rPr>
                            <m:t>𝜃</m:t>
                          </m:r>
                        </m:e>
                      </m:acc>
                    </m:oMath>
                  </m:oMathPara>
                </a14:m>
                <a:endParaRPr lang="ko-US" altLang="en-US" dirty="0"/>
              </a:p>
            </p:txBody>
          </p:sp>
        </mc:Choice>
        <mc:Fallback xmlns="">
          <p:sp>
            <p:nvSpPr>
              <p:cNvPr id="69" name="직사각형 68">
                <a:extLst>
                  <a:ext uri="{FF2B5EF4-FFF2-40B4-BE49-F238E27FC236}">
                    <a16:creationId xmlns:a16="http://schemas.microsoft.com/office/drawing/2014/main" id="{0F50B8F5-723E-5241-B058-B9629CD0A095}"/>
                  </a:ext>
                </a:extLst>
              </p:cNvPr>
              <p:cNvSpPr>
                <a:spLocks noRot="1" noChangeAspect="1" noMove="1" noResize="1" noEditPoints="1" noAdjustHandles="1" noChangeArrowheads="1" noChangeShapeType="1" noTextEdit="1"/>
              </p:cNvSpPr>
              <p:nvPr/>
            </p:nvSpPr>
            <p:spPr>
              <a:xfrm>
                <a:off x="2529838" y="6381959"/>
                <a:ext cx="374140" cy="407099"/>
              </a:xfrm>
              <a:prstGeom prst="rect">
                <a:avLst/>
              </a:prstGeom>
              <a:blipFill>
                <a:blip r:embed="rId7"/>
                <a:stretch>
                  <a:fillRect t="-12121"/>
                </a:stretch>
              </a:blipFill>
            </p:spPr>
            <p:txBody>
              <a:bodyPr/>
              <a:lstStyle/>
              <a:p>
                <a:r>
                  <a:rPr lang="ko-US" altLang="en-US">
                    <a:noFill/>
                  </a:rPr>
                  <a:t> </a:t>
                </a:r>
              </a:p>
            </p:txBody>
          </p:sp>
        </mc:Fallback>
      </mc:AlternateContent>
      <p:sp>
        <p:nvSpPr>
          <p:cNvPr id="70" name="직사각형 69">
            <a:extLst>
              <a:ext uri="{FF2B5EF4-FFF2-40B4-BE49-F238E27FC236}">
                <a16:creationId xmlns:a16="http://schemas.microsoft.com/office/drawing/2014/main" id="{E88F64DB-DD1E-4442-BD54-3A530C1F25B8}"/>
              </a:ext>
            </a:extLst>
          </p:cNvPr>
          <p:cNvSpPr/>
          <p:nvPr/>
        </p:nvSpPr>
        <p:spPr>
          <a:xfrm>
            <a:off x="69725" y="3886200"/>
            <a:ext cx="11983127" cy="313082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71" name="TextBox 70">
            <a:extLst>
              <a:ext uri="{FF2B5EF4-FFF2-40B4-BE49-F238E27FC236}">
                <a16:creationId xmlns:a16="http://schemas.microsoft.com/office/drawing/2014/main" id="{F6EC6F64-6DE0-144D-994B-0CCFCD941F68}"/>
              </a:ext>
            </a:extLst>
          </p:cNvPr>
          <p:cNvSpPr txBox="1"/>
          <p:nvPr/>
        </p:nvSpPr>
        <p:spPr>
          <a:xfrm>
            <a:off x="143013" y="3892312"/>
            <a:ext cx="1976871" cy="369332"/>
          </a:xfrm>
          <a:prstGeom prst="rect">
            <a:avLst/>
          </a:prstGeom>
          <a:noFill/>
        </p:spPr>
        <p:txBody>
          <a:bodyPr wrap="square" rtlCol="0">
            <a:spAutoFit/>
          </a:bodyPr>
          <a:lstStyle/>
          <a:p>
            <a:r>
              <a:rPr kumimoji="1" lang="en-US" altLang="ko-US" u="sng" dirty="0"/>
              <a:t>Genetic Algorithm</a:t>
            </a:r>
            <a:endParaRPr kumimoji="1" lang="ko-US" altLang="en-US" u="sng" dirty="0"/>
          </a:p>
        </p:txBody>
      </p:sp>
    </p:spTree>
    <p:extLst>
      <p:ext uri="{BB962C8B-B14F-4D97-AF65-F5344CB8AC3E}">
        <p14:creationId xmlns:p14="http://schemas.microsoft.com/office/powerpoint/2010/main" val="1791486845"/>
      </p:ext>
    </p:extLst>
  </p:cSld>
  <p:clrMapOvr>
    <a:masterClrMapping/>
  </p:clrMapOvr>
  <mc:AlternateContent xmlns:mc="http://schemas.openxmlformats.org/markup-compatibility/2006" xmlns:p14="http://schemas.microsoft.com/office/powerpoint/2010/main">
    <mc:Choice Requires="p14">
      <p:transition spd="slow" p14:dur="2000" advTm="69812"/>
    </mc:Choice>
    <mc:Fallback xmlns="">
      <p:transition spd="slow" advTm="6981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B1C52FB-0656-9942-A662-3784D3756DC4}"/>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7. References</a:t>
            </a:r>
          </a:p>
        </p:txBody>
      </p:sp>
      <p:sp>
        <p:nvSpPr>
          <p:cNvPr id="2" name="직사각형 1">
            <a:extLst>
              <a:ext uri="{FF2B5EF4-FFF2-40B4-BE49-F238E27FC236}">
                <a16:creationId xmlns:a16="http://schemas.microsoft.com/office/drawing/2014/main" id="{F3CE8143-5AC6-C34E-836B-A0D0F4C2B25E}"/>
              </a:ext>
            </a:extLst>
          </p:cNvPr>
          <p:cNvSpPr/>
          <p:nvPr/>
        </p:nvSpPr>
        <p:spPr>
          <a:xfrm>
            <a:off x="597576" y="987148"/>
            <a:ext cx="11073724" cy="6740307"/>
          </a:xfrm>
          <a:prstGeom prst="rect">
            <a:avLst/>
          </a:prstGeom>
        </p:spPr>
        <p:txBody>
          <a:bodyPr wrap="square">
            <a:spAutoFit/>
          </a:bodyPr>
          <a:lstStyle/>
          <a:p>
            <a:r>
              <a:rPr lang="en-US" altLang="ko-Kore-KR" dirty="0">
                <a:latin typeface="Times New Roman" panose="02020603050405020304" pitchFamily="18" charset="0"/>
                <a:cs typeface="Times New Roman" panose="02020603050405020304" pitchFamily="18" charset="0"/>
              </a:rPr>
              <a:t>[1] I. Oyewole, “Optimal Model Reduction of Lithium-Ion Battery Systems Using Particle Swarm Optimization”, Master’s Degree thesis submitted to University of Michigan-Dearborn, 2019.</a:t>
            </a:r>
          </a:p>
          <a:p>
            <a:endParaRPr lang="en-US" altLang="ko-Kore-KR" dirty="0">
              <a:latin typeface="Times New Roman" panose="02020603050405020304" pitchFamily="18" charset="0"/>
              <a:cs typeface="Times New Roman" panose="02020603050405020304" pitchFamily="18" charset="0"/>
            </a:endParaRPr>
          </a:p>
          <a:p>
            <a:r>
              <a:rPr lang="en-US" altLang="ko-KR" dirty="0">
                <a:latin typeface="Times New Roman" panose="02020603050405020304" pitchFamily="18" charset="0"/>
                <a:cs typeface="Times New Roman" panose="02020603050405020304" pitchFamily="18" charset="0"/>
              </a:rPr>
              <a:t>[2]  “</a:t>
            </a:r>
            <a:r>
              <a:rPr lang="en-US" altLang="ko-KR" dirty="0" err="1">
                <a:latin typeface="Times New Roman" panose="02020603050405020304" pitchFamily="18" charset="0"/>
                <a:cs typeface="Times New Roman" panose="02020603050405020304" pitchFamily="18" charset="0"/>
              </a:rPr>
              <a:t>File:NewtonIteration</a:t>
            </a:r>
            <a:r>
              <a:rPr lang="en-US" altLang="ko-KR" dirty="0">
                <a:latin typeface="Times New Roman" panose="02020603050405020304" pitchFamily="18" charset="0"/>
                <a:cs typeface="Times New Roman" panose="02020603050405020304" pitchFamily="18" charset="0"/>
              </a:rPr>
              <a:t> </a:t>
            </a:r>
            <a:r>
              <a:rPr lang="en-US" altLang="ko-KR" dirty="0" err="1">
                <a:latin typeface="Times New Roman" panose="02020603050405020304" pitchFamily="18" charset="0"/>
                <a:cs typeface="Times New Roman" panose="02020603050405020304" pitchFamily="18" charset="0"/>
              </a:rPr>
              <a:t>Ani.gif</a:t>
            </a:r>
            <a:r>
              <a:rPr lang="en-US" altLang="ko-KR" dirty="0">
                <a:latin typeface="Times New Roman" panose="02020603050405020304" pitchFamily="18" charset="0"/>
                <a:cs typeface="Times New Roman" panose="02020603050405020304" pitchFamily="18" charset="0"/>
              </a:rPr>
              <a:t>,” Wikimedia commons, Sept 04. 2005, https://</a:t>
            </a:r>
            <a:r>
              <a:rPr lang="en-US" altLang="ko-KR" dirty="0" err="1">
                <a:latin typeface="Times New Roman" panose="02020603050405020304" pitchFamily="18" charset="0"/>
                <a:cs typeface="Times New Roman" panose="02020603050405020304" pitchFamily="18" charset="0"/>
              </a:rPr>
              <a:t>commons.wikimedia.org</a:t>
            </a:r>
            <a:r>
              <a:rPr lang="en-US" altLang="ko-KR" dirty="0">
                <a:latin typeface="Times New Roman" panose="02020603050405020304" pitchFamily="18" charset="0"/>
                <a:cs typeface="Times New Roman" panose="02020603050405020304" pitchFamily="18" charset="0"/>
              </a:rPr>
              <a:t>/wiki/File:</a:t>
            </a:r>
          </a:p>
          <a:p>
            <a:r>
              <a:rPr lang="en-US" altLang="ko-KR" dirty="0" err="1">
                <a:latin typeface="Times New Roman" panose="02020603050405020304" pitchFamily="18" charset="0"/>
                <a:cs typeface="Times New Roman" panose="02020603050405020304" pitchFamily="18" charset="0"/>
              </a:rPr>
              <a:t>NewtonIteration_Ani.gif</a:t>
            </a:r>
            <a:r>
              <a:rPr lang="en-US" altLang="ko-KR" dirty="0">
                <a:latin typeface="Times New Roman" panose="02020603050405020304" pitchFamily="18" charset="0"/>
                <a:cs typeface="Times New Roman" panose="02020603050405020304" pitchFamily="18" charset="0"/>
              </a:rPr>
              <a:t>.</a:t>
            </a:r>
            <a:endParaRPr lang="en-US" altLang="ko-Kore-KR" dirty="0">
              <a:latin typeface="Times New Roman" panose="02020603050405020304" pitchFamily="18" charset="0"/>
              <a:cs typeface="Times New Roman" panose="02020603050405020304" pitchFamily="18" charset="0"/>
            </a:endParaRPr>
          </a:p>
          <a:p>
            <a:endParaRPr lang="en-US" altLang="ko-Kore-KR" dirty="0">
              <a:latin typeface="Times New Roman" panose="02020603050405020304" pitchFamily="18" charset="0"/>
              <a:cs typeface="Times New Roman" panose="02020603050405020304" pitchFamily="18" charset="0"/>
            </a:endParaRPr>
          </a:p>
          <a:p>
            <a:r>
              <a:rPr lang="en-US" altLang="ko-Kore-KR" dirty="0">
                <a:latin typeface="Times New Roman" panose="02020603050405020304" pitchFamily="18" charset="0"/>
                <a:cs typeface="Times New Roman" panose="02020603050405020304" pitchFamily="18" charset="0"/>
              </a:rPr>
              <a:t>[3] ﻿D. J. Docimo and H. K. Fathy, “Analysis and control of charge and temperature imbalance within a lithium-ion battery pack</a:t>
            </a:r>
            <a:r>
              <a:rPr lang="en-US" altLang="ko-Kore-KR" i="1" dirty="0">
                <a:latin typeface="Times New Roman" panose="02020603050405020304" pitchFamily="18" charset="0"/>
                <a:cs typeface="Times New Roman" panose="02020603050405020304" pitchFamily="18" charset="0"/>
              </a:rPr>
              <a:t>,” IEEE Trans. Control Syst. Technol</a:t>
            </a:r>
            <a:r>
              <a:rPr lang="en-US" altLang="ko-Kore-KR" dirty="0">
                <a:latin typeface="Times New Roman" panose="02020603050405020304" pitchFamily="18" charset="0"/>
                <a:cs typeface="Times New Roman" panose="02020603050405020304" pitchFamily="18" charset="0"/>
              </a:rPr>
              <a:t>., 2018.</a:t>
            </a:r>
          </a:p>
          <a:p>
            <a:endParaRPr lang="en-US" altLang="ko-Kore-KR" dirty="0">
              <a:latin typeface="Times New Roman" panose="02020603050405020304" pitchFamily="18" charset="0"/>
              <a:cs typeface="Times New Roman" panose="02020603050405020304" pitchFamily="18" charset="0"/>
            </a:endParaRPr>
          </a:p>
          <a:p>
            <a:r>
              <a:rPr lang="en-US" altLang="ko-Kore-KR" dirty="0">
                <a:latin typeface="Times New Roman" panose="02020603050405020304" pitchFamily="18" charset="0"/>
                <a:cs typeface="Times New Roman" panose="02020603050405020304" pitchFamily="18" charset="0"/>
              </a:rPr>
              <a:t>[4] ﻿ D. J. Docimo and H. K. Fathy, “Using a Linear Quadratic Regulator to Attenuate Cell-to-Cell Heterogeneity within a Lithium-Ion Battery Pack,” </a:t>
            </a:r>
            <a:r>
              <a:rPr lang="en-US" altLang="ko-Kore-KR" i="1" dirty="0">
                <a:latin typeface="Times New Roman" panose="02020603050405020304" pitchFamily="18" charset="0"/>
                <a:cs typeface="Times New Roman" panose="02020603050405020304" pitchFamily="18" charset="0"/>
              </a:rPr>
              <a:t>in IEEE Conference on Control Technology and Applications (CCTA), </a:t>
            </a:r>
            <a:r>
              <a:rPr lang="en-US" altLang="ko-Kore-KR" dirty="0">
                <a:latin typeface="Times New Roman" panose="02020603050405020304" pitchFamily="18" charset="0"/>
                <a:cs typeface="Times New Roman" panose="02020603050405020304" pitchFamily="18" charset="0"/>
              </a:rPr>
              <a:t>2018, pp. 1935–1402.</a:t>
            </a:r>
          </a:p>
          <a:p>
            <a:endParaRPr lang="en-US" altLang="ko-Kore-KR" dirty="0">
              <a:latin typeface="Times New Roman" panose="02020603050405020304" pitchFamily="18" charset="0"/>
              <a:cs typeface="Times New Roman" panose="02020603050405020304" pitchFamily="18" charset="0"/>
            </a:endParaRPr>
          </a:p>
          <a:p>
            <a:r>
              <a:rPr lang="en-US" altLang="ko-Kore-KR" dirty="0">
                <a:latin typeface="Times New Roman" panose="02020603050405020304" pitchFamily="18" charset="0"/>
                <a:cs typeface="Times New Roman" panose="02020603050405020304" pitchFamily="18" charset="0"/>
              </a:rPr>
              <a:t>[5] </a:t>
            </a:r>
            <a:r>
              <a:rPr lang="en" altLang="ko-Kore-KR" dirty="0">
                <a:latin typeface="Times New Roman" panose="02020603050405020304" pitchFamily="18" charset="0"/>
                <a:cs typeface="Times New Roman" panose="02020603050405020304" pitchFamily="18" charset="0"/>
              </a:rPr>
              <a:t>D. Zhang, S. Dey, and S. J. Moura, “Lithium-ion battery state estimation for a single particle model with intercalation-induced stress,” in Annual American Control Conference (ACC), pp. 2294–2299, IEEE, 2018.</a:t>
            </a:r>
          </a:p>
          <a:p>
            <a:endParaRPr lang="en-US" altLang="ko-Kore-KR" dirty="0">
              <a:latin typeface="Times New Roman" panose="02020603050405020304" pitchFamily="18" charset="0"/>
              <a:cs typeface="Times New Roman" panose="02020603050405020304" pitchFamily="18" charset="0"/>
            </a:endParaRPr>
          </a:p>
          <a:p>
            <a:r>
              <a:rPr lang="en-US" altLang="ko-Kore-KR" dirty="0">
                <a:latin typeface="Times New Roman" panose="02020603050405020304" pitchFamily="18" charset="0"/>
                <a:cs typeface="Times New Roman" panose="02020603050405020304" pitchFamily="18" charset="0"/>
              </a:rPr>
              <a:t>[6] D. J. Docimo, “Insights into the Behavior of Heterogeneous Thermostatically Controlled Loads and Battery Packs.”, 2017.</a:t>
            </a:r>
          </a:p>
          <a:p>
            <a:endParaRPr lang="en-US" altLang="ko-Kore-KR" dirty="0">
              <a:latin typeface="Times New Roman" panose="02020603050405020304" pitchFamily="18" charset="0"/>
              <a:cs typeface="Times New Roman" panose="02020603050405020304" pitchFamily="18" charset="0"/>
            </a:endParaRPr>
          </a:p>
          <a:p>
            <a:r>
              <a:rPr lang="en-US" altLang="ko-Kore-KR" dirty="0">
                <a:latin typeface="Times New Roman" panose="02020603050405020304" pitchFamily="18" charset="0"/>
                <a:cs typeface="Times New Roman" panose="02020603050405020304" pitchFamily="18" charset="0"/>
              </a:rPr>
              <a:t>[7] D.J. Docimo and H. K. Fathy, “Multivariable state feedback control as a foundation for lithium-ion battery pack charge and capacity balancing,” </a:t>
            </a:r>
            <a:r>
              <a:rPr lang="en-US" altLang="ko-Kore-KR" i="1" dirty="0">
                <a:latin typeface="Times New Roman" panose="02020603050405020304" pitchFamily="18" charset="0"/>
                <a:cs typeface="Times New Roman" panose="02020603050405020304" pitchFamily="18" charset="0"/>
              </a:rPr>
              <a:t>J. </a:t>
            </a:r>
            <a:r>
              <a:rPr lang="en-US" altLang="ko-Kore-KR" i="1" dirty="0" err="1">
                <a:latin typeface="Times New Roman" panose="02020603050405020304" pitchFamily="18" charset="0"/>
                <a:cs typeface="Times New Roman" panose="02020603050405020304" pitchFamily="18" charset="0"/>
              </a:rPr>
              <a:t>Electrochem</a:t>
            </a:r>
            <a:r>
              <a:rPr lang="en-US" altLang="ko-Kore-KR" i="1" dirty="0">
                <a:latin typeface="Times New Roman" panose="02020603050405020304" pitchFamily="18" charset="0"/>
                <a:cs typeface="Times New Roman" panose="02020603050405020304" pitchFamily="18" charset="0"/>
              </a:rPr>
              <a:t>. Soc.</a:t>
            </a:r>
            <a:r>
              <a:rPr lang="en-US" altLang="ko-Kore-KR" dirty="0">
                <a:latin typeface="Times New Roman" panose="02020603050405020304" pitchFamily="18" charset="0"/>
                <a:cs typeface="Times New Roman" panose="02020603050405020304" pitchFamily="18" charset="0"/>
              </a:rPr>
              <a:t>, vol. 164, no. 2, pp.A61-A70, 2017.</a:t>
            </a:r>
          </a:p>
          <a:p>
            <a:endParaRPr lang="en-US" altLang="ko-Kore-KR" dirty="0">
              <a:latin typeface="Times New Roman" panose="02020603050405020304" pitchFamily="18" charset="0"/>
              <a:cs typeface="Times New Roman" panose="02020603050405020304" pitchFamily="18" charset="0"/>
            </a:endParaRPr>
          </a:p>
          <a:p>
            <a:r>
              <a:rPr lang="en-US" altLang="ko-Kore-KR" dirty="0">
                <a:latin typeface="Times New Roman" panose="02020603050405020304" pitchFamily="18" charset="0"/>
                <a:cs typeface="Times New Roman" panose="02020603050405020304" pitchFamily="18" charset="0"/>
              </a:rPr>
              <a:t>[8] D. J. Docimo, M. </a:t>
            </a:r>
            <a:r>
              <a:rPr lang="en-US" altLang="ko-Kore-KR" dirty="0" err="1">
                <a:latin typeface="Times New Roman" panose="02020603050405020304" pitchFamily="18" charset="0"/>
                <a:cs typeface="Times New Roman" panose="02020603050405020304" pitchFamily="18" charset="0"/>
              </a:rPr>
              <a:t>Ghanaatpishe</a:t>
            </a:r>
            <a:r>
              <a:rPr lang="en-US" altLang="ko-Kore-KR" dirty="0">
                <a:latin typeface="Times New Roman" panose="02020603050405020304" pitchFamily="18" charset="0"/>
                <a:cs typeface="Times New Roman" panose="02020603050405020304" pitchFamily="18" charset="0"/>
              </a:rPr>
              <a:t>, and H. K. Fathy, “Development and experimental parameterization of a physics-based second-order lithium-ion battery model” in </a:t>
            </a:r>
            <a:r>
              <a:rPr lang="en-US" altLang="ko-Kore-KR" i="1" dirty="0">
                <a:latin typeface="Times New Roman" panose="02020603050405020304" pitchFamily="18" charset="0"/>
                <a:cs typeface="Times New Roman" panose="02020603050405020304" pitchFamily="18" charset="0"/>
              </a:rPr>
              <a:t>Proc. ASME </a:t>
            </a:r>
            <a:r>
              <a:rPr lang="en-US" altLang="ko-Kore-KR" i="1" dirty="0" err="1">
                <a:latin typeface="Times New Roman" panose="02020603050405020304" pitchFamily="18" charset="0"/>
                <a:cs typeface="Times New Roman" panose="02020603050405020304" pitchFamily="18" charset="0"/>
              </a:rPr>
              <a:t>Dyn</a:t>
            </a:r>
            <a:r>
              <a:rPr lang="en-US" altLang="ko-Kore-KR" i="1" dirty="0">
                <a:latin typeface="Times New Roman" panose="02020603050405020304" pitchFamily="18" charset="0"/>
                <a:cs typeface="Times New Roman" panose="02020603050405020304" pitchFamily="18" charset="0"/>
              </a:rPr>
              <a:t>. Syst. Control Conf.</a:t>
            </a:r>
            <a:r>
              <a:rPr lang="en-US" altLang="ko-Kore-KR" dirty="0">
                <a:latin typeface="Times New Roman" panose="02020603050405020304" pitchFamily="18" charset="0"/>
                <a:cs typeface="Times New Roman" panose="02020603050405020304" pitchFamily="18" charset="0"/>
              </a:rPr>
              <a:t>, 2014, p. V001T19A003.</a:t>
            </a:r>
          </a:p>
        </p:txBody>
      </p:sp>
    </p:spTree>
    <p:extLst>
      <p:ext uri="{BB962C8B-B14F-4D97-AF65-F5344CB8AC3E}">
        <p14:creationId xmlns:p14="http://schemas.microsoft.com/office/powerpoint/2010/main" val="2077394191"/>
      </p:ext>
    </p:extLst>
  </p:cSld>
  <p:clrMapOvr>
    <a:masterClrMapping/>
  </p:clrMapOvr>
  <mc:AlternateContent xmlns:mc="http://schemas.openxmlformats.org/markup-compatibility/2006" xmlns:p14="http://schemas.microsoft.com/office/powerpoint/2010/main">
    <mc:Choice Requires="p14">
      <p:transition spd="slow" p14:dur="2000" advTm="2402"/>
    </mc:Choice>
    <mc:Fallback xmlns="">
      <p:transition spd="slow" advTm="240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F3CE8143-5AC6-C34E-836B-A0D0F4C2B25E}"/>
              </a:ext>
            </a:extLst>
          </p:cNvPr>
          <p:cNvSpPr/>
          <p:nvPr/>
        </p:nvSpPr>
        <p:spPr>
          <a:xfrm>
            <a:off x="559138" y="3424535"/>
            <a:ext cx="11073724" cy="923330"/>
          </a:xfrm>
          <a:prstGeom prst="rect">
            <a:avLst/>
          </a:prstGeom>
        </p:spPr>
        <p:txBody>
          <a:bodyPr wrap="square">
            <a:spAutoFit/>
          </a:bodyPr>
          <a:lstStyle/>
          <a:p>
            <a:pPr algn="ctr"/>
            <a:r>
              <a:rPr lang="en-US" altLang="ko-Kore-KR" sz="5400" dirty="0">
                <a:cs typeface="Times New Roman" panose="02020603050405020304" pitchFamily="18" charset="0"/>
              </a:rPr>
              <a:t>Thank you for listening!</a:t>
            </a:r>
          </a:p>
        </p:txBody>
      </p:sp>
      <p:sp>
        <p:nvSpPr>
          <p:cNvPr id="4" name="직사각형 3">
            <a:extLst>
              <a:ext uri="{FF2B5EF4-FFF2-40B4-BE49-F238E27FC236}">
                <a16:creationId xmlns:a16="http://schemas.microsoft.com/office/drawing/2014/main" id="{269FF23F-2474-C04A-888A-6E000ED96EF3}"/>
              </a:ext>
            </a:extLst>
          </p:cNvPr>
          <p:cNvSpPr/>
          <p:nvPr/>
        </p:nvSpPr>
        <p:spPr>
          <a:xfrm>
            <a:off x="0" y="-1"/>
            <a:ext cx="12192000" cy="64633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5" name="직사각형 4">
            <a:extLst>
              <a:ext uri="{FF2B5EF4-FFF2-40B4-BE49-F238E27FC236}">
                <a16:creationId xmlns:a16="http://schemas.microsoft.com/office/drawing/2014/main" id="{C4D425A2-BAB8-AD4A-9BA9-A6F1CE556F51}"/>
              </a:ext>
            </a:extLst>
          </p:cNvPr>
          <p:cNvSpPr/>
          <p:nvPr/>
        </p:nvSpPr>
        <p:spPr>
          <a:xfrm>
            <a:off x="0" y="646330"/>
            <a:ext cx="12192000" cy="207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8" name="직사각형 7">
            <a:extLst>
              <a:ext uri="{FF2B5EF4-FFF2-40B4-BE49-F238E27FC236}">
                <a16:creationId xmlns:a16="http://schemas.microsoft.com/office/drawing/2014/main" id="{2E3A9F9F-1461-454E-A8BE-4FBF2915DB60}"/>
              </a:ext>
            </a:extLst>
          </p:cNvPr>
          <p:cNvSpPr/>
          <p:nvPr/>
        </p:nvSpPr>
        <p:spPr>
          <a:xfrm>
            <a:off x="0" y="7126070"/>
            <a:ext cx="12192000" cy="64633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9" name="직사각형 8">
            <a:extLst>
              <a:ext uri="{FF2B5EF4-FFF2-40B4-BE49-F238E27FC236}">
                <a16:creationId xmlns:a16="http://schemas.microsoft.com/office/drawing/2014/main" id="{DB747E62-A277-D840-8977-DC9928C10491}"/>
              </a:ext>
            </a:extLst>
          </p:cNvPr>
          <p:cNvSpPr/>
          <p:nvPr/>
        </p:nvSpPr>
        <p:spPr>
          <a:xfrm>
            <a:off x="0" y="6918960"/>
            <a:ext cx="12192000" cy="207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Tree>
    <p:extLst>
      <p:ext uri="{BB962C8B-B14F-4D97-AF65-F5344CB8AC3E}">
        <p14:creationId xmlns:p14="http://schemas.microsoft.com/office/powerpoint/2010/main" val="1572847862"/>
      </p:ext>
    </p:extLst>
  </p:cSld>
  <p:clrMapOvr>
    <a:masterClrMapping/>
  </p:clrMapOvr>
  <mc:AlternateContent xmlns:mc="http://schemas.openxmlformats.org/markup-compatibility/2006" xmlns:p14="http://schemas.microsoft.com/office/powerpoint/2010/main">
    <mc:Choice Requires="p14">
      <p:transition spd="slow" p14:dur="2000" advTm="4754"/>
    </mc:Choice>
    <mc:Fallback xmlns="">
      <p:transition spd="slow" advTm="47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CB31C9-1E77-4D4B-8CC5-85C07897BEE4}"/>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1. Introduction</a:t>
            </a:r>
          </a:p>
        </p:txBody>
      </p:sp>
      <p:graphicFrame>
        <p:nvGraphicFramePr>
          <p:cNvPr id="9" name="다이어그램 8">
            <a:extLst>
              <a:ext uri="{FF2B5EF4-FFF2-40B4-BE49-F238E27FC236}">
                <a16:creationId xmlns:a16="http://schemas.microsoft.com/office/drawing/2014/main" id="{C89F3B36-5D77-2B46-B92F-05CB57504AEF}"/>
              </a:ext>
            </a:extLst>
          </p:cNvPr>
          <p:cNvGraphicFramePr/>
          <p:nvPr>
            <p:extLst>
              <p:ext uri="{D42A27DB-BD31-4B8C-83A1-F6EECF244321}">
                <p14:modId xmlns:p14="http://schemas.microsoft.com/office/powerpoint/2010/main" val="3662994316"/>
              </p:ext>
            </p:extLst>
          </p:nvPr>
        </p:nvGraphicFramePr>
        <p:xfrm>
          <a:off x="3067909" y="1484957"/>
          <a:ext cx="6056179" cy="4153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직사각형 11">
            <a:extLst>
              <a:ext uri="{FF2B5EF4-FFF2-40B4-BE49-F238E27FC236}">
                <a16:creationId xmlns:a16="http://schemas.microsoft.com/office/drawing/2014/main" id="{1A8F351C-6187-6D44-9020-833D047D0B9A}"/>
              </a:ext>
            </a:extLst>
          </p:cNvPr>
          <p:cNvSpPr/>
          <p:nvPr/>
        </p:nvSpPr>
        <p:spPr>
          <a:xfrm>
            <a:off x="831850" y="5846405"/>
            <a:ext cx="10528300" cy="923330"/>
          </a:xfrm>
          <a:prstGeom prst="rect">
            <a:avLst/>
          </a:prstGeom>
          <a:ln w="19050">
            <a:solidFill>
              <a:srgbClr val="C00000"/>
            </a:solidFill>
          </a:ln>
        </p:spPr>
        <p:txBody>
          <a:bodyPr wrap="square">
            <a:spAutoFit/>
          </a:bodyPr>
          <a:lstStyle/>
          <a:p>
            <a:r>
              <a:rPr kumimoji="1" lang="en-US" altLang="ko-Kore-KR" b="1" dirty="0"/>
              <a:t>→</a:t>
            </a:r>
            <a:r>
              <a:rPr kumimoji="1" lang="en-US" altLang="ko-Kore-KR" dirty="0"/>
              <a:t> </a:t>
            </a:r>
            <a:r>
              <a:rPr lang="en-US" altLang="ko-US" dirty="0"/>
              <a:t>In this presentation, the battery cell model with degradation using Finite Difference method is developed. 	Various methods to model the battery degradation is proposed to figure out how the negative surface 	concentration behaves under various inputs.</a:t>
            </a:r>
          </a:p>
        </p:txBody>
      </p:sp>
      <p:sp>
        <p:nvSpPr>
          <p:cNvPr id="2" name="직사각형 1">
            <a:extLst>
              <a:ext uri="{FF2B5EF4-FFF2-40B4-BE49-F238E27FC236}">
                <a16:creationId xmlns:a16="http://schemas.microsoft.com/office/drawing/2014/main" id="{6514F950-9C1F-5145-A405-749E4FE5286B}"/>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3" name="직사각형 2">
            <a:extLst>
              <a:ext uri="{FF2B5EF4-FFF2-40B4-BE49-F238E27FC236}">
                <a16:creationId xmlns:a16="http://schemas.microsoft.com/office/drawing/2014/main" id="{8D949EA0-0D25-7245-B801-27DD18547C32}"/>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1</a:t>
            </a:r>
            <a:endParaRPr kumimoji="1" lang="ko-US" altLang="en-US" dirty="0"/>
          </a:p>
        </p:txBody>
      </p:sp>
    </p:spTree>
    <p:extLst>
      <p:ext uri="{BB962C8B-B14F-4D97-AF65-F5344CB8AC3E}">
        <p14:creationId xmlns:p14="http://schemas.microsoft.com/office/powerpoint/2010/main" val="3673609910"/>
      </p:ext>
    </p:extLst>
  </p:cSld>
  <p:clrMapOvr>
    <a:masterClrMapping/>
  </p:clrMapOvr>
  <mc:AlternateContent xmlns:mc="http://schemas.openxmlformats.org/markup-compatibility/2006" xmlns:p14="http://schemas.microsoft.com/office/powerpoint/2010/main">
    <mc:Choice Requires="p14">
      <p:transition spd="slow" p14:dur="2000" advTm="26296"/>
    </mc:Choice>
    <mc:Fallback xmlns="">
      <p:transition spd="slow" advTm="262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CB31C9-1E77-4D4B-8CC5-85C07897BEE4}"/>
              </a:ext>
            </a:extLst>
          </p:cNvPr>
          <p:cNvSpPr txBox="1">
            <a:spLocks/>
          </p:cNvSpPr>
          <p:nvPr/>
        </p:nvSpPr>
        <p:spPr>
          <a:xfrm>
            <a:off x="457200" y="73183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latin typeface="+mn-lt"/>
            </a:endParaRPr>
          </a:p>
        </p:txBody>
      </p:sp>
      <p:sp>
        <p:nvSpPr>
          <p:cNvPr id="6" name="Title 1">
            <a:extLst>
              <a:ext uri="{FF2B5EF4-FFF2-40B4-BE49-F238E27FC236}">
                <a16:creationId xmlns:a16="http://schemas.microsoft.com/office/drawing/2014/main" id="{59415970-C4A7-FB42-AAF3-2BF10C67D5C1}"/>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2. Basics of the Lithium-ion Battery</a:t>
            </a:r>
          </a:p>
        </p:txBody>
      </p:sp>
      <p:sp>
        <p:nvSpPr>
          <p:cNvPr id="7" name="TextBox 6">
            <a:extLst>
              <a:ext uri="{FF2B5EF4-FFF2-40B4-BE49-F238E27FC236}">
                <a16:creationId xmlns:a16="http://schemas.microsoft.com/office/drawing/2014/main" id="{4F58BAC7-8E1E-DD49-A168-3E5EEB800383}"/>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Battery Cell Charge/Discharge Dynamics</a:t>
            </a:r>
          </a:p>
        </p:txBody>
      </p:sp>
      <p:sp>
        <p:nvSpPr>
          <p:cNvPr id="8" name="Content Placeholder 2">
            <a:extLst>
              <a:ext uri="{FF2B5EF4-FFF2-40B4-BE49-F238E27FC236}">
                <a16:creationId xmlns:a16="http://schemas.microsoft.com/office/drawing/2014/main" id="{AC757C7D-42A3-5342-9E51-D3BF7ABFCFC4}"/>
              </a:ext>
            </a:extLst>
          </p:cNvPr>
          <p:cNvSpPr txBox="1">
            <a:spLocks/>
          </p:cNvSpPr>
          <p:nvPr/>
        </p:nvSpPr>
        <p:spPr>
          <a:xfrm>
            <a:off x="621433" y="2546547"/>
            <a:ext cx="5214194" cy="2679305"/>
          </a:xfrm>
          <a:prstGeom prst="rect">
            <a:avLst/>
          </a:prstGeom>
          <a:ln w="19050">
            <a:solidFill>
              <a:srgbClr val="C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The major components of Battery Cell</a:t>
            </a:r>
          </a:p>
          <a:p>
            <a:pPr marL="457200" indent="-457200">
              <a:buFont typeface="Arial" panose="020B0604020202020204" pitchFamily="34" charset="0"/>
              <a:buAutoNum type="arabicParenR"/>
            </a:pPr>
            <a:r>
              <a:rPr lang="en-US" sz="2400" dirty="0"/>
              <a:t>Positive Electrode</a:t>
            </a:r>
          </a:p>
          <a:p>
            <a:pPr marL="457200" indent="-457200">
              <a:buFont typeface="Arial" panose="020B0604020202020204" pitchFamily="34" charset="0"/>
              <a:buAutoNum type="arabicParenR"/>
            </a:pPr>
            <a:r>
              <a:rPr lang="en-US" sz="2400" dirty="0"/>
              <a:t>Negative Electrode</a:t>
            </a:r>
          </a:p>
          <a:p>
            <a:pPr marL="457200" indent="-457200">
              <a:buFont typeface="Arial" panose="020B0604020202020204" pitchFamily="34" charset="0"/>
              <a:buAutoNum type="arabicParenR"/>
            </a:pPr>
            <a:r>
              <a:rPr lang="en-US" sz="2400" dirty="0"/>
              <a:t>Electrolyte</a:t>
            </a:r>
          </a:p>
          <a:p>
            <a:pPr marL="457200" indent="-457200">
              <a:buFont typeface="Arial" panose="020B0604020202020204" pitchFamily="34" charset="0"/>
              <a:buAutoNum type="arabicParenR"/>
            </a:pPr>
            <a:r>
              <a:rPr lang="en-US" sz="2400" dirty="0"/>
              <a:t>Separator</a:t>
            </a:r>
          </a:p>
          <a:p>
            <a:pPr marL="457200" indent="-457200">
              <a:buFont typeface="Arial" panose="020B0604020202020204" pitchFamily="34" charset="0"/>
              <a:buAutoNum type="arabicParenR"/>
            </a:pPr>
            <a:r>
              <a:rPr lang="en-US" sz="2400" dirty="0"/>
              <a:t>Current Collector</a:t>
            </a:r>
          </a:p>
          <a:p>
            <a:pPr marL="457200" indent="-457200">
              <a:buFont typeface="Arial" panose="020B0604020202020204" pitchFamily="34" charset="0"/>
              <a:buAutoNum type="arabicParenR"/>
            </a:pPr>
            <a:endParaRPr lang="en-US" sz="2400" dirty="0"/>
          </a:p>
        </p:txBody>
      </p:sp>
      <p:sp>
        <p:nvSpPr>
          <p:cNvPr id="9" name="TextBox 8">
            <a:extLst>
              <a:ext uri="{FF2B5EF4-FFF2-40B4-BE49-F238E27FC236}">
                <a16:creationId xmlns:a16="http://schemas.microsoft.com/office/drawing/2014/main" id="{DD401B95-95E3-1442-BDCA-547BA611237D}"/>
              </a:ext>
            </a:extLst>
          </p:cNvPr>
          <p:cNvSpPr txBox="1"/>
          <p:nvPr/>
        </p:nvSpPr>
        <p:spPr>
          <a:xfrm>
            <a:off x="541483" y="6262358"/>
            <a:ext cx="11109033" cy="769441"/>
          </a:xfrm>
          <a:prstGeom prst="rect">
            <a:avLst/>
          </a:prstGeom>
          <a:noFill/>
          <a:ln w="19050">
            <a:solidFill>
              <a:srgbClr val="C00000"/>
            </a:solidFill>
          </a:ln>
        </p:spPr>
        <p:txBody>
          <a:bodyPr wrap="square" rtlCol="0">
            <a:spAutoFit/>
          </a:bodyPr>
          <a:lstStyle/>
          <a:p>
            <a:pPr algn="ctr"/>
            <a:r>
              <a:rPr kumimoji="1" lang="en-US" altLang="ko-Kore-KR" sz="2200" dirty="0"/>
              <a:t>Charge: Lithium ions </a:t>
            </a:r>
            <a:r>
              <a:rPr kumimoji="1" lang="en-US" altLang="ko-Kore-KR" sz="2200" dirty="0" err="1"/>
              <a:t>deintercalate</a:t>
            </a:r>
            <a:r>
              <a:rPr kumimoji="1" lang="en-US" altLang="ko-Kore-KR" sz="2200" dirty="0"/>
              <a:t> from Neg. Electrode and intercalate into Pos. Electrode </a:t>
            </a:r>
          </a:p>
          <a:p>
            <a:pPr algn="ctr"/>
            <a:r>
              <a:rPr kumimoji="1" lang="en-US" altLang="ko-Kore-KR" sz="2200" dirty="0"/>
              <a:t>Discharge: Lithium ions </a:t>
            </a:r>
            <a:r>
              <a:rPr kumimoji="1" lang="en-US" altLang="ko-Kore-KR" sz="2200" dirty="0" err="1"/>
              <a:t>deintercalate</a:t>
            </a:r>
            <a:r>
              <a:rPr kumimoji="1" lang="en-US" altLang="ko-Kore-KR" sz="2200" dirty="0"/>
              <a:t> from Pos. Electrode and intercalate into Neg. Electrode </a:t>
            </a:r>
            <a:endParaRPr kumimoji="1" lang="ko-Kore-KR" altLang="en-US" sz="2200" dirty="0"/>
          </a:p>
        </p:txBody>
      </p:sp>
      <p:sp>
        <p:nvSpPr>
          <p:cNvPr id="10" name="직사각형 9">
            <a:extLst>
              <a:ext uri="{FF2B5EF4-FFF2-40B4-BE49-F238E27FC236}">
                <a16:creationId xmlns:a16="http://schemas.microsoft.com/office/drawing/2014/main" id="{76A671F8-2EFC-2142-8B69-0E329089066A}"/>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1" name="직사각형 10">
            <a:extLst>
              <a:ext uri="{FF2B5EF4-FFF2-40B4-BE49-F238E27FC236}">
                <a16:creationId xmlns:a16="http://schemas.microsoft.com/office/drawing/2014/main" id="{E4BEDCD3-EC0A-5D4A-99EF-1E3183A39862}"/>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2</a:t>
            </a:r>
            <a:endParaRPr kumimoji="1" lang="ko-US" altLang="en-US" dirty="0"/>
          </a:p>
        </p:txBody>
      </p:sp>
      <p:pic>
        <p:nvPicPr>
          <p:cNvPr id="2" name="그림 1">
            <a:extLst>
              <a:ext uri="{FF2B5EF4-FFF2-40B4-BE49-F238E27FC236}">
                <a16:creationId xmlns:a16="http://schemas.microsoft.com/office/drawing/2014/main" id="{9A460F7A-FBB7-F34C-8C6F-AA30BFDD5686}"/>
              </a:ext>
            </a:extLst>
          </p:cNvPr>
          <p:cNvPicPr>
            <a:picLocks noChangeAspect="1"/>
          </p:cNvPicPr>
          <p:nvPr/>
        </p:nvPicPr>
        <p:blipFill>
          <a:blip r:embed="rId4"/>
          <a:srcRect/>
          <a:stretch/>
        </p:blipFill>
        <p:spPr>
          <a:xfrm>
            <a:off x="6139980" y="1343756"/>
            <a:ext cx="5638724" cy="4432300"/>
          </a:xfrm>
          <a:prstGeom prst="rect">
            <a:avLst/>
          </a:prstGeom>
        </p:spPr>
      </p:pic>
      <p:sp>
        <p:nvSpPr>
          <p:cNvPr id="12" name="TextBox 11">
            <a:extLst>
              <a:ext uri="{FF2B5EF4-FFF2-40B4-BE49-F238E27FC236}">
                <a16:creationId xmlns:a16="http://schemas.microsoft.com/office/drawing/2014/main" id="{35C43F1C-9426-1F4F-A776-8BE3A53942DF}"/>
              </a:ext>
            </a:extLst>
          </p:cNvPr>
          <p:cNvSpPr txBox="1"/>
          <p:nvPr/>
        </p:nvSpPr>
        <p:spPr>
          <a:xfrm>
            <a:off x="7359142" y="5664188"/>
            <a:ext cx="3200400" cy="338554"/>
          </a:xfrm>
          <a:prstGeom prst="rect">
            <a:avLst/>
          </a:prstGeom>
          <a:noFill/>
        </p:spPr>
        <p:txBody>
          <a:bodyPr wrap="square" rtlCol="0">
            <a:spAutoFit/>
          </a:bodyPr>
          <a:lstStyle/>
          <a:p>
            <a:pPr algn="ctr"/>
            <a:r>
              <a:rPr kumimoji="1" lang="en-US" altLang="ko-Kore-KR" sz="1600" dirty="0"/>
              <a:t>Battery Cell Components</a:t>
            </a:r>
            <a:endParaRPr kumimoji="1" lang="ko-Kore-KR" altLang="en-US" sz="1600" dirty="0"/>
          </a:p>
        </p:txBody>
      </p:sp>
    </p:spTree>
    <p:custDataLst>
      <p:tags r:id="rId1"/>
    </p:custDataLst>
    <p:extLst>
      <p:ext uri="{BB962C8B-B14F-4D97-AF65-F5344CB8AC3E}">
        <p14:creationId xmlns:p14="http://schemas.microsoft.com/office/powerpoint/2010/main" val="3782814950"/>
      </p:ext>
    </p:extLst>
  </p:cSld>
  <p:clrMapOvr>
    <a:masterClrMapping/>
  </p:clrMapOvr>
  <mc:AlternateContent xmlns:mc="http://schemas.openxmlformats.org/markup-compatibility/2006" xmlns:p14="http://schemas.microsoft.com/office/powerpoint/2010/main">
    <mc:Choice Requires="p14">
      <p:transition spd="slow" p14:dur="2000" advTm="69774"/>
    </mc:Choice>
    <mc:Fallback xmlns="">
      <p:transition spd="slow" advTm="697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366CD-9886-0E45-A7DB-E308A655C654}"/>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Single Particle Model (SPM)</a:t>
            </a:r>
          </a:p>
        </p:txBody>
      </p:sp>
      <p:pic>
        <p:nvPicPr>
          <p:cNvPr id="59" name="그림 58" descr="텍스트, 시계이(가) 표시된 사진&#10;&#10;자동 생성된 설명">
            <a:extLst>
              <a:ext uri="{FF2B5EF4-FFF2-40B4-BE49-F238E27FC236}">
                <a16:creationId xmlns:a16="http://schemas.microsoft.com/office/drawing/2014/main" id="{D0BE5676-AB97-B547-8EEB-73207FA622DF}"/>
              </a:ext>
            </a:extLst>
          </p:cNvPr>
          <p:cNvPicPr>
            <a:picLocks noChangeAspect="1"/>
          </p:cNvPicPr>
          <p:nvPr/>
        </p:nvPicPr>
        <p:blipFill>
          <a:blip r:embed="rId4"/>
          <a:stretch>
            <a:fillRect/>
          </a:stretch>
        </p:blipFill>
        <p:spPr>
          <a:xfrm>
            <a:off x="8015299" y="4944414"/>
            <a:ext cx="3497250" cy="1519495"/>
          </a:xfrm>
          <a:prstGeom prst="rect">
            <a:avLst/>
          </a:prstGeom>
        </p:spPr>
      </p:pic>
      <p:sp>
        <p:nvSpPr>
          <p:cNvPr id="62" name="Title 1">
            <a:extLst>
              <a:ext uri="{FF2B5EF4-FFF2-40B4-BE49-F238E27FC236}">
                <a16:creationId xmlns:a16="http://schemas.microsoft.com/office/drawing/2014/main" id="{4937547D-D594-8B4E-A065-D33FEBED3798}"/>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9E1455-763D-4340-9831-C61FFB512F99}"/>
                  </a:ext>
                </a:extLst>
              </p:cNvPr>
              <p:cNvSpPr txBox="1"/>
              <p:nvPr/>
            </p:nvSpPr>
            <p:spPr>
              <a:xfrm>
                <a:off x="679451" y="1742292"/>
                <a:ext cx="6254750" cy="3970318"/>
              </a:xfrm>
              <a:prstGeom prst="rect">
                <a:avLst/>
              </a:prstGeom>
              <a:noFill/>
              <a:ln w="19050">
                <a:solidFill>
                  <a:srgbClr val="C00000"/>
                </a:solidFill>
              </a:ln>
            </p:spPr>
            <p:txBody>
              <a:bodyPr wrap="square" rtlCol="0">
                <a:spAutoFit/>
              </a:bodyPr>
              <a:lstStyle/>
              <a:p>
                <a:pPr algn="just"/>
                <a:r>
                  <a:rPr kumimoji="1" lang="en-US" altLang="ko-US" dirty="0"/>
                  <a:t>The single-particle model (SPM) is used to represent the electrochemical dynamics, and solid-electrolyte interphase (SEI) layer growth represents capacity loss and resistance growth dynamics. </a:t>
                </a:r>
              </a:p>
              <a:p>
                <a:pPr algn="just"/>
                <a:endParaRPr kumimoji="1" lang="en-US" altLang="ko-US" dirty="0"/>
              </a:p>
              <a:p>
                <a:pPr marL="285750" indent="-285750">
                  <a:buFont typeface="시스템 서체 일반체"/>
                  <a:buChar char="-"/>
                </a:pPr>
                <a:r>
                  <a:rPr kumimoji="1" lang="en-US" altLang="ko-US" dirty="0"/>
                  <a:t>Major assumptions of the SPM</a:t>
                </a:r>
              </a:p>
              <a:p>
                <a:pPr marL="342900" indent="-342900">
                  <a:buAutoNum type="arabicParenR"/>
                </a:pPr>
                <a:r>
                  <a:rPr kumimoji="1" lang="en-US" altLang="ko-US" dirty="0"/>
                  <a:t>Electrodes are composed of spherical particles with a uniform current distribution.</a:t>
                </a:r>
              </a:p>
              <a:p>
                <a:pPr marL="342900" indent="-342900">
                  <a:buAutoNum type="arabicParenR"/>
                </a:pPr>
                <a:r>
                  <a:rPr kumimoji="1" lang="en-US" altLang="ko-US" dirty="0"/>
                  <a:t>Electrolyte Concentration (</a:t>
                </a:r>
                <a14:m>
                  <m:oMath xmlns:m="http://schemas.openxmlformats.org/officeDocument/2006/math">
                    <m:sSub>
                      <m:sSubPr>
                        <m:ctrlPr>
                          <a:rPr lang="en-US" altLang="ko-Kore-KR" i="1">
                            <a:latin typeface="Cambria Math" panose="02040503050406030204" pitchFamily="18" charset="0"/>
                          </a:rPr>
                        </m:ctrlPr>
                      </m:sSubPr>
                      <m:e>
                        <m:r>
                          <a:rPr lang="en-US" altLang="ko-Kore-KR" i="1">
                            <a:latin typeface="Cambria Math" panose="02040503050406030204" pitchFamily="18" charset="0"/>
                          </a:rPr>
                          <m:t>𝑐</m:t>
                        </m:r>
                      </m:e>
                      <m:sub>
                        <m:r>
                          <a:rPr lang="en-US" altLang="ko-Kore-KR" i="1">
                            <a:latin typeface="Cambria Math" panose="02040503050406030204" pitchFamily="18" charset="0"/>
                          </a:rPr>
                          <m:t>𝑒</m:t>
                        </m:r>
                      </m:sub>
                    </m:sSub>
                  </m:oMath>
                </a14:m>
                <a:r>
                  <a:rPr kumimoji="1" lang="en-US" altLang="ko-US" dirty="0"/>
                  <a:t>) is constant.</a:t>
                </a:r>
              </a:p>
              <a:p>
                <a:pPr marL="342900" indent="-342900">
                  <a:buAutoNum type="arabicParenR"/>
                </a:pPr>
                <a:endParaRPr kumimoji="1" lang="en-US" altLang="ko-US" dirty="0"/>
              </a:p>
              <a:p>
                <a:pPr marL="285750" indent="-285750" algn="just">
                  <a:buFont typeface="시스템 서체 일반체"/>
                  <a:buChar char="-"/>
                </a:pPr>
                <a:r>
                  <a:rPr kumimoji="1" lang="en-US" altLang="ko-US" dirty="0"/>
                  <a:t>Limitation </a:t>
                </a:r>
              </a:p>
              <a:p>
                <a:pPr algn="just"/>
                <a:r>
                  <a:rPr kumimoji="1" lang="en-US" altLang="ko-US" dirty="0"/>
                  <a:t>Inadequate to capture accurately the battery dynamics at </a:t>
                </a:r>
                <a:r>
                  <a:rPr kumimoji="1" lang="en-US" altLang="ko-US" dirty="0">
                    <a:solidFill>
                      <a:srgbClr val="0070C0"/>
                    </a:solidFill>
                  </a:rPr>
                  <a:t>high current rates</a:t>
                </a:r>
                <a:r>
                  <a:rPr kumimoji="1" lang="en-US" altLang="ko-US" dirty="0"/>
                  <a:t> due to the assumption of uniform electrolyte concentration. [1]</a:t>
                </a:r>
                <a:endParaRPr kumimoji="1" lang="ko-US" altLang="en-US" dirty="0"/>
              </a:p>
            </p:txBody>
          </p:sp>
        </mc:Choice>
        <mc:Fallback xmlns="">
          <p:sp>
            <p:nvSpPr>
              <p:cNvPr id="4" name="TextBox 3">
                <a:extLst>
                  <a:ext uri="{FF2B5EF4-FFF2-40B4-BE49-F238E27FC236}">
                    <a16:creationId xmlns:a16="http://schemas.microsoft.com/office/drawing/2014/main" id="{579E1455-763D-4340-9831-C61FFB512F99}"/>
                  </a:ext>
                </a:extLst>
              </p:cNvPr>
              <p:cNvSpPr txBox="1">
                <a:spLocks noRot="1" noChangeAspect="1" noMove="1" noResize="1" noEditPoints="1" noAdjustHandles="1" noChangeArrowheads="1" noChangeShapeType="1" noTextEdit="1"/>
              </p:cNvSpPr>
              <p:nvPr/>
            </p:nvSpPr>
            <p:spPr>
              <a:xfrm>
                <a:off x="679451" y="1742292"/>
                <a:ext cx="6254750" cy="3970318"/>
              </a:xfrm>
              <a:prstGeom prst="rect">
                <a:avLst/>
              </a:prstGeom>
              <a:blipFill>
                <a:blip r:embed="rId5"/>
                <a:stretch>
                  <a:fillRect l="-605" t="-635" r="-605" b="-1587"/>
                </a:stretch>
              </a:blipFill>
              <a:ln w="19050">
                <a:solidFill>
                  <a:srgbClr val="C00000"/>
                </a:solidFill>
              </a:ln>
            </p:spPr>
            <p:txBody>
              <a:bodyPr/>
              <a:lstStyle/>
              <a:p>
                <a:r>
                  <a:rPr lang="ko-US" altLang="en-US">
                    <a:noFill/>
                  </a:rPr>
                  <a:t> </a:t>
                </a:r>
              </a:p>
            </p:txBody>
          </p:sp>
        </mc:Fallback>
      </mc:AlternateContent>
      <p:sp>
        <p:nvSpPr>
          <p:cNvPr id="6" name="아래쪽 화살표[D] 5">
            <a:extLst>
              <a:ext uri="{FF2B5EF4-FFF2-40B4-BE49-F238E27FC236}">
                <a16:creationId xmlns:a16="http://schemas.microsoft.com/office/drawing/2014/main" id="{9EE23599-6916-7444-945A-68953CD22F3B}"/>
              </a:ext>
            </a:extLst>
          </p:cNvPr>
          <p:cNvSpPr/>
          <p:nvPr/>
        </p:nvSpPr>
        <p:spPr>
          <a:xfrm>
            <a:off x="9132861" y="4043051"/>
            <a:ext cx="1041400" cy="718698"/>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8" name="직사각형 7">
            <a:extLst>
              <a:ext uri="{FF2B5EF4-FFF2-40B4-BE49-F238E27FC236}">
                <a16:creationId xmlns:a16="http://schemas.microsoft.com/office/drawing/2014/main" id="{10755AB9-761F-BF4C-95DC-290405A68672}"/>
              </a:ext>
            </a:extLst>
          </p:cNvPr>
          <p:cNvSpPr/>
          <p:nvPr/>
        </p:nvSpPr>
        <p:spPr>
          <a:xfrm>
            <a:off x="758826" y="5828395"/>
            <a:ext cx="6096000" cy="923330"/>
          </a:xfrm>
          <a:prstGeom prst="rect">
            <a:avLst/>
          </a:prstGeom>
        </p:spPr>
        <p:txBody>
          <a:bodyPr>
            <a:spAutoFit/>
          </a:bodyPr>
          <a:lstStyle/>
          <a:p>
            <a:pPr algn="just"/>
            <a:r>
              <a:rPr kumimoji="1" lang="en-US" altLang="ko-Kore-KR" b="1" dirty="0"/>
              <a:t>→ </a:t>
            </a:r>
            <a:r>
              <a:rPr kumimoji="1" lang="en-US" altLang="ko-US" dirty="0"/>
              <a:t>SPM is </a:t>
            </a:r>
            <a:r>
              <a:rPr kumimoji="1" lang="en-US" altLang="ko-US" dirty="0">
                <a:solidFill>
                  <a:srgbClr val="0070C0"/>
                </a:solidFill>
              </a:rPr>
              <a:t>a</a:t>
            </a:r>
            <a:r>
              <a:rPr kumimoji="1" lang="en-US" altLang="ko-US" dirty="0"/>
              <a:t> </a:t>
            </a:r>
            <a:r>
              <a:rPr kumimoji="1" lang="en-US" altLang="ko-US" dirty="0">
                <a:solidFill>
                  <a:srgbClr val="0070C0"/>
                </a:solidFill>
              </a:rPr>
              <a:t>simplification of the electrochemical model</a:t>
            </a:r>
            <a:r>
              <a:rPr kumimoji="1" lang="en-US" altLang="ko-US" dirty="0"/>
              <a:t>. This 	consequently reduces the computational cost and can 	describe the internal electrochemical states of the battery. </a:t>
            </a:r>
          </a:p>
        </p:txBody>
      </p:sp>
      <p:sp>
        <p:nvSpPr>
          <p:cNvPr id="12" name="직사각형 11">
            <a:extLst>
              <a:ext uri="{FF2B5EF4-FFF2-40B4-BE49-F238E27FC236}">
                <a16:creationId xmlns:a16="http://schemas.microsoft.com/office/drawing/2014/main" id="{925189BD-2D23-654E-A0D6-A8A561729D46}"/>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3" name="직사각형 12">
            <a:extLst>
              <a:ext uri="{FF2B5EF4-FFF2-40B4-BE49-F238E27FC236}">
                <a16:creationId xmlns:a16="http://schemas.microsoft.com/office/drawing/2014/main" id="{1BBB9973-4461-5A4B-85AB-5CCFDE8264D4}"/>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3</a:t>
            </a:r>
            <a:endParaRPr kumimoji="1" lang="ko-US" altLang="en-US" dirty="0"/>
          </a:p>
        </p:txBody>
      </p:sp>
      <p:pic>
        <p:nvPicPr>
          <p:cNvPr id="3" name="그림 2">
            <a:extLst>
              <a:ext uri="{FF2B5EF4-FFF2-40B4-BE49-F238E27FC236}">
                <a16:creationId xmlns:a16="http://schemas.microsoft.com/office/drawing/2014/main" id="{F6670F78-C1D2-AD4B-A0AE-CD539DAFA7F5}"/>
              </a:ext>
            </a:extLst>
          </p:cNvPr>
          <p:cNvPicPr>
            <a:picLocks noChangeAspect="1"/>
          </p:cNvPicPr>
          <p:nvPr/>
        </p:nvPicPr>
        <p:blipFill>
          <a:blip r:embed="rId6"/>
          <a:stretch>
            <a:fillRect/>
          </a:stretch>
        </p:blipFill>
        <p:spPr>
          <a:xfrm>
            <a:off x="7870773" y="901831"/>
            <a:ext cx="3565576" cy="2886560"/>
          </a:xfrm>
          <a:prstGeom prst="rect">
            <a:avLst/>
          </a:prstGeom>
        </p:spPr>
      </p:pic>
      <p:sp>
        <p:nvSpPr>
          <p:cNvPr id="14" name="TextBox 13">
            <a:extLst>
              <a:ext uri="{FF2B5EF4-FFF2-40B4-BE49-F238E27FC236}">
                <a16:creationId xmlns:a16="http://schemas.microsoft.com/office/drawing/2014/main" id="{1F09C499-5870-0744-9A36-20BF0AD331B3}"/>
              </a:ext>
            </a:extLst>
          </p:cNvPr>
          <p:cNvSpPr txBox="1"/>
          <p:nvPr/>
        </p:nvSpPr>
        <p:spPr>
          <a:xfrm>
            <a:off x="-17252" y="7090462"/>
            <a:ext cx="7772400" cy="276999"/>
          </a:xfrm>
          <a:prstGeom prst="rect">
            <a:avLst/>
          </a:prstGeom>
          <a:noFill/>
        </p:spPr>
        <p:txBody>
          <a:bodyPr wrap="square" rtlCol="0">
            <a:spAutoFit/>
          </a:bodyPr>
          <a:lstStyle/>
          <a:p>
            <a:r>
              <a:rPr kumimoji="1" lang="en-US" altLang="ko-Kore-KR" sz="1200" dirty="0"/>
              <a:t>[1] </a:t>
            </a:r>
            <a:r>
              <a:rPr lang="en-US" altLang="ko-Kore-KR" sz="1200" dirty="0">
                <a:cs typeface="Times New Roman" panose="02020603050405020304" pitchFamily="18" charset="0"/>
              </a:rPr>
              <a:t>I. Oyewole</a:t>
            </a:r>
            <a:r>
              <a:rPr kumimoji="1" lang="en-US" altLang="ko-Kore-KR" sz="1200" dirty="0"/>
              <a:t> 2019</a:t>
            </a:r>
            <a:endParaRPr kumimoji="1" lang="ko-Kore-KR" altLang="en-US" sz="1200" dirty="0"/>
          </a:p>
        </p:txBody>
      </p:sp>
      <p:sp>
        <p:nvSpPr>
          <p:cNvPr id="15" name="TextBox 14">
            <a:extLst>
              <a:ext uri="{FF2B5EF4-FFF2-40B4-BE49-F238E27FC236}">
                <a16:creationId xmlns:a16="http://schemas.microsoft.com/office/drawing/2014/main" id="{E45E7908-DAD4-164B-9CB0-CE21F569D73B}"/>
              </a:ext>
            </a:extLst>
          </p:cNvPr>
          <p:cNvSpPr txBox="1"/>
          <p:nvPr/>
        </p:nvSpPr>
        <p:spPr>
          <a:xfrm>
            <a:off x="7463683" y="6526510"/>
            <a:ext cx="4379755" cy="338554"/>
          </a:xfrm>
          <a:prstGeom prst="rect">
            <a:avLst/>
          </a:prstGeom>
          <a:noFill/>
        </p:spPr>
        <p:txBody>
          <a:bodyPr wrap="square" rtlCol="0">
            <a:spAutoFit/>
          </a:bodyPr>
          <a:lstStyle/>
          <a:p>
            <a:pPr algn="ctr"/>
            <a:r>
              <a:rPr kumimoji="1" lang="en-US" altLang="ko-Kore-KR" sz="1600" dirty="0"/>
              <a:t>Single Particle Model of Lithium-Ion Battery</a:t>
            </a:r>
            <a:endParaRPr kumimoji="1" lang="ko-Kore-KR" altLang="en-US" sz="1600" dirty="0"/>
          </a:p>
        </p:txBody>
      </p:sp>
    </p:spTree>
    <p:custDataLst>
      <p:tags r:id="rId1"/>
    </p:custDataLst>
    <p:extLst>
      <p:ext uri="{BB962C8B-B14F-4D97-AF65-F5344CB8AC3E}">
        <p14:creationId xmlns:p14="http://schemas.microsoft.com/office/powerpoint/2010/main" val="1540612410"/>
      </p:ext>
    </p:extLst>
  </p:cSld>
  <p:clrMapOvr>
    <a:masterClrMapping/>
  </p:clrMapOvr>
  <mc:AlternateContent xmlns:mc="http://schemas.openxmlformats.org/markup-compatibility/2006" xmlns:p14="http://schemas.microsoft.com/office/powerpoint/2010/main">
    <mc:Choice Requires="p14">
      <p:transition spd="slow" p14:dur="2000" advTm="99132"/>
    </mc:Choice>
    <mc:Fallback xmlns="">
      <p:transition spd="slow" advTm="991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9"/>
                                        </p:tgtEl>
                                        <p:attrNameLst>
                                          <p:attrName>r</p:attrName>
                                        </p:attrNameLst>
                                      </p:cBhvr>
                                    </p:animRot>
                                    <p:animRot by="-240000">
                                      <p:cBhvr>
                                        <p:cTn id="7" dur="200" fill="hold">
                                          <p:stCondLst>
                                            <p:cond delay="200"/>
                                          </p:stCondLst>
                                        </p:cTn>
                                        <p:tgtEl>
                                          <p:spTgt spid="59"/>
                                        </p:tgtEl>
                                        <p:attrNameLst>
                                          <p:attrName>r</p:attrName>
                                        </p:attrNameLst>
                                      </p:cBhvr>
                                    </p:animRot>
                                    <p:animRot by="240000">
                                      <p:cBhvr>
                                        <p:cTn id="8" dur="200" fill="hold">
                                          <p:stCondLst>
                                            <p:cond delay="400"/>
                                          </p:stCondLst>
                                        </p:cTn>
                                        <p:tgtEl>
                                          <p:spTgt spid="59"/>
                                        </p:tgtEl>
                                        <p:attrNameLst>
                                          <p:attrName>r</p:attrName>
                                        </p:attrNameLst>
                                      </p:cBhvr>
                                    </p:animRot>
                                    <p:animRot by="-240000">
                                      <p:cBhvr>
                                        <p:cTn id="9" dur="200" fill="hold">
                                          <p:stCondLst>
                                            <p:cond delay="600"/>
                                          </p:stCondLst>
                                        </p:cTn>
                                        <p:tgtEl>
                                          <p:spTgt spid="59"/>
                                        </p:tgtEl>
                                        <p:attrNameLst>
                                          <p:attrName>r</p:attrName>
                                        </p:attrNameLst>
                                      </p:cBhvr>
                                    </p:animRot>
                                    <p:animRot by="120000">
                                      <p:cBhvr>
                                        <p:cTn id="10" dur="200" fill="hold">
                                          <p:stCondLst>
                                            <p:cond delay="800"/>
                                          </p:stCondLst>
                                        </p:cTn>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a:extLst>
              <a:ext uri="{FF2B5EF4-FFF2-40B4-BE49-F238E27FC236}">
                <a16:creationId xmlns:a16="http://schemas.microsoft.com/office/drawing/2014/main" id="{4937547D-D594-8B4E-A065-D33FEBED3798}"/>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mc:AlternateContent xmlns:mc="http://schemas.openxmlformats.org/markup-compatibility/2006" xmlns:a14="http://schemas.microsoft.com/office/drawing/2010/main">
        <mc:Choice Requires="a14">
          <p:sp>
            <p:nvSpPr>
              <p:cNvPr id="5" name="직사각형 4">
                <a:extLst>
                  <a:ext uri="{FF2B5EF4-FFF2-40B4-BE49-F238E27FC236}">
                    <a16:creationId xmlns:a16="http://schemas.microsoft.com/office/drawing/2014/main" id="{01F2121E-02BD-734B-B86F-E263E7FF1694}"/>
                  </a:ext>
                </a:extLst>
              </p:cNvPr>
              <p:cNvSpPr/>
              <p:nvPr/>
            </p:nvSpPr>
            <p:spPr>
              <a:xfrm>
                <a:off x="520700" y="1679138"/>
                <a:ext cx="11124080" cy="1404423"/>
              </a:xfrm>
              <a:prstGeom prst="rect">
                <a:avLst/>
              </a:prstGeom>
            </p:spPr>
            <p:txBody>
              <a:bodyPr wrap="square">
                <a:spAutoFit/>
              </a:bodyPr>
              <a:lstStyle/>
              <a:p>
                <a:pPr marL="285750" indent="-285750">
                  <a:buFont typeface="시스템 서체 일반체"/>
                  <a:buChar char="-"/>
                </a:pPr>
                <a:r>
                  <a:rPr kumimoji="1" lang="en-US" altLang="ko-Kore-KR" b="1" dirty="0"/>
                  <a:t>Spherical diffusion equation</a:t>
                </a:r>
              </a:p>
              <a:p>
                <a:pPr>
                  <a:lnSpc>
                    <a:spcPct val="150000"/>
                  </a:lnSpc>
                </a:pPr>
                <a14:m>
                  <m:oMathPara xmlns:m="http://schemas.openxmlformats.org/officeDocument/2006/math">
                    <m:oMathParaPr>
                      <m:jc m:val="centerGroup"/>
                    </m:oMathParaPr>
                    <m:oMath xmlns:m="http://schemas.openxmlformats.org/officeDocument/2006/math">
                      <m:f>
                        <m:fPr>
                          <m:ctrlPr>
                            <a:rPr lang="ko-US" altLang="ko-US" i="1">
                              <a:latin typeface="Cambria Math" panose="02040503050406030204" pitchFamily="18" charset="0"/>
                            </a:rPr>
                          </m:ctrlPr>
                        </m:fPr>
                        <m:num>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𝑖</m:t>
                              </m:r>
                            </m:sub>
                          </m:sSub>
                        </m:num>
                        <m:den>
                          <m:r>
                            <a:rPr lang="en-US" altLang="ko-US" i="1">
                              <a:latin typeface="Cambria Math" panose="02040503050406030204" pitchFamily="18" charset="0"/>
                            </a:rPr>
                            <m:t>𝜕</m:t>
                          </m:r>
                          <m:r>
                            <a:rPr lang="en-US" altLang="ko-US" i="1">
                              <a:latin typeface="Cambria Math" panose="02040503050406030204" pitchFamily="18" charset="0"/>
                            </a:rPr>
                            <m:t>𝑡</m:t>
                          </m:r>
                        </m:den>
                      </m:f>
                      <m:r>
                        <a:rPr lang="en-US" altLang="ko-US" i="1">
                          <a:latin typeface="Cambria Math" panose="02040503050406030204" pitchFamily="18" charset="0"/>
                        </a:rPr>
                        <m:t>=</m:t>
                      </m:r>
                      <m:f>
                        <m:fPr>
                          <m:ctrlPr>
                            <a:rPr lang="ko-US" altLang="ko-US" i="1">
                              <a:latin typeface="Cambria Math" panose="02040503050406030204" pitchFamily="18" charset="0"/>
                            </a:rPr>
                          </m:ctrlPr>
                        </m:fPr>
                        <m:num>
                          <m:r>
                            <a:rPr lang="en-US" altLang="ko-US" i="1">
                              <a:latin typeface="Cambria Math" panose="02040503050406030204" pitchFamily="18" charset="0"/>
                            </a:rPr>
                            <m:t>1</m:t>
                          </m:r>
                        </m:num>
                        <m:den>
                          <m:sSup>
                            <m:sSupPr>
                              <m:ctrlPr>
                                <a:rPr lang="ko-US" altLang="ko-US" i="1">
                                  <a:latin typeface="Cambria Math" panose="02040503050406030204" pitchFamily="18" charset="0"/>
                                </a:rPr>
                              </m:ctrlPr>
                            </m:sSupPr>
                            <m:e>
                              <m:r>
                                <a:rPr lang="en-US" altLang="ko-US" i="1">
                                  <a:latin typeface="Cambria Math" panose="02040503050406030204" pitchFamily="18" charset="0"/>
                                </a:rPr>
                                <m:t>𝑟</m:t>
                              </m:r>
                            </m:e>
                            <m:sup>
                              <m:r>
                                <a:rPr lang="en-US" altLang="ko-US" i="1">
                                  <a:latin typeface="Cambria Math" panose="02040503050406030204" pitchFamily="18" charset="0"/>
                                </a:rPr>
                                <m:t>2</m:t>
                              </m:r>
                            </m:sup>
                          </m:sSup>
                        </m:den>
                      </m:f>
                      <m:f>
                        <m:fPr>
                          <m:ctrlPr>
                            <a:rPr lang="ko-US" altLang="ko-US" i="1">
                              <a:latin typeface="Cambria Math" panose="02040503050406030204" pitchFamily="18" charset="0"/>
                            </a:rPr>
                          </m:ctrlPr>
                        </m:fPr>
                        <m:num>
                          <m:r>
                            <a:rPr lang="en-US" altLang="ko-US" i="1">
                              <a:latin typeface="Cambria Math" panose="02040503050406030204" pitchFamily="18" charset="0"/>
                            </a:rPr>
                            <m:t>𝜕</m:t>
                          </m:r>
                        </m:num>
                        <m:den>
                          <m:r>
                            <a:rPr lang="en-US" altLang="ko-US" i="1">
                              <a:latin typeface="Cambria Math" panose="02040503050406030204" pitchFamily="18" charset="0"/>
                            </a:rPr>
                            <m:t>𝜕</m:t>
                          </m:r>
                          <m:r>
                            <a:rPr lang="en-US" altLang="ko-US" i="1">
                              <a:latin typeface="Cambria Math" panose="02040503050406030204" pitchFamily="18" charset="0"/>
                            </a:rPr>
                            <m:t>𝑟</m:t>
                          </m:r>
                        </m:den>
                      </m:f>
                      <m:d>
                        <m:dPr>
                          <m:ctrlPr>
                            <a:rPr lang="ko-US" altLang="ko-US" i="1">
                              <a:latin typeface="Cambria Math" panose="02040503050406030204" pitchFamily="18" charset="0"/>
                            </a:rPr>
                          </m:ctrlPr>
                        </m:dPr>
                        <m:e>
                          <m:sSup>
                            <m:sSupPr>
                              <m:ctrlPr>
                                <a:rPr lang="ko-US" altLang="ko-US" i="1">
                                  <a:latin typeface="Cambria Math" panose="02040503050406030204" pitchFamily="18" charset="0"/>
                                </a:rPr>
                              </m:ctrlPr>
                            </m:sSupPr>
                            <m:e>
                              <m:r>
                                <a:rPr lang="en-US" altLang="ko-US" i="1">
                                  <a:latin typeface="Cambria Math" panose="02040503050406030204" pitchFamily="18" charset="0"/>
                                </a:rPr>
                                <m:t>𝑟</m:t>
                              </m:r>
                            </m:e>
                            <m:sup>
                              <m:r>
                                <a:rPr lang="en-US" altLang="ko-US" i="1">
                                  <a:latin typeface="Cambria Math" panose="02040503050406030204" pitchFamily="18" charset="0"/>
                                </a:rPr>
                                <m:t>2</m:t>
                              </m:r>
                            </m:sup>
                          </m:sSup>
                          <m:sSub>
                            <m:sSubPr>
                              <m:ctrlPr>
                                <a:rPr lang="ko-US" altLang="ko-US" i="1">
                                  <a:latin typeface="Cambria Math" panose="02040503050406030204" pitchFamily="18" charset="0"/>
                                </a:rPr>
                              </m:ctrlPr>
                            </m:sSubPr>
                            <m:e>
                              <m:r>
                                <a:rPr lang="en-US" altLang="ko-US" i="1">
                                  <a:latin typeface="Cambria Math" panose="02040503050406030204" pitchFamily="18" charset="0"/>
                                </a:rPr>
                                <m:t>𝐷</m:t>
                              </m:r>
                            </m:e>
                            <m:sub>
                              <m:r>
                                <a:rPr lang="en-US" altLang="ko-US" i="1">
                                  <a:latin typeface="Cambria Math" panose="02040503050406030204" pitchFamily="18" charset="0"/>
                                </a:rPr>
                                <m:t>𝑖</m:t>
                              </m:r>
                            </m:sub>
                          </m:sSub>
                          <m:f>
                            <m:fPr>
                              <m:ctrlPr>
                                <a:rPr lang="ko-US" altLang="ko-US" i="1">
                                  <a:latin typeface="Cambria Math" panose="02040503050406030204" pitchFamily="18" charset="0"/>
                                </a:rPr>
                              </m:ctrlPr>
                            </m:fPr>
                            <m:num>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𝑖</m:t>
                                  </m:r>
                                </m:sub>
                              </m:sSub>
                            </m:num>
                            <m:den>
                              <m:r>
                                <a:rPr lang="en-US" altLang="ko-US" i="1">
                                  <a:latin typeface="Cambria Math" panose="02040503050406030204" pitchFamily="18" charset="0"/>
                                </a:rPr>
                                <m:t>𝜕</m:t>
                              </m:r>
                              <m:r>
                                <a:rPr lang="en-US" altLang="ko-US" i="1">
                                  <a:latin typeface="Cambria Math" panose="02040503050406030204" pitchFamily="18" charset="0"/>
                                </a:rPr>
                                <m:t>𝑟</m:t>
                              </m:r>
                            </m:den>
                          </m:f>
                        </m:e>
                      </m:d>
                      <m:r>
                        <a:rPr lang="en-US" altLang="ko-US" i="1">
                          <a:latin typeface="Cambria Math" panose="02040503050406030204" pitchFamily="18" charset="0"/>
                        </a:rPr>
                        <m:t> ,  </m:t>
                      </m:r>
                      <m:d>
                        <m:dPr>
                          <m:ctrlPr>
                            <a:rPr lang="en-US" altLang="ko-US" i="1">
                              <a:latin typeface="Cambria Math" panose="02040503050406030204" pitchFamily="18" charset="0"/>
                            </a:rPr>
                          </m:ctrlPr>
                        </m:dPr>
                        <m:e>
                          <m:r>
                            <a:rPr lang="en-US" altLang="ko-US" i="1">
                              <a:latin typeface="Cambria Math" panose="02040503050406030204" pitchFamily="18" charset="0"/>
                            </a:rPr>
                            <m:t>𝐵</m:t>
                          </m:r>
                          <m:r>
                            <a:rPr lang="en-US" altLang="ko-US" i="1">
                              <a:latin typeface="Cambria Math" panose="02040503050406030204" pitchFamily="18" charset="0"/>
                            </a:rPr>
                            <m:t>.</m:t>
                          </m:r>
                          <m:r>
                            <a:rPr lang="en-US" altLang="ko-US" i="1">
                              <a:latin typeface="Cambria Math" panose="02040503050406030204" pitchFamily="18" charset="0"/>
                            </a:rPr>
                            <m:t>𝐶</m:t>
                          </m:r>
                          <m:r>
                            <a:rPr lang="en-US" altLang="ko-US" b="0" i="1" smtClean="0">
                              <a:latin typeface="Cambria Math" panose="02040503050406030204" pitchFamily="18" charset="0"/>
                            </a:rPr>
                            <m:t>.</m:t>
                          </m:r>
                        </m:e>
                      </m:d>
                      <m:r>
                        <a:rPr lang="en-US" altLang="ko-US" i="1">
                          <a:latin typeface="Cambria Math" panose="02040503050406030204" pitchFamily="18" charset="0"/>
                        </a:rPr>
                        <m:t> </m:t>
                      </m:r>
                      <m:sSub>
                        <m:sSubPr>
                          <m:ctrlPr>
                            <a:rPr lang="ko-US" altLang="ko-US" i="1">
                              <a:latin typeface="Cambria Math" panose="02040503050406030204" pitchFamily="18" charset="0"/>
                            </a:rPr>
                          </m:ctrlPr>
                        </m:sSubPr>
                        <m:e>
                          <m:d>
                            <m:dPr>
                              <m:begChr m:val=""/>
                              <m:endChr m:val="|"/>
                              <m:ctrlPr>
                                <a:rPr lang="ko-US" altLang="ko-US" i="1">
                                  <a:latin typeface="Cambria Math" panose="02040503050406030204" pitchFamily="18" charset="0"/>
                                </a:rPr>
                              </m:ctrlPr>
                            </m:dPr>
                            <m:e>
                              <m:f>
                                <m:fPr>
                                  <m:ctrlPr>
                                    <a:rPr lang="ko-US" altLang="ko-US" i="1">
                                      <a:latin typeface="Cambria Math" panose="02040503050406030204" pitchFamily="18" charset="0"/>
                                    </a:rPr>
                                  </m:ctrlPr>
                                </m:fPr>
                                <m:num>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𝑖</m:t>
                                      </m:r>
                                    </m:sub>
                                  </m:sSub>
                                </m:num>
                                <m:den>
                                  <m:r>
                                    <a:rPr lang="en-US" altLang="ko-US" i="1">
                                      <a:latin typeface="Cambria Math" panose="02040503050406030204" pitchFamily="18" charset="0"/>
                                    </a:rPr>
                                    <m:t>𝜕</m:t>
                                  </m:r>
                                  <m:r>
                                    <a:rPr lang="en-US" altLang="ko-US" i="1">
                                      <a:latin typeface="Cambria Math" panose="02040503050406030204" pitchFamily="18" charset="0"/>
                                    </a:rPr>
                                    <m:t>𝑟</m:t>
                                  </m:r>
                                </m:den>
                              </m:f>
                            </m:e>
                          </m:d>
                        </m:e>
                        <m:sub>
                          <m:r>
                            <a:rPr lang="en-US" altLang="ko-US" i="1">
                              <a:latin typeface="Cambria Math" panose="02040503050406030204" pitchFamily="18" charset="0"/>
                            </a:rPr>
                            <m:t>𝑟</m:t>
                          </m:r>
                          <m:r>
                            <a:rPr lang="en-US" altLang="ko-US" i="1">
                              <a:latin typeface="Cambria Math" panose="02040503050406030204" pitchFamily="18" charset="0"/>
                            </a:rPr>
                            <m:t>=0</m:t>
                          </m:r>
                        </m:sub>
                      </m:sSub>
                      <m:r>
                        <a:rPr lang="en-US" altLang="ko-US" i="1">
                          <a:latin typeface="Cambria Math" panose="02040503050406030204" pitchFamily="18" charset="0"/>
                        </a:rPr>
                        <m:t>=0 , </m:t>
                      </m:r>
                      <m:sSub>
                        <m:sSubPr>
                          <m:ctrlPr>
                            <a:rPr lang="ko-US" altLang="ko-US" i="1">
                              <a:latin typeface="Cambria Math" panose="02040503050406030204" pitchFamily="18" charset="0"/>
                            </a:rPr>
                          </m:ctrlPr>
                        </m:sSubPr>
                        <m:e>
                          <m:d>
                            <m:dPr>
                              <m:begChr m:val=""/>
                              <m:endChr m:val="|"/>
                              <m:ctrlPr>
                                <a:rPr lang="ko-US" altLang="ko-US" i="1">
                                  <a:latin typeface="Cambria Math" panose="02040503050406030204" pitchFamily="18" charset="0"/>
                                </a:rPr>
                              </m:ctrlPr>
                            </m:dPr>
                            <m:e>
                              <m:r>
                                <a:rPr lang="en-US" altLang="ko-US" i="1">
                                  <a:latin typeface="Cambria Math" panose="02040503050406030204" pitchFamily="18" charset="0"/>
                                </a:rPr>
                                <m:t>   </m:t>
                              </m:r>
                              <m:f>
                                <m:fPr>
                                  <m:ctrlPr>
                                    <a:rPr lang="ko-US" altLang="ko-US" i="1">
                                      <a:latin typeface="Cambria Math" panose="02040503050406030204" pitchFamily="18" charset="0"/>
                                    </a:rPr>
                                  </m:ctrlPr>
                                </m:fPr>
                                <m:num>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𝑖</m:t>
                                      </m:r>
                                    </m:sub>
                                  </m:sSub>
                                </m:num>
                                <m:den>
                                  <m:r>
                                    <a:rPr lang="en-US" altLang="ko-US" i="1">
                                      <a:latin typeface="Cambria Math" panose="02040503050406030204" pitchFamily="18" charset="0"/>
                                    </a:rPr>
                                    <m:t>𝜕</m:t>
                                  </m:r>
                                  <m:r>
                                    <a:rPr lang="en-US" altLang="ko-US" i="1">
                                      <a:latin typeface="Cambria Math" panose="02040503050406030204" pitchFamily="18" charset="0"/>
                                    </a:rPr>
                                    <m:t>𝑟</m:t>
                                  </m:r>
                                </m:den>
                              </m:f>
                            </m:e>
                          </m:d>
                        </m:e>
                        <m:sub>
                          <m:r>
                            <a:rPr lang="en-US" altLang="ko-US" i="1">
                              <a:latin typeface="Cambria Math" panose="02040503050406030204" pitchFamily="18" charset="0"/>
                            </a:rPr>
                            <m:t>𝑟</m:t>
                          </m:r>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𝑅</m:t>
                              </m:r>
                            </m:e>
                            <m:sub>
                              <m:r>
                                <a:rPr lang="en-US" altLang="ko-US" i="1">
                                  <a:latin typeface="Cambria Math" panose="02040503050406030204" pitchFamily="18" charset="0"/>
                                </a:rPr>
                                <m:t>𝑖</m:t>
                              </m:r>
                            </m:sub>
                          </m:sSub>
                        </m:sub>
                      </m:sSub>
                      <m:r>
                        <a:rPr lang="en-US" altLang="ko-US" i="1">
                          <a:latin typeface="Cambria Math" panose="02040503050406030204" pitchFamily="18" charset="0"/>
                        </a:rPr>
                        <m:t>=−</m:t>
                      </m:r>
                      <m:f>
                        <m:fPr>
                          <m:ctrlPr>
                            <a:rPr lang="ko-US" altLang="ko-US" i="1">
                              <a:latin typeface="Cambria Math" panose="02040503050406030204" pitchFamily="18" charset="0"/>
                            </a:rPr>
                          </m:ctrlPr>
                        </m:fPr>
                        <m:num>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𝑖</m:t>
                              </m:r>
                            </m:sub>
                          </m:sSub>
                        </m:num>
                        <m:den>
                          <m:sSub>
                            <m:sSubPr>
                              <m:ctrlPr>
                                <a:rPr lang="ko-US" altLang="ko-US" i="1">
                                  <a:latin typeface="Cambria Math" panose="02040503050406030204" pitchFamily="18" charset="0"/>
                                </a:rPr>
                              </m:ctrlPr>
                            </m:sSubPr>
                            <m:e>
                              <m:sSub>
                                <m:sSubPr>
                                  <m:ctrlPr>
                                    <a:rPr lang="ko-US" altLang="ko-US" i="1">
                                      <a:latin typeface="Cambria Math" panose="02040503050406030204" pitchFamily="18" charset="0"/>
                                    </a:rPr>
                                  </m:ctrlPr>
                                </m:sSubPr>
                                <m:e>
                                  <m:r>
                                    <a:rPr lang="en-US" altLang="ko-US" i="1">
                                      <a:latin typeface="Cambria Math" panose="02040503050406030204" pitchFamily="18" charset="0"/>
                                    </a:rPr>
                                    <m:t>𝐷</m:t>
                                  </m:r>
                                </m:e>
                                <m:sub>
                                  <m:r>
                                    <a:rPr lang="en-US" altLang="ko-US" i="1">
                                      <a:latin typeface="Cambria Math" panose="02040503050406030204" pitchFamily="18" charset="0"/>
                                    </a:rPr>
                                    <m:t>𝑖</m:t>
                                  </m:r>
                                </m:sub>
                              </m:sSub>
                              <m:r>
                                <a:rPr lang="en-US" altLang="ko-US" i="1">
                                  <a:latin typeface="Cambria Math" panose="02040503050406030204" pitchFamily="18" charset="0"/>
                                </a:rPr>
                                <m:t>𝑎</m:t>
                              </m:r>
                            </m:e>
                            <m:sub>
                              <m:r>
                                <a:rPr lang="en-US" altLang="ko-US" i="1">
                                  <a:latin typeface="Cambria Math" panose="02040503050406030204" pitchFamily="18" charset="0"/>
                                </a:rPr>
                                <m:t>𝑖</m:t>
                              </m:r>
                            </m:sub>
                          </m:sSub>
                          <m:r>
                            <a:rPr lang="en-US" altLang="ko-US" i="1">
                              <a:latin typeface="Cambria Math" panose="02040503050406030204" pitchFamily="18" charset="0"/>
                            </a:rPr>
                            <m:t>𝐹</m:t>
                          </m:r>
                        </m:den>
                      </m:f>
                    </m:oMath>
                  </m:oMathPara>
                </a14:m>
                <a:endParaRPr kumimoji="1" lang="en-US" altLang="en-US" dirty="0"/>
              </a:p>
            </p:txBody>
          </p:sp>
        </mc:Choice>
        <mc:Fallback xmlns="">
          <p:sp>
            <p:nvSpPr>
              <p:cNvPr id="5" name="직사각형 4">
                <a:extLst>
                  <a:ext uri="{FF2B5EF4-FFF2-40B4-BE49-F238E27FC236}">
                    <a16:creationId xmlns:a16="http://schemas.microsoft.com/office/drawing/2014/main" id="{01F2121E-02BD-734B-B86F-E263E7FF1694}"/>
                  </a:ext>
                </a:extLst>
              </p:cNvPr>
              <p:cNvSpPr>
                <a:spLocks noRot="1" noChangeAspect="1" noMove="1" noResize="1" noEditPoints="1" noAdjustHandles="1" noChangeArrowheads="1" noChangeShapeType="1" noTextEdit="1"/>
              </p:cNvSpPr>
              <p:nvPr/>
            </p:nvSpPr>
            <p:spPr>
              <a:xfrm>
                <a:off x="520700" y="1679138"/>
                <a:ext cx="11124080" cy="1404423"/>
              </a:xfrm>
              <a:prstGeom prst="rect">
                <a:avLst/>
              </a:prstGeom>
              <a:blipFill>
                <a:blip r:embed="rId4"/>
                <a:stretch>
                  <a:fillRect l="-456" t="-52252" b="-133333"/>
                </a:stretch>
              </a:blipFill>
            </p:spPr>
            <p:txBody>
              <a:bodyPr/>
              <a:lstStyle/>
              <a:p>
                <a:r>
                  <a:rPr lang="ko-US" altLang="en-US">
                    <a:noFill/>
                  </a:rPr>
                  <a:t> </a:t>
                </a:r>
              </a:p>
            </p:txBody>
          </p:sp>
        </mc:Fallback>
      </mc:AlternateContent>
      <p:sp>
        <p:nvSpPr>
          <p:cNvPr id="7" name="TextBox 6">
            <a:extLst>
              <a:ext uri="{FF2B5EF4-FFF2-40B4-BE49-F238E27FC236}">
                <a16:creationId xmlns:a16="http://schemas.microsoft.com/office/drawing/2014/main" id="{DA47254D-22EE-A44A-AC37-691DA4D6248C}"/>
              </a:ext>
            </a:extLst>
          </p:cNvPr>
          <p:cNvSpPr txBox="1"/>
          <p:nvPr/>
        </p:nvSpPr>
        <p:spPr>
          <a:xfrm>
            <a:off x="547220" y="3189586"/>
            <a:ext cx="11097559" cy="646331"/>
          </a:xfrm>
          <a:prstGeom prst="rect">
            <a:avLst/>
          </a:prstGeom>
          <a:noFill/>
        </p:spPr>
        <p:txBody>
          <a:bodyPr wrap="square" rtlCol="0">
            <a:spAutoFit/>
          </a:bodyPr>
          <a:lstStyle/>
          <a:p>
            <a:pPr algn="ctr"/>
            <a:r>
              <a:rPr kumimoji="1" lang="en-US" altLang="ko-Kore-KR" b="1" dirty="0"/>
              <a:t>→ </a:t>
            </a:r>
            <a:r>
              <a:rPr kumimoji="1" lang="en-US" altLang="ko-US" dirty="0"/>
              <a:t>The process of lithium ions intercalating and deintercalating from the electrodes is </a:t>
            </a:r>
          </a:p>
          <a:p>
            <a:pPr algn="ctr"/>
            <a:r>
              <a:rPr kumimoji="1" lang="en-US" altLang="ko-US" dirty="0"/>
              <a:t>represented by spherical diffusion</a:t>
            </a:r>
            <a:endParaRPr kumimoji="1" lang="ko-US" altLang="en-US" dirty="0"/>
          </a:p>
        </p:txBody>
      </p:sp>
      <p:sp>
        <p:nvSpPr>
          <p:cNvPr id="19" name="TextBox 18">
            <a:extLst>
              <a:ext uri="{FF2B5EF4-FFF2-40B4-BE49-F238E27FC236}">
                <a16:creationId xmlns:a16="http://schemas.microsoft.com/office/drawing/2014/main" id="{2C1864D4-345C-A94A-94C6-2F283FDAFD69}"/>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Single Particle Model (SPM)</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B3E07B-7019-754C-AD8B-7C5F713EBB26}"/>
                  </a:ext>
                </a:extLst>
              </p:cNvPr>
              <p:cNvSpPr txBox="1"/>
              <p:nvPr/>
            </p:nvSpPr>
            <p:spPr>
              <a:xfrm>
                <a:off x="547220" y="5146151"/>
                <a:ext cx="11124080" cy="2093586"/>
              </a:xfrm>
              <a:prstGeom prst="rect">
                <a:avLst/>
              </a:prstGeom>
              <a:noFill/>
            </p:spPr>
            <p:txBody>
              <a:bodyPr wrap="square" rtlCol="0">
                <a:spAutoFit/>
              </a:bodyPr>
              <a:lstStyle/>
              <a:p>
                <a:pPr marL="285750" indent="-285750">
                  <a:lnSpc>
                    <a:spcPct val="200000"/>
                  </a:lnSpc>
                  <a:buFont typeface="시스템 서체 일반체"/>
                  <a:buChar char="-"/>
                </a:pPr>
                <a:r>
                  <a:rPr kumimoji="1" lang="en-US" altLang="ko-Kore-KR" b="1" dirty="0"/>
                  <a:t>Current Density</a:t>
                </a:r>
                <a:endParaRPr kumimoji="1" lang="ko-Kore-KR" altLang="en-US" b="1"/>
              </a:p>
              <a:p>
                <a:pPr>
                  <a:lnSpc>
                    <a:spcPct val="150000"/>
                  </a:lnSpc>
                </a:pPr>
                <a14:m>
                  <m:oMathPara xmlns:m="http://schemas.openxmlformats.org/officeDocument/2006/math">
                    <m:oMathParaPr>
                      <m:jc m:val="centerGroup"/>
                    </m:oMathParaPr>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𝑡𝑜𝑡</m:t>
                          </m:r>
                          <m:r>
                            <a:rPr lang="en-US" altLang="ko-US" i="1">
                              <a:latin typeface="Cambria Math" panose="02040503050406030204" pitchFamily="18" charset="0"/>
                            </a:rPr>
                            <m:t>,</m:t>
                          </m:r>
                          <m:r>
                            <a:rPr lang="en-US" altLang="ko-US" i="1">
                              <a:latin typeface="Cambria Math" panose="02040503050406030204" pitchFamily="18" charset="0"/>
                            </a:rPr>
                            <m:t>𝑛</m:t>
                          </m:r>
                        </m:sub>
                      </m:sSub>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𝑛</m:t>
                          </m:r>
                        </m:sub>
                      </m:sSub>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r>
                        <a:rPr lang="en-US" altLang="ko-US" i="1">
                          <a:latin typeface="Cambria Math" panose="02040503050406030204" pitchFamily="18" charset="0"/>
                        </a:rPr>
                        <m:t>=</m:t>
                      </m:r>
                      <m:f>
                        <m:fPr>
                          <m:ctrlPr>
                            <a:rPr lang="ko-US" altLang="ko-US" i="1">
                              <a:latin typeface="Cambria Math" panose="02040503050406030204" pitchFamily="18" charset="0"/>
                            </a:rPr>
                          </m:ctrlPr>
                        </m:fPr>
                        <m:num>
                          <m:r>
                            <a:rPr lang="en-US" altLang="ko-US" i="1">
                              <a:latin typeface="Cambria Math" panose="02040503050406030204" pitchFamily="18" charset="0"/>
                            </a:rPr>
                            <m:t>𝐼</m:t>
                          </m:r>
                        </m:num>
                        <m:den>
                          <m:sSub>
                            <m:sSubPr>
                              <m:ctrlPr>
                                <a:rPr lang="ko-US" altLang="ko-US" i="1">
                                  <a:latin typeface="Cambria Math" panose="02040503050406030204" pitchFamily="18" charset="0"/>
                                </a:rPr>
                              </m:ctrlPr>
                            </m:sSubPr>
                            <m:e>
                              <m:r>
                                <a:rPr lang="en-US" altLang="ko-US" i="1">
                                  <a:latin typeface="Cambria Math" panose="02040503050406030204" pitchFamily="18" charset="0"/>
                                </a:rPr>
                                <m:t>𝐴</m:t>
                              </m:r>
                            </m:e>
                            <m:sub>
                              <m:r>
                                <a:rPr lang="en-US" altLang="ko-US" i="1">
                                  <a:latin typeface="Cambria Math" panose="02040503050406030204" pitchFamily="18" charset="0"/>
                                </a:rPr>
                                <m:t>𝑛</m:t>
                              </m:r>
                            </m:sub>
                          </m:sSub>
                          <m:sSub>
                            <m:sSubPr>
                              <m:ctrlPr>
                                <a:rPr lang="ko-US" altLang="ko-US" i="1">
                                  <a:latin typeface="Cambria Math" panose="02040503050406030204" pitchFamily="18" charset="0"/>
                                </a:rPr>
                              </m:ctrlPr>
                            </m:sSubPr>
                            <m:e>
                              <m:r>
                                <a:rPr lang="en-US" altLang="ko-US" i="1">
                                  <a:latin typeface="Cambria Math" panose="02040503050406030204" pitchFamily="18" charset="0"/>
                                </a:rPr>
                                <m:t>𝐿</m:t>
                              </m:r>
                            </m:e>
                            <m:sub>
                              <m:r>
                                <a:rPr lang="en-US" altLang="ko-US" i="1">
                                  <a:latin typeface="Cambria Math" panose="02040503050406030204" pitchFamily="18" charset="0"/>
                                </a:rPr>
                                <m:t>𝑛</m:t>
                              </m:r>
                            </m:sub>
                          </m:sSub>
                        </m:den>
                      </m:f>
                    </m:oMath>
                  </m:oMathPara>
                </a14:m>
                <a:endParaRPr kumimoji="1" lang="en-US" altLang="en-US" dirty="0"/>
              </a:p>
              <a:p>
                <a:pPr/>
                <a14:m>
                  <m:oMathPara xmlns:m="http://schemas.openxmlformats.org/officeDocument/2006/math">
                    <m:oMathParaPr>
                      <m:jc m:val="centerGroup"/>
                    </m:oMathParaPr>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𝑡𝑜𝑡</m:t>
                          </m:r>
                          <m:r>
                            <a:rPr lang="en-US" altLang="ko-US" i="1">
                              <a:latin typeface="Cambria Math" panose="02040503050406030204" pitchFamily="18" charset="0"/>
                            </a:rPr>
                            <m:t>,</m:t>
                          </m:r>
                          <m:r>
                            <a:rPr lang="en-US" altLang="ko-US" i="1">
                              <a:latin typeface="Cambria Math" panose="02040503050406030204" pitchFamily="18" charset="0"/>
                            </a:rPr>
                            <m:t>𝑝</m:t>
                          </m:r>
                        </m:sub>
                      </m:sSub>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𝑝</m:t>
                          </m:r>
                        </m:sub>
                      </m:sSub>
                      <m:r>
                        <a:rPr lang="en-US" altLang="ko-US" i="1">
                          <a:latin typeface="Cambria Math" panose="02040503050406030204" pitchFamily="18" charset="0"/>
                        </a:rPr>
                        <m:t>=−</m:t>
                      </m:r>
                      <m:f>
                        <m:fPr>
                          <m:ctrlPr>
                            <a:rPr lang="ko-US" altLang="ko-US" i="1">
                              <a:latin typeface="Cambria Math" panose="02040503050406030204" pitchFamily="18" charset="0"/>
                            </a:rPr>
                          </m:ctrlPr>
                        </m:fPr>
                        <m:num>
                          <m:r>
                            <a:rPr lang="en-US" altLang="ko-US" i="1">
                              <a:latin typeface="Cambria Math" panose="02040503050406030204" pitchFamily="18" charset="0"/>
                            </a:rPr>
                            <m:t>𝐼</m:t>
                          </m:r>
                        </m:num>
                        <m:den>
                          <m:sSub>
                            <m:sSubPr>
                              <m:ctrlPr>
                                <a:rPr lang="ko-US" altLang="ko-US" i="1">
                                  <a:latin typeface="Cambria Math" panose="02040503050406030204" pitchFamily="18" charset="0"/>
                                </a:rPr>
                              </m:ctrlPr>
                            </m:sSubPr>
                            <m:e>
                              <m:r>
                                <a:rPr lang="en-US" altLang="ko-US" i="1">
                                  <a:latin typeface="Cambria Math" panose="02040503050406030204" pitchFamily="18" charset="0"/>
                                </a:rPr>
                                <m:t>𝐴</m:t>
                              </m:r>
                            </m:e>
                            <m:sub>
                              <m:r>
                                <a:rPr lang="en-US" altLang="ko-US" i="1">
                                  <a:latin typeface="Cambria Math" panose="02040503050406030204" pitchFamily="18" charset="0"/>
                                </a:rPr>
                                <m:t>𝑝</m:t>
                              </m:r>
                            </m:sub>
                          </m:sSub>
                          <m:sSub>
                            <m:sSubPr>
                              <m:ctrlPr>
                                <a:rPr lang="ko-US" altLang="ko-US" i="1">
                                  <a:latin typeface="Cambria Math" panose="02040503050406030204" pitchFamily="18" charset="0"/>
                                </a:rPr>
                              </m:ctrlPr>
                            </m:sSubPr>
                            <m:e>
                              <m:r>
                                <a:rPr lang="en-US" altLang="ko-US" i="1">
                                  <a:latin typeface="Cambria Math" panose="02040503050406030204" pitchFamily="18" charset="0"/>
                                </a:rPr>
                                <m:t>𝐿</m:t>
                              </m:r>
                            </m:e>
                            <m:sub>
                              <m:r>
                                <a:rPr lang="en-US" altLang="ko-US" i="1">
                                  <a:latin typeface="Cambria Math" panose="02040503050406030204" pitchFamily="18" charset="0"/>
                                </a:rPr>
                                <m:t>𝑝</m:t>
                              </m:r>
                            </m:sub>
                          </m:sSub>
                        </m:den>
                      </m:f>
                    </m:oMath>
                  </m:oMathPara>
                </a14:m>
                <a:endParaRPr kumimoji="1" lang="ko-Kore-KR" altLang="en-US" dirty="0"/>
              </a:p>
            </p:txBody>
          </p:sp>
        </mc:Choice>
        <mc:Fallback xmlns="">
          <p:sp>
            <p:nvSpPr>
              <p:cNvPr id="20" name="TextBox 19">
                <a:extLst>
                  <a:ext uri="{FF2B5EF4-FFF2-40B4-BE49-F238E27FC236}">
                    <a16:creationId xmlns:a16="http://schemas.microsoft.com/office/drawing/2014/main" id="{B1B3E07B-7019-754C-AD8B-7C5F713EBB26}"/>
                  </a:ext>
                </a:extLst>
              </p:cNvPr>
              <p:cNvSpPr txBox="1">
                <a:spLocks noRot="1" noChangeAspect="1" noMove="1" noResize="1" noEditPoints="1" noAdjustHandles="1" noChangeArrowheads="1" noChangeShapeType="1" noTextEdit="1"/>
              </p:cNvSpPr>
              <p:nvPr/>
            </p:nvSpPr>
            <p:spPr>
              <a:xfrm>
                <a:off x="547220" y="5146151"/>
                <a:ext cx="11124080" cy="2093586"/>
              </a:xfrm>
              <a:prstGeom prst="rect">
                <a:avLst/>
              </a:prstGeom>
              <a:blipFill>
                <a:blip r:embed="rId5"/>
                <a:stretch>
                  <a:fillRect l="-570"/>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BC03C13-D280-7740-AB6B-EE420077EB77}"/>
                  </a:ext>
                </a:extLst>
              </p:cNvPr>
              <p:cNvSpPr txBox="1"/>
              <p:nvPr/>
            </p:nvSpPr>
            <p:spPr>
              <a:xfrm>
                <a:off x="520698" y="3947967"/>
                <a:ext cx="11124079" cy="1217064"/>
              </a:xfrm>
              <a:prstGeom prst="rect">
                <a:avLst/>
              </a:prstGeom>
              <a:noFill/>
            </p:spPr>
            <p:txBody>
              <a:bodyPr wrap="square" rtlCol="0">
                <a:spAutoFit/>
              </a:bodyPr>
              <a:lstStyle/>
              <a:p>
                <a:pPr marL="285750" indent="-285750">
                  <a:buFont typeface="시스템 서체 일반체"/>
                  <a:buChar char="-"/>
                </a:pPr>
                <a:r>
                  <a:rPr lang="en-US" altLang="ko-US" b="1" dirty="0"/>
                  <a:t>Butler-Volmer equation</a:t>
                </a:r>
              </a:p>
              <a:p>
                <a:pPr>
                  <a:lnSpc>
                    <a:spcPct val="150000"/>
                  </a:lnSpc>
                </a:pPr>
                <a14:m>
                  <m:oMathPara xmlns:m="http://schemas.openxmlformats.org/officeDocument/2006/math">
                    <m:oMathParaPr>
                      <m:jc m:val="centerGroup"/>
                    </m:oMathParaPr>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𝑖</m:t>
                          </m:r>
                        </m:sub>
                      </m:sSub>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𝑎</m:t>
                          </m:r>
                        </m:e>
                        <m:sub>
                          <m:r>
                            <a:rPr lang="en-US" altLang="ko-US" i="1">
                              <a:latin typeface="Cambria Math" panose="02040503050406030204" pitchFamily="18" charset="0"/>
                            </a:rPr>
                            <m:t>𝑖</m:t>
                          </m:r>
                        </m:sub>
                      </m:sSub>
                      <m:sSub>
                        <m:sSubPr>
                          <m:ctrlPr>
                            <a:rPr lang="ko-US" altLang="ko-US" i="1">
                              <a:latin typeface="Cambria Math" panose="02040503050406030204" pitchFamily="18" charset="0"/>
                            </a:rPr>
                          </m:ctrlPr>
                        </m:sSubPr>
                        <m:e>
                          <m:r>
                            <a:rPr lang="en-US" altLang="ko-US" i="1">
                              <a:latin typeface="Cambria Math" panose="02040503050406030204" pitchFamily="18" charset="0"/>
                            </a:rPr>
                            <m:t>𝑘</m:t>
                          </m:r>
                        </m:e>
                        <m:sub>
                          <m:r>
                            <a:rPr lang="en-US" altLang="ko-US" i="1">
                              <a:latin typeface="Cambria Math" panose="02040503050406030204" pitchFamily="18" charset="0"/>
                            </a:rPr>
                            <m:t>𝑖</m:t>
                          </m:r>
                        </m:sub>
                      </m:sSub>
                      <m:sSup>
                        <m:sSupPr>
                          <m:ctrlPr>
                            <a:rPr lang="ko-US" altLang="ko-US" i="1">
                              <a:latin typeface="Cambria Math" panose="02040503050406030204" pitchFamily="18" charset="0"/>
                            </a:rPr>
                          </m:ctrlPr>
                        </m:sSupPr>
                        <m:e>
                          <m:d>
                            <m:dPr>
                              <m:ctrlPr>
                                <a:rPr lang="ko-US" altLang="ko-US" i="1">
                                  <a:latin typeface="Cambria Math" panose="02040503050406030204" pitchFamily="18" charset="0"/>
                                </a:rPr>
                              </m:ctrlPr>
                            </m:dPr>
                            <m:e>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𝑒</m:t>
                                  </m:r>
                                </m:sub>
                              </m:sSub>
                            </m:e>
                          </m:d>
                        </m:e>
                        <m:sup>
                          <m:sSub>
                            <m:sSubPr>
                              <m:ctrlPr>
                                <a:rPr lang="ko-US" altLang="ko-US" i="1">
                                  <a:latin typeface="Cambria Math" panose="02040503050406030204" pitchFamily="18" charset="0"/>
                                </a:rPr>
                              </m:ctrlPr>
                            </m:sSubPr>
                            <m:e>
                              <m:r>
                                <a:rPr lang="en-US" altLang="ko-US" i="1">
                                  <a:latin typeface="Cambria Math" panose="02040503050406030204" pitchFamily="18" charset="0"/>
                                </a:rPr>
                                <m:t>𝛼</m:t>
                              </m:r>
                            </m:e>
                            <m:sub>
                              <m:r>
                                <a:rPr lang="en-US" altLang="ko-US" i="1">
                                  <a:latin typeface="Cambria Math" panose="02040503050406030204" pitchFamily="18" charset="0"/>
                                </a:rPr>
                                <m:t>𝑎</m:t>
                              </m:r>
                              <m:r>
                                <a:rPr lang="en-US" altLang="ko-US" i="1">
                                  <a:latin typeface="Cambria Math" panose="02040503050406030204" pitchFamily="18" charset="0"/>
                                </a:rPr>
                                <m:t>,</m:t>
                              </m:r>
                              <m:r>
                                <a:rPr lang="en-US" altLang="ko-US" i="1">
                                  <a:latin typeface="Cambria Math" panose="02040503050406030204" pitchFamily="18" charset="0"/>
                                </a:rPr>
                                <m:t>𝑖</m:t>
                              </m:r>
                            </m:sub>
                          </m:sSub>
                        </m:sup>
                      </m:sSup>
                      <m:sSup>
                        <m:sSupPr>
                          <m:ctrlPr>
                            <a:rPr lang="ko-US" altLang="ko-US" i="1">
                              <a:latin typeface="Cambria Math" panose="02040503050406030204" pitchFamily="18" charset="0"/>
                            </a:rPr>
                          </m:ctrlPr>
                        </m:sSupPr>
                        <m:e>
                          <m:d>
                            <m:dPr>
                              <m:ctrlPr>
                                <a:rPr lang="ko-US" altLang="ko-US" i="1">
                                  <a:latin typeface="Cambria Math" panose="02040503050406030204" pitchFamily="18" charset="0"/>
                                </a:rPr>
                              </m:ctrlPr>
                            </m:dPr>
                            <m:e>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𝑚𝑎𝑥</m:t>
                                  </m:r>
                                  <m:r>
                                    <a:rPr lang="en-US" altLang="ko-US" i="1">
                                      <a:latin typeface="Cambria Math" panose="02040503050406030204" pitchFamily="18" charset="0"/>
                                    </a:rPr>
                                    <m:t>,</m:t>
                                  </m:r>
                                  <m:r>
                                    <a:rPr lang="en-US" altLang="ko-US" i="1">
                                      <a:latin typeface="Cambria Math" panose="02040503050406030204" pitchFamily="18" charset="0"/>
                                    </a:rPr>
                                    <m:t>𝑖</m:t>
                                  </m:r>
                                </m:sub>
                              </m:sSub>
                              <m:r>
                                <a:rPr lang="en-US" altLang="ko-US" i="1">
                                  <a:latin typeface="Cambria Math" panose="02040503050406030204" pitchFamily="18" charset="0"/>
                                </a:rPr>
                                <m:t>−</m:t>
                              </m:r>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𝑠</m:t>
                                  </m:r>
                                  <m:r>
                                    <a:rPr lang="en-US" altLang="ko-US" i="1">
                                      <a:latin typeface="Cambria Math" panose="02040503050406030204" pitchFamily="18" charset="0"/>
                                    </a:rPr>
                                    <m:t>,</m:t>
                                  </m:r>
                                  <m:r>
                                    <a:rPr lang="en-US" altLang="ko-US" i="1">
                                      <a:latin typeface="Cambria Math" panose="02040503050406030204" pitchFamily="18" charset="0"/>
                                    </a:rPr>
                                    <m:t>𝑖</m:t>
                                  </m:r>
                                </m:sub>
                              </m:sSub>
                            </m:e>
                          </m:d>
                        </m:e>
                        <m:sup>
                          <m:sSub>
                            <m:sSubPr>
                              <m:ctrlPr>
                                <a:rPr lang="ko-US" altLang="ko-US" i="1">
                                  <a:latin typeface="Cambria Math" panose="02040503050406030204" pitchFamily="18" charset="0"/>
                                </a:rPr>
                              </m:ctrlPr>
                            </m:sSubPr>
                            <m:e>
                              <m:r>
                                <a:rPr lang="en-US" altLang="ko-US" i="1">
                                  <a:latin typeface="Cambria Math" panose="02040503050406030204" pitchFamily="18" charset="0"/>
                                </a:rPr>
                                <m:t>𝛼</m:t>
                              </m:r>
                            </m:e>
                            <m:sub>
                              <m:r>
                                <a:rPr lang="en-US" altLang="ko-US" i="1">
                                  <a:latin typeface="Cambria Math" panose="02040503050406030204" pitchFamily="18" charset="0"/>
                                </a:rPr>
                                <m:t>𝑎</m:t>
                              </m:r>
                              <m:r>
                                <a:rPr lang="en-US" altLang="ko-US" i="1">
                                  <a:latin typeface="Cambria Math" panose="02040503050406030204" pitchFamily="18" charset="0"/>
                                </a:rPr>
                                <m:t>,</m:t>
                              </m:r>
                              <m:r>
                                <a:rPr lang="en-US" altLang="ko-US" i="1">
                                  <a:latin typeface="Cambria Math" panose="02040503050406030204" pitchFamily="18" charset="0"/>
                                </a:rPr>
                                <m:t>𝑖</m:t>
                              </m:r>
                            </m:sub>
                          </m:sSub>
                        </m:sup>
                      </m:sSup>
                      <m:sSup>
                        <m:sSupPr>
                          <m:ctrlPr>
                            <a:rPr lang="ko-US" altLang="ko-US" i="1">
                              <a:latin typeface="Cambria Math" panose="02040503050406030204" pitchFamily="18" charset="0"/>
                            </a:rPr>
                          </m:ctrlPr>
                        </m:sSupPr>
                        <m:e>
                          <m:d>
                            <m:dPr>
                              <m:ctrlPr>
                                <a:rPr lang="ko-US" altLang="ko-US" i="1">
                                  <a:latin typeface="Cambria Math" panose="02040503050406030204" pitchFamily="18" charset="0"/>
                                </a:rPr>
                              </m:ctrlPr>
                            </m:dPr>
                            <m:e>
                              <m:sSub>
                                <m:sSubPr>
                                  <m:ctrlPr>
                                    <a:rPr lang="ko-US" altLang="ko-US" i="1">
                                      <a:latin typeface="Cambria Math" panose="02040503050406030204" pitchFamily="18" charset="0"/>
                                    </a:rPr>
                                  </m:ctrlPr>
                                </m:sSubPr>
                                <m:e>
                                  <m:r>
                                    <a:rPr lang="en-US" altLang="ko-US" i="1">
                                      <a:latin typeface="Cambria Math" panose="02040503050406030204" pitchFamily="18" charset="0"/>
                                    </a:rPr>
                                    <m:t>𝑐</m:t>
                                  </m:r>
                                </m:e>
                                <m:sub>
                                  <m:r>
                                    <a:rPr lang="en-US" altLang="ko-US" i="1">
                                      <a:latin typeface="Cambria Math" panose="02040503050406030204" pitchFamily="18" charset="0"/>
                                    </a:rPr>
                                    <m:t>𝑠</m:t>
                                  </m:r>
                                  <m:r>
                                    <a:rPr lang="en-US" altLang="ko-US" i="1">
                                      <a:latin typeface="Cambria Math" panose="02040503050406030204" pitchFamily="18" charset="0"/>
                                    </a:rPr>
                                    <m:t>,</m:t>
                                  </m:r>
                                  <m:r>
                                    <a:rPr lang="en-US" altLang="ko-US" i="1">
                                      <a:latin typeface="Cambria Math" panose="02040503050406030204" pitchFamily="18" charset="0"/>
                                    </a:rPr>
                                    <m:t>𝑖</m:t>
                                  </m:r>
                                </m:sub>
                              </m:sSub>
                            </m:e>
                          </m:d>
                        </m:e>
                        <m:sup>
                          <m:sSub>
                            <m:sSubPr>
                              <m:ctrlPr>
                                <a:rPr lang="ko-US" altLang="ko-US" i="1">
                                  <a:latin typeface="Cambria Math" panose="02040503050406030204" pitchFamily="18" charset="0"/>
                                </a:rPr>
                              </m:ctrlPr>
                            </m:sSubPr>
                            <m:e>
                              <m:r>
                                <a:rPr lang="en-US" altLang="ko-US" i="1">
                                  <a:latin typeface="Cambria Math" panose="02040503050406030204" pitchFamily="18" charset="0"/>
                                </a:rPr>
                                <m:t>𝛼</m:t>
                              </m:r>
                            </m:e>
                            <m:sub>
                              <m:r>
                                <a:rPr lang="en-US" altLang="ko-US" i="1">
                                  <a:latin typeface="Cambria Math" panose="02040503050406030204" pitchFamily="18" charset="0"/>
                                </a:rPr>
                                <m:t>𝑐</m:t>
                              </m:r>
                              <m:r>
                                <a:rPr lang="en-US" altLang="ko-US" i="1">
                                  <a:latin typeface="Cambria Math" panose="02040503050406030204" pitchFamily="18" charset="0"/>
                                </a:rPr>
                                <m:t>,</m:t>
                              </m:r>
                              <m:r>
                                <a:rPr lang="en-US" altLang="ko-US" i="1">
                                  <a:latin typeface="Cambria Math" panose="02040503050406030204" pitchFamily="18" charset="0"/>
                                </a:rPr>
                                <m:t>𝑖</m:t>
                              </m:r>
                            </m:sub>
                          </m:sSub>
                        </m:sup>
                      </m:sSup>
                      <m:d>
                        <m:dPr>
                          <m:ctrlPr>
                            <a:rPr lang="ko-US" altLang="ko-US" i="1">
                              <a:latin typeface="Cambria Math" panose="02040503050406030204" pitchFamily="18" charset="0"/>
                            </a:rPr>
                          </m:ctrlPr>
                        </m:dPr>
                        <m:e>
                          <m:func>
                            <m:funcPr>
                              <m:ctrlPr>
                                <a:rPr lang="ko-US" altLang="ko-US" i="1">
                                  <a:latin typeface="Cambria Math" panose="02040503050406030204" pitchFamily="18" charset="0"/>
                                </a:rPr>
                              </m:ctrlPr>
                            </m:funcPr>
                            <m:fName>
                              <m:r>
                                <m:rPr>
                                  <m:sty m:val="p"/>
                                </m:rPr>
                                <a:rPr lang="en-US" altLang="ko-US">
                                  <a:latin typeface="Cambria Math" panose="02040503050406030204" pitchFamily="18" charset="0"/>
                                </a:rPr>
                                <m:t>exp</m:t>
                              </m:r>
                            </m:fName>
                            <m:e>
                              <m:d>
                                <m:dPr>
                                  <m:ctrlPr>
                                    <a:rPr lang="ko-US" altLang="ko-US" i="1">
                                      <a:latin typeface="Cambria Math" panose="02040503050406030204" pitchFamily="18" charset="0"/>
                                    </a:rPr>
                                  </m:ctrlPr>
                                </m:dPr>
                                <m:e>
                                  <m:f>
                                    <m:fPr>
                                      <m:ctrlPr>
                                        <a:rPr lang="ko-US" altLang="ko-US" i="1">
                                          <a:latin typeface="Cambria Math" panose="02040503050406030204" pitchFamily="18" charset="0"/>
                                        </a:rPr>
                                      </m:ctrlPr>
                                    </m:fPr>
                                    <m:num>
                                      <m:sSub>
                                        <m:sSubPr>
                                          <m:ctrlPr>
                                            <a:rPr lang="ko-US" altLang="ko-US" i="1">
                                              <a:latin typeface="Cambria Math" panose="02040503050406030204" pitchFamily="18" charset="0"/>
                                            </a:rPr>
                                          </m:ctrlPr>
                                        </m:sSubPr>
                                        <m:e>
                                          <m:r>
                                            <a:rPr lang="en-US" altLang="ko-US" i="1">
                                              <a:latin typeface="Cambria Math" panose="02040503050406030204" pitchFamily="18" charset="0"/>
                                            </a:rPr>
                                            <m:t>𝛼</m:t>
                                          </m:r>
                                        </m:e>
                                        <m:sub>
                                          <m:r>
                                            <a:rPr lang="en-US" altLang="ko-US" i="1">
                                              <a:latin typeface="Cambria Math" panose="02040503050406030204" pitchFamily="18" charset="0"/>
                                            </a:rPr>
                                            <m:t>𝑎</m:t>
                                          </m:r>
                                          <m:r>
                                            <a:rPr lang="en-US" altLang="ko-US" i="1">
                                              <a:latin typeface="Cambria Math" panose="02040503050406030204" pitchFamily="18" charset="0"/>
                                            </a:rPr>
                                            <m:t>,</m:t>
                                          </m:r>
                                          <m:r>
                                            <a:rPr lang="en-US" altLang="ko-US" i="1">
                                              <a:latin typeface="Cambria Math" panose="02040503050406030204" pitchFamily="18" charset="0"/>
                                            </a:rPr>
                                            <m:t>𝑖</m:t>
                                          </m:r>
                                        </m:sub>
                                      </m:sSub>
                                      <m:r>
                                        <a:rPr lang="en-US" altLang="ko-US" i="1">
                                          <a:latin typeface="Cambria Math" panose="02040503050406030204" pitchFamily="18" charset="0"/>
                                        </a:rPr>
                                        <m:t>𝐹</m:t>
                                      </m:r>
                                    </m:num>
                                    <m:den>
                                      <m:sSub>
                                        <m:sSubPr>
                                          <m:ctrlPr>
                                            <a:rPr lang="ko-US" altLang="ko-US" i="1">
                                              <a:latin typeface="Cambria Math" panose="02040503050406030204" pitchFamily="18" charset="0"/>
                                            </a:rPr>
                                          </m:ctrlPr>
                                        </m:sSubPr>
                                        <m:e>
                                          <m:r>
                                            <a:rPr lang="en-US" altLang="ko-US" i="1">
                                              <a:latin typeface="Cambria Math" panose="02040503050406030204" pitchFamily="18" charset="0"/>
                                            </a:rPr>
                                            <m:t>𝑅</m:t>
                                          </m:r>
                                        </m:e>
                                        <m:sub>
                                          <m:r>
                                            <a:rPr lang="en-US" altLang="ko-US" i="1">
                                              <a:latin typeface="Cambria Math" panose="02040503050406030204" pitchFamily="18" charset="0"/>
                                            </a:rPr>
                                            <m:t>𝑢</m:t>
                                          </m:r>
                                        </m:sub>
                                      </m:sSub>
                                      <m:r>
                                        <a:rPr lang="en-US" altLang="ko-US" i="1">
                                          <a:latin typeface="Cambria Math" panose="02040503050406030204" pitchFamily="18" charset="0"/>
                                        </a:rPr>
                                        <m:t>𝑇</m:t>
                                      </m:r>
                                    </m:den>
                                  </m:f>
                                  <m:sSub>
                                    <m:sSubPr>
                                      <m:ctrlPr>
                                        <a:rPr lang="ko-US" altLang="ko-US" i="1">
                                          <a:latin typeface="Cambria Math" panose="02040503050406030204" pitchFamily="18" charset="0"/>
                                        </a:rPr>
                                      </m:ctrlPr>
                                    </m:sSubPr>
                                    <m:e>
                                      <m:r>
                                        <a:rPr lang="en-US" altLang="ko-US" i="1">
                                          <a:latin typeface="Cambria Math" panose="02040503050406030204" pitchFamily="18" charset="0"/>
                                        </a:rPr>
                                        <m:t>𝜂</m:t>
                                      </m:r>
                                    </m:e>
                                    <m:sub>
                                      <m:r>
                                        <a:rPr lang="en-US" altLang="ko-US" i="1">
                                          <a:latin typeface="Cambria Math" panose="02040503050406030204" pitchFamily="18" charset="0"/>
                                        </a:rPr>
                                        <m:t>𝑖</m:t>
                                      </m:r>
                                    </m:sub>
                                  </m:sSub>
                                </m:e>
                              </m:d>
                            </m:e>
                          </m:func>
                          <m:r>
                            <a:rPr lang="en-US" altLang="ko-US" i="1">
                              <a:latin typeface="Cambria Math" panose="02040503050406030204" pitchFamily="18" charset="0"/>
                            </a:rPr>
                            <m:t>−</m:t>
                          </m:r>
                          <m:func>
                            <m:funcPr>
                              <m:ctrlPr>
                                <a:rPr lang="ko-US" altLang="ko-US" i="1">
                                  <a:latin typeface="Cambria Math" panose="02040503050406030204" pitchFamily="18" charset="0"/>
                                </a:rPr>
                              </m:ctrlPr>
                            </m:funcPr>
                            <m:fName>
                              <m:r>
                                <m:rPr>
                                  <m:sty m:val="p"/>
                                </m:rPr>
                                <a:rPr lang="en-US" altLang="ko-US">
                                  <a:latin typeface="Cambria Math" panose="02040503050406030204" pitchFamily="18" charset="0"/>
                                </a:rPr>
                                <m:t>exp</m:t>
                              </m:r>
                            </m:fName>
                            <m:e>
                              <m:d>
                                <m:dPr>
                                  <m:ctrlPr>
                                    <a:rPr lang="ko-US" altLang="ko-US" i="1">
                                      <a:latin typeface="Cambria Math" panose="02040503050406030204" pitchFamily="18" charset="0"/>
                                    </a:rPr>
                                  </m:ctrlPr>
                                </m:dPr>
                                <m:e>
                                  <m:r>
                                    <a:rPr lang="en-US" altLang="ko-US" i="1">
                                      <a:latin typeface="Cambria Math" panose="02040503050406030204" pitchFamily="18" charset="0"/>
                                    </a:rPr>
                                    <m:t>−</m:t>
                                  </m:r>
                                  <m:f>
                                    <m:fPr>
                                      <m:ctrlPr>
                                        <a:rPr lang="ko-US" altLang="ko-US" i="1">
                                          <a:latin typeface="Cambria Math" panose="02040503050406030204" pitchFamily="18" charset="0"/>
                                        </a:rPr>
                                      </m:ctrlPr>
                                    </m:fPr>
                                    <m:num>
                                      <m:sSub>
                                        <m:sSubPr>
                                          <m:ctrlPr>
                                            <a:rPr lang="ko-US" altLang="ko-US" i="1">
                                              <a:latin typeface="Cambria Math" panose="02040503050406030204" pitchFamily="18" charset="0"/>
                                            </a:rPr>
                                          </m:ctrlPr>
                                        </m:sSubPr>
                                        <m:e>
                                          <m:r>
                                            <a:rPr lang="en-US" altLang="ko-US" i="1">
                                              <a:latin typeface="Cambria Math" panose="02040503050406030204" pitchFamily="18" charset="0"/>
                                            </a:rPr>
                                            <m:t>𝛼</m:t>
                                          </m:r>
                                        </m:e>
                                        <m:sub>
                                          <m:r>
                                            <a:rPr lang="en-US" altLang="ko-US" i="1">
                                              <a:latin typeface="Cambria Math" panose="02040503050406030204" pitchFamily="18" charset="0"/>
                                            </a:rPr>
                                            <m:t>𝑐</m:t>
                                          </m:r>
                                          <m:r>
                                            <a:rPr lang="en-US" altLang="ko-US" i="1">
                                              <a:latin typeface="Cambria Math" panose="02040503050406030204" pitchFamily="18" charset="0"/>
                                            </a:rPr>
                                            <m:t>,</m:t>
                                          </m:r>
                                          <m:r>
                                            <a:rPr lang="en-US" altLang="ko-US" i="1">
                                              <a:latin typeface="Cambria Math" panose="02040503050406030204" pitchFamily="18" charset="0"/>
                                            </a:rPr>
                                            <m:t>𝑖</m:t>
                                          </m:r>
                                        </m:sub>
                                      </m:sSub>
                                      <m:r>
                                        <a:rPr lang="en-US" altLang="ko-US" i="1">
                                          <a:latin typeface="Cambria Math" panose="02040503050406030204" pitchFamily="18" charset="0"/>
                                        </a:rPr>
                                        <m:t>𝐹</m:t>
                                      </m:r>
                                    </m:num>
                                    <m:den>
                                      <m:sSub>
                                        <m:sSubPr>
                                          <m:ctrlPr>
                                            <a:rPr lang="ko-US" altLang="ko-US" i="1">
                                              <a:latin typeface="Cambria Math" panose="02040503050406030204" pitchFamily="18" charset="0"/>
                                            </a:rPr>
                                          </m:ctrlPr>
                                        </m:sSubPr>
                                        <m:e>
                                          <m:r>
                                            <a:rPr lang="en-US" altLang="ko-US" i="1">
                                              <a:latin typeface="Cambria Math" panose="02040503050406030204" pitchFamily="18" charset="0"/>
                                            </a:rPr>
                                            <m:t>𝑅</m:t>
                                          </m:r>
                                        </m:e>
                                        <m:sub>
                                          <m:r>
                                            <a:rPr lang="en-US" altLang="ko-US" i="1">
                                              <a:latin typeface="Cambria Math" panose="02040503050406030204" pitchFamily="18" charset="0"/>
                                            </a:rPr>
                                            <m:t>𝑢</m:t>
                                          </m:r>
                                        </m:sub>
                                      </m:sSub>
                                      <m:r>
                                        <a:rPr lang="en-US" altLang="ko-US" i="1">
                                          <a:latin typeface="Cambria Math" panose="02040503050406030204" pitchFamily="18" charset="0"/>
                                        </a:rPr>
                                        <m:t>𝑇</m:t>
                                      </m:r>
                                    </m:den>
                                  </m:f>
                                  <m:sSub>
                                    <m:sSubPr>
                                      <m:ctrlPr>
                                        <a:rPr lang="ko-US" altLang="ko-US" i="1">
                                          <a:latin typeface="Cambria Math" panose="02040503050406030204" pitchFamily="18" charset="0"/>
                                        </a:rPr>
                                      </m:ctrlPr>
                                    </m:sSubPr>
                                    <m:e>
                                      <m:r>
                                        <a:rPr lang="en-US" altLang="ko-US" i="1">
                                          <a:latin typeface="Cambria Math" panose="02040503050406030204" pitchFamily="18" charset="0"/>
                                        </a:rPr>
                                        <m:t>𝜂</m:t>
                                      </m:r>
                                    </m:e>
                                    <m:sub>
                                      <m:r>
                                        <a:rPr lang="en-US" altLang="ko-US" i="1">
                                          <a:latin typeface="Cambria Math" panose="02040503050406030204" pitchFamily="18" charset="0"/>
                                        </a:rPr>
                                        <m:t>𝑖</m:t>
                                      </m:r>
                                    </m:sub>
                                  </m:sSub>
                                </m:e>
                              </m:d>
                            </m:e>
                          </m:func>
                        </m:e>
                      </m:d>
                    </m:oMath>
                  </m:oMathPara>
                </a14:m>
                <a:endParaRPr kumimoji="1" lang="ko-Kore-KR" altLang="en-US" sz="1600" dirty="0"/>
              </a:p>
            </p:txBody>
          </p:sp>
        </mc:Choice>
        <mc:Fallback xmlns="">
          <p:sp>
            <p:nvSpPr>
              <p:cNvPr id="21" name="TextBox 20">
                <a:extLst>
                  <a:ext uri="{FF2B5EF4-FFF2-40B4-BE49-F238E27FC236}">
                    <a16:creationId xmlns:a16="http://schemas.microsoft.com/office/drawing/2014/main" id="{5BC03C13-D280-7740-AB6B-EE420077EB77}"/>
                  </a:ext>
                </a:extLst>
              </p:cNvPr>
              <p:cNvSpPr txBox="1">
                <a:spLocks noRot="1" noChangeAspect="1" noMove="1" noResize="1" noEditPoints="1" noAdjustHandles="1" noChangeArrowheads="1" noChangeShapeType="1" noTextEdit="1"/>
              </p:cNvSpPr>
              <p:nvPr/>
            </p:nvSpPr>
            <p:spPr>
              <a:xfrm>
                <a:off x="520698" y="3947967"/>
                <a:ext cx="11124079" cy="1217064"/>
              </a:xfrm>
              <a:prstGeom prst="rect">
                <a:avLst/>
              </a:prstGeom>
              <a:blipFill>
                <a:blip r:embed="rId6"/>
                <a:stretch>
                  <a:fillRect l="-456" t="-3125"/>
                </a:stretch>
              </a:blipFill>
            </p:spPr>
            <p:txBody>
              <a:bodyPr/>
              <a:lstStyle/>
              <a:p>
                <a:r>
                  <a:rPr lang="ko-US" altLang="en-US">
                    <a:noFill/>
                  </a:rPr>
                  <a:t> </a:t>
                </a:r>
              </a:p>
            </p:txBody>
          </p:sp>
        </mc:Fallback>
      </mc:AlternateContent>
      <p:sp>
        <p:nvSpPr>
          <p:cNvPr id="22" name="직사각형 21">
            <a:extLst>
              <a:ext uri="{FF2B5EF4-FFF2-40B4-BE49-F238E27FC236}">
                <a16:creationId xmlns:a16="http://schemas.microsoft.com/office/drawing/2014/main" id="{E693D412-6CCD-F547-B0AB-85A8C024C89B}"/>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23" name="직사각형 22">
            <a:extLst>
              <a:ext uri="{FF2B5EF4-FFF2-40B4-BE49-F238E27FC236}">
                <a16:creationId xmlns:a16="http://schemas.microsoft.com/office/drawing/2014/main" id="{23AAE850-BA72-4B44-A97E-09F191039FC5}"/>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4</a:t>
            </a:r>
            <a:endParaRPr kumimoji="1" lang="ko-US" altLang="en-US" dirty="0"/>
          </a:p>
        </p:txBody>
      </p:sp>
      <p:sp>
        <p:nvSpPr>
          <p:cNvPr id="15" name="직사각형 14">
            <a:extLst>
              <a:ext uri="{FF2B5EF4-FFF2-40B4-BE49-F238E27FC236}">
                <a16:creationId xmlns:a16="http://schemas.microsoft.com/office/drawing/2014/main" id="{E61B2B4A-3E28-1F43-A9D3-E9732C443418}"/>
              </a:ext>
            </a:extLst>
          </p:cNvPr>
          <p:cNvSpPr/>
          <p:nvPr/>
        </p:nvSpPr>
        <p:spPr>
          <a:xfrm>
            <a:off x="6191709" y="6088979"/>
            <a:ext cx="246832" cy="32537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cxnSp>
        <p:nvCxnSpPr>
          <p:cNvPr id="18" name="직선 화살표 연결선 17">
            <a:extLst>
              <a:ext uri="{FF2B5EF4-FFF2-40B4-BE49-F238E27FC236}">
                <a16:creationId xmlns:a16="http://schemas.microsoft.com/office/drawing/2014/main" id="{9A210D5C-142B-4543-8D96-DCED17409944}"/>
              </a:ext>
            </a:extLst>
          </p:cNvPr>
          <p:cNvCxnSpPr>
            <a:cxnSpLocks/>
            <a:stCxn id="15" idx="3"/>
            <a:endCxn id="24" idx="1"/>
          </p:cNvCxnSpPr>
          <p:nvPr/>
        </p:nvCxnSpPr>
        <p:spPr>
          <a:xfrm flipV="1">
            <a:off x="6438541" y="5795130"/>
            <a:ext cx="1335997" cy="456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D570620-B6BE-5F48-A44E-3247254F8532}"/>
                  </a:ext>
                </a:extLst>
              </p:cNvPr>
              <p:cNvSpPr txBox="1"/>
              <p:nvPr/>
            </p:nvSpPr>
            <p:spPr>
              <a:xfrm>
                <a:off x="7774538" y="5471964"/>
                <a:ext cx="3923284" cy="646331"/>
              </a:xfrm>
              <a:prstGeom prst="rect">
                <a:avLst/>
              </a:prstGeom>
              <a:noFill/>
              <a:ln>
                <a:solidFill>
                  <a:srgbClr val="0070C0"/>
                </a:solidFill>
              </a:ln>
            </p:spPr>
            <p:txBody>
              <a:bodyPr wrap="square" rtlCol="0">
                <a:spAutoFit/>
              </a:bodyPr>
              <a:lstStyle/>
              <a:p>
                <a:pPr algn="ctr"/>
                <a14:m>
                  <m:oMath xmlns:m="http://schemas.openxmlformats.org/officeDocument/2006/math">
                    <m:sSub>
                      <m:sSubPr>
                        <m:ctrlPr>
                          <a:rPr lang="ko-US" altLang="ko-US" i="1">
                            <a:latin typeface="Cambria Math" panose="02040503050406030204" pitchFamily="18" charset="0"/>
                          </a:rPr>
                        </m:ctrlPr>
                      </m:sSubPr>
                      <m:e>
                        <m:r>
                          <a:rPr lang="en-US" altLang="ko-US" i="1">
                            <a:latin typeface="Cambria Math" panose="02040503050406030204" pitchFamily="18" charset="0"/>
                          </a:rPr>
                          <m:t>𝐽</m:t>
                        </m:r>
                      </m:e>
                      <m:sub>
                        <m:r>
                          <a:rPr lang="en-US" altLang="ko-US" i="1">
                            <a:latin typeface="Cambria Math" panose="02040503050406030204" pitchFamily="18" charset="0"/>
                          </a:rPr>
                          <m:t>𝑠</m:t>
                        </m:r>
                      </m:sub>
                    </m:sSub>
                  </m:oMath>
                </a14:m>
                <a:r>
                  <a:rPr kumimoji="1" lang="en-US" altLang="ko-US" dirty="0"/>
                  <a:t> relates to the loss of active material to the SEI layer</a:t>
                </a:r>
              </a:p>
            </p:txBody>
          </p:sp>
        </mc:Choice>
        <mc:Fallback xmlns="">
          <p:sp>
            <p:nvSpPr>
              <p:cNvPr id="24" name="TextBox 23">
                <a:extLst>
                  <a:ext uri="{FF2B5EF4-FFF2-40B4-BE49-F238E27FC236}">
                    <a16:creationId xmlns:a16="http://schemas.microsoft.com/office/drawing/2014/main" id="{6D570620-B6BE-5F48-A44E-3247254F8532}"/>
                  </a:ext>
                </a:extLst>
              </p:cNvPr>
              <p:cNvSpPr txBox="1">
                <a:spLocks noRot="1" noChangeAspect="1" noMove="1" noResize="1" noEditPoints="1" noAdjustHandles="1" noChangeArrowheads="1" noChangeShapeType="1" noTextEdit="1"/>
              </p:cNvSpPr>
              <p:nvPr/>
            </p:nvSpPr>
            <p:spPr>
              <a:xfrm>
                <a:off x="7774538" y="5471964"/>
                <a:ext cx="3923284" cy="646331"/>
              </a:xfrm>
              <a:prstGeom prst="rect">
                <a:avLst/>
              </a:prstGeom>
              <a:blipFill>
                <a:blip r:embed="rId7"/>
                <a:stretch>
                  <a:fillRect t="-3774" b="-11321"/>
                </a:stretch>
              </a:blipFill>
              <a:ln>
                <a:solidFill>
                  <a:srgbClr val="0070C0"/>
                </a:solidFill>
              </a:ln>
            </p:spPr>
            <p:txBody>
              <a:bodyPr/>
              <a:lstStyle/>
              <a:p>
                <a:r>
                  <a:rPr lang="ko-US" altLang="en-US">
                    <a:noFill/>
                  </a:rPr>
                  <a:t> </a:t>
                </a:r>
              </a:p>
            </p:txBody>
          </p:sp>
        </mc:Fallback>
      </mc:AlternateContent>
    </p:spTree>
    <p:custDataLst>
      <p:tags r:id="rId1"/>
    </p:custDataLst>
    <p:extLst>
      <p:ext uri="{BB962C8B-B14F-4D97-AF65-F5344CB8AC3E}">
        <p14:creationId xmlns:p14="http://schemas.microsoft.com/office/powerpoint/2010/main" val="3305494618"/>
      </p:ext>
    </p:extLst>
  </p:cSld>
  <p:clrMapOvr>
    <a:masterClrMapping/>
  </p:clrMapOvr>
  <mc:AlternateContent xmlns:mc="http://schemas.openxmlformats.org/markup-compatibility/2006" xmlns:p14="http://schemas.microsoft.com/office/powerpoint/2010/main">
    <mc:Choice Requires="p14">
      <p:transition spd="slow" p14:dur="2000" advTm="97743"/>
    </mc:Choice>
    <mc:Fallback xmlns="">
      <p:transition spd="slow" advTm="977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0">
                                            <p:txEl>
                                              <p:pRg st="1" end="1"/>
                                            </p:txEl>
                                          </p:spTgt>
                                        </p:tgtEl>
                                        <p:attrNameLst>
                                          <p:attrName>r</p:attrName>
                                        </p:attrNameLst>
                                      </p:cBhvr>
                                    </p:animRot>
                                    <p:animRot by="-240000">
                                      <p:cBhvr>
                                        <p:cTn id="7" dur="200" fill="hold">
                                          <p:stCondLst>
                                            <p:cond delay="200"/>
                                          </p:stCondLst>
                                        </p:cTn>
                                        <p:tgtEl>
                                          <p:spTgt spid="20">
                                            <p:txEl>
                                              <p:pRg st="1" end="1"/>
                                            </p:txEl>
                                          </p:spTgt>
                                        </p:tgtEl>
                                        <p:attrNameLst>
                                          <p:attrName>r</p:attrName>
                                        </p:attrNameLst>
                                      </p:cBhvr>
                                    </p:animRot>
                                    <p:animRot by="240000">
                                      <p:cBhvr>
                                        <p:cTn id="8" dur="200" fill="hold">
                                          <p:stCondLst>
                                            <p:cond delay="400"/>
                                          </p:stCondLst>
                                        </p:cTn>
                                        <p:tgtEl>
                                          <p:spTgt spid="20">
                                            <p:txEl>
                                              <p:pRg st="1" end="1"/>
                                            </p:txEl>
                                          </p:spTgt>
                                        </p:tgtEl>
                                        <p:attrNameLst>
                                          <p:attrName>r</p:attrName>
                                        </p:attrNameLst>
                                      </p:cBhvr>
                                    </p:animRot>
                                    <p:animRot by="-240000">
                                      <p:cBhvr>
                                        <p:cTn id="9" dur="200" fill="hold">
                                          <p:stCondLst>
                                            <p:cond delay="600"/>
                                          </p:stCondLst>
                                        </p:cTn>
                                        <p:tgtEl>
                                          <p:spTgt spid="20">
                                            <p:txEl>
                                              <p:pRg st="1" end="1"/>
                                            </p:txEl>
                                          </p:spTgt>
                                        </p:tgtEl>
                                        <p:attrNameLst>
                                          <p:attrName>r</p:attrName>
                                        </p:attrNameLst>
                                      </p:cBhvr>
                                    </p:animRot>
                                    <p:animRot by="120000">
                                      <p:cBhvr>
                                        <p:cTn id="10" dur="200" fill="hold">
                                          <p:stCondLst>
                                            <p:cond delay="800"/>
                                          </p:stCondLst>
                                        </p:cTn>
                                        <p:tgtEl>
                                          <p:spTgt spid="20">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타원 2">
            <a:extLst>
              <a:ext uri="{FF2B5EF4-FFF2-40B4-BE49-F238E27FC236}">
                <a16:creationId xmlns:a16="http://schemas.microsoft.com/office/drawing/2014/main" id="{4931EF33-D683-424B-BAD9-DC7BF83FDC71}"/>
              </a:ext>
            </a:extLst>
          </p:cNvPr>
          <p:cNvSpPr/>
          <p:nvPr/>
        </p:nvSpPr>
        <p:spPr>
          <a:xfrm>
            <a:off x="3370061" y="2219613"/>
            <a:ext cx="1837944" cy="183794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5" name="타원 4">
            <a:extLst>
              <a:ext uri="{FF2B5EF4-FFF2-40B4-BE49-F238E27FC236}">
                <a16:creationId xmlns:a16="http://schemas.microsoft.com/office/drawing/2014/main" id="{6951A2B5-2E49-5F40-B447-7DE9CE00F7E7}"/>
              </a:ext>
            </a:extLst>
          </p:cNvPr>
          <p:cNvSpPr/>
          <p:nvPr/>
        </p:nvSpPr>
        <p:spPr>
          <a:xfrm>
            <a:off x="7349744" y="2219613"/>
            <a:ext cx="1837944" cy="183794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cxnSp>
        <p:nvCxnSpPr>
          <p:cNvPr id="9" name="직선 화살표 연결선 8">
            <a:extLst>
              <a:ext uri="{FF2B5EF4-FFF2-40B4-BE49-F238E27FC236}">
                <a16:creationId xmlns:a16="http://schemas.microsoft.com/office/drawing/2014/main" id="{B2266EBC-74DF-8246-BB3F-C2116C4E0254}"/>
              </a:ext>
            </a:extLst>
          </p:cNvPr>
          <p:cNvCxnSpPr>
            <a:cxnSpLocks/>
          </p:cNvCxnSpPr>
          <p:nvPr/>
        </p:nvCxnSpPr>
        <p:spPr>
          <a:xfrm flipV="1">
            <a:off x="4289033" y="1864545"/>
            <a:ext cx="0" cy="12803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4D09B58B-002B-1349-8AE7-98B89F881A85}"/>
              </a:ext>
            </a:extLst>
          </p:cNvPr>
          <p:cNvCxnSpPr>
            <a:cxnSpLocks/>
          </p:cNvCxnSpPr>
          <p:nvPr/>
        </p:nvCxnSpPr>
        <p:spPr>
          <a:xfrm>
            <a:off x="4285858" y="3138585"/>
            <a:ext cx="12801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9F60319-C72F-B848-8AE3-63A802828E1C}"/>
              </a:ext>
            </a:extLst>
          </p:cNvPr>
          <p:cNvCxnSpPr>
            <a:cxnSpLocks/>
          </p:cNvCxnSpPr>
          <p:nvPr/>
        </p:nvCxnSpPr>
        <p:spPr>
          <a:xfrm flipV="1">
            <a:off x="8268716" y="1868788"/>
            <a:ext cx="0" cy="12803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E1E08ACE-CB97-6145-9B53-D87F19C345E0}"/>
              </a:ext>
            </a:extLst>
          </p:cNvPr>
          <p:cNvCxnSpPr>
            <a:cxnSpLocks/>
          </p:cNvCxnSpPr>
          <p:nvPr/>
        </p:nvCxnSpPr>
        <p:spPr>
          <a:xfrm>
            <a:off x="8265450" y="3149869"/>
            <a:ext cx="12801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81384469-E60E-E243-AE67-3E6060CDD65D}"/>
              </a:ext>
            </a:extLst>
          </p:cNvPr>
          <p:cNvCxnSpPr>
            <a:endCxn id="3" idx="5"/>
          </p:cNvCxnSpPr>
          <p:nvPr/>
        </p:nvCxnSpPr>
        <p:spPr>
          <a:xfrm>
            <a:off x="4285858" y="3138587"/>
            <a:ext cx="652986" cy="6498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66C11AC0-F9C3-EF41-81D1-820A001AC05C}"/>
              </a:ext>
            </a:extLst>
          </p:cNvPr>
          <p:cNvCxnSpPr/>
          <p:nvPr/>
        </p:nvCxnSpPr>
        <p:spPr>
          <a:xfrm>
            <a:off x="8265450" y="3138587"/>
            <a:ext cx="652986" cy="6498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호 22">
            <a:extLst>
              <a:ext uri="{FF2B5EF4-FFF2-40B4-BE49-F238E27FC236}">
                <a16:creationId xmlns:a16="http://schemas.microsoft.com/office/drawing/2014/main" id="{E0FC0382-BA70-2E42-B61C-9A5038C55F8C}"/>
              </a:ext>
            </a:extLst>
          </p:cNvPr>
          <p:cNvSpPr/>
          <p:nvPr/>
        </p:nvSpPr>
        <p:spPr>
          <a:xfrm>
            <a:off x="3410014" y="2516998"/>
            <a:ext cx="1764465" cy="903320"/>
          </a:xfrm>
          <a:prstGeom prst="arc">
            <a:avLst>
              <a:gd name="adj1" fmla="val 16200000"/>
              <a:gd name="adj2" fmla="val 16243"/>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US" altLang="en-US"/>
          </a:p>
        </p:txBody>
      </p:sp>
      <p:sp>
        <p:nvSpPr>
          <p:cNvPr id="25" name="호 24">
            <a:extLst>
              <a:ext uri="{FF2B5EF4-FFF2-40B4-BE49-F238E27FC236}">
                <a16:creationId xmlns:a16="http://schemas.microsoft.com/office/drawing/2014/main" id="{EAD5B642-619F-1A4E-9C58-075EDC5B00EA}"/>
              </a:ext>
            </a:extLst>
          </p:cNvPr>
          <p:cNvSpPr/>
          <p:nvPr/>
        </p:nvSpPr>
        <p:spPr>
          <a:xfrm rot="10800000" flipH="1">
            <a:off x="7387283" y="2065338"/>
            <a:ext cx="1764465" cy="903320"/>
          </a:xfrm>
          <a:prstGeom prst="arc">
            <a:avLst>
              <a:gd name="adj1" fmla="val 16200000"/>
              <a:gd name="adj2" fmla="val 16243"/>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US" alt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0DE12EB-DACD-E442-B474-F5D68DA04A7F}"/>
                  </a:ext>
                </a:extLst>
              </p:cNvPr>
              <p:cNvSpPr txBox="1"/>
              <p:nvPr/>
            </p:nvSpPr>
            <p:spPr>
              <a:xfrm>
                <a:off x="4376958" y="3416401"/>
                <a:ext cx="288413" cy="2769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kumimoji="1" lang="en-US" altLang="ko-US" sz="1200" i="1">
                              <a:latin typeface="Cambria Math" panose="02040503050406030204" pitchFamily="18" charset="0"/>
                            </a:rPr>
                          </m:ctrlPr>
                        </m:sSubPr>
                        <m:e>
                          <m:r>
                            <a:rPr kumimoji="1" lang="en-US" altLang="ko-US" sz="1200" i="1">
                              <a:latin typeface="Cambria Math" panose="02040503050406030204" pitchFamily="18" charset="0"/>
                            </a:rPr>
                            <m:t>𝑅</m:t>
                          </m:r>
                        </m:e>
                        <m:sub>
                          <m:r>
                            <a:rPr kumimoji="1" lang="en-US" altLang="ko-US" sz="1200" i="1">
                              <a:latin typeface="Cambria Math" panose="02040503050406030204" pitchFamily="18" charset="0"/>
                            </a:rPr>
                            <m:t>𝑛</m:t>
                          </m:r>
                        </m:sub>
                      </m:sSub>
                    </m:oMath>
                  </m:oMathPara>
                </a14:m>
                <a:endParaRPr kumimoji="1" lang="ko-US" altLang="en-US" sz="1200" dirty="0"/>
              </a:p>
            </p:txBody>
          </p:sp>
        </mc:Choice>
        <mc:Fallback xmlns="">
          <p:sp>
            <p:nvSpPr>
              <p:cNvPr id="26" name="TextBox 25">
                <a:extLst>
                  <a:ext uri="{FF2B5EF4-FFF2-40B4-BE49-F238E27FC236}">
                    <a16:creationId xmlns:a16="http://schemas.microsoft.com/office/drawing/2014/main" id="{40DE12EB-DACD-E442-B474-F5D68DA04A7F}"/>
                  </a:ext>
                </a:extLst>
              </p:cNvPr>
              <p:cNvSpPr txBox="1">
                <a:spLocks noRot="1" noChangeAspect="1" noMove="1" noResize="1" noEditPoints="1" noAdjustHandles="1" noChangeArrowheads="1" noChangeShapeType="1" noTextEdit="1"/>
              </p:cNvSpPr>
              <p:nvPr/>
            </p:nvSpPr>
            <p:spPr>
              <a:xfrm>
                <a:off x="4376958" y="3416401"/>
                <a:ext cx="288413" cy="276999"/>
              </a:xfrm>
              <a:prstGeom prst="rect">
                <a:avLst/>
              </a:prstGeom>
              <a:blipFill>
                <a:blip r:embed="rId4"/>
                <a:stretch>
                  <a:fillRect l="-4167"/>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65AB34B-C37F-0547-94DC-B799C92E8179}"/>
                  </a:ext>
                </a:extLst>
              </p:cNvPr>
              <p:cNvSpPr txBox="1"/>
              <p:nvPr/>
            </p:nvSpPr>
            <p:spPr>
              <a:xfrm>
                <a:off x="8265452" y="3424050"/>
                <a:ext cx="288413" cy="29129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kumimoji="1" lang="en-US" altLang="ko-US" sz="1200" i="1">
                              <a:latin typeface="Cambria Math" panose="02040503050406030204" pitchFamily="18" charset="0"/>
                            </a:rPr>
                          </m:ctrlPr>
                        </m:sSubPr>
                        <m:e>
                          <m:r>
                            <a:rPr kumimoji="1" lang="en-US" altLang="ko-US" sz="1200" i="1">
                              <a:latin typeface="Cambria Math" panose="02040503050406030204" pitchFamily="18" charset="0"/>
                            </a:rPr>
                            <m:t>𝑅</m:t>
                          </m:r>
                        </m:e>
                        <m:sub>
                          <m:r>
                            <a:rPr kumimoji="1" lang="en-US" altLang="ko-US" sz="1200" i="1">
                              <a:latin typeface="Cambria Math" panose="02040503050406030204" pitchFamily="18" charset="0"/>
                            </a:rPr>
                            <m:t>𝑝</m:t>
                          </m:r>
                        </m:sub>
                      </m:sSub>
                    </m:oMath>
                  </m:oMathPara>
                </a14:m>
                <a:endParaRPr kumimoji="1" lang="ko-US" altLang="en-US" sz="1200" dirty="0"/>
              </a:p>
            </p:txBody>
          </p:sp>
        </mc:Choice>
        <mc:Fallback xmlns="">
          <p:sp>
            <p:nvSpPr>
              <p:cNvPr id="27" name="TextBox 26">
                <a:extLst>
                  <a:ext uri="{FF2B5EF4-FFF2-40B4-BE49-F238E27FC236}">
                    <a16:creationId xmlns:a16="http://schemas.microsoft.com/office/drawing/2014/main" id="{F65AB34B-C37F-0547-94DC-B799C92E8179}"/>
                  </a:ext>
                </a:extLst>
              </p:cNvPr>
              <p:cNvSpPr txBox="1">
                <a:spLocks noRot="1" noChangeAspect="1" noMove="1" noResize="1" noEditPoints="1" noAdjustHandles="1" noChangeArrowheads="1" noChangeShapeType="1" noTextEdit="1"/>
              </p:cNvSpPr>
              <p:nvPr/>
            </p:nvSpPr>
            <p:spPr>
              <a:xfrm>
                <a:off x="8265452" y="3424050"/>
                <a:ext cx="288413" cy="291298"/>
              </a:xfrm>
              <a:prstGeom prst="rect">
                <a:avLst/>
              </a:prstGeom>
              <a:blipFill>
                <a:blip r:embed="rId5"/>
                <a:stretch>
                  <a:fillRect l="-4167"/>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E6CA7BB-BA96-ED4B-9A97-31E548E0191A}"/>
                  </a:ext>
                </a:extLst>
              </p:cNvPr>
              <p:cNvSpPr txBox="1"/>
              <p:nvPr/>
            </p:nvSpPr>
            <p:spPr>
              <a:xfrm>
                <a:off x="5369384" y="3138587"/>
                <a:ext cx="288413" cy="2769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kumimoji="1" lang="en-US" altLang="ko-US" sz="1200" i="1">
                          <a:latin typeface="Cambria Math" panose="02040503050406030204" pitchFamily="18" charset="0"/>
                        </a:rPr>
                        <m:t>𝑟</m:t>
                      </m:r>
                    </m:oMath>
                  </m:oMathPara>
                </a14:m>
                <a:endParaRPr kumimoji="1" lang="ko-US" altLang="en-US" sz="1200" dirty="0"/>
              </a:p>
            </p:txBody>
          </p:sp>
        </mc:Choice>
        <mc:Fallback xmlns="">
          <p:sp>
            <p:nvSpPr>
              <p:cNvPr id="28" name="TextBox 27">
                <a:extLst>
                  <a:ext uri="{FF2B5EF4-FFF2-40B4-BE49-F238E27FC236}">
                    <a16:creationId xmlns:a16="http://schemas.microsoft.com/office/drawing/2014/main" id="{EE6CA7BB-BA96-ED4B-9A97-31E548E0191A}"/>
                  </a:ext>
                </a:extLst>
              </p:cNvPr>
              <p:cNvSpPr txBox="1">
                <a:spLocks noRot="1" noChangeAspect="1" noMove="1" noResize="1" noEditPoints="1" noAdjustHandles="1" noChangeArrowheads="1" noChangeShapeType="1" noTextEdit="1"/>
              </p:cNvSpPr>
              <p:nvPr/>
            </p:nvSpPr>
            <p:spPr>
              <a:xfrm>
                <a:off x="5369384" y="3138587"/>
                <a:ext cx="288413" cy="276999"/>
              </a:xfrm>
              <a:prstGeom prst="rect">
                <a:avLst/>
              </a:prstGeom>
              <a:blipFill>
                <a:blip r:embed="rId6"/>
                <a:stretch>
                  <a:fillRect/>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211FBCB-5CC3-D842-83E9-6308270D6E11}"/>
                  </a:ext>
                </a:extLst>
              </p:cNvPr>
              <p:cNvSpPr txBox="1"/>
              <p:nvPr/>
            </p:nvSpPr>
            <p:spPr>
              <a:xfrm>
                <a:off x="9349375" y="3138586"/>
                <a:ext cx="288413" cy="2769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kumimoji="1" lang="en-US" altLang="ko-US" sz="1200" i="1">
                          <a:latin typeface="Cambria Math" panose="02040503050406030204" pitchFamily="18" charset="0"/>
                        </a:rPr>
                        <m:t>𝑟</m:t>
                      </m:r>
                    </m:oMath>
                  </m:oMathPara>
                </a14:m>
                <a:endParaRPr kumimoji="1" lang="ko-US" altLang="en-US" sz="1200" dirty="0"/>
              </a:p>
            </p:txBody>
          </p:sp>
        </mc:Choice>
        <mc:Fallback xmlns="">
          <p:sp>
            <p:nvSpPr>
              <p:cNvPr id="29" name="TextBox 28">
                <a:extLst>
                  <a:ext uri="{FF2B5EF4-FFF2-40B4-BE49-F238E27FC236}">
                    <a16:creationId xmlns:a16="http://schemas.microsoft.com/office/drawing/2014/main" id="{4211FBCB-5CC3-D842-83E9-6308270D6E11}"/>
                  </a:ext>
                </a:extLst>
              </p:cNvPr>
              <p:cNvSpPr txBox="1">
                <a:spLocks noRot="1" noChangeAspect="1" noMove="1" noResize="1" noEditPoints="1" noAdjustHandles="1" noChangeArrowheads="1" noChangeShapeType="1" noTextEdit="1"/>
              </p:cNvSpPr>
              <p:nvPr/>
            </p:nvSpPr>
            <p:spPr>
              <a:xfrm>
                <a:off x="9349375" y="3138586"/>
                <a:ext cx="288413" cy="276999"/>
              </a:xfrm>
              <a:prstGeom prst="rect">
                <a:avLst/>
              </a:prstGeom>
              <a:blipFill>
                <a:blip r:embed="rId7"/>
                <a:stretch>
                  <a:fillRect/>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659D495-C3D7-DE41-9D19-33524F4927BE}"/>
                  </a:ext>
                </a:extLst>
              </p:cNvPr>
              <p:cNvSpPr txBox="1"/>
              <p:nvPr/>
            </p:nvSpPr>
            <p:spPr>
              <a:xfrm>
                <a:off x="3873181" y="2373937"/>
                <a:ext cx="288413" cy="28520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kumimoji="1" lang="en-US" altLang="ko-US" sz="1200" i="1">
                              <a:latin typeface="Cambria Math" panose="02040503050406030204" pitchFamily="18" charset="0"/>
                            </a:rPr>
                          </m:ctrlPr>
                        </m:sSubPr>
                        <m:e>
                          <m:r>
                            <a:rPr kumimoji="1" lang="en-US" altLang="ko-US" sz="1200" i="1">
                              <a:latin typeface="Cambria Math" panose="02040503050406030204" pitchFamily="18" charset="0"/>
                            </a:rPr>
                            <m:t>𝑐</m:t>
                          </m:r>
                        </m:e>
                        <m:sub>
                          <m:r>
                            <a:rPr kumimoji="1" lang="en-US" altLang="ko-US" sz="1200" i="1">
                              <a:latin typeface="Cambria Math" panose="02040503050406030204" pitchFamily="18" charset="0"/>
                            </a:rPr>
                            <m:t>𝑠</m:t>
                          </m:r>
                          <m:r>
                            <a:rPr kumimoji="1" lang="en-US" altLang="ko-US" sz="1200" i="1">
                              <a:latin typeface="Cambria Math" panose="02040503050406030204" pitchFamily="18" charset="0"/>
                            </a:rPr>
                            <m:t>,</m:t>
                          </m:r>
                          <m:r>
                            <a:rPr kumimoji="1" lang="en-US" altLang="ko-US" sz="1200" i="1">
                              <a:latin typeface="Cambria Math" panose="02040503050406030204" pitchFamily="18" charset="0"/>
                            </a:rPr>
                            <m:t>𝑛</m:t>
                          </m:r>
                        </m:sub>
                      </m:sSub>
                      <m:r>
                        <a:rPr kumimoji="1" lang="en-US" altLang="ko-US" sz="1200" i="1">
                          <a:latin typeface="Cambria Math" panose="02040503050406030204" pitchFamily="18" charset="0"/>
                        </a:rPr>
                        <m:t>(</m:t>
                      </m:r>
                      <m:r>
                        <a:rPr kumimoji="1" lang="en-US" altLang="ko-US" sz="1200" i="1">
                          <a:latin typeface="Cambria Math" panose="02040503050406030204" pitchFamily="18" charset="0"/>
                        </a:rPr>
                        <m:t>𝑟</m:t>
                      </m:r>
                      <m:r>
                        <a:rPr kumimoji="1" lang="en-US" altLang="ko-US" sz="1200" i="1">
                          <a:latin typeface="Cambria Math" panose="02040503050406030204" pitchFamily="18" charset="0"/>
                        </a:rPr>
                        <m:t>,</m:t>
                      </m:r>
                      <m:r>
                        <a:rPr kumimoji="1" lang="en-US" altLang="ko-US" sz="1200" i="1">
                          <a:latin typeface="Cambria Math" panose="02040503050406030204" pitchFamily="18" charset="0"/>
                        </a:rPr>
                        <m:t>𝑡</m:t>
                      </m:r>
                      <m:r>
                        <a:rPr kumimoji="1" lang="en-US" altLang="ko-US" sz="1200" i="1">
                          <a:latin typeface="Cambria Math" panose="02040503050406030204" pitchFamily="18" charset="0"/>
                        </a:rPr>
                        <m:t>)</m:t>
                      </m:r>
                    </m:oMath>
                  </m:oMathPara>
                </a14:m>
                <a:endParaRPr kumimoji="1" lang="ko-US" altLang="en-US" sz="1200" dirty="0"/>
              </a:p>
            </p:txBody>
          </p:sp>
        </mc:Choice>
        <mc:Fallback xmlns="">
          <p:sp>
            <p:nvSpPr>
              <p:cNvPr id="30" name="TextBox 29">
                <a:extLst>
                  <a:ext uri="{FF2B5EF4-FFF2-40B4-BE49-F238E27FC236}">
                    <a16:creationId xmlns:a16="http://schemas.microsoft.com/office/drawing/2014/main" id="{7659D495-C3D7-DE41-9D19-33524F4927BE}"/>
                  </a:ext>
                </a:extLst>
              </p:cNvPr>
              <p:cNvSpPr txBox="1">
                <a:spLocks noRot="1" noChangeAspect="1" noMove="1" noResize="1" noEditPoints="1" noAdjustHandles="1" noChangeArrowheads="1" noChangeShapeType="1" noTextEdit="1"/>
              </p:cNvSpPr>
              <p:nvPr/>
            </p:nvSpPr>
            <p:spPr>
              <a:xfrm>
                <a:off x="3873181" y="2373937"/>
                <a:ext cx="288413" cy="285206"/>
              </a:xfrm>
              <a:prstGeom prst="rect">
                <a:avLst/>
              </a:prstGeom>
              <a:blipFill>
                <a:blip r:embed="rId8"/>
                <a:stretch>
                  <a:fillRect l="-62500" r="-62500" b="-4167"/>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0385E90-B971-844E-B538-F9824FFAC2AF}"/>
                  </a:ext>
                </a:extLst>
              </p:cNvPr>
              <p:cNvSpPr txBox="1"/>
              <p:nvPr/>
            </p:nvSpPr>
            <p:spPr>
              <a:xfrm>
                <a:off x="7852863" y="2373937"/>
                <a:ext cx="288413" cy="29129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kumimoji="1" lang="en-US" altLang="ko-US" sz="1200" i="1">
                              <a:latin typeface="Cambria Math" panose="02040503050406030204" pitchFamily="18" charset="0"/>
                            </a:rPr>
                          </m:ctrlPr>
                        </m:sSubPr>
                        <m:e>
                          <m:r>
                            <a:rPr kumimoji="1" lang="en-US" altLang="ko-US" sz="1200" i="1">
                              <a:latin typeface="Cambria Math" panose="02040503050406030204" pitchFamily="18" charset="0"/>
                            </a:rPr>
                            <m:t>𝑐</m:t>
                          </m:r>
                        </m:e>
                        <m:sub>
                          <m:r>
                            <a:rPr kumimoji="1" lang="en-US" altLang="ko-US" sz="1200" i="1">
                              <a:latin typeface="Cambria Math" panose="02040503050406030204" pitchFamily="18" charset="0"/>
                            </a:rPr>
                            <m:t>𝑠</m:t>
                          </m:r>
                          <m:r>
                            <a:rPr kumimoji="1" lang="en-US" altLang="ko-US" sz="1200" i="1">
                              <a:latin typeface="Cambria Math" panose="02040503050406030204" pitchFamily="18" charset="0"/>
                            </a:rPr>
                            <m:t>,</m:t>
                          </m:r>
                          <m:r>
                            <a:rPr kumimoji="1" lang="en-US" altLang="ko-US" sz="1200" i="1">
                              <a:latin typeface="Cambria Math" panose="02040503050406030204" pitchFamily="18" charset="0"/>
                            </a:rPr>
                            <m:t>𝑝</m:t>
                          </m:r>
                        </m:sub>
                      </m:sSub>
                      <m:r>
                        <a:rPr kumimoji="1" lang="en-US" altLang="ko-US" sz="1200" i="1">
                          <a:latin typeface="Cambria Math" panose="02040503050406030204" pitchFamily="18" charset="0"/>
                        </a:rPr>
                        <m:t>(</m:t>
                      </m:r>
                      <m:r>
                        <a:rPr kumimoji="1" lang="en-US" altLang="ko-US" sz="1200" i="1">
                          <a:latin typeface="Cambria Math" panose="02040503050406030204" pitchFamily="18" charset="0"/>
                        </a:rPr>
                        <m:t>𝑟</m:t>
                      </m:r>
                      <m:r>
                        <a:rPr kumimoji="1" lang="en-US" altLang="ko-US" sz="1200" i="1">
                          <a:latin typeface="Cambria Math" panose="02040503050406030204" pitchFamily="18" charset="0"/>
                        </a:rPr>
                        <m:t>,</m:t>
                      </m:r>
                      <m:r>
                        <a:rPr kumimoji="1" lang="en-US" altLang="ko-US" sz="1200" i="1">
                          <a:latin typeface="Cambria Math" panose="02040503050406030204" pitchFamily="18" charset="0"/>
                        </a:rPr>
                        <m:t>𝑡</m:t>
                      </m:r>
                      <m:r>
                        <a:rPr kumimoji="1" lang="en-US" altLang="ko-US" sz="1200" i="1">
                          <a:latin typeface="Cambria Math" panose="02040503050406030204" pitchFamily="18" charset="0"/>
                        </a:rPr>
                        <m:t>)</m:t>
                      </m:r>
                    </m:oMath>
                  </m:oMathPara>
                </a14:m>
                <a:endParaRPr kumimoji="1" lang="ko-US" altLang="en-US" sz="1200" dirty="0"/>
              </a:p>
            </p:txBody>
          </p:sp>
        </mc:Choice>
        <mc:Fallback xmlns="">
          <p:sp>
            <p:nvSpPr>
              <p:cNvPr id="31" name="TextBox 30">
                <a:extLst>
                  <a:ext uri="{FF2B5EF4-FFF2-40B4-BE49-F238E27FC236}">
                    <a16:creationId xmlns:a16="http://schemas.microsoft.com/office/drawing/2014/main" id="{B0385E90-B971-844E-B538-F9824FFAC2AF}"/>
                  </a:ext>
                </a:extLst>
              </p:cNvPr>
              <p:cNvSpPr txBox="1">
                <a:spLocks noRot="1" noChangeAspect="1" noMove="1" noResize="1" noEditPoints="1" noAdjustHandles="1" noChangeArrowheads="1" noChangeShapeType="1" noTextEdit="1"/>
              </p:cNvSpPr>
              <p:nvPr/>
            </p:nvSpPr>
            <p:spPr>
              <a:xfrm>
                <a:off x="7852863" y="2373937"/>
                <a:ext cx="288413" cy="291298"/>
              </a:xfrm>
              <a:prstGeom prst="rect">
                <a:avLst/>
              </a:prstGeom>
              <a:blipFill>
                <a:blip r:embed="rId9"/>
                <a:stretch>
                  <a:fillRect l="-62500" r="-58333" b="-4167"/>
                </a:stretch>
              </a:blipFill>
            </p:spPr>
            <p:txBody>
              <a:bodyPr/>
              <a:lstStyle/>
              <a:p>
                <a:r>
                  <a:rPr lang="ko-US" altLang="en-US">
                    <a:noFill/>
                  </a:rPr>
                  <a:t> </a:t>
                </a:r>
              </a:p>
            </p:txBody>
          </p:sp>
        </mc:Fallback>
      </mc:AlternateContent>
      <p:cxnSp>
        <p:nvCxnSpPr>
          <p:cNvPr id="33" name="직선 화살표 연결선 32">
            <a:extLst>
              <a:ext uri="{FF2B5EF4-FFF2-40B4-BE49-F238E27FC236}">
                <a16:creationId xmlns:a16="http://schemas.microsoft.com/office/drawing/2014/main" id="{B2606A7D-A8B5-DA44-9E72-E045666A8350}"/>
              </a:ext>
            </a:extLst>
          </p:cNvPr>
          <p:cNvCxnSpPr/>
          <p:nvPr/>
        </p:nvCxnSpPr>
        <p:spPr>
          <a:xfrm>
            <a:off x="5921342" y="3138584"/>
            <a:ext cx="723207"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타원 33">
            <a:extLst>
              <a:ext uri="{FF2B5EF4-FFF2-40B4-BE49-F238E27FC236}">
                <a16:creationId xmlns:a16="http://schemas.microsoft.com/office/drawing/2014/main" id="{EE551262-C00C-6647-A64E-0A03D74CC16B}"/>
              </a:ext>
            </a:extLst>
          </p:cNvPr>
          <p:cNvSpPr/>
          <p:nvPr/>
        </p:nvSpPr>
        <p:spPr>
          <a:xfrm>
            <a:off x="6131597" y="2731989"/>
            <a:ext cx="310896" cy="307569"/>
          </a:xfrm>
          <a:prstGeom prst="ellipse">
            <a:avLst/>
          </a:prstGeom>
          <a:solidFill>
            <a:schemeClr val="accent6"/>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sz="1000" b="1" dirty="0">
              <a:solidFill>
                <a:schemeClr val="tx1"/>
              </a:solidFill>
            </a:endParaRPr>
          </a:p>
        </p:txBody>
      </p:sp>
      <mc:AlternateContent xmlns:mc="http://schemas.openxmlformats.org/markup-compatibility/2006" xmlns:a14="http://schemas.microsoft.com/office/drawing/2010/main">
        <mc:Choice Requires="a14">
          <p:sp>
            <p:nvSpPr>
              <p:cNvPr id="35" name="직사각형 34">
                <a:extLst>
                  <a:ext uri="{FF2B5EF4-FFF2-40B4-BE49-F238E27FC236}">
                    <a16:creationId xmlns:a16="http://schemas.microsoft.com/office/drawing/2014/main" id="{1D29F869-0D01-7046-AE02-85A4AD4FB48E}"/>
                  </a:ext>
                </a:extLst>
              </p:cNvPr>
              <p:cNvSpPr/>
              <p:nvPr/>
            </p:nvSpPr>
            <p:spPr>
              <a:xfrm>
                <a:off x="6089925" y="2756926"/>
                <a:ext cx="430952"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ko-US" sz="1100" b="1" i="1">
                              <a:latin typeface="Cambria Math" panose="02040503050406030204" pitchFamily="18" charset="0"/>
                            </a:rPr>
                          </m:ctrlPr>
                        </m:sSupPr>
                        <m:e>
                          <m:r>
                            <a:rPr kumimoji="1" lang="en-US" altLang="ko-US" sz="1100" b="1" i="1">
                              <a:latin typeface="Cambria Math" panose="02040503050406030204" pitchFamily="18" charset="0"/>
                            </a:rPr>
                            <m:t>𝑳𝒊</m:t>
                          </m:r>
                        </m:e>
                        <m:sup>
                          <m:r>
                            <a:rPr kumimoji="1" lang="en-US" altLang="ko-US" sz="1100" b="1" i="1">
                              <a:latin typeface="Cambria Math" panose="02040503050406030204" pitchFamily="18" charset="0"/>
                            </a:rPr>
                            <m:t>+</m:t>
                          </m:r>
                        </m:sup>
                      </m:sSup>
                    </m:oMath>
                  </m:oMathPara>
                </a14:m>
                <a:endParaRPr lang="ko-US" altLang="en-US" sz="1100" dirty="0"/>
              </a:p>
            </p:txBody>
          </p:sp>
        </mc:Choice>
        <mc:Fallback xmlns="">
          <p:sp>
            <p:nvSpPr>
              <p:cNvPr id="35" name="직사각형 34">
                <a:extLst>
                  <a:ext uri="{FF2B5EF4-FFF2-40B4-BE49-F238E27FC236}">
                    <a16:creationId xmlns:a16="http://schemas.microsoft.com/office/drawing/2014/main" id="{1D29F869-0D01-7046-AE02-85A4AD4FB48E}"/>
                  </a:ext>
                </a:extLst>
              </p:cNvPr>
              <p:cNvSpPr>
                <a:spLocks noRot="1" noChangeAspect="1" noMove="1" noResize="1" noEditPoints="1" noAdjustHandles="1" noChangeArrowheads="1" noChangeShapeType="1" noTextEdit="1"/>
              </p:cNvSpPr>
              <p:nvPr/>
            </p:nvSpPr>
            <p:spPr>
              <a:xfrm>
                <a:off x="6089925" y="2756926"/>
                <a:ext cx="430952" cy="261610"/>
              </a:xfrm>
              <a:prstGeom prst="rect">
                <a:avLst/>
              </a:prstGeom>
              <a:blipFill>
                <a:blip r:embed="rId10"/>
                <a:stretch>
                  <a:fillRect/>
                </a:stretch>
              </a:blipFill>
            </p:spPr>
            <p:txBody>
              <a:bodyPr/>
              <a:lstStyle/>
              <a:p>
                <a:r>
                  <a:rPr lang="ko-US" altLang="en-US">
                    <a:noFill/>
                  </a:rPr>
                  <a:t> </a:t>
                </a:r>
              </a:p>
            </p:txBody>
          </p:sp>
        </mc:Fallback>
      </mc:AlternateContent>
      <p:sp>
        <p:nvSpPr>
          <p:cNvPr id="48" name="TextBox 47">
            <a:extLst>
              <a:ext uri="{FF2B5EF4-FFF2-40B4-BE49-F238E27FC236}">
                <a16:creationId xmlns:a16="http://schemas.microsoft.com/office/drawing/2014/main" id="{26FA31D8-2F0F-8148-9C5F-5B83EAB4C366}"/>
              </a:ext>
            </a:extLst>
          </p:cNvPr>
          <p:cNvSpPr txBox="1"/>
          <p:nvPr/>
        </p:nvSpPr>
        <p:spPr>
          <a:xfrm>
            <a:off x="3635879" y="4172990"/>
            <a:ext cx="1322275" cy="369332"/>
          </a:xfrm>
          <a:prstGeom prst="rect">
            <a:avLst/>
          </a:prstGeom>
          <a:noFill/>
        </p:spPr>
        <p:txBody>
          <a:bodyPr wrap="square" rtlCol="0">
            <a:spAutoFit/>
          </a:bodyPr>
          <a:lstStyle/>
          <a:p>
            <a:pPr algn="ctr"/>
            <a:r>
              <a:rPr kumimoji="1" lang="en-US" altLang="ko-US" dirty="0">
                <a:latin typeface="Times New Roman" panose="02020603050405020304" pitchFamily="18" charset="0"/>
                <a:cs typeface="Times New Roman" panose="02020603050405020304" pitchFamily="18" charset="0"/>
              </a:rPr>
              <a:t>Anode (-)</a:t>
            </a:r>
            <a:endParaRPr kumimoji="1" lang="ko-US" altLang="en-US"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BA5C8B91-D9A8-8243-BCE4-E38790944C25}"/>
              </a:ext>
            </a:extLst>
          </p:cNvPr>
          <p:cNvSpPr txBox="1"/>
          <p:nvPr/>
        </p:nvSpPr>
        <p:spPr>
          <a:xfrm>
            <a:off x="7604314" y="4178535"/>
            <a:ext cx="1322275" cy="369332"/>
          </a:xfrm>
          <a:prstGeom prst="rect">
            <a:avLst/>
          </a:prstGeom>
          <a:noFill/>
        </p:spPr>
        <p:txBody>
          <a:bodyPr wrap="square" rtlCol="0">
            <a:spAutoFit/>
          </a:bodyPr>
          <a:lstStyle/>
          <a:p>
            <a:pPr algn="ctr"/>
            <a:r>
              <a:rPr kumimoji="1" lang="en-US" altLang="ko-US" dirty="0">
                <a:latin typeface="Times New Roman" panose="02020603050405020304" pitchFamily="18" charset="0"/>
                <a:cs typeface="Times New Roman" panose="02020603050405020304" pitchFamily="18" charset="0"/>
              </a:rPr>
              <a:t>Cathode (+)</a:t>
            </a:r>
            <a:endParaRPr kumimoji="1" lang="ko-US"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7FB3A6A-664A-D64E-A310-C2000618E90F}"/>
                  </a:ext>
                </a:extLst>
              </p:cNvPr>
              <p:cNvSpPr txBox="1"/>
              <p:nvPr/>
            </p:nvSpPr>
            <p:spPr>
              <a:xfrm>
                <a:off x="5644043" y="3424050"/>
                <a:ext cx="1266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i="1">
                              <a:latin typeface="Cambria Math" panose="02040503050406030204" pitchFamily="18" charset="0"/>
                            </a:rPr>
                          </m:ctrlPr>
                        </m:sSubPr>
                        <m:e>
                          <m:r>
                            <a:rPr kumimoji="1" lang="en-US" altLang="ko-US" i="1">
                              <a:latin typeface="Cambria Math" panose="02040503050406030204" pitchFamily="18" charset="0"/>
                            </a:rPr>
                            <m:t>𝑐</m:t>
                          </m:r>
                        </m:e>
                        <m:sub>
                          <m:r>
                            <a:rPr kumimoji="1" lang="en-US" altLang="ko-US" i="1">
                              <a:latin typeface="Cambria Math" panose="02040503050406030204" pitchFamily="18" charset="0"/>
                            </a:rPr>
                            <m:t>𝑒</m:t>
                          </m:r>
                        </m:sub>
                      </m:sSub>
                      <m:r>
                        <a:rPr kumimoji="1" lang="en-US" altLang="ko-US" i="1">
                          <a:latin typeface="Cambria Math" panose="02040503050406030204" pitchFamily="18" charset="0"/>
                        </a:rPr>
                        <m:t>=</m:t>
                      </m:r>
                      <m:r>
                        <a:rPr kumimoji="1" lang="en-US" altLang="ko-US" i="1">
                          <a:latin typeface="Cambria Math" panose="02040503050406030204" pitchFamily="18" charset="0"/>
                        </a:rPr>
                        <m:t>𝑐𝑜𝑛𝑠𝑡</m:t>
                      </m:r>
                    </m:oMath>
                  </m:oMathPara>
                </a14:m>
                <a:endParaRPr kumimoji="1" lang="ko-US" altLang="en-US" dirty="0"/>
              </a:p>
            </p:txBody>
          </p:sp>
        </mc:Choice>
        <mc:Fallback xmlns="">
          <p:sp>
            <p:nvSpPr>
              <p:cNvPr id="50" name="TextBox 49">
                <a:extLst>
                  <a:ext uri="{FF2B5EF4-FFF2-40B4-BE49-F238E27FC236}">
                    <a16:creationId xmlns:a16="http://schemas.microsoft.com/office/drawing/2014/main" id="{87FB3A6A-664A-D64E-A310-C2000618E90F}"/>
                  </a:ext>
                </a:extLst>
              </p:cNvPr>
              <p:cNvSpPr txBox="1">
                <a:spLocks noRot="1" noChangeAspect="1" noMove="1" noResize="1" noEditPoints="1" noAdjustHandles="1" noChangeArrowheads="1" noChangeShapeType="1" noTextEdit="1"/>
              </p:cNvSpPr>
              <p:nvPr/>
            </p:nvSpPr>
            <p:spPr>
              <a:xfrm>
                <a:off x="5644043" y="3424050"/>
                <a:ext cx="1266719" cy="369332"/>
              </a:xfrm>
              <a:prstGeom prst="rect">
                <a:avLst/>
              </a:prstGeom>
              <a:blipFill>
                <a:blip r:embed="rId11"/>
                <a:stretch>
                  <a:fillRect/>
                </a:stretch>
              </a:blipFill>
            </p:spPr>
            <p:txBody>
              <a:bodyPr/>
              <a:lstStyle/>
              <a:p>
                <a:r>
                  <a:rPr lang="ko-US" altLang="en-US">
                    <a:noFill/>
                  </a:rPr>
                  <a:t> </a:t>
                </a:r>
              </a:p>
            </p:txBody>
          </p:sp>
        </mc:Fallback>
      </mc:AlternateContent>
      <p:sp>
        <p:nvSpPr>
          <p:cNvPr id="51" name="TextBox 50">
            <a:extLst>
              <a:ext uri="{FF2B5EF4-FFF2-40B4-BE49-F238E27FC236}">
                <a16:creationId xmlns:a16="http://schemas.microsoft.com/office/drawing/2014/main" id="{7317E6F8-A84B-EE4B-862A-786123B127AC}"/>
              </a:ext>
            </a:extLst>
          </p:cNvPr>
          <p:cNvSpPr txBox="1"/>
          <p:nvPr/>
        </p:nvSpPr>
        <p:spPr>
          <a:xfrm>
            <a:off x="5617739" y="3803658"/>
            <a:ext cx="1322275" cy="369332"/>
          </a:xfrm>
          <a:prstGeom prst="rect">
            <a:avLst/>
          </a:prstGeom>
          <a:noFill/>
        </p:spPr>
        <p:txBody>
          <a:bodyPr wrap="square" rtlCol="0">
            <a:spAutoFit/>
          </a:bodyPr>
          <a:lstStyle/>
          <a:p>
            <a:pPr algn="ctr"/>
            <a:r>
              <a:rPr kumimoji="1" lang="en-US" altLang="ko-US" dirty="0">
                <a:latin typeface="Times New Roman" panose="02020603050405020304" pitchFamily="18" charset="0"/>
                <a:cs typeface="Times New Roman" panose="02020603050405020304" pitchFamily="18" charset="0"/>
              </a:rPr>
              <a:t>electrolyte</a:t>
            </a:r>
            <a:endParaRPr kumimoji="1" lang="ko-US" altLang="en-US" dirty="0">
              <a:latin typeface="Times New Roman" panose="02020603050405020304" pitchFamily="18" charset="0"/>
              <a:cs typeface="Times New Roman" panose="02020603050405020304" pitchFamily="18" charset="0"/>
            </a:endParaRPr>
          </a:p>
        </p:txBody>
      </p:sp>
      <p:sp>
        <p:nvSpPr>
          <p:cNvPr id="52" name="타원 51">
            <a:extLst>
              <a:ext uri="{FF2B5EF4-FFF2-40B4-BE49-F238E27FC236}">
                <a16:creationId xmlns:a16="http://schemas.microsoft.com/office/drawing/2014/main" id="{431D512F-1F93-B646-9DDD-B3FA2C49415E}"/>
              </a:ext>
            </a:extLst>
          </p:cNvPr>
          <p:cNvSpPr/>
          <p:nvPr/>
        </p:nvSpPr>
        <p:spPr>
          <a:xfrm>
            <a:off x="3341999" y="2182791"/>
            <a:ext cx="1901952" cy="1901952"/>
          </a:xfrm>
          <a:prstGeom prst="ellipse">
            <a:avLst/>
          </a:pr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cxnSp>
        <p:nvCxnSpPr>
          <p:cNvPr id="54" name="직선 화살표 연결선 53">
            <a:extLst>
              <a:ext uri="{FF2B5EF4-FFF2-40B4-BE49-F238E27FC236}">
                <a16:creationId xmlns:a16="http://schemas.microsoft.com/office/drawing/2014/main" id="{C2187C32-2BF4-5B40-943F-E15A557A2FC9}"/>
              </a:ext>
            </a:extLst>
          </p:cNvPr>
          <p:cNvCxnSpPr>
            <a:cxnSpLocks/>
            <a:stCxn id="55" idx="2"/>
            <a:endCxn id="52" idx="1"/>
          </p:cNvCxnSpPr>
          <p:nvPr/>
        </p:nvCxnSpPr>
        <p:spPr>
          <a:xfrm>
            <a:off x="3408276" y="2063004"/>
            <a:ext cx="212257" cy="398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A792DD8-3E3A-B540-B8E4-064DE84ED2FE}"/>
              </a:ext>
            </a:extLst>
          </p:cNvPr>
          <p:cNvSpPr txBox="1"/>
          <p:nvPr/>
        </p:nvSpPr>
        <p:spPr>
          <a:xfrm>
            <a:off x="2747138" y="1693672"/>
            <a:ext cx="1322275" cy="369332"/>
          </a:xfrm>
          <a:prstGeom prst="rect">
            <a:avLst/>
          </a:prstGeom>
          <a:noFill/>
        </p:spPr>
        <p:txBody>
          <a:bodyPr wrap="square" rtlCol="0">
            <a:spAutoFit/>
          </a:bodyPr>
          <a:lstStyle/>
          <a:p>
            <a:pPr algn="ctr"/>
            <a:r>
              <a:rPr kumimoji="1" lang="en-US" altLang="ko-US" dirty="0">
                <a:latin typeface="Times New Roman" panose="02020603050405020304" pitchFamily="18" charset="0"/>
                <a:cs typeface="Times New Roman" panose="02020603050405020304" pitchFamily="18" charset="0"/>
              </a:rPr>
              <a:t>SEI Layer</a:t>
            </a:r>
            <a:endParaRPr kumimoji="1" lang="ko-US" altLang="en-US" dirty="0">
              <a:latin typeface="Times New Roman" panose="02020603050405020304" pitchFamily="18" charset="0"/>
              <a:cs typeface="Times New Roman" panose="02020603050405020304" pitchFamily="18" charset="0"/>
            </a:endParaRPr>
          </a:p>
        </p:txBody>
      </p:sp>
      <p:cxnSp>
        <p:nvCxnSpPr>
          <p:cNvPr id="8" name="직선 화살표 연결선 7">
            <a:extLst>
              <a:ext uri="{FF2B5EF4-FFF2-40B4-BE49-F238E27FC236}">
                <a16:creationId xmlns:a16="http://schemas.microsoft.com/office/drawing/2014/main" id="{1A587D88-08AE-BC4F-9C99-82E1D3FF5B48}"/>
              </a:ext>
            </a:extLst>
          </p:cNvPr>
          <p:cNvCxnSpPr>
            <a:stCxn id="3" idx="2"/>
          </p:cNvCxnSpPr>
          <p:nvPr/>
        </p:nvCxnSpPr>
        <p:spPr>
          <a:xfrm flipH="1">
            <a:off x="3071353" y="3138585"/>
            <a:ext cx="298708"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73BE70DF-C232-AB49-8041-63FEE1D2B5FD}"/>
              </a:ext>
            </a:extLst>
          </p:cNvPr>
          <p:cNvSpPr/>
          <p:nvPr/>
        </p:nvSpPr>
        <p:spPr>
          <a:xfrm>
            <a:off x="3357967" y="3115724"/>
            <a:ext cx="45720" cy="45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5613628-2F76-3148-B97E-2BB189054DD1}"/>
                  </a:ext>
                </a:extLst>
              </p:cNvPr>
              <p:cNvSpPr txBox="1"/>
              <p:nvPr/>
            </p:nvSpPr>
            <p:spPr>
              <a:xfrm>
                <a:off x="2557941" y="3044702"/>
                <a:ext cx="691984"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i="1" smtClean="0">
                              <a:latin typeface="Cambria Math" panose="02040503050406030204" pitchFamily="18" charset="0"/>
                            </a:rPr>
                          </m:ctrlPr>
                        </m:sSubPr>
                        <m:e>
                          <m:r>
                            <a:rPr kumimoji="1" lang="ko-US" altLang="en-US" i="1">
                              <a:latin typeface="Cambria Math" panose="02040503050406030204" pitchFamily="18" charset="0"/>
                            </a:rPr>
                            <m:t>𝛿</m:t>
                          </m:r>
                        </m:e>
                        <m:sub>
                          <m:r>
                            <a:rPr kumimoji="1" lang="en-US" altLang="ko-US" b="0" i="1" smtClean="0">
                              <a:latin typeface="Cambria Math" panose="02040503050406030204" pitchFamily="18" charset="0"/>
                            </a:rPr>
                            <m:t>𝑓𝑖𝑙𝑚</m:t>
                          </m:r>
                          <m:r>
                            <a:rPr kumimoji="1" lang="en-US" altLang="ko-US" b="0" i="1" smtClean="0">
                              <a:latin typeface="Cambria Math" panose="02040503050406030204" pitchFamily="18" charset="0"/>
                            </a:rPr>
                            <m:t>,</m:t>
                          </m:r>
                          <m:r>
                            <a:rPr kumimoji="1" lang="en-US" altLang="ko-US" b="0" i="1" smtClean="0">
                              <a:latin typeface="Cambria Math" panose="02040503050406030204" pitchFamily="18" charset="0"/>
                            </a:rPr>
                            <m:t>𝑛</m:t>
                          </m:r>
                        </m:sub>
                      </m:sSub>
                    </m:oMath>
                  </m:oMathPara>
                </a14:m>
                <a:endParaRPr kumimoji="1" lang="ko-US" altLang="en-US" dirty="0"/>
              </a:p>
            </p:txBody>
          </p:sp>
        </mc:Choice>
        <mc:Fallback xmlns="">
          <p:sp>
            <p:nvSpPr>
              <p:cNvPr id="12" name="TextBox 11">
                <a:extLst>
                  <a:ext uri="{FF2B5EF4-FFF2-40B4-BE49-F238E27FC236}">
                    <a16:creationId xmlns:a16="http://schemas.microsoft.com/office/drawing/2014/main" id="{E5613628-2F76-3148-B97E-2BB189054DD1}"/>
                  </a:ext>
                </a:extLst>
              </p:cNvPr>
              <p:cNvSpPr txBox="1">
                <a:spLocks noRot="1" noChangeAspect="1" noMove="1" noResize="1" noEditPoints="1" noAdjustHandles="1" noChangeArrowheads="1" noChangeShapeType="1" noTextEdit="1"/>
              </p:cNvSpPr>
              <p:nvPr/>
            </p:nvSpPr>
            <p:spPr>
              <a:xfrm>
                <a:off x="2557941" y="3044702"/>
                <a:ext cx="691984" cy="299249"/>
              </a:xfrm>
              <a:prstGeom prst="rect">
                <a:avLst/>
              </a:prstGeom>
              <a:blipFill>
                <a:blip r:embed="rId12"/>
                <a:stretch>
                  <a:fillRect l="-9091" b="-24000"/>
                </a:stretch>
              </a:blipFill>
            </p:spPr>
            <p:txBody>
              <a:bodyPr/>
              <a:lstStyle/>
              <a:p>
                <a:r>
                  <a:rPr lang="ko-US" altLang="en-US">
                    <a:noFill/>
                  </a:rPr>
                  <a:t> </a:t>
                </a:r>
              </a:p>
            </p:txBody>
          </p:sp>
        </mc:Fallback>
      </mc:AlternateContent>
      <p:sp>
        <p:nvSpPr>
          <p:cNvPr id="36" name="Title 1">
            <a:extLst>
              <a:ext uri="{FF2B5EF4-FFF2-40B4-BE49-F238E27FC236}">
                <a16:creationId xmlns:a16="http://schemas.microsoft.com/office/drawing/2014/main" id="{2045C4C4-4D6D-1B47-9415-C9009B1A8D48}"/>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37" name="TextBox 36">
            <a:extLst>
              <a:ext uri="{FF2B5EF4-FFF2-40B4-BE49-F238E27FC236}">
                <a16:creationId xmlns:a16="http://schemas.microsoft.com/office/drawing/2014/main" id="{CF4942B6-18FC-9E45-A49F-01D035992CAB}"/>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Degradation Model</a:t>
            </a:r>
          </a:p>
        </p:txBody>
      </p:sp>
      <p:sp>
        <p:nvSpPr>
          <p:cNvPr id="2" name="TextBox 1">
            <a:extLst>
              <a:ext uri="{FF2B5EF4-FFF2-40B4-BE49-F238E27FC236}">
                <a16:creationId xmlns:a16="http://schemas.microsoft.com/office/drawing/2014/main" id="{938D3C7F-98A2-7846-BFE4-D728E81F7C90}"/>
              </a:ext>
            </a:extLst>
          </p:cNvPr>
          <p:cNvSpPr txBox="1"/>
          <p:nvPr/>
        </p:nvSpPr>
        <p:spPr>
          <a:xfrm>
            <a:off x="872466" y="5160388"/>
            <a:ext cx="10434918" cy="1200329"/>
          </a:xfrm>
          <a:prstGeom prst="rect">
            <a:avLst/>
          </a:prstGeom>
          <a:noFill/>
          <a:ln w="19050">
            <a:solidFill>
              <a:srgbClr val="C00000"/>
            </a:solidFill>
          </a:ln>
        </p:spPr>
        <p:txBody>
          <a:bodyPr wrap="square" rtlCol="0">
            <a:spAutoFit/>
          </a:bodyPr>
          <a:lstStyle/>
          <a:p>
            <a:r>
              <a:rPr kumimoji="1" lang="en-US" altLang="ko-US" dirty="0"/>
              <a:t>Battery degradation occurs by several mechanisms such as lithium plating, fracturing, and the </a:t>
            </a:r>
            <a:r>
              <a:rPr kumimoji="1" lang="en-US" altLang="ko-US" dirty="0">
                <a:solidFill>
                  <a:srgbClr val="0070C0"/>
                </a:solidFill>
              </a:rPr>
              <a:t>Solid Electrolyte Interphase (SEI) layer</a:t>
            </a:r>
            <a:r>
              <a:rPr kumimoji="1" lang="en-US" altLang="ko-US" dirty="0"/>
              <a:t>.</a:t>
            </a:r>
            <a:endParaRPr kumimoji="1" lang="en-US" altLang="ko-US" dirty="0">
              <a:solidFill>
                <a:srgbClr val="0070C0"/>
              </a:solidFill>
            </a:endParaRPr>
          </a:p>
          <a:p>
            <a:endParaRPr kumimoji="1" lang="en-US" altLang="ko-US" dirty="0"/>
          </a:p>
          <a:p>
            <a:r>
              <a:rPr kumimoji="1" lang="en-US" altLang="ko-US" dirty="0"/>
              <a:t>The SEI layer is formed on the Anode surface by occurring the side reaction with lithium-ions and electrolytes.</a:t>
            </a:r>
          </a:p>
        </p:txBody>
      </p:sp>
      <p:sp>
        <p:nvSpPr>
          <p:cNvPr id="40" name="직사각형 39">
            <a:extLst>
              <a:ext uri="{FF2B5EF4-FFF2-40B4-BE49-F238E27FC236}">
                <a16:creationId xmlns:a16="http://schemas.microsoft.com/office/drawing/2014/main" id="{B4DC3155-0598-1D40-AB61-31052DDE1C8C}"/>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41" name="직사각형 40">
            <a:extLst>
              <a:ext uri="{FF2B5EF4-FFF2-40B4-BE49-F238E27FC236}">
                <a16:creationId xmlns:a16="http://schemas.microsoft.com/office/drawing/2014/main" id="{825B719F-A1FC-124D-B583-B9561037D181}"/>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5</a:t>
            </a:r>
            <a:endParaRPr kumimoji="1" lang="ko-US" altLang="en-US" dirty="0"/>
          </a:p>
        </p:txBody>
      </p:sp>
      <mc:AlternateContent xmlns:mc="http://schemas.openxmlformats.org/markup-compatibility/2006" xmlns:a14="http://schemas.microsoft.com/office/drawing/2010/main">
        <mc:Choice Requires="a14">
          <p:sp>
            <p:nvSpPr>
              <p:cNvPr id="4" name="직사각형 3">
                <a:extLst>
                  <a:ext uri="{FF2B5EF4-FFF2-40B4-BE49-F238E27FC236}">
                    <a16:creationId xmlns:a16="http://schemas.microsoft.com/office/drawing/2014/main" id="{5ACEB2F8-AFD3-E041-81CA-3AD7EAB61C9F}"/>
                  </a:ext>
                </a:extLst>
              </p:cNvPr>
              <p:cNvSpPr/>
              <p:nvPr/>
            </p:nvSpPr>
            <p:spPr>
              <a:xfrm>
                <a:off x="2064161" y="6652652"/>
                <a:ext cx="2241479" cy="391582"/>
              </a:xfrm>
              <a:prstGeom prst="rect">
                <a:avLst/>
              </a:prstGeom>
              <a:ln w="19050">
                <a:solidFill>
                  <a:srgbClr val="C00000"/>
                </a:solidFill>
              </a:ln>
            </p:spPr>
            <p:txBody>
              <a:bodyPr wrap="square">
                <a:spAutoFit/>
              </a:bodyPr>
              <a:lstStyle/>
              <a:p>
                <a:pPr algn="ctr"/>
                <a14:m>
                  <m:oMath xmlns:m="http://schemas.openxmlformats.org/officeDocument/2006/math">
                    <m:sSub>
                      <m:sSubPr>
                        <m:ctrlPr>
                          <a:rPr kumimoji="1" lang="en-US" altLang="ko-US" i="1">
                            <a:latin typeface="Cambria Math" panose="02040503050406030204" pitchFamily="18" charset="0"/>
                          </a:rPr>
                        </m:ctrlPr>
                      </m:sSubPr>
                      <m:e>
                        <m:r>
                          <a:rPr kumimoji="1" lang="ko-US" altLang="en-US" i="1">
                            <a:latin typeface="Cambria Math" panose="02040503050406030204" pitchFamily="18" charset="0"/>
                          </a:rPr>
                          <m:t>𝛿</m:t>
                        </m:r>
                      </m:e>
                      <m:sub>
                        <m:r>
                          <a:rPr kumimoji="1" lang="en-US" altLang="ko-US" i="1">
                            <a:latin typeface="Cambria Math" panose="02040503050406030204" pitchFamily="18" charset="0"/>
                          </a:rPr>
                          <m:t>𝑓𝑖𝑙𝑚</m:t>
                        </m:r>
                        <m:r>
                          <a:rPr kumimoji="1" lang="en-US" altLang="ko-US" i="1">
                            <a:latin typeface="Cambria Math" panose="02040503050406030204" pitchFamily="18" charset="0"/>
                          </a:rPr>
                          <m:t>,</m:t>
                        </m:r>
                        <m:r>
                          <a:rPr kumimoji="1" lang="en-US" altLang="ko-US" i="1">
                            <a:latin typeface="Cambria Math" panose="02040503050406030204" pitchFamily="18" charset="0"/>
                          </a:rPr>
                          <m:t>𝑛</m:t>
                        </m:r>
                      </m:sub>
                    </m:sSub>
                  </m:oMath>
                </a14:m>
                <a:r>
                  <a:rPr kumimoji="1" lang="en-US" altLang="ko-US" dirty="0"/>
                  <a:t> growth</a:t>
                </a:r>
                <a:endParaRPr kumimoji="1" lang="ko-US" altLang="en-US" dirty="0"/>
              </a:p>
            </p:txBody>
          </p:sp>
        </mc:Choice>
        <mc:Fallback xmlns="">
          <p:sp>
            <p:nvSpPr>
              <p:cNvPr id="4" name="직사각형 3">
                <a:extLst>
                  <a:ext uri="{FF2B5EF4-FFF2-40B4-BE49-F238E27FC236}">
                    <a16:creationId xmlns:a16="http://schemas.microsoft.com/office/drawing/2014/main" id="{5ACEB2F8-AFD3-E041-81CA-3AD7EAB61C9F}"/>
                  </a:ext>
                </a:extLst>
              </p:cNvPr>
              <p:cNvSpPr>
                <a:spLocks noRot="1" noChangeAspect="1" noMove="1" noResize="1" noEditPoints="1" noAdjustHandles="1" noChangeArrowheads="1" noChangeShapeType="1" noTextEdit="1"/>
              </p:cNvSpPr>
              <p:nvPr/>
            </p:nvSpPr>
            <p:spPr>
              <a:xfrm>
                <a:off x="2064161" y="6652652"/>
                <a:ext cx="2241479" cy="391582"/>
              </a:xfrm>
              <a:prstGeom prst="rect">
                <a:avLst/>
              </a:prstGeom>
              <a:blipFill>
                <a:blip r:embed="rId13"/>
                <a:stretch>
                  <a:fillRect t="-6061" b="-15152"/>
                </a:stretch>
              </a:blipFill>
              <a:ln w="19050">
                <a:solidFill>
                  <a:srgbClr val="C00000"/>
                </a:solidFill>
              </a:ln>
            </p:spPr>
            <p:txBody>
              <a:bodyPr/>
              <a:lstStyle/>
              <a:p>
                <a:r>
                  <a:rPr lang="ko-US" altLang="en-US">
                    <a:noFill/>
                  </a:rPr>
                  <a:t> </a:t>
                </a:r>
              </a:p>
            </p:txBody>
          </p:sp>
        </mc:Fallback>
      </mc:AlternateContent>
      <p:sp>
        <p:nvSpPr>
          <p:cNvPr id="7" name="오른쪽 화살표[R] 6">
            <a:extLst>
              <a:ext uri="{FF2B5EF4-FFF2-40B4-BE49-F238E27FC236}">
                <a16:creationId xmlns:a16="http://schemas.microsoft.com/office/drawing/2014/main" id="{BA8AF4CD-CB5F-294D-802A-8581384E2530}"/>
              </a:ext>
            </a:extLst>
          </p:cNvPr>
          <p:cNvSpPr/>
          <p:nvPr/>
        </p:nvSpPr>
        <p:spPr>
          <a:xfrm>
            <a:off x="4919557" y="6739841"/>
            <a:ext cx="903138" cy="22914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3" name="TextBox 12">
            <a:extLst>
              <a:ext uri="{FF2B5EF4-FFF2-40B4-BE49-F238E27FC236}">
                <a16:creationId xmlns:a16="http://schemas.microsoft.com/office/drawing/2014/main" id="{72C536DE-5A3F-B742-8D30-93656C56E566}"/>
              </a:ext>
            </a:extLst>
          </p:cNvPr>
          <p:cNvSpPr txBox="1"/>
          <p:nvPr/>
        </p:nvSpPr>
        <p:spPr>
          <a:xfrm>
            <a:off x="6379984" y="6525277"/>
            <a:ext cx="3993125" cy="646331"/>
          </a:xfrm>
          <a:prstGeom prst="rect">
            <a:avLst/>
          </a:prstGeom>
          <a:noFill/>
          <a:ln w="19050">
            <a:solidFill>
              <a:srgbClr val="C00000"/>
            </a:solidFill>
          </a:ln>
        </p:spPr>
        <p:txBody>
          <a:bodyPr wrap="square" rtlCol="0">
            <a:spAutoFit/>
          </a:bodyPr>
          <a:lstStyle/>
          <a:p>
            <a:pPr marL="285750" indent="-285750">
              <a:buFont typeface="시스템 서체 일반체"/>
              <a:buChar char="-"/>
            </a:pPr>
            <a:r>
              <a:rPr kumimoji="1" lang="en-US" altLang="ko-US" dirty="0"/>
              <a:t>Active material loss</a:t>
            </a:r>
          </a:p>
          <a:p>
            <a:pPr marL="285750" indent="-285750">
              <a:buFont typeface="시스템 서체 일반체"/>
              <a:buChar char="-"/>
            </a:pPr>
            <a:r>
              <a:rPr kumimoji="1" lang="en-US" altLang="ko-US" dirty="0"/>
              <a:t>Resistance of the film layer increase</a:t>
            </a:r>
            <a:endParaRPr kumimoji="1" lang="ko-US" altLang="en-US" dirty="0"/>
          </a:p>
        </p:txBody>
      </p:sp>
      <p:cxnSp>
        <p:nvCxnSpPr>
          <p:cNvPr id="42" name="직선 화살표 연결선 41">
            <a:extLst>
              <a:ext uri="{FF2B5EF4-FFF2-40B4-BE49-F238E27FC236}">
                <a16:creationId xmlns:a16="http://schemas.microsoft.com/office/drawing/2014/main" id="{B67F30B4-60D3-7A44-9AF7-2B6C84B5C9DF}"/>
              </a:ext>
            </a:extLst>
          </p:cNvPr>
          <p:cNvCxnSpPr>
            <a:cxnSpLocks/>
          </p:cNvCxnSpPr>
          <p:nvPr/>
        </p:nvCxnSpPr>
        <p:spPr>
          <a:xfrm flipV="1">
            <a:off x="10832595" y="4310909"/>
            <a:ext cx="660133" cy="217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D74A305-65A2-6149-B504-C1BAF24D8320}"/>
              </a:ext>
            </a:extLst>
          </p:cNvPr>
          <p:cNvSpPr txBox="1"/>
          <p:nvPr/>
        </p:nvSpPr>
        <p:spPr>
          <a:xfrm>
            <a:off x="8801406" y="368419"/>
            <a:ext cx="3166108" cy="923330"/>
          </a:xfrm>
          <a:prstGeom prst="rect">
            <a:avLst/>
          </a:prstGeom>
          <a:noFill/>
          <a:ln>
            <a:solidFill>
              <a:srgbClr val="0070C0"/>
            </a:solidFill>
          </a:ln>
        </p:spPr>
        <p:txBody>
          <a:bodyPr wrap="square" rtlCol="0">
            <a:spAutoFit/>
          </a:bodyPr>
          <a:lstStyle/>
          <a:p>
            <a:pPr algn="ctr"/>
            <a:r>
              <a:rPr kumimoji="1" lang="en-US" altLang="ko-US" dirty="0"/>
              <a:t>The layer formed on the Cathode is relatively smaller than the Anode layer</a:t>
            </a:r>
            <a:endParaRPr kumimoji="1" lang="ko-US" altLang="en-US" dirty="0"/>
          </a:p>
        </p:txBody>
      </p:sp>
      <p:sp>
        <p:nvSpPr>
          <p:cNvPr id="44" name="TextBox 43">
            <a:extLst>
              <a:ext uri="{FF2B5EF4-FFF2-40B4-BE49-F238E27FC236}">
                <a16:creationId xmlns:a16="http://schemas.microsoft.com/office/drawing/2014/main" id="{3E44A09E-749A-DC43-AE95-4764D4CD6716}"/>
              </a:ext>
            </a:extLst>
          </p:cNvPr>
          <p:cNvSpPr txBox="1"/>
          <p:nvPr/>
        </p:nvSpPr>
        <p:spPr>
          <a:xfrm>
            <a:off x="3764233" y="4648902"/>
            <a:ext cx="5082335" cy="338554"/>
          </a:xfrm>
          <a:prstGeom prst="rect">
            <a:avLst/>
          </a:prstGeom>
          <a:noFill/>
        </p:spPr>
        <p:txBody>
          <a:bodyPr wrap="square" rtlCol="0">
            <a:spAutoFit/>
          </a:bodyPr>
          <a:lstStyle/>
          <a:p>
            <a:pPr algn="ctr"/>
            <a:r>
              <a:rPr kumimoji="1" lang="en-US" altLang="ko-Kore-KR" sz="1600" dirty="0"/>
              <a:t>Single Particle Model of Lithium-Ion Battery with SEI layer</a:t>
            </a:r>
            <a:endParaRPr kumimoji="1" lang="ko-Kore-KR" altLang="en-US" sz="1600" dirty="0"/>
          </a:p>
        </p:txBody>
      </p:sp>
    </p:spTree>
    <p:custDataLst>
      <p:tags r:id="rId1"/>
    </p:custDataLst>
    <p:extLst>
      <p:ext uri="{BB962C8B-B14F-4D97-AF65-F5344CB8AC3E}">
        <p14:creationId xmlns:p14="http://schemas.microsoft.com/office/powerpoint/2010/main" val="728646700"/>
      </p:ext>
    </p:extLst>
  </p:cSld>
  <p:clrMapOvr>
    <a:masterClrMapping/>
  </p:clrMapOvr>
  <mc:AlternateContent xmlns:mc="http://schemas.openxmlformats.org/markup-compatibility/2006" xmlns:p14="http://schemas.microsoft.com/office/powerpoint/2010/main">
    <mc:Choice Requires="p14">
      <p:transition spd="slow" p14:dur="2000" advTm="60881"/>
    </mc:Choice>
    <mc:Fallback xmlns="">
      <p:transition spd="slow" advTm="608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p:bldP spid="11" grpId="0" animBg="1"/>
      <p:bldP spid="12" grpId="0"/>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2045C4C4-4D6D-1B47-9415-C9009B1A8D48}"/>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37" name="TextBox 36">
            <a:extLst>
              <a:ext uri="{FF2B5EF4-FFF2-40B4-BE49-F238E27FC236}">
                <a16:creationId xmlns:a16="http://schemas.microsoft.com/office/drawing/2014/main" id="{CF4942B6-18FC-9E45-A49F-01D035992CAB}"/>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Degradation Model</a:t>
            </a:r>
          </a:p>
        </p:txBody>
      </p:sp>
      <mc:AlternateContent xmlns:mc="http://schemas.openxmlformats.org/markup-compatibility/2006" xmlns:a14="http://schemas.microsoft.com/office/drawing/2010/main">
        <mc:Choice Requires="a14">
          <p:sp>
            <p:nvSpPr>
              <p:cNvPr id="42" name="직사각형 41">
                <a:extLst>
                  <a:ext uri="{FF2B5EF4-FFF2-40B4-BE49-F238E27FC236}">
                    <a16:creationId xmlns:a16="http://schemas.microsoft.com/office/drawing/2014/main" id="{A5F3E383-38F9-074D-8A06-CC56BC9751EB}"/>
                  </a:ext>
                </a:extLst>
              </p:cNvPr>
              <p:cNvSpPr/>
              <p:nvPr/>
            </p:nvSpPr>
            <p:spPr>
              <a:xfrm>
                <a:off x="520700" y="1599626"/>
                <a:ext cx="11124080" cy="1217385"/>
              </a:xfrm>
              <a:prstGeom prst="rect">
                <a:avLst/>
              </a:prstGeom>
            </p:spPr>
            <p:txBody>
              <a:bodyPr wrap="square">
                <a:spAutoFit/>
              </a:bodyPr>
              <a:lstStyle/>
              <a:p>
                <a:pPr marL="285750" indent="-285750">
                  <a:buFont typeface="시스템 서체 일반체"/>
                  <a:buChar char="-"/>
                </a:pPr>
                <a:r>
                  <a:rPr kumimoji="1" lang="en-US" altLang="ko-Kore-KR" b="1" dirty="0"/>
                  <a:t>Side reaction current density</a:t>
                </a:r>
              </a:p>
              <a:p>
                <a:pPr>
                  <a:lnSpc>
                    <a:spcPct val="150000"/>
                  </a:lnSpc>
                </a:pPr>
                <a14:m>
                  <m:oMathPara xmlns:m="http://schemas.openxmlformats.org/officeDocument/2006/math">
                    <m:oMathParaPr>
                      <m:jc m:val="centerGroup"/>
                    </m:oMathParaPr>
                    <m:oMath xmlns:m="http://schemas.openxmlformats.org/officeDocument/2006/math">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𝐽</m:t>
                          </m:r>
                        </m:e>
                        <m:sub>
                          <m:r>
                            <a:rPr lang="ko-US" altLang="en-US" i="1">
                              <a:latin typeface="Cambria Math" panose="02040503050406030204" pitchFamily="18" charset="0"/>
                            </a:rPr>
                            <m:t>𝑠</m:t>
                          </m:r>
                        </m:sub>
                      </m:sSub>
                      <m:r>
                        <a:rPr lang="ko-US" altLang="en-US">
                          <a:latin typeface="Cambria Math" panose="02040503050406030204" pitchFamily="18" charset="0"/>
                        </a:rPr>
                        <m:t>=−</m:t>
                      </m:r>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𝑖</m:t>
                          </m:r>
                        </m:e>
                        <m:sub>
                          <m:r>
                            <a:rPr lang="ko-US" altLang="en-US" i="1">
                              <a:latin typeface="Cambria Math" panose="02040503050406030204" pitchFamily="18" charset="0"/>
                            </a:rPr>
                            <m:t>𝑜</m:t>
                          </m:r>
                          <m:r>
                            <a:rPr lang="ko-US" altLang="en-US">
                              <a:latin typeface="Cambria Math" panose="02040503050406030204" pitchFamily="18" charset="0"/>
                            </a:rPr>
                            <m:t>,</m:t>
                          </m:r>
                          <m:r>
                            <a:rPr lang="ko-US" altLang="en-US" i="1">
                              <a:latin typeface="Cambria Math" panose="02040503050406030204" pitchFamily="18" charset="0"/>
                            </a:rPr>
                            <m:t>𝑠</m:t>
                          </m:r>
                        </m:sub>
                      </m:sSub>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𝑎</m:t>
                          </m:r>
                        </m:e>
                        <m:sub>
                          <m:r>
                            <a:rPr lang="ko-US" altLang="en-US" i="1">
                              <a:latin typeface="Cambria Math" panose="02040503050406030204" pitchFamily="18" charset="0"/>
                            </a:rPr>
                            <m:t>𝑛</m:t>
                          </m:r>
                        </m:sub>
                      </m:sSub>
                      <m:func>
                        <m:funcPr>
                          <m:ctrlPr>
                            <a:rPr lang="ko-US" altLang="en-US" i="1">
                              <a:latin typeface="Cambria Math" panose="02040503050406030204" pitchFamily="18" charset="0"/>
                            </a:rPr>
                          </m:ctrlPr>
                        </m:funcPr>
                        <m:fName>
                          <m:r>
                            <m:rPr>
                              <m:sty m:val="p"/>
                            </m:rPr>
                            <a:rPr lang="ko-US" altLang="en-US">
                              <a:latin typeface="Cambria Math" panose="02040503050406030204" pitchFamily="18" charset="0"/>
                            </a:rPr>
                            <m:t>exp</m:t>
                          </m:r>
                        </m:fName>
                        <m:e>
                          <m:d>
                            <m:dPr>
                              <m:ctrlPr>
                                <a:rPr lang="ko-US" altLang="en-US" i="1">
                                  <a:solidFill>
                                    <a:srgbClr val="836967"/>
                                  </a:solidFill>
                                  <a:latin typeface="Cambria Math" panose="02040503050406030204" pitchFamily="18" charset="0"/>
                                </a:rPr>
                              </m:ctrlPr>
                            </m:dPr>
                            <m:e>
                              <m:r>
                                <a:rPr lang="ko-US" altLang="en-US">
                                  <a:latin typeface="Cambria Math" panose="02040503050406030204" pitchFamily="18" charset="0"/>
                                </a:rPr>
                                <m:t>−</m:t>
                              </m:r>
                              <m:f>
                                <m:fPr>
                                  <m:ctrlPr>
                                    <a:rPr lang="ko-US" altLang="en-US" i="1">
                                      <a:solidFill>
                                        <a:srgbClr val="836967"/>
                                      </a:solidFill>
                                      <a:latin typeface="Cambria Math" panose="02040503050406030204" pitchFamily="18" charset="0"/>
                                    </a:rPr>
                                  </m:ctrlPr>
                                </m:fPr>
                                <m:num>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𝛼</m:t>
                                      </m:r>
                                    </m:e>
                                    <m:sub>
                                      <m:r>
                                        <a:rPr lang="ko-US" altLang="en-US" i="1">
                                          <a:latin typeface="Cambria Math" panose="02040503050406030204" pitchFamily="18" charset="0"/>
                                        </a:rPr>
                                        <m:t>𝑐</m:t>
                                      </m:r>
                                      <m:r>
                                        <a:rPr lang="ko-US" altLang="en-US">
                                          <a:latin typeface="Cambria Math" panose="02040503050406030204" pitchFamily="18" charset="0"/>
                                        </a:rPr>
                                        <m:t>,</m:t>
                                      </m:r>
                                      <m:r>
                                        <a:rPr lang="ko-US" altLang="en-US" i="1">
                                          <a:latin typeface="Cambria Math" panose="02040503050406030204" pitchFamily="18" charset="0"/>
                                        </a:rPr>
                                        <m:t>𝑛</m:t>
                                      </m:r>
                                    </m:sub>
                                  </m:sSub>
                                  <m:r>
                                    <a:rPr lang="ko-US" altLang="en-US" i="1">
                                      <a:latin typeface="Cambria Math" panose="02040503050406030204" pitchFamily="18" charset="0"/>
                                    </a:rPr>
                                    <m:t>𝐹</m:t>
                                  </m:r>
                                </m:num>
                                <m:den>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𝑅</m:t>
                                      </m:r>
                                    </m:e>
                                    <m:sub>
                                      <m:r>
                                        <a:rPr lang="ko-US" altLang="en-US" i="1">
                                          <a:latin typeface="Cambria Math" panose="02040503050406030204" pitchFamily="18" charset="0"/>
                                        </a:rPr>
                                        <m:t>𝑢</m:t>
                                      </m:r>
                                    </m:sub>
                                  </m:sSub>
                                  <m:r>
                                    <a:rPr lang="ko-US" altLang="en-US" i="1">
                                      <a:latin typeface="Cambria Math" panose="02040503050406030204" pitchFamily="18" charset="0"/>
                                    </a:rPr>
                                    <m:t>𝑇</m:t>
                                  </m:r>
                                </m:den>
                              </m:f>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𝜂</m:t>
                                  </m:r>
                                </m:e>
                                <m:sub>
                                  <m:r>
                                    <a:rPr lang="ko-US" altLang="en-US" i="1">
                                      <a:latin typeface="Cambria Math" panose="02040503050406030204" pitchFamily="18" charset="0"/>
                                    </a:rPr>
                                    <m:t>𝑠</m:t>
                                  </m:r>
                                </m:sub>
                              </m:sSub>
                            </m:e>
                          </m:d>
                        </m:e>
                      </m:func>
                      <m:r>
                        <a:rPr lang="ko-US" altLang="en-US">
                          <a:latin typeface="Cambria Math" panose="02040503050406030204" pitchFamily="18" charset="0"/>
                        </a:rPr>
                        <m:t> </m:t>
                      </m:r>
                    </m:oMath>
                  </m:oMathPara>
                </a14:m>
                <a:endParaRPr lang="ko-US" altLang="en-US" dirty="0"/>
              </a:p>
            </p:txBody>
          </p:sp>
        </mc:Choice>
        <mc:Fallback xmlns="">
          <p:sp>
            <p:nvSpPr>
              <p:cNvPr id="42" name="직사각형 41">
                <a:extLst>
                  <a:ext uri="{FF2B5EF4-FFF2-40B4-BE49-F238E27FC236}">
                    <a16:creationId xmlns:a16="http://schemas.microsoft.com/office/drawing/2014/main" id="{A5F3E383-38F9-074D-8A06-CC56BC9751EB}"/>
                  </a:ext>
                </a:extLst>
              </p:cNvPr>
              <p:cNvSpPr>
                <a:spLocks noRot="1" noChangeAspect="1" noMove="1" noResize="1" noEditPoints="1" noAdjustHandles="1" noChangeArrowheads="1" noChangeShapeType="1" noTextEdit="1"/>
              </p:cNvSpPr>
              <p:nvPr/>
            </p:nvSpPr>
            <p:spPr>
              <a:xfrm>
                <a:off x="520700" y="1599626"/>
                <a:ext cx="11124080" cy="1217385"/>
              </a:xfrm>
              <a:prstGeom prst="rect">
                <a:avLst/>
              </a:prstGeom>
              <a:blipFill>
                <a:blip r:embed="rId4"/>
                <a:stretch>
                  <a:fillRect l="-456" t="-2062"/>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43" name="직사각형 42">
                <a:extLst>
                  <a:ext uri="{FF2B5EF4-FFF2-40B4-BE49-F238E27FC236}">
                    <a16:creationId xmlns:a16="http://schemas.microsoft.com/office/drawing/2014/main" id="{7EE9953C-5E63-F449-9184-9ACC7D4965AC}"/>
                  </a:ext>
                </a:extLst>
              </p:cNvPr>
              <p:cNvSpPr/>
              <p:nvPr/>
            </p:nvSpPr>
            <p:spPr>
              <a:xfrm>
                <a:off x="533960" y="3025116"/>
                <a:ext cx="11124080" cy="1238994"/>
              </a:xfrm>
              <a:prstGeom prst="rect">
                <a:avLst/>
              </a:prstGeom>
            </p:spPr>
            <p:txBody>
              <a:bodyPr wrap="square">
                <a:spAutoFit/>
              </a:bodyPr>
              <a:lstStyle/>
              <a:p>
                <a:pPr marL="285750" indent="-285750">
                  <a:buFont typeface="시스템 서체 일반체"/>
                  <a:buChar char="-"/>
                </a:pPr>
                <a:r>
                  <a:rPr kumimoji="1" lang="en-US" altLang="ko-Kore-KR" b="1" dirty="0"/>
                  <a:t>Resistance of the film layer</a:t>
                </a:r>
              </a:p>
              <a:p>
                <a:pPr>
                  <a:lnSpc>
                    <a:spcPct val="150000"/>
                  </a:lnSpc>
                </a:pPr>
                <a14:m>
                  <m:oMathPara xmlns:m="http://schemas.openxmlformats.org/officeDocument/2006/math">
                    <m:oMathParaPr>
                      <m:jc m:val="centerGroup"/>
                    </m:oMathParaPr>
                    <m:oMath xmlns:m="http://schemas.openxmlformats.org/officeDocument/2006/math">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𝑅</m:t>
                          </m:r>
                        </m:e>
                        <m:sub>
                          <m:r>
                            <a:rPr lang="ko-US" altLang="en-US" i="1">
                              <a:latin typeface="Cambria Math" panose="02040503050406030204" pitchFamily="18" charset="0"/>
                            </a:rPr>
                            <m:t>𝑓𝑖𝑙𝑚</m:t>
                          </m:r>
                          <m:r>
                            <a:rPr lang="ko-US" altLang="en-US">
                              <a:latin typeface="Cambria Math" panose="02040503050406030204" pitchFamily="18" charset="0"/>
                            </a:rPr>
                            <m:t>,</m:t>
                          </m:r>
                          <m:r>
                            <a:rPr lang="ko-US" altLang="en-US" i="1">
                              <a:latin typeface="Cambria Math" panose="02040503050406030204" pitchFamily="18" charset="0"/>
                            </a:rPr>
                            <m:t>𝑛</m:t>
                          </m:r>
                        </m:sub>
                      </m:sSub>
                      <m:r>
                        <a:rPr lang="ko-US" altLang="en-US">
                          <a:latin typeface="Cambria Math" panose="02040503050406030204" pitchFamily="18" charset="0"/>
                        </a:rPr>
                        <m:t>=</m:t>
                      </m:r>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𝑅</m:t>
                          </m:r>
                        </m:e>
                        <m:sub>
                          <m:r>
                            <a:rPr lang="ko-US" altLang="en-US" i="1">
                              <a:latin typeface="Cambria Math" panose="02040503050406030204" pitchFamily="18" charset="0"/>
                            </a:rPr>
                            <m:t>𝑆𝐸𝐼</m:t>
                          </m:r>
                        </m:sub>
                      </m:sSub>
                      <m:r>
                        <a:rPr lang="ko-US" altLang="en-US">
                          <a:latin typeface="Cambria Math" panose="02040503050406030204" pitchFamily="18" charset="0"/>
                        </a:rPr>
                        <m:t>+</m:t>
                      </m:r>
                      <m:f>
                        <m:fPr>
                          <m:ctrlPr>
                            <a:rPr lang="ko-US" altLang="en-US" i="1">
                              <a:solidFill>
                                <a:srgbClr val="836967"/>
                              </a:solidFill>
                              <a:latin typeface="Cambria Math" panose="02040503050406030204" pitchFamily="18" charset="0"/>
                            </a:rPr>
                          </m:ctrlPr>
                        </m:fPr>
                        <m:num>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𝛿</m:t>
                              </m:r>
                            </m:e>
                            <m:sub>
                              <m:r>
                                <a:rPr lang="ko-US" altLang="en-US" i="1">
                                  <a:latin typeface="Cambria Math" panose="02040503050406030204" pitchFamily="18" charset="0"/>
                                </a:rPr>
                                <m:t>𝑓𝑖𝑙𝑚</m:t>
                              </m:r>
                              <m:r>
                                <a:rPr lang="ko-US" altLang="en-US">
                                  <a:latin typeface="Cambria Math" panose="02040503050406030204" pitchFamily="18" charset="0"/>
                                </a:rPr>
                                <m:t>,</m:t>
                              </m:r>
                              <m:r>
                                <a:rPr lang="ko-US" altLang="en-US" i="1">
                                  <a:latin typeface="Cambria Math" panose="02040503050406030204" pitchFamily="18" charset="0"/>
                                </a:rPr>
                                <m:t>𝑛</m:t>
                              </m:r>
                            </m:sub>
                          </m:sSub>
                        </m:num>
                        <m:den>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𝜅</m:t>
                              </m:r>
                            </m:e>
                            <m:sub>
                              <m:r>
                                <a:rPr lang="ko-US" altLang="en-US" i="1">
                                  <a:latin typeface="Cambria Math" panose="02040503050406030204" pitchFamily="18" charset="0"/>
                                </a:rPr>
                                <m:t>𝑃</m:t>
                              </m:r>
                            </m:sub>
                          </m:sSub>
                        </m:den>
                      </m:f>
                    </m:oMath>
                  </m:oMathPara>
                </a14:m>
                <a:endParaRPr lang="ko-US" altLang="en-US" dirty="0"/>
              </a:p>
            </p:txBody>
          </p:sp>
        </mc:Choice>
        <mc:Fallback xmlns="">
          <p:sp>
            <p:nvSpPr>
              <p:cNvPr id="43" name="직사각형 42">
                <a:extLst>
                  <a:ext uri="{FF2B5EF4-FFF2-40B4-BE49-F238E27FC236}">
                    <a16:creationId xmlns:a16="http://schemas.microsoft.com/office/drawing/2014/main" id="{7EE9953C-5E63-F449-9184-9ACC7D4965AC}"/>
                  </a:ext>
                </a:extLst>
              </p:cNvPr>
              <p:cNvSpPr>
                <a:spLocks noRot="1" noChangeAspect="1" noMove="1" noResize="1" noEditPoints="1" noAdjustHandles="1" noChangeArrowheads="1" noChangeShapeType="1" noTextEdit="1"/>
              </p:cNvSpPr>
              <p:nvPr/>
            </p:nvSpPr>
            <p:spPr>
              <a:xfrm>
                <a:off x="533960" y="3025116"/>
                <a:ext cx="11124080" cy="1238994"/>
              </a:xfrm>
              <a:prstGeom prst="rect">
                <a:avLst/>
              </a:prstGeom>
              <a:blipFill>
                <a:blip r:embed="rId5"/>
                <a:stretch>
                  <a:fillRect l="-571" t="-2041"/>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44" name="직사각형 43">
                <a:extLst>
                  <a:ext uri="{FF2B5EF4-FFF2-40B4-BE49-F238E27FC236}">
                    <a16:creationId xmlns:a16="http://schemas.microsoft.com/office/drawing/2014/main" id="{62BF25BE-5D4D-9244-82B7-6C0A7E249B47}"/>
                  </a:ext>
                </a:extLst>
              </p:cNvPr>
              <p:cNvSpPr/>
              <p:nvPr/>
            </p:nvSpPr>
            <p:spPr>
              <a:xfrm>
                <a:off x="533960" y="4472215"/>
                <a:ext cx="11124080" cy="1238994"/>
              </a:xfrm>
              <a:prstGeom prst="rect">
                <a:avLst/>
              </a:prstGeom>
            </p:spPr>
            <p:txBody>
              <a:bodyPr wrap="square">
                <a:spAutoFit/>
              </a:bodyPr>
              <a:lstStyle/>
              <a:p>
                <a:pPr marL="285750" indent="-285750">
                  <a:buFont typeface="시스템 서체 일반체"/>
                  <a:buChar char="-"/>
                </a:pPr>
                <a:r>
                  <a:rPr kumimoji="1" lang="en-US" altLang="ko-Kore-KR" b="1" dirty="0"/>
                  <a:t>Growth of the film thickness</a:t>
                </a:r>
              </a:p>
              <a:p>
                <a:pPr>
                  <a:lnSpc>
                    <a:spcPct val="150000"/>
                  </a:lnSpc>
                </a:pPr>
                <a14:m>
                  <m:oMathPara xmlns:m="http://schemas.openxmlformats.org/officeDocument/2006/math">
                    <m:oMathParaPr>
                      <m:jc m:val="centerGroup"/>
                    </m:oMathParaPr>
                    <m:oMath xmlns:m="http://schemas.openxmlformats.org/officeDocument/2006/math">
                      <m:f>
                        <m:fPr>
                          <m:ctrlPr>
                            <a:rPr lang="ko-US" altLang="en-US" i="1">
                              <a:solidFill>
                                <a:srgbClr val="836967"/>
                              </a:solidFill>
                              <a:latin typeface="Cambria Math" panose="02040503050406030204" pitchFamily="18" charset="0"/>
                            </a:rPr>
                          </m:ctrlPr>
                        </m:fPr>
                        <m:num>
                          <m:r>
                            <a:rPr lang="ko-US" altLang="en-US">
                              <a:latin typeface="Cambria Math" panose="02040503050406030204" pitchFamily="18" charset="0"/>
                            </a:rPr>
                            <m:t>𝜕</m:t>
                          </m:r>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𝛿</m:t>
                              </m:r>
                            </m:e>
                            <m:sub>
                              <m:r>
                                <a:rPr lang="ko-US" altLang="en-US" i="1">
                                  <a:latin typeface="Cambria Math" panose="02040503050406030204" pitchFamily="18" charset="0"/>
                                </a:rPr>
                                <m:t>𝑓𝑖𝑙𝑚</m:t>
                              </m:r>
                              <m:r>
                                <a:rPr lang="ko-US" altLang="en-US">
                                  <a:latin typeface="Cambria Math" panose="02040503050406030204" pitchFamily="18" charset="0"/>
                                </a:rPr>
                                <m:t>,</m:t>
                              </m:r>
                              <m:r>
                                <a:rPr lang="ko-US" altLang="en-US" i="1">
                                  <a:latin typeface="Cambria Math" panose="02040503050406030204" pitchFamily="18" charset="0"/>
                                </a:rPr>
                                <m:t>𝑛</m:t>
                              </m:r>
                            </m:sub>
                          </m:sSub>
                        </m:num>
                        <m:den>
                          <m:r>
                            <a:rPr lang="ko-US" altLang="en-US">
                              <a:latin typeface="Cambria Math" panose="02040503050406030204" pitchFamily="18" charset="0"/>
                            </a:rPr>
                            <m:t>𝜕</m:t>
                          </m:r>
                          <m:r>
                            <a:rPr lang="ko-US" altLang="en-US" i="1">
                              <a:latin typeface="Cambria Math" panose="02040503050406030204" pitchFamily="18" charset="0"/>
                            </a:rPr>
                            <m:t>𝑡</m:t>
                          </m:r>
                        </m:den>
                      </m:f>
                      <m:r>
                        <a:rPr lang="ko-US" altLang="en-US">
                          <a:latin typeface="Cambria Math" panose="02040503050406030204" pitchFamily="18" charset="0"/>
                        </a:rPr>
                        <m:t>=−</m:t>
                      </m:r>
                      <m:f>
                        <m:fPr>
                          <m:ctrlPr>
                            <a:rPr lang="ko-US" altLang="en-US" i="1">
                              <a:solidFill>
                                <a:srgbClr val="836967"/>
                              </a:solidFill>
                              <a:latin typeface="Cambria Math" panose="02040503050406030204" pitchFamily="18" charset="0"/>
                            </a:rPr>
                          </m:ctrlPr>
                        </m:fPr>
                        <m:num>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𝑀</m:t>
                              </m:r>
                            </m:e>
                            <m:sub>
                              <m:r>
                                <a:rPr lang="ko-US" altLang="en-US" i="1">
                                  <a:latin typeface="Cambria Math" panose="02040503050406030204" pitchFamily="18" charset="0"/>
                                </a:rPr>
                                <m:t>𝑃</m:t>
                              </m:r>
                            </m:sub>
                          </m:sSub>
                        </m:num>
                        <m:den>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𝑎</m:t>
                              </m:r>
                            </m:e>
                            <m:sub>
                              <m:r>
                                <a:rPr lang="ko-US" altLang="en-US" i="1">
                                  <a:latin typeface="Cambria Math" panose="02040503050406030204" pitchFamily="18" charset="0"/>
                                </a:rPr>
                                <m:t>𝑛</m:t>
                              </m:r>
                            </m:sub>
                          </m:sSub>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𝜌</m:t>
                              </m:r>
                            </m:e>
                            <m:sub>
                              <m:r>
                                <a:rPr lang="ko-US" altLang="en-US" i="1">
                                  <a:latin typeface="Cambria Math" panose="02040503050406030204" pitchFamily="18" charset="0"/>
                                </a:rPr>
                                <m:t>𝑃</m:t>
                              </m:r>
                            </m:sub>
                          </m:sSub>
                          <m:r>
                            <a:rPr lang="ko-US" altLang="en-US" i="1">
                              <a:latin typeface="Cambria Math" panose="02040503050406030204" pitchFamily="18" charset="0"/>
                            </a:rPr>
                            <m:t>𝐹</m:t>
                          </m:r>
                        </m:den>
                      </m:f>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𝐽</m:t>
                          </m:r>
                        </m:e>
                        <m:sub>
                          <m:r>
                            <a:rPr lang="ko-US" altLang="en-US" i="1">
                              <a:latin typeface="Cambria Math" panose="02040503050406030204" pitchFamily="18" charset="0"/>
                            </a:rPr>
                            <m:t>𝑠</m:t>
                          </m:r>
                        </m:sub>
                      </m:sSub>
                    </m:oMath>
                  </m:oMathPara>
                </a14:m>
                <a:endParaRPr lang="ko-US" altLang="en-US" dirty="0"/>
              </a:p>
            </p:txBody>
          </p:sp>
        </mc:Choice>
        <mc:Fallback xmlns="">
          <p:sp>
            <p:nvSpPr>
              <p:cNvPr id="44" name="직사각형 43">
                <a:extLst>
                  <a:ext uri="{FF2B5EF4-FFF2-40B4-BE49-F238E27FC236}">
                    <a16:creationId xmlns:a16="http://schemas.microsoft.com/office/drawing/2014/main" id="{62BF25BE-5D4D-9244-82B7-6C0A7E249B47}"/>
                  </a:ext>
                </a:extLst>
              </p:cNvPr>
              <p:cNvSpPr>
                <a:spLocks noRot="1" noChangeAspect="1" noMove="1" noResize="1" noEditPoints="1" noAdjustHandles="1" noChangeArrowheads="1" noChangeShapeType="1" noTextEdit="1"/>
              </p:cNvSpPr>
              <p:nvPr/>
            </p:nvSpPr>
            <p:spPr>
              <a:xfrm>
                <a:off x="533960" y="4472215"/>
                <a:ext cx="11124080" cy="1238994"/>
              </a:xfrm>
              <a:prstGeom prst="rect">
                <a:avLst/>
              </a:prstGeom>
              <a:blipFill>
                <a:blip r:embed="rId6"/>
                <a:stretch>
                  <a:fillRect l="-571" t="-3061"/>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45" name="직사각형 44">
                <a:extLst>
                  <a:ext uri="{FF2B5EF4-FFF2-40B4-BE49-F238E27FC236}">
                    <a16:creationId xmlns:a16="http://schemas.microsoft.com/office/drawing/2014/main" id="{787B852E-F6C0-3143-9FA2-423CBF33E251}"/>
                  </a:ext>
                </a:extLst>
              </p:cNvPr>
              <p:cNvSpPr/>
              <p:nvPr/>
            </p:nvSpPr>
            <p:spPr>
              <a:xfrm>
                <a:off x="533960" y="5919314"/>
                <a:ext cx="11124080" cy="1238994"/>
              </a:xfrm>
              <a:prstGeom prst="rect">
                <a:avLst/>
              </a:prstGeom>
            </p:spPr>
            <p:txBody>
              <a:bodyPr wrap="square">
                <a:spAutoFit/>
              </a:bodyPr>
              <a:lstStyle/>
              <a:p>
                <a:pPr marL="285750" indent="-285750">
                  <a:buFont typeface="시스템 서체 일반체"/>
                  <a:buChar char="-"/>
                </a:pPr>
                <a:r>
                  <a:rPr kumimoji="1" lang="en-US" altLang="ko-Kore-KR" b="1" dirty="0"/>
                  <a:t>Rate of change of capacity loss</a:t>
                </a:r>
              </a:p>
              <a:p>
                <a:pPr/>
                <a14:m>
                  <m:oMathPara xmlns:m="http://schemas.openxmlformats.org/officeDocument/2006/math">
                    <m:oMathParaPr>
                      <m:jc m:val="centerGroup"/>
                    </m:oMathParaPr>
                    <m:oMath xmlns:m="http://schemas.openxmlformats.org/officeDocument/2006/math">
                      <m:f>
                        <m:fPr>
                          <m:ctrlPr>
                            <a:rPr lang="ko-US" altLang="en-US" i="1">
                              <a:solidFill>
                                <a:srgbClr val="836967"/>
                              </a:solidFill>
                              <a:latin typeface="Cambria Math" panose="02040503050406030204" pitchFamily="18" charset="0"/>
                            </a:rPr>
                          </m:ctrlPr>
                        </m:fPr>
                        <m:num>
                          <m:r>
                            <a:rPr lang="ko-US" altLang="en-US">
                              <a:latin typeface="Cambria Math" panose="02040503050406030204" pitchFamily="18" charset="0"/>
                            </a:rPr>
                            <m:t>𝜕</m:t>
                          </m:r>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𝑄</m:t>
                              </m:r>
                            </m:e>
                            <m:sub>
                              <m:r>
                                <a:rPr lang="ko-US" altLang="en-US" i="1">
                                  <a:latin typeface="Cambria Math" panose="02040503050406030204" pitchFamily="18" charset="0"/>
                                </a:rPr>
                                <m:t>𝑙𝑜𝑠𝑠</m:t>
                              </m:r>
                            </m:sub>
                          </m:sSub>
                        </m:num>
                        <m:den>
                          <m:r>
                            <a:rPr lang="ko-US" altLang="en-US">
                              <a:latin typeface="Cambria Math" panose="02040503050406030204" pitchFamily="18" charset="0"/>
                            </a:rPr>
                            <m:t>𝜕</m:t>
                          </m:r>
                          <m:r>
                            <a:rPr lang="ko-US" altLang="en-US" i="1">
                              <a:latin typeface="Cambria Math" panose="02040503050406030204" pitchFamily="18" charset="0"/>
                            </a:rPr>
                            <m:t>𝑡</m:t>
                          </m:r>
                        </m:den>
                      </m:f>
                      <m:r>
                        <a:rPr lang="ko-US" altLang="en-US">
                          <a:latin typeface="Cambria Math" panose="02040503050406030204" pitchFamily="18" charset="0"/>
                        </a:rPr>
                        <m:t>=−</m:t>
                      </m:r>
                      <m:nary>
                        <m:naryPr>
                          <m:limLoc m:val="undOvr"/>
                          <m:ctrlPr>
                            <a:rPr lang="ko-US" altLang="en-US" i="1">
                              <a:latin typeface="Cambria Math" panose="02040503050406030204" pitchFamily="18" charset="0"/>
                            </a:rPr>
                          </m:ctrlPr>
                        </m:naryPr>
                        <m:sub>
                          <m:r>
                            <a:rPr lang="ko-US" altLang="en-US">
                              <a:latin typeface="Cambria Math" panose="02040503050406030204" pitchFamily="18" charset="0"/>
                            </a:rPr>
                            <m:t>0</m:t>
                          </m:r>
                        </m:sub>
                        <m:sup>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𝐿</m:t>
                              </m:r>
                            </m:e>
                            <m:sub>
                              <m:r>
                                <a:rPr lang="ko-US" altLang="en-US" i="1">
                                  <a:latin typeface="Cambria Math" panose="02040503050406030204" pitchFamily="18" charset="0"/>
                                </a:rPr>
                                <m:t>𝑛</m:t>
                              </m:r>
                            </m:sub>
                          </m:sSub>
                        </m:sup>
                        <m:e>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𝐴</m:t>
                              </m:r>
                            </m:e>
                            <m:sub>
                              <m:r>
                                <a:rPr lang="ko-US" altLang="en-US" i="1">
                                  <a:latin typeface="Cambria Math" panose="02040503050406030204" pitchFamily="18" charset="0"/>
                                </a:rPr>
                                <m:t>𝑛</m:t>
                              </m:r>
                            </m:sub>
                          </m:sSub>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𝐽</m:t>
                              </m:r>
                            </m:e>
                            <m:sub>
                              <m:r>
                                <a:rPr lang="ko-US" altLang="en-US" i="1">
                                  <a:latin typeface="Cambria Math" panose="02040503050406030204" pitchFamily="18" charset="0"/>
                                </a:rPr>
                                <m:t>𝑠</m:t>
                              </m:r>
                            </m:sub>
                          </m:sSub>
                          <m:r>
                            <a:rPr lang="ko-US" altLang="en-US" i="1">
                              <a:latin typeface="Cambria Math" panose="02040503050406030204" pitchFamily="18" charset="0"/>
                            </a:rPr>
                            <m:t>𝑑𝑥</m:t>
                          </m:r>
                          <m:r>
                            <a:rPr lang="ko-US" altLang="en-US">
                              <a:latin typeface="Cambria Math" panose="02040503050406030204" pitchFamily="18" charset="0"/>
                            </a:rPr>
                            <m:t>=−</m:t>
                          </m:r>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𝐿</m:t>
                              </m:r>
                            </m:e>
                            <m:sub>
                              <m:r>
                                <a:rPr lang="ko-US" altLang="en-US" i="1">
                                  <a:latin typeface="Cambria Math" panose="02040503050406030204" pitchFamily="18" charset="0"/>
                                </a:rPr>
                                <m:t>𝑛</m:t>
                              </m:r>
                            </m:sub>
                          </m:sSub>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𝐴</m:t>
                              </m:r>
                            </m:e>
                            <m:sub>
                              <m:r>
                                <a:rPr lang="ko-US" altLang="en-US" i="1">
                                  <a:latin typeface="Cambria Math" panose="02040503050406030204" pitchFamily="18" charset="0"/>
                                </a:rPr>
                                <m:t>𝑛</m:t>
                              </m:r>
                            </m:sub>
                          </m:sSub>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𝐽</m:t>
                              </m:r>
                            </m:e>
                            <m:sub>
                              <m:r>
                                <a:rPr lang="ko-US" altLang="en-US" i="1">
                                  <a:latin typeface="Cambria Math" panose="02040503050406030204" pitchFamily="18" charset="0"/>
                                </a:rPr>
                                <m:t>𝑠</m:t>
                              </m:r>
                            </m:sub>
                          </m:sSub>
                        </m:e>
                      </m:nary>
                      <m:r>
                        <a:rPr lang="ko-US" altLang="en-US">
                          <a:latin typeface="Cambria Math" panose="02040503050406030204" pitchFamily="18" charset="0"/>
                        </a:rPr>
                        <m:t> </m:t>
                      </m:r>
                    </m:oMath>
                  </m:oMathPara>
                </a14:m>
                <a:endParaRPr lang="ko-US" altLang="en-US" dirty="0"/>
              </a:p>
            </p:txBody>
          </p:sp>
        </mc:Choice>
        <mc:Fallback xmlns="">
          <p:sp>
            <p:nvSpPr>
              <p:cNvPr id="45" name="직사각형 44">
                <a:extLst>
                  <a:ext uri="{FF2B5EF4-FFF2-40B4-BE49-F238E27FC236}">
                    <a16:creationId xmlns:a16="http://schemas.microsoft.com/office/drawing/2014/main" id="{787B852E-F6C0-3143-9FA2-423CBF33E251}"/>
                  </a:ext>
                </a:extLst>
              </p:cNvPr>
              <p:cNvSpPr>
                <a:spLocks noRot="1" noChangeAspect="1" noMove="1" noResize="1" noEditPoints="1" noAdjustHandles="1" noChangeArrowheads="1" noChangeShapeType="1" noTextEdit="1"/>
              </p:cNvSpPr>
              <p:nvPr/>
            </p:nvSpPr>
            <p:spPr>
              <a:xfrm>
                <a:off x="533960" y="5919314"/>
                <a:ext cx="11124080" cy="1238994"/>
              </a:xfrm>
              <a:prstGeom prst="rect">
                <a:avLst/>
              </a:prstGeom>
              <a:blipFill>
                <a:blip r:embed="rId7"/>
                <a:stretch>
                  <a:fillRect l="-571" t="-58163" b="-122449"/>
                </a:stretch>
              </a:blipFill>
            </p:spPr>
            <p:txBody>
              <a:bodyPr/>
              <a:lstStyle/>
              <a:p>
                <a:r>
                  <a:rPr lang="ko-US" altLang="en-US">
                    <a:noFill/>
                  </a:rPr>
                  <a:t> </a:t>
                </a:r>
              </a:p>
            </p:txBody>
          </p:sp>
        </mc:Fallback>
      </mc:AlternateContent>
      <p:sp>
        <p:nvSpPr>
          <p:cNvPr id="15" name="오른쪽 중괄호[R] 14">
            <a:extLst>
              <a:ext uri="{FF2B5EF4-FFF2-40B4-BE49-F238E27FC236}">
                <a16:creationId xmlns:a16="http://schemas.microsoft.com/office/drawing/2014/main" id="{D4BE4C55-3C2A-5E4D-9A64-30C252A87DBA}"/>
              </a:ext>
            </a:extLst>
          </p:cNvPr>
          <p:cNvSpPr/>
          <p:nvPr/>
        </p:nvSpPr>
        <p:spPr>
          <a:xfrm>
            <a:off x="7678123" y="3019426"/>
            <a:ext cx="584841" cy="413888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US" altLang="en-US"/>
          </a:p>
        </p:txBody>
      </p:sp>
      <p:sp>
        <p:nvSpPr>
          <p:cNvPr id="16" name="오른쪽 화살표[R] 15">
            <a:extLst>
              <a:ext uri="{FF2B5EF4-FFF2-40B4-BE49-F238E27FC236}">
                <a16:creationId xmlns:a16="http://schemas.microsoft.com/office/drawing/2014/main" id="{95CA5CBD-6DC6-584B-9175-9CA8E93E922C}"/>
              </a:ext>
            </a:extLst>
          </p:cNvPr>
          <p:cNvSpPr/>
          <p:nvPr/>
        </p:nvSpPr>
        <p:spPr>
          <a:xfrm>
            <a:off x="8491885" y="4914955"/>
            <a:ext cx="584841" cy="34782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FA57A3F-A8F8-D84F-942E-A8705496F58C}"/>
                  </a:ext>
                </a:extLst>
              </p:cNvPr>
              <p:cNvSpPr txBox="1"/>
              <p:nvPr/>
            </p:nvSpPr>
            <p:spPr>
              <a:xfrm>
                <a:off x="9402180" y="4680100"/>
                <a:ext cx="2255859" cy="817531"/>
              </a:xfrm>
              <a:prstGeom prst="rect">
                <a:avLst/>
              </a:prstGeom>
              <a:noFill/>
              <a:ln>
                <a:solidFill>
                  <a:srgbClr val="C00000"/>
                </a:solidFill>
              </a:ln>
            </p:spPr>
            <p:txBody>
              <a:bodyPr wrap="square" rtlCol="0">
                <a:spAutoFit/>
              </a:bodyPr>
              <a:lstStyle/>
              <a:p>
                <a:pPr algn="ctr"/>
                <a14:m>
                  <m:oMath xmlns:m="http://schemas.openxmlformats.org/officeDocument/2006/math">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𝐽</m:t>
                        </m:r>
                      </m:e>
                      <m:sub>
                        <m:r>
                          <a:rPr lang="ko-US" altLang="en-US" i="1">
                            <a:latin typeface="Cambria Math" panose="02040503050406030204" pitchFamily="18" charset="0"/>
                          </a:rPr>
                          <m:t>𝑠</m:t>
                        </m:r>
                      </m:sub>
                    </m:sSub>
                  </m:oMath>
                </a14:m>
                <a:r>
                  <a:rPr kumimoji="1" lang="en-US" altLang="ko-US" dirty="0"/>
                  <a:t> relates to </a:t>
                </a:r>
                <a14:m>
                  <m:oMath xmlns:m="http://schemas.openxmlformats.org/officeDocument/2006/math">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𝑅</m:t>
                        </m:r>
                      </m:e>
                      <m:sub>
                        <m:r>
                          <a:rPr lang="ko-US" altLang="en-US" i="1">
                            <a:latin typeface="Cambria Math" panose="02040503050406030204" pitchFamily="18" charset="0"/>
                          </a:rPr>
                          <m:t>𝑓𝑖𝑙𝑚</m:t>
                        </m:r>
                        <m:r>
                          <a:rPr lang="ko-US" altLang="en-US">
                            <a:latin typeface="Cambria Math" panose="02040503050406030204" pitchFamily="18" charset="0"/>
                          </a:rPr>
                          <m:t>,</m:t>
                        </m:r>
                        <m:r>
                          <a:rPr lang="ko-US" altLang="en-US" i="1">
                            <a:latin typeface="Cambria Math" panose="02040503050406030204" pitchFamily="18" charset="0"/>
                          </a:rPr>
                          <m:t>𝑛</m:t>
                        </m:r>
                      </m:sub>
                    </m:sSub>
                  </m:oMath>
                </a14:m>
                <a:r>
                  <a:rPr kumimoji="1" lang="en-US" altLang="ko-US" dirty="0"/>
                  <a:t>, </a:t>
                </a:r>
                <a14:m>
                  <m:oMath xmlns:m="http://schemas.openxmlformats.org/officeDocument/2006/math">
                    <m:f>
                      <m:fPr>
                        <m:ctrlPr>
                          <a:rPr lang="ko-US" altLang="en-US" i="1">
                            <a:solidFill>
                              <a:srgbClr val="836967"/>
                            </a:solidFill>
                            <a:latin typeface="Cambria Math" panose="02040503050406030204" pitchFamily="18" charset="0"/>
                          </a:rPr>
                        </m:ctrlPr>
                      </m:fPr>
                      <m:num>
                        <m:r>
                          <a:rPr lang="ko-US" altLang="en-US">
                            <a:latin typeface="Cambria Math" panose="02040503050406030204" pitchFamily="18" charset="0"/>
                          </a:rPr>
                          <m:t>𝜕</m:t>
                        </m:r>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𝛿</m:t>
                            </m:r>
                          </m:e>
                          <m:sub>
                            <m:r>
                              <a:rPr lang="ko-US" altLang="en-US" i="1">
                                <a:latin typeface="Cambria Math" panose="02040503050406030204" pitchFamily="18" charset="0"/>
                              </a:rPr>
                              <m:t>𝑓𝑖𝑙𝑚</m:t>
                            </m:r>
                            <m:r>
                              <a:rPr lang="ko-US" altLang="en-US">
                                <a:latin typeface="Cambria Math" panose="02040503050406030204" pitchFamily="18" charset="0"/>
                              </a:rPr>
                              <m:t>,</m:t>
                            </m:r>
                            <m:r>
                              <a:rPr lang="ko-US" altLang="en-US" i="1">
                                <a:latin typeface="Cambria Math" panose="02040503050406030204" pitchFamily="18" charset="0"/>
                              </a:rPr>
                              <m:t>𝑛</m:t>
                            </m:r>
                          </m:sub>
                        </m:sSub>
                      </m:num>
                      <m:den>
                        <m:r>
                          <a:rPr lang="ko-US" altLang="en-US">
                            <a:latin typeface="Cambria Math" panose="02040503050406030204" pitchFamily="18" charset="0"/>
                          </a:rPr>
                          <m:t>𝜕</m:t>
                        </m:r>
                        <m:r>
                          <a:rPr lang="ko-US" altLang="en-US" i="1">
                            <a:latin typeface="Cambria Math" panose="02040503050406030204" pitchFamily="18" charset="0"/>
                          </a:rPr>
                          <m:t>𝑡</m:t>
                        </m:r>
                      </m:den>
                    </m:f>
                  </m:oMath>
                </a14:m>
                <a:r>
                  <a:rPr kumimoji="1" lang="en-US" altLang="ko-US" dirty="0"/>
                  <a:t> and </a:t>
                </a:r>
                <a14:m>
                  <m:oMath xmlns:m="http://schemas.openxmlformats.org/officeDocument/2006/math">
                    <m:f>
                      <m:fPr>
                        <m:ctrlPr>
                          <a:rPr lang="ko-US" altLang="en-US" i="1">
                            <a:solidFill>
                              <a:srgbClr val="836967"/>
                            </a:solidFill>
                            <a:latin typeface="Cambria Math" panose="02040503050406030204" pitchFamily="18" charset="0"/>
                          </a:rPr>
                        </m:ctrlPr>
                      </m:fPr>
                      <m:num>
                        <m:r>
                          <a:rPr lang="ko-US" altLang="en-US">
                            <a:latin typeface="Cambria Math" panose="02040503050406030204" pitchFamily="18" charset="0"/>
                          </a:rPr>
                          <m:t>𝜕</m:t>
                        </m:r>
                        <m:sSub>
                          <m:sSubPr>
                            <m:ctrlPr>
                              <a:rPr lang="ko-US" altLang="en-US" i="1">
                                <a:solidFill>
                                  <a:srgbClr val="836967"/>
                                </a:solidFill>
                                <a:latin typeface="Cambria Math" panose="02040503050406030204" pitchFamily="18" charset="0"/>
                              </a:rPr>
                            </m:ctrlPr>
                          </m:sSubPr>
                          <m:e>
                            <m:r>
                              <a:rPr lang="ko-US" altLang="en-US" i="1">
                                <a:latin typeface="Cambria Math" panose="02040503050406030204" pitchFamily="18" charset="0"/>
                              </a:rPr>
                              <m:t>𝑄</m:t>
                            </m:r>
                          </m:e>
                          <m:sub>
                            <m:r>
                              <a:rPr lang="ko-US" altLang="en-US" i="1">
                                <a:latin typeface="Cambria Math" panose="02040503050406030204" pitchFamily="18" charset="0"/>
                              </a:rPr>
                              <m:t>𝑙𝑜𝑠𝑠</m:t>
                            </m:r>
                          </m:sub>
                        </m:sSub>
                      </m:num>
                      <m:den>
                        <m:r>
                          <a:rPr lang="ko-US" altLang="en-US">
                            <a:latin typeface="Cambria Math" panose="02040503050406030204" pitchFamily="18" charset="0"/>
                          </a:rPr>
                          <m:t>𝜕</m:t>
                        </m:r>
                        <m:r>
                          <a:rPr lang="ko-US" altLang="en-US" i="1">
                            <a:latin typeface="Cambria Math" panose="02040503050406030204" pitchFamily="18" charset="0"/>
                          </a:rPr>
                          <m:t>𝑡</m:t>
                        </m:r>
                      </m:den>
                    </m:f>
                  </m:oMath>
                </a14:m>
                <a:endParaRPr kumimoji="1" lang="ko-US" altLang="en-US" dirty="0"/>
              </a:p>
            </p:txBody>
          </p:sp>
        </mc:Choice>
        <mc:Fallback xmlns="">
          <p:sp>
            <p:nvSpPr>
              <p:cNvPr id="17" name="TextBox 16">
                <a:extLst>
                  <a:ext uri="{FF2B5EF4-FFF2-40B4-BE49-F238E27FC236}">
                    <a16:creationId xmlns:a16="http://schemas.microsoft.com/office/drawing/2014/main" id="{FFA57A3F-A8F8-D84F-942E-A8705496F58C}"/>
                  </a:ext>
                </a:extLst>
              </p:cNvPr>
              <p:cNvSpPr txBox="1">
                <a:spLocks noRot="1" noChangeAspect="1" noMove="1" noResize="1" noEditPoints="1" noAdjustHandles="1" noChangeArrowheads="1" noChangeShapeType="1" noTextEdit="1"/>
              </p:cNvSpPr>
              <p:nvPr/>
            </p:nvSpPr>
            <p:spPr>
              <a:xfrm>
                <a:off x="9402180" y="4680100"/>
                <a:ext cx="2255859" cy="817531"/>
              </a:xfrm>
              <a:prstGeom prst="rect">
                <a:avLst/>
              </a:prstGeom>
              <a:blipFill>
                <a:blip r:embed="rId8"/>
                <a:stretch>
                  <a:fillRect t="-3030" b="-3030"/>
                </a:stretch>
              </a:blipFill>
              <a:ln>
                <a:solidFill>
                  <a:srgbClr val="C00000"/>
                </a:solidFill>
              </a:ln>
            </p:spPr>
            <p:txBody>
              <a:bodyPr/>
              <a:lstStyle/>
              <a:p>
                <a:r>
                  <a:rPr lang="ko-US" altLang="en-US">
                    <a:noFill/>
                  </a:rPr>
                  <a:t> </a:t>
                </a:r>
              </a:p>
            </p:txBody>
          </p:sp>
        </mc:Fallback>
      </mc:AlternateContent>
      <p:sp>
        <p:nvSpPr>
          <p:cNvPr id="53" name="직사각형 52">
            <a:extLst>
              <a:ext uri="{FF2B5EF4-FFF2-40B4-BE49-F238E27FC236}">
                <a16:creationId xmlns:a16="http://schemas.microsoft.com/office/drawing/2014/main" id="{EE66FBEE-ADE5-8A4A-99E2-F13F8183151C}"/>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56" name="직사각형 55">
            <a:extLst>
              <a:ext uri="{FF2B5EF4-FFF2-40B4-BE49-F238E27FC236}">
                <a16:creationId xmlns:a16="http://schemas.microsoft.com/office/drawing/2014/main" id="{D0D6B139-3033-D647-B0CD-B1432427903E}"/>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6</a:t>
            </a:r>
            <a:endParaRPr kumimoji="1" lang="ko-US" altLang="en-US" dirty="0"/>
          </a:p>
        </p:txBody>
      </p:sp>
    </p:spTree>
    <p:custDataLst>
      <p:tags r:id="rId1"/>
    </p:custDataLst>
    <p:extLst>
      <p:ext uri="{BB962C8B-B14F-4D97-AF65-F5344CB8AC3E}">
        <p14:creationId xmlns:p14="http://schemas.microsoft.com/office/powerpoint/2010/main" val="2210967936"/>
      </p:ext>
    </p:extLst>
  </p:cSld>
  <p:clrMapOvr>
    <a:masterClrMapping/>
  </p:clrMapOvr>
  <mc:AlternateContent xmlns:mc="http://schemas.openxmlformats.org/markup-compatibility/2006" xmlns:p14="http://schemas.microsoft.com/office/powerpoint/2010/main">
    <mc:Choice Requires="p14">
      <p:transition spd="slow" p14:dur="2000" advTm="52550"/>
    </mc:Choice>
    <mc:Fallback xmlns="">
      <p:transition spd="slow" advTm="525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2">
                                            <p:txEl>
                                              <p:pRg st="1" end="1"/>
                                            </p:txEl>
                                          </p:spTgt>
                                        </p:tgtEl>
                                        <p:attrNameLst>
                                          <p:attrName>r</p:attrName>
                                        </p:attrNameLst>
                                      </p:cBhvr>
                                    </p:animRot>
                                    <p:animRot by="-240000">
                                      <p:cBhvr>
                                        <p:cTn id="7" dur="200" fill="hold">
                                          <p:stCondLst>
                                            <p:cond delay="200"/>
                                          </p:stCondLst>
                                        </p:cTn>
                                        <p:tgtEl>
                                          <p:spTgt spid="42">
                                            <p:txEl>
                                              <p:pRg st="1" end="1"/>
                                            </p:txEl>
                                          </p:spTgt>
                                        </p:tgtEl>
                                        <p:attrNameLst>
                                          <p:attrName>r</p:attrName>
                                        </p:attrNameLst>
                                      </p:cBhvr>
                                    </p:animRot>
                                    <p:animRot by="240000">
                                      <p:cBhvr>
                                        <p:cTn id="8" dur="200" fill="hold">
                                          <p:stCondLst>
                                            <p:cond delay="400"/>
                                          </p:stCondLst>
                                        </p:cTn>
                                        <p:tgtEl>
                                          <p:spTgt spid="42">
                                            <p:txEl>
                                              <p:pRg st="1" end="1"/>
                                            </p:txEl>
                                          </p:spTgt>
                                        </p:tgtEl>
                                        <p:attrNameLst>
                                          <p:attrName>r</p:attrName>
                                        </p:attrNameLst>
                                      </p:cBhvr>
                                    </p:animRot>
                                    <p:animRot by="-240000">
                                      <p:cBhvr>
                                        <p:cTn id="9" dur="200" fill="hold">
                                          <p:stCondLst>
                                            <p:cond delay="600"/>
                                          </p:stCondLst>
                                        </p:cTn>
                                        <p:tgtEl>
                                          <p:spTgt spid="42">
                                            <p:txEl>
                                              <p:pRg st="1" end="1"/>
                                            </p:txEl>
                                          </p:spTgt>
                                        </p:tgtEl>
                                        <p:attrNameLst>
                                          <p:attrName>r</p:attrName>
                                        </p:attrNameLst>
                                      </p:cBhvr>
                                    </p:animRot>
                                    <p:animRot by="120000">
                                      <p:cBhvr>
                                        <p:cTn id="10" dur="200" fill="hold">
                                          <p:stCondLst>
                                            <p:cond delay="800"/>
                                          </p:stCondLst>
                                        </p:cTn>
                                        <p:tgtEl>
                                          <p:spTgt spid="4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2045C4C4-4D6D-1B47-9415-C9009B1A8D48}"/>
              </a:ext>
            </a:extLst>
          </p:cNvPr>
          <p:cNvSpPr txBox="1">
            <a:spLocks/>
          </p:cNvSpPr>
          <p:nvPr/>
        </p:nvSpPr>
        <p:spPr>
          <a:xfrm>
            <a:off x="520700" y="133668"/>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US" sz="3200" dirty="0">
                <a:latin typeface="+mn-lt"/>
              </a:rPr>
              <a:t>3. The Lithium-ion Battery Model </a:t>
            </a:r>
          </a:p>
        </p:txBody>
      </p:sp>
      <p:sp>
        <p:nvSpPr>
          <p:cNvPr id="37" name="TextBox 36">
            <a:extLst>
              <a:ext uri="{FF2B5EF4-FFF2-40B4-BE49-F238E27FC236}">
                <a16:creationId xmlns:a16="http://schemas.microsoft.com/office/drawing/2014/main" id="{CF4942B6-18FC-9E45-A49F-01D035992CAB}"/>
              </a:ext>
            </a:extLst>
          </p:cNvPr>
          <p:cNvSpPr txBox="1"/>
          <p:nvPr/>
        </p:nvSpPr>
        <p:spPr>
          <a:xfrm>
            <a:off x="1002284" y="1076613"/>
            <a:ext cx="7266432"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sz="2000" dirty="0"/>
              <a:t>Degradation Model</a:t>
            </a:r>
          </a:p>
        </p:txBody>
      </p:sp>
      <mc:AlternateContent xmlns:mc="http://schemas.openxmlformats.org/markup-compatibility/2006" xmlns:a14="http://schemas.microsoft.com/office/drawing/2010/main">
        <mc:Choice Requires="a14">
          <p:sp>
            <p:nvSpPr>
              <p:cNvPr id="42" name="직사각형 41">
                <a:extLst>
                  <a:ext uri="{FF2B5EF4-FFF2-40B4-BE49-F238E27FC236}">
                    <a16:creationId xmlns:a16="http://schemas.microsoft.com/office/drawing/2014/main" id="{A5F3E383-38F9-074D-8A06-CC56BC9751EB}"/>
                  </a:ext>
                </a:extLst>
              </p:cNvPr>
              <p:cNvSpPr/>
              <p:nvPr/>
            </p:nvSpPr>
            <p:spPr>
              <a:xfrm>
                <a:off x="520700" y="1679138"/>
                <a:ext cx="11124080" cy="4273349"/>
              </a:xfrm>
              <a:prstGeom prst="rect">
                <a:avLst/>
              </a:prstGeom>
            </p:spPr>
            <p:txBody>
              <a:bodyPr wrap="square">
                <a:spAutoFit/>
              </a:bodyPr>
              <a:lstStyle/>
              <a:p>
                <a:pPr marL="285750" indent="-285750">
                  <a:buFont typeface="시스템 서체 일반체"/>
                  <a:buChar char="-"/>
                </a:pPr>
                <a:r>
                  <a:rPr kumimoji="1" lang="en-US" altLang="ko-Kore-KR" b="1" dirty="0">
                    <a:solidFill>
                      <a:schemeClr val="tx1"/>
                    </a:solidFill>
                  </a:rPr>
                  <a:t>Algebraic expression for Side reaction current density </a:t>
                </a:r>
                <a14:m>
                  <m:oMath xmlns:m="http://schemas.openxmlformats.org/officeDocument/2006/math">
                    <m:sSub>
                      <m:sSubPr>
                        <m:ctrlPr>
                          <a:rPr lang="ko-US" altLang="ko-US" b="1" i="1">
                            <a:solidFill>
                              <a:schemeClr val="tx1"/>
                            </a:solidFill>
                            <a:latin typeface="Cambria Math" panose="02040503050406030204" pitchFamily="18" charset="0"/>
                          </a:rPr>
                        </m:ctrlPr>
                      </m:sSubPr>
                      <m:e>
                        <m:r>
                          <a:rPr lang="en-US" altLang="ko-US" b="1" i="1" smtClean="0">
                            <a:solidFill>
                              <a:schemeClr val="tx1"/>
                            </a:solidFill>
                            <a:latin typeface="Cambria Math" panose="02040503050406030204" pitchFamily="18" charset="0"/>
                          </a:rPr>
                          <m:t>(</m:t>
                        </m:r>
                        <m:r>
                          <a:rPr lang="gsw-CH" altLang="ko-US" b="1" i="1">
                            <a:solidFill>
                              <a:schemeClr val="tx1"/>
                            </a:solidFill>
                            <a:latin typeface="Cambria Math" panose="02040503050406030204" pitchFamily="18" charset="0"/>
                          </a:rPr>
                          <m:t>𝑱</m:t>
                        </m:r>
                      </m:e>
                      <m:sub>
                        <m:r>
                          <a:rPr lang="gsw-CH" altLang="ko-US" b="1" i="1">
                            <a:solidFill>
                              <a:schemeClr val="tx1"/>
                            </a:solidFill>
                            <a:latin typeface="Cambria Math" panose="02040503050406030204" pitchFamily="18" charset="0"/>
                          </a:rPr>
                          <m:t>𝒔</m:t>
                        </m:r>
                      </m:sub>
                    </m:sSub>
                    <m:r>
                      <a:rPr lang="en-US" altLang="ko-US" b="1" i="1" smtClean="0">
                        <a:solidFill>
                          <a:schemeClr val="tx1"/>
                        </a:solidFill>
                        <a:latin typeface="Cambria Math" panose="02040503050406030204" pitchFamily="18" charset="0"/>
                      </a:rPr>
                      <m:t>)</m:t>
                    </m:r>
                  </m:oMath>
                </a14:m>
                <a:endParaRPr kumimoji="1" lang="en-US" altLang="ko-Kore-KR" b="1" dirty="0">
                  <a:solidFill>
                    <a:schemeClr val="tx1"/>
                  </a:solidFill>
                </a:endParaRPr>
              </a:p>
              <a:p>
                <a:pPr>
                  <a:lnSpc>
                    <a:spcPct val="150000"/>
                  </a:lnSpc>
                </a:pPr>
                <a14:m>
                  <m:oMathPara xmlns:m="http://schemas.openxmlformats.org/officeDocument/2006/math">
                    <m:oMathParaPr>
                      <m:jc m:val="centerGroup"/>
                    </m:oMathParaPr>
                    <m:oMath xmlns:m="http://schemas.openxmlformats.org/officeDocument/2006/math">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𝐽</m:t>
                          </m:r>
                        </m:e>
                        <m:sub>
                          <m:r>
                            <a:rPr lang="gsw-CH" altLang="ko-US" i="1">
                              <a:solidFill>
                                <a:schemeClr val="tx1"/>
                              </a:solidFill>
                              <a:latin typeface="Cambria Math" panose="02040503050406030204" pitchFamily="18" charset="0"/>
                            </a:rPr>
                            <m:t>𝑠</m:t>
                          </m:r>
                        </m:sub>
                      </m:sSub>
                      <m:r>
                        <a:rPr lang="gsw-CH" altLang="ko-US">
                          <a:solidFill>
                            <a:schemeClr val="tx1"/>
                          </a:solidFill>
                          <a:latin typeface="Cambria Math" panose="02040503050406030204" pitchFamily="18" charset="0"/>
                        </a:rPr>
                        <m:t>=</m:t>
                      </m:r>
                      <m:f>
                        <m:fPr>
                          <m:ctrlPr>
                            <a:rPr lang="ko-US" altLang="ko-US" i="1">
                              <a:solidFill>
                                <a:schemeClr val="tx1"/>
                              </a:solidFill>
                              <a:latin typeface="Cambria Math" panose="02040503050406030204" pitchFamily="18" charset="0"/>
                            </a:rPr>
                          </m:ctrlPr>
                        </m:fPr>
                        <m:num>
                          <m:r>
                            <a:rPr lang="gsw-CH" altLang="ko-US" i="1">
                              <a:solidFill>
                                <a:schemeClr val="tx1"/>
                              </a:solidFill>
                              <a:latin typeface="Cambria Math" panose="02040503050406030204" pitchFamily="18" charset="0"/>
                            </a:rPr>
                            <m:t>𝐼</m:t>
                          </m:r>
                        </m:num>
                        <m:den>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𝐴</m:t>
                              </m:r>
                            </m:e>
                            <m:sub>
                              <m:r>
                                <a:rPr lang="gsw-CH"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𝐿</m:t>
                              </m:r>
                            </m:e>
                            <m:sub>
                              <m:r>
                                <a:rPr lang="gsw-CH" altLang="ko-US" i="1">
                                  <a:solidFill>
                                    <a:schemeClr val="tx1"/>
                                  </a:solidFill>
                                  <a:latin typeface="Cambria Math" panose="02040503050406030204" pitchFamily="18" charset="0"/>
                                </a:rPr>
                                <m:t>𝑛</m:t>
                              </m:r>
                            </m:sub>
                          </m:sSub>
                        </m:den>
                      </m:f>
                      <m:r>
                        <a:rPr lang="gsw-CH" altLang="ko-US" i="1">
                          <a:solidFill>
                            <a:schemeClr val="tx1"/>
                          </a:solidFill>
                          <a:latin typeface="Cambria Math" panose="02040503050406030204" pitchFamily="18" charset="0"/>
                        </a:rPr>
                        <m:t>−</m:t>
                      </m:r>
                      <m:d>
                        <m:dPr>
                          <m:ctrlPr>
                            <a:rPr lang="ko-US" altLang="ko-US" i="1">
                              <a:solidFill>
                                <a:schemeClr val="tx1"/>
                              </a:solidFill>
                              <a:latin typeface="Cambria Math" panose="02040503050406030204" pitchFamily="18" charset="0"/>
                            </a:rPr>
                          </m:ctrlPr>
                        </m:dPr>
                        <m:e>
                          <m:f>
                            <m:fPr>
                              <m:ctrlPr>
                                <a:rPr lang="ko-US" altLang="ko-US" i="1">
                                  <a:solidFill>
                                    <a:schemeClr val="tx1"/>
                                  </a:solidFill>
                                  <a:latin typeface="Cambria Math" panose="02040503050406030204" pitchFamily="18" charset="0"/>
                                </a:rPr>
                              </m:ctrlPr>
                            </m:fPr>
                            <m:num>
                              <m:d>
                                <m:dPr>
                                  <m:ctrlPr>
                                    <a:rPr lang="ko-US" altLang="ko-US" i="1">
                                      <a:solidFill>
                                        <a:schemeClr val="tx1"/>
                                      </a:solidFill>
                                      <a:latin typeface="Cambria Math" panose="02040503050406030204" pitchFamily="18" charset="0"/>
                                    </a:rPr>
                                  </m:ctrlPr>
                                </m:dPr>
                                <m:e>
                                  <m:r>
                                    <a:rPr lang="gsw-CH" altLang="ko-US">
                                      <a:solidFill>
                                        <a:schemeClr val="tx1"/>
                                      </a:solidFill>
                                      <a:latin typeface="Cambria Math" panose="02040503050406030204" pitchFamily="18" charset="0"/>
                                    </a:rPr>
                                    <m:t>2</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𝑓</m:t>
                                      </m:r>
                                    </m:e>
                                    <m:sub>
                                      <m:r>
                                        <a:rPr lang="gsw-CH" altLang="ko-US">
                                          <a:solidFill>
                                            <a:schemeClr val="tx1"/>
                                          </a:solidFill>
                                          <a:latin typeface="Cambria Math" panose="02040503050406030204" pitchFamily="18" charset="0"/>
                                        </a:rPr>
                                        <m:t>2</m:t>
                                      </m:r>
                                    </m:sub>
                                  </m:sSub>
                                  <m:d>
                                    <m:dPr>
                                      <m:ctrlPr>
                                        <a:rPr lang="ko-US" altLang="ko-US" i="1">
                                          <a:solidFill>
                                            <a:schemeClr val="tx1"/>
                                          </a:solidFill>
                                          <a:latin typeface="Cambria Math" panose="02040503050406030204" pitchFamily="18" charset="0"/>
                                        </a:rPr>
                                      </m:ctrlPr>
                                    </m:dPr>
                                    <m:e>
                                      <m:sSub>
                                        <m:sSubPr>
                                          <m:ctrlPr>
                                            <a:rPr lang="ko-US" altLang="en-US" i="1">
                                              <a:solidFill>
                                                <a:schemeClr val="tx1"/>
                                              </a:solidFill>
                                              <a:latin typeface="Cambria Math" panose="02040503050406030204" pitchFamily="18" charset="0"/>
                                            </a:rPr>
                                          </m:ctrlPr>
                                        </m:sSubPr>
                                        <m:e>
                                          <m:r>
                                            <a:rPr lang="en-US" altLang="ko-US" b="0" i="1" smtClean="0">
                                              <a:solidFill>
                                                <a:schemeClr val="tx1"/>
                                              </a:solidFill>
                                              <a:latin typeface="Cambria Math" panose="02040503050406030204" pitchFamily="18" charset="0"/>
                                            </a:rPr>
                                            <m:t>𝑐</m:t>
                                          </m:r>
                                        </m:e>
                                        <m:sub>
                                          <m:r>
                                            <m:rPr>
                                              <m:sty m:val="p"/>
                                            </m:rPr>
                                            <a:rPr lang="en-US" altLang="ko-US" b="0" i="0" smtClean="0">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r>
                                    <a:rPr lang="gsw-CH" altLang="ko-US">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𝑖</m:t>
                                      </m:r>
                                    </m:e>
                                    <m:sub>
                                      <m:r>
                                        <a:rPr lang="gsw-CH" altLang="ko-US" i="1">
                                          <a:solidFill>
                                            <a:schemeClr val="tx1"/>
                                          </a:solidFill>
                                          <a:latin typeface="Cambria Math" panose="02040503050406030204" pitchFamily="18" charset="0"/>
                                        </a:rPr>
                                        <m:t>𝑜</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𝑠</m:t>
                                      </m:r>
                                    </m:sub>
                                  </m:sSub>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𝑎</m:t>
                                      </m:r>
                                    </m:e>
                                    <m:sub>
                                      <m:r>
                                        <a:rPr lang="gsw-CH" altLang="ko-US" i="1">
                                          <a:solidFill>
                                            <a:schemeClr val="tx1"/>
                                          </a:solidFill>
                                          <a:latin typeface="Cambria Math" panose="02040503050406030204" pitchFamily="18" charset="0"/>
                                        </a:rPr>
                                        <m:t>𝑛</m:t>
                                      </m:r>
                                    </m:sub>
                                  </m:sSub>
                                </m:e>
                              </m:d>
                              <m:f>
                                <m:fPr>
                                  <m:ctrlPr>
                                    <a:rPr lang="ko-US" altLang="ko-US" i="1">
                                      <a:solidFill>
                                        <a:schemeClr val="tx1"/>
                                      </a:solidFill>
                                      <a:latin typeface="Cambria Math" panose="02040503050406030204" pitchFamily="18" charset="0"/>
                                    </a:rPr>
                                  </m:ctrlPr>
                                </m:fPr>
                                <m:num>
                                  <m:r>
                                    <a:rPr lang="gsw-CH" altLang="ko-US" i="1">
                                      <a:solidFill>
                                        <a:schemeClr val="tx1"/>
                                      </a:solidFill>
                                      <a:latin typeface="Cambria Math" panose="02040503050406030204" pitchFamily="18" charset="0"/>
                                    </a:rPr>
                                    <m:t>𝐼</m:t>
                                  </m:r>
                                </m:num>
                                <m:den>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𝐴</m:t>
                                      </m:r>
                                    </m:e>
                                    <m:sub>
                                      <m:r>
                                        <a:rPr lang="gsw-CH"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𝐿</m:t>
                                      </m:r>
                                    </m:e>
                                    <m:sub>
                                      <m:r>
                                        <a:rPr lang="gsw-CH" altLang="ko-US" i="1">
                                          <a:solidFill>
                                            <a:schemeClr val="tx1"/>
                                          </a:solidFill>
                                          <a:latin typeface="Cambria Math" panose="02040503050406030204" pitchFamily="18" charset="0"/>
                                        </a:rPr>
                                        <m:t>𝑛</m:t>
                                      </m:r>
                                    </m:sub>
                                  </m:sSub>
                                </m:den>
                              </m:f>
                              <m:r>
                                <a:rPr lang="gsw-CH" altLang="ko-US">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𝑖</m:t>
                                  </m:r>
                                </m:e>
                                <m:sub>
                                  <m:r>
                                    <a:rPr lang="gsw-CH" altLang="ko-US" i="1">
                                      <a:solidFill>
                                        <a:schemeClr val="tx1"/>
                                      </a:solidFill>
                                      <a:latin typeface="Cambria Math" panose="02040503050406030204" pitchFamily="18" charset="0"/>
                                    </a:rPr>
                                    <m:t>𝑜</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𝑠</m:t>
                                  </m:r>
                                </m:sub>
                              </m:sSub>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𝑎</m:t>
                                  </m:r>
                                </m:e>
                                <m:sub>
                                  <m:r>
                                    <a:rPr lang="gsw-CH" altLang="ko-US" i="1">
                                      <a:solidFill>
                                        <a:schemeClr val="tx1"/>
                                      </a:solidFill>
                                      <a:latin typeface="Cambria Math" panose="02040503050406030204" pitchFamily="18" charset="0"/>
                                    </a:rPr>
                                    <m:t>𝑛</m:t>
                                  </m:r>
                                </m:sub>
                              </m:sSub>
                              <m:rad>
                                <m:radPr>
                                  <m:degHide m:val="on"/>
                                  <m:ctrlPr>
                                    <a:rPr lang="ko-US" altLang="ko-US" i="1">
                                      <a:solidFill>
                                        <a:schemeClr val="tx1"/>
                                      </a:solidFill>
                                      <a:latin typeface="Cambria Math" panose="02040503050406030204" pitchFamily="18" charset="0"/>
                                    </a:rPr>
                                  </m:ctrlPr>
                                </m:radPr>
                                <m:deg/>
                                <m:e>
                                  <m:sSup>
                                    <m:sSupPr>
                                      <m:ctrlPr>
                                        <a:rPr lang="ko-US" altLang="ko-US" i="1">
                                          <a:solidFill>
                                            <a:schemeClr val="tx1"/>
                                          </a:solidFill>
                                          <a:latin typeface="Cambria Math" panose="02040503050406030204" pitchFamily="18" charset="0"/>
                                        </a:rPr>
                                      </m:ctrlPr>
                                    </m:sSupPr>
                                    <m:e>
                                      <m:d>
                                        <m:dPr>
                                          <m:ctrlPr>
                                            <a:rPr lang="ko-US" altLang="ko-US" i="1">
                                              <a:solidFill>
                                                <a:schemeClr val="tx1"/>
                                              </a:solidFill>
                                              <a:latin typeface="Cambria Math" panose="02040503050406030204" pitchFamily="18" charset="0"/>
                                            </a:rPr>
                                          </m:ctrlPr>
                                        </m:dPr>
                                        <m:e>
                                          <m:f>
                                            <m:fPr>
                                              <m:ctrlPr>
                                                <a:rPr lang="ko-US" altLang="ko-US" i="1">
                                                  <a:solidFill>
                                                    <a:schemeClr val="tx1"/>
                                                  </a:solidFill>
                                                  <a:latin typeface="Cambria Math" panose="02040503050406030204" pitchFamily="18" charset="0"/>
                                                </a:rPr>
                                              </m:ctrlPr>
                                            </m:fPr>
                                            <m:num>
                                              <m:r>
                                                <a:rPr lang="gsw-CH" altLang="ko-US" i="1">
                                                  <a:solidFill>
                                                    <a:schemeClr val="tx1"/>
                                                  </a:solidFill>
                                                  <a:latin typeface="Cambria Math" panose="02040503050406030204" pitchFamily="18" charset="0"/>
                                                </a:rPr>
                                                <m:t>𝐼</m:t>
                                              </m:r>
                                            </m:num>
                                            <m:den>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𝐴</m:t>
                                                  </m:r>
                                                </m:e>
                                                <m:sub>
                                                  <m:r>
                                                    <a:rPr lang="gsw-CH"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𝐿</m:t>
                                                  </m:r>
                                                </m:e>
                                                <m:sub>
                                                  <m:r>
                                                    <a:rPr lang="gsw-CH" altLang="ko-US" i="1">
                                                      <a:solidFill>
                                                        <a:schemeClr val="tx1"/>
                                                      </a:solidFill>
                                                      <a:latin typeface="Cambria Math" panose="02040503050406030204" pitchFamily="18" charset="0"/>
                                                    </a:rPr>
                                                    <m:t>𝑛</m:t>
                                                  </m:r>
                                                </m:sub>
                                              </m:sSub>
                                            </m:den>
                                          </m:f>
                                        </m:e>
                                      </m:d>
                                    </m:e>
                                    <m:sup>
                                      <m:r>
                                        <a:rPr lang="gsw-CH" altLang="ko-US">
                                          <a:solidFill>
                                            <a:schemeClr val="tx1"/>
                                          </a:solidFill>
                                          <a:latin typeface="Cambria Math" panose="02040503050406030204" pitchFamily="18" charset="0"/>
                                        </a:rPr>
                                        <m:t>2</m:t>
                                      </m:r>
                                    </m:sup>
                                  </m:sSup>
                                  <m:r>
                                    <a:rPr lang="gsw-CH" altLang="ko-US">
                                      <a:solidFill>
                                        <a:schemeClr val="tx1"/>
                                      </a:solidFill>
                                      <a:latin typeface="Cambria Math" panose="02040503050406030204" pitchFamily="18" charset="0"/>
                                    </a:rPr>
                                    <m:t>+4</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𝑓</m:t>
                                      </m:r>
                                    </m:e>
                                    <m:sub>
                                      <m:r>
                                        <a:rPr lang="gsw-CH" altLang="ko-US">
                                          <a:solidFill>
                                            <a:schemeClr val="tx1"/>
                                          </a:solidFill>
                                          <a:latin typeface="Cambria Math" panose="02040503050406030204" pitchFamily="18" charset="0"/>
                                        </a:rPr>
                                        <m:t>1</m:t>
                                      </m:r>
                                    </m:sub>
                                  </m:sSub>
                                  <m:d>
                                    <m:dPr>
                                      <m:ctrlPr>
                                        <a:rPr lang="ko-US" altLang="ko-US" i="1">
                                          <a:solidFill>
                                            <a:schemeClr val="tx1"/>
                                          </a:solidFill>
                                          <a:latin typeface="Cambria Math" panose="02040503050406030204" pitchFamily="18" charset="0"/>
                                        </a:rPr>
                                      </m:ctrlPr>
                                    </m:dPr>
                                    <m:e>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d>
                                    <m:dPr>
                                      <m:ctrlPr>
                                        <a:rPr lang="ko-US" altLang="ko-US" i="1">
                                          <a:solidFill>
                                            <a:schemeClr val="tx1"/>
                                          </a:solidFill>
                                          <a:latin typeface="Cambria Math" panose="02040503050406030204" pitchFamily="18" charset="0"/>
                                        </a:rPr>
                                      </m:ctrlPr>
                                    </m:dPr>
                                    <m:e>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𝑓</m:t>
                                          </m:r>
                                        </m:e>
                                        <m:sub>
                                          <m:r>
                                            <a:rPr lang="gsw-CH" altLang="ko-US">
                                              <a:solidFill>
                                                <a:schemeClr val="tx1"/>
                                              </a:solidFill>
                                              <a:latin typeface="Cambria Math" panose="02040503050406030204" pitchFamily="18" charset="0"/>
                                            </a:rPr>
                                            <m:t>2</m:t>
                                          </m:r>
                                        </m:sub>
                                      </m:sSub>
                                      <m:d>
                                        <m:dPr>
                                          <m:ctrlPr>
                                            <a:rPr lang="ko-US" altLang="ko-US" i="1">
                                              <a:solidFill>
                                                <a:schemeClr val="tx1"/>
                                              </a:solidFill>
                                              <a:latin typeface="Cambria Math" panose="02040503050406030204" pitchFamily="18" charset="0"/>
                                            </a:rPr>
                                          </m:ctrlPr>
                                        </m:dPr>
                                        <m:e>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r>
                                        <a:rPr lang="gsw-CH" altLang="ko-US">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𝑖</m:t>
                                          </m:r>
                                        </m:e>
                                        <m:sub>
                                          <m:r>
                                            <a:rPr lang="gsw-CH" altLang="ko-US" i="1">
                                              <a:solidFill>
                                                <a:schemeClr val="tx1"/>
                                              </a:solidFill>
                                              <a:latin typeface="Cambria Math" panose="02040503050406030204" pitchFamily="18" charset="0"/>
                                            </a:rPr>
                                            <m:t>𝑜</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𝑠</m:t>
                                          </m:r>
                                        </m:sub>
                                      </m:sSub>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𝑎</m:t>
                                          </m:r>
                                        </m:e>
                                        <m:sub>
                                          <m:r>
                                            <a:rPr lang="gsw-CH" altLang="ko-US" i="1">
                                              <a:solidFill>
                                                <a:schemeClr val="tx1"/>
                                              </a:solidFill>
                                              <a:latin typeface="Cambria Math" panose="02040503050406030204" pitchFamily="18" charset="0"/>
                                            </a:rPr>
                                            <m:t>𝑛</m:t>
                                          </m:r>
                                        </m:sub>
                                      </m:sSub>
                                    </m:e>
                                  </m:d>
                                </m:e>
                              </m:rad>
                            </m:num>
                            <m:den>
                              <m:r>
                                <a:rPr lang="gsw-CH" altLang="ko-US">
                                  <a:solidFill>
                                    <a:schemeClr val="tx1"/>
                                  </a:solidFill>
                                  <a:latin typeface="Cambria Math" panose="02040503050406030204" pitchFamily="18" charset="0"/>
                                </a:rPr>
                                <m:t>2</m:t>
                              </m:r>
                              <m:d>
                                <m:dPr>
                                  <m:ctrlPr>
                                    <a:rPr lang="ko-US" altLang="ko-US" i="1">
                                      <a:solidFill>
                                        <a:schemeClr val="tx1"/>
                                      </a:solidFill>
                                      <a:latin typeface="Cambria Math" panose="02040503050406030204" pitchFamily="18" charset="0"/>
                                    </a:rPr>
                                  </m:ctrlPr>
                                </m:dPr>
                                <m:e>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𝑓</m:t>
                                      </m:r>
                                    </m:e>
                                    <m:sub>
                                      <m:r>
                                        <a:rPr lang="gsw-CH" altLang="ko-US">
                                          <a:solidFill>
                                            <a:schemeClr val="tx1"/>
                                          </a:solidFill>
                                          <a:latin typeface="Cambria Math" panose="02040503050406030204" pitchFamily="18" charset="0"/>
                                        </a:rPr>
                                        <m:t>2</m:t>
                                      </m:r>
                                    </m:sub>
                                  </m:sSub>
                                  <m:d>
                                    <m:dPr>
                                      <m:ctrlPr>
                                        <a:rPr lang="ko-US" altLang="ko-US" i="1">
                                          <a:solidFill>
                                            <a:schemeClr val="tx1"/>
                                          </a:solidFill>
                                          <a:latin typeface="Cambria Math" panose="02040503050406030204" pitchFamily="18" charset="0"/>
                                        </a:rPr>
                                      </m:ctrlPr>
                                    </m:dPr>
                                    <m:e>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r>
                                    <a:rPr lang="gsw-CH" altLang="ko-US">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𝑖</m:t>
                                      </m:r>
                                    </m:e>
                                    <m:sub>
                                      <m:r>
                                        <a:rPr lang="gsw-CH" altLang="ko-US" i="1">
                                          <a:solidFill>
                                            <a:schemeClr val="tx1"/>
                                          </a:solidFill>
                                          <a:latin typeface="Cambria Math" panose="02040503050406030204" pitchFamily="18" charset="0"/>
                                        </a:rPr>
                                        <m:t>𝑜</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𝑠</m:t>
                                      </m:r>
                                    </m:sub>
                                  </m:sSub>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𝑎</m:t>
                                      </m:r>
                                    </m:e>
                                    <m:sub>
                                      <m:r>
                                        <a:rPr lang="gsw-CH" altLang="ko-US" i="1">
                                          <a:solidFill>
                                            <a:schemeClr val="tx1"/>
                                          </a:solidFill>
                                          <a:latin typeface="Cambria Math" panose="02040503050406030204" pitchFamily="18" charset="0"/>
                                        </a:rPr>
                                        <m:t>𝑛</m:t>
                                      </m:r>
                                    </m:sub>
                                  </m:sSub>
                                </m:e>
                              </m:d>
                              <m:r>
                                <a:rPr lang="gsw-CH" altLang="ko-US" i="1">
                                  <a:solidFill>
                                    <a:schemeClr val="tx1"/>
                                  </a:solidFill>
                                  <a:latin typeface="Cambria Math" panose="02040503050406030204" pitchFamily="18" charset="0"/>
                                </a:rPr>
                                <m:t> </m:t>
                              </m:r>
                            </m:den>
                          </m:f>
                        </m:e>
                      </m:d>
                    </m:oMath>
                  </m:oMathPara>
                </a14:m>
                <a:endParaRPr lang="en-US" altLang="ko-US" dirty="0">
                  <a:solidFill>
                    <a:schemeClr val="tx1"/>
                  </a:solidFill>
                </a:endParaRPr>
              </a:p>
              <a:p>
                <a:pPr>
                  <a:lnSpc>
                    <a:spcPct val="150000"/>
                  </a:lnSpc>
                </a:pPr>
                <a14:m>
                  <m:oMathPara xmlns:m="http://schemas.openxmlformats.org/officeDocument/2006/math">
                    <m:oMathParaPr>
                      <m:jc m:val="centerGroup"/>
                    </m:oMathParaPr>
                    <m:oMath xmlns:m="http://schemas.openxmlformats.org/officeDocument/2006/math">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𝑓</m:t>
                          </m:r>
                        </m:e>
                        <m:sub>
                          <m:r>
                            <a:rPr lang="gsw-CH" altLang="ko-US">
                              <a:solidFill>
                                <a:schemeClr val="tx1"/>
                              </a:solidFill>
                              <a:latin typeface="Cambria Math" panose="02040503050406030204" pitchFamily="18" charset="0"/>
                            </a:rPr>
                            <m:t>1</m:t>
                          </m:r>
                        </m:sub>
                      </m:sSub>
                      <m:d>
                        <m:dPr>
                          <m:ctrlPr>
                            <a:rPr lang="ko-US" altLang="ko-US" i="1">
                              <a:solidFill>
                                <a:schemeClr val="tx1"/>
                              </a:solidFill>
                              <a:latin typeface="Cambria Math" panose="02040503050406030204" pitchFamily="18" charset="0"/>
                            </a:rPr>
                          </m:ctrlPr>
                        </m:dPr>
                        <m:e>
                          <m:sSub>
                            <m:sSubPr>
                              <m:ctrlPr>
                                <a:rPr lang="ko-US" altLang="en-US" i="1">
                                  <a:latin typeface="Cambria Math" panose="02040503050406030204" pitchFamily="18" charset="0"/>
                                </a:rPr>
                              </m:ctrlPr>
                            </m:sSubPr>
                            <m:e>
                              <m:r>
                                <a:rPr lang="en-US" altLang="ko-US" i="1">
                                  <a:latin typeface="Cambria Math" panose="02040503050406030204" pitchFamily="18" charset="0"/>
                                </a:rPr>
                                <m:t>𝑐</m:t>
                              </m:r>
                            </m:e>
                            <m:sub>
                              <m:r>
                                <m:rPr>
                                  <m:sty m:val="p"/>
                                </m:rPr>
                                <a:rPr lang="en-US" altLang="ko-US">
                                  <a:latin typeface="Cambria Math" panose="02040503050406030204" pitchFamily="18" charset="0"/>
                                </a:rPr>
                                <m:t>s</m:t>
                              </m:r>
                              <m:r>
                                <a:rPr lang="ko-US" altLang="en-US">
                                  <a:latin typeface="Cambria Math" panose="02040503050406030204" pitchFamily="18" charset="0"/>
                                </a:rPr>
                                <m:t>,</m:t>
                              </m:r>
                              <m:r>
                                <a:rPr lang="ko-US" altLang="en-US" i="1">
                                  <a:latin typeface="Cambria Math" panose="02040503050406030204" pitchFamily="18" charset="0"/>
                                </a:rPr>
                                <m:t>𝑛</m:t>
                              </m:r>
                            </m:sub>
                          </m:sSub>
                        </m:e>
                      </m:d>
                      <m:r>
                        <a:rPr lang="gsw-CH" altLang="ko-US">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𝑎</m:t>
                          </m:r>
                        </m:e>
                        <m:sub>
                          <m:r>
                            <a:rPr lang="gsw-CH"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𝑘</m:t>
                          </m:r>
                        </m:e>
                        <m:sub>
                          <m:r>
                            <a:rPr lang="gsw-CH" altLang="ko-US" i="1">
                              <a:solidFill>
                                <a:schemeClr val="tx1"/>
                              </a:solidFill>
                              <a:latin typeface="Cambria Math" panose="02040503050406030204" pitchFamily="18" charset="0"/>
                            </a:rPr>
                            <m:t>𝑛</m:t>
                          </m:r>
                        </m:sub>
                      </m:sSub>
                      <m:sSup>
                        <m:sSupPr>
                          <m:ctrlPr>
                            <a:rPr lang="ko-US" altLang="ko-US" i="1">
                              <a:solidFill>
                                <a:schemeClr val="tx1"/>
                              </a:solidFill>
                              <a:latin typeface="Cambria Math" panose="02040503050406030204" pitchFamily="18" charset="0"/>
                            </a:rPr>
                          </m:ctrlPr>
                        </m:sSupPr>
                        <m:e>
                          <m:d>
                            <m:dPr>
                              <m:ctrlPr>
                                <a:rPr lang="ko-US" altLang="ko-US" i="1">
                                  <a:solidFill>
                                    <a:schemeClr val="tx1"/>
                                  </a:solidFill>
                                  <a:latin typeface="Cambria Math" panose="02040503050406030204" pitchFamily="18" charset="0"/>
                                </a:rPr>
                              </m:ctrlPr>
                            </m:dPr>
                            <m:e>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𝑐</m:t>
                                  </m:r>
                                </m:e>
                                <m:sub>
                                  <m:r>
                                    <a:rPr lang="gsw-CH" altLang="ko-US" i="1">
                                      <a:solidFill>
                                        <a:schemeClr val="tx1"/>
                                      </a:solidFill>
                                      <a:latin typeface="Cambria Math" panose="02040503050406030204" pitchFamily="18" charset="0"/>
                                    </a:rPr>
                                    <m:t>𝑒</m:t>
                                  </m:r>
                                </m:sub>
                              </m:sSub>
                            </m:e>
                          </m:d>
                        </m:e>
                        <m:sup>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𝛼</m:t>
                              </m:r>
                            </m:e>
                            <m:sub>
                              <m:r>
                                <a:rPr lang="gsw-CH" altLang="ko-US" i="1">
                                  <a:solidFill>
                                    <a:schemeClr val="tx1"/>
                                  </a:solidFill>
                                  <a:latin typeface="Cambria Math" panose="02040503050406030204" pitchFamily="18" charset="0"/>
                                </a:rPr>
                                <m:t>𝑛</m:t>
                              </m:r>
                            </m:sub>
                          </m:sSub>
                        </m:sup>
                      </m:sSup>
                      <m:sSup>
                        <m:sSupPr>
                          <m:ctrlPr>
                            <a:rPr lang="ko-US" altLang="ko-US" i="1">
                              <a:solidFill>
                                <a:schemeClr val="tx1"/>
                              </a:solidFill>
                              <a:latin typeface="Cambria Math" panose="02040503050406030204" pitchFamily="18" charset="0"/>
                            </a:rPr>
                          </m:ctrlPr>
                        </m:sSupPr>
                        <m:e>
                          <m:d>
                            <m:dPr>
                              <m:ctrlPr>
                                <a:rPr lang="ko-US" altLang="ko-US" i="1">
                                  <a:solidFill>
                                    <a:schemeClr val="tx1"/>
                                  </a:solidFill>
                                  <a:latin typeface="Cambria Math" panose="02040503050406030204" pitchFamily="18" charset="0"/>
                                </a:rPr>
                              </m:ctrlPr>
                            </m:dPr>
                            <m:e>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𝑐</m:t>
                                  </m:r>
                                </m:e>
                                <m:sub>
                                  <m:r>
                                    <a:rPr lang="gsw-CH" altLang="ko-US" i="1">
                                      <a:solidFill>
                                        <a:schemeClr val="tx1"/>
                                      </a:solidFill>
                                      <a:latin typeface="Cambria Math" panose="02040503050406030204" pitchFamily="18" charset="0"/>
                                    </a:rPr>
                                    <m:t>𝑚𝑎𝑥</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𝑛</m:t>
                                  </m:r>
                                </m:sub>
                              </m:sSub>
                              <m:r>
                                <a:rPr lang="gsw-CH" altLang="ko-US" i="1">
                                  <a:solidFill>
                                    <a:schemeClr val="tx1"/>
                                  </a:solidFill>
                                  <a:latin typeface="Cambria Math" panose="02040503050406030204" pitchFamily="18" charset="0"/>
                                </a:rPr>
                                <m:t>−</m:t>
                              </m:r>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e>
                        <m:sup>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𝛼</m:t>
                              </m:r>
                            </m:e>
                            <m:sub>
                              <m:r>
                                <a:rPr lang="gsw-CH" altLang="ko-US" i="1">
                                  <a:solidFill>
                                    <a:schemeClr val="tx1"/>
                                  </a:solidFill>
                                  <a:latin typeface="Cambria Math" panose="02040503050406030204" pitchFamily="18" charset="0"/>
                                </a:rPr>
                                <m:t>𝑛</m:t>
                              </m:r>
                            </m:sub>
                          </m:sSub>
                        </m:sup>
                      </m:sSup>
                      <m:sSup>
                        <m:sSupPr>
                          <m:ctrlPr>
                            <a:rPr lang="ko-US" altLang="ko-US" i="1">
                              <a:solidFill>
                                <a:schemeClr val="tx1"/>
                              </a:solidFill>
                              <a:latin typeface="Cambria Math" panose="02040503050406030204" pitchFamily="18" charset="0"/>
                            </a:rPr>
                          </m:ctrlPr>
                        </m:sSupPr>
                        <m:e>
                          <m:d>
                            <m:dPr>
                              <m:ctrlPr>
                                <a:rPr lang="ko-US" altLang="ko-US" i="1">
                                  <a:solidFill>
                                    <a:schemeClr val="tx1"/>
                                  </a:solidFill>
                                  <a:latin typeface="Cambria Math" panose="02040503050406030204" pitchFamily="18" charset="0"/>
                                </a:rPr>
                              </m:ctrlPr>
                            </m:dPr>
                            <m:e>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e>
                        <m:sup>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𝛼</m:t>
                              </m:r>
                            </m:e>
                            <m:sub>
                              <m:r>
                                <a:rPr lang="gsw-CH" altLang="ko-US" i="1">
                                  <a:solidFill>
                                    <a:schemeClr val="tx1"/>
                                  </a:solidFill>
                                  <a:latin typeface="Cambria Math" panose="02040503050406030204" pitchFamily="18" charset="0"/>
                                </a:rPr>
                                <m:t>𝑛</m:t>
                              </m:r>
                            </m:sub>
                          </m:sSub>
                        </m:sup>
                      </m:sSup>
                      <m:func>
                        <m:funcPr>
                          <m:ctrlPr>
                            <a:rPr lang="ko-US" altLang="ko-US" i="1">
                              <a:solidFill>
                                <a:schemeClr val="tx1"/>
                              </a:solidFill>
                              <a:latin typeface="Cambria Math" panose="02040503050406030204" pitchFamily="18" charset="0"/>
                            </a:rPr>
                          </m:ctrlPr>
                        </m:funcPr>
                        <m:fName>
                          <m:r>
                            <m:rPr>
                              <m:sty m:val="p"/>
                            </m:rPr>
                            <a:rPr lang="gsw-CH" altLang="ko-US">
                              <a:solidFill>
                                <a:schemeClr val="tx1"/>
                              </a:solidFill>
                              <a:latin typeface="Cambria Math" panose="02040503050406030204" pitchFamily="18" charset="0"/>
                            </a:rPr>
                            <m:t>exp</m:t>
                          </m:r>
                        </m:fName>
                        <m:e>
                          <m:d>
                            <m:dPr>
                              <m:ctrlPr>
                                <a:rPr lang="ko-US" altLang="ko-US" i="1">
                                  <a:solidFill>
                                    <a:schemeClr val="tx1"/>
                                  </a:solidFill>
                                  <a:latin typeface="Cambria Math" panose="02040503050406030204" pitchFamily="18" charset="0"/>
                                </a:rPr>
                              </m:ctrlPr>
                            </m:dPr>
                            <m:e>
                              <m:f>
                                <m:fPr>
                                  <m:ctrlPr>
                                    <a:rPr lang="ko-US" altLang="ko-US" i="1">
                                      <a:solidFill>
                                        <a:schemeClr val="tx1"/>
                                      </a:solidFill>
                                      <a:latin typeface="Cambria Math" panose="02040503050406030204" pitchFamily="18" charset="0"/>
                                    </a:rPr>
                                  </m:ctrlPr>
                                </m:fPr>
                                <m:num>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𝛼</m:t>
                                      </m:r>
                                    </m:e>
                                    <m:sub>
                                      <m:r>
                                        <a:rPr lang="gsw-CH" altLang="ko-US" i="1">
                                          <a:solidFill>
                                            <a:schemeClr val="tx1"/>
                                          </a:solidFill>
                                          <a:latin typeface="Cambria Math" panose="02040503050406030204" pitchFamily="18" charset="0"/>
                                        </a:rPr>
                                        <m:t>𝑛</m:t>
                                      </m:r>
                                    </m:sub>
                                  </m:sSub>
                                  <m:r>
                                    <a:rPr lang="gsw-CH" altLang="ko-US" i="1">
                                      <a:solidFill>
                                        <a:schemeClr val="tx1"/>
                                      </a:solidFill>
                                      <a:latin typeface="Cambria Math" panose="02040503050406030204" pitchFamily="18" charset="0"/>
                                    </a:rPr>
                                    <m:t>𝐹</m:t>
                                  </m:r>
                                </m:num>
                                <m:den>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𝑅</m:t>
                                      </m:r>
                                    </m:e>
                                    <m:sub>
                                      <m:r>
                                        <a:rPr lang="gsw-CH" altLang="ko-US" i="1">
                                          <a:solidFill>
                                            <a:schemeClr val="tx1"/>
                                          </a:solidFill>
                                          <a:latin typeface="Cambria Math" panose="02040503050406030204" pitchFamily="18" charset="0"/>
                                        </a:rPr>
                                        <m:t>𝑢</m:t>
                                      </m:r>
                                    </m:sub>
                                  </m:sSub>
                                  <m:r>
                                    <a:rPr lang="gsw-CH" altLang="ko-US" i="1">
                                      <a:solidFill>
                                        <a:schemeClr val="tx1"/>
                                      </a:solidFill>
                                      <a:latin typeface="Cambria Math" panose="02040503050406030204" pitchFamily="18" charset="0"/>
                                    </a:rPr>
                                    <m:t>𝑇</m:t>
                                  </m:r>
                                </m:den>
                              </m:f>
                              <m:d>
                                <m:dPr>
                                  <m:ctrlPr>
                                    <a:rPr lang="ko-US" altLang="ko-US" i="1">
                                      <a:solidFill>
                                        <a:schemeClr val="tx1"/>
                                      </a:solidFill>
                                      <a:latin typeface="Cambria Math" panose="02040503050406030204" pitchFamily="18" charset="0"/>
                                    </a:rPr>
                                  </m:ctrlPr>
                                </m:dPr>
                                <m:e>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𝑈</m:t>
                                      </m:r>
                                    </m:e>
                                    <m:sub>
                                      <m:r>
                                        <a:rPr lang="gsw-CH" altLang="ko-US" i="1">
                                          <a:solidFill>
                                            <a:schemeClr val="tx1"/>
                                          </a:solidFill>
                                          <a:latin typeface="Cambria Math" panose="02040503050406030204" pitchFamily="18" charset="0"/>
                                        </a:rPr>
                                        <m:t>𝑟𝑒𝑓</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𝑠</m:t>
                                      </m:r>
                                    </m:sub>
                                  </m:sSub>
                                  <m:r>
                                    <a:rPr lang="gsw-CH" altLang="ko-US" i="1">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𝑈</m:t>
                                      </m:r>
                                    </m:e>
                                    <m:sub>
                                      <m:r>
                                        <a:rPr lang="gsw-CH" altLang="ko-US" i="1">
                                          <a:solidFill>
                                            <a:schemeClr val="tx1"/>
                                          </a:solidFill>
                                          <a:latin typeface="Cambria Math" panose="02040503050406030204" pitchFamily="18" charset="0"/>
                                        </a:rPr>
                                        <m:t>𝑟𝑒𝑓</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𝑛</m:t>
                                      </m:r>
                                    </m:sub>
                                  </m:sSub>
                                  <m:d>
                                    <m:dPr>
                                      <m:ctrlPr>
                                        <a:rPr lang="ko-US" altLang="ko-US" i="1">
                                          <a:solidFill>
                                            <a:schemeClr val="tx1"/>
                                          </a:solidFill>
                                          <a:latin typeface="Cambria Math" panose="02040503050406030204" pitchFamily="18" charset="0"/>
                                        </a:rPr>
                                      </m:ctrlPr>
                                    </m:dPr>
                                    <m:e>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e>
                              </m:d>
                            </m:e>
                          </m:d>
                        </m:e>
                      </m:func>
                    </m:oMath>
                  </m:oMathPara>
                </a14:m>
                <a:endParaRPr lang="en-US" altLang="ko-US" dirty="0">
                  <a:solidFill>
                    <a:schemeClr val="tx1"/>
                  </a:solidFill>
                </a:endParaRPr>
              </a:p>
              <a:p>
                <a:pPr>
                  <a:lnSpc>
                    <a:spcPct val="150000"/>
                  </a:lnSpc>
                </a:pPr>
                <a14:m>
                  <m:oMathPara xmlns:m="http://schemas.openxmlformats.org/officeDocument/2006/math">
                    <m:oMathParaPr>
                      <m:jc m:val="centerGroup"/>
                    </m:oMathParaPr>
                    <m:oMath xmlns:m="http://schemas.openxmlformats.org/officeDocument/2006/math">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𝑓</m:t>
                          </m:r>
                        </m:e>
                        <m:sub>
                          <m:r>
                            <a:rPr lang="gsw-CH" altLang="ko-US">
                              <a:solidFill>
                                <a:schemeClr val="tx1"/>
                              </a:solidFill>
                              <a:latin typeface="Cambria Math" panose="02040503050406030204" pitchFamily="18" charset="0"/>
                            </a:rPr>
                            <m:t>2</m:t>
                          </m:r>
                        </m:sub>
                      </m:sSub>
                      <m:d>
                        <m:dPr>
                          <m:ctrlPr>
                            <a:rPr lang="ko-US" altLang="ko-US" i="1">
                              <a:solidFill>
                                <a:schemeClr val="tx1"/>
                              </a:solidFill>
                              <a:latin typeface="Cambria Math" panose="02040503050406030204" pitchFamily="18" charset="0"/>
                            </a:rPr>
                          </m:ctrlPr>
                        </m:dPr>
                        <m:e>
                          <m:sSub>
                            <m:sSubPr>
                              <m:ctrlPr>
                                <a:rPr lang="ko-US" altLang="en-US" i="1">
                                  <a:latin typeface="Cambria Math" panose="02040503050406030204" pitchFamily="18" charset="0"/>
                                </a:rPr>
                              </m:ctrlPr>
                            </m:sSubPr>
                            <m:e>
                              <m:r>
                                <a:rPr lang="en-US" altLang="ko-US" i="1">
                                  <a:latin typeface="Cambria Math" panose="02040503050406030204" pitchFamily="18" charset="0"/>
                                </a:rPr>
                                <m:t>𝑐</m:t>
                              </m:r>
                            </m:e>
                            <m:sub>
                              <m:r>
                                <m:rPr>
                                  <m:sty m:val="p"/>
                                </m:rPr>
                                <a:rPr lang="en-US" altLang="ko-US">
                                  <a:latin typeface="Cambria Math" panose="02040503050406030204" pitchFamily="18" charset="0"/>
                                </a:rPr>
                                <m:t>s</m:t>
                              </m:r>
                              <m:r>
                                <a:rPr lang="ko-US" altLang="en-US">
                                  <a:latin typeface="Cambria Math" panose="02040503050406030204" pitchFamily="18" charset="0"/>
                                </a:rPr>
                                <m:t>,</m:t>
                              </m:r>
                              <m:r>
                                <a:rPr lang="ko-US" altLang="en-US" i="1">
                                  <a:latin typeface="Cambria Math" panose="02040503050406030204" pitchFamily="18" charset="0"/>
                                </a:rPr>
                                <m:t>𝑛</m:t>
                              </m:r>
                            </m:sub>
                          </m:sSub>
                        </m:e>
                      </m:d>
                      <m:r>
                        <a:rPr lang="gsw-CH" altLang="ko-US">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𝑎</m:t>
                          </m:r>
                        </m:e>
                        <m:sub>
                          <m:r>
                            <a:rPr lang="gsw-CH" altLang="ko-US" i="1">
                              <a:solidFill>
                                <a:schemeClr val="tx1"/>
                              </a:solidFill>
                              <a:latin typeface="Cambria Math" panose="02040503050406030204" pitchFamily="18" charset="0"/>
                            </a:rPr>
                            <m:t>𝑛</m:t>
                          </m:r>
                        </m:sub>
                      </m:sSub>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𝑘</m:t>
                          </m:r>
                        </m:e>
                        <m:sub>
                          <m:r>
                            <a:rPr lang="gsw-CH" altLang="ko-US" i="1">
                              <a:solidFill>
                                <a:schemeClr val="tx1"/>
                              </a:solidFill>
                              <a:latin typeface="Cambria Math" panose="02040503050406030204" pitchFamily="18" charset="0"/>
                            </a:rPr>
                            <m:t>𝑛</m:t>
                          </m:r>
                        </m:sub>
                      </m:sSub>
                      <m:sSup>
                        <m:sSupPr>
                          <m:ctrlPr>
                            <a:rPr lang="ko-US" altLang="ko-US" i="1">
                              <a:solidFill>
                                <a:schemeClr val="tx1"/>
                              </a:solidFill>
                              <a:latin typeface="Cambria Math" panose="02040503050406030204" pitchFamily="18" charset="0"/>
                            </a:rPr>
                          </m:ctrlPr>
                        </m:sSupPr>
                        <m:e>
                          <m:d>
                            <m:dPr>
                              <m:ctrlPr>
                                <a:rPr lang="ko-US" altLang="ko-US" i="1">
                                  <a:solidFill>
                                    <a:schemeClr val="tx1"/>
                                  </a:solidFill>
                                  <a:latin typeface="Cambria Math" panose="02040503050406030204" pitchFamily="18" charset="0"/>
                                </a:rPr>
                              </m:ctrlPr>
                            </m:dPr>
                            <m:e>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𝑐</m:t>
                                  </m:r>
                                </m:e>
                                <m:sub>
                                  <m:r>
                                    <a:rPr lang="gsw-CH" altLang="ko-US" i="1">
                                      <a:solidFill>
                                        <a:schemeClr val="tx1"/>
                                      </a:solidFill>
                                      <a:latin typeface="Cambria Math" panose="02040503050406030204" pitchFamily="18" charset="0"/>
                                    </a:rPr>
                                    <m:t>𝑒</m:t>
                                  </m:r>
                                </m:sub>
                              </m:sSub>
                            </m:e>
                          </m:d>
                        </m:e>
                        <m:sup>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𝛼</m:t>
                              </m:r>
                            </m:e>
                            <m:sub>
                              <m:r>
                                <a:rPr lang="gsw-CH" altLang="ko-US" i="1">
                                  <a:solidFill>
                                    <a:schemeClr val="tx1"/>
                                  </a:solidFill>
                                  <a:latin typeface="Cambria Math" panose="02040503050406030204" pitchFamily="18" charset="0"/>
                                </a:rPr>
                                <m:t>𝑛</m:t>
                              </m:r>
                            </m:sub>
                          </m:sSub>
                        </m:sup>
                      </m:sSup>
                      <m:sSup>
                        <m:sSupPr>
                          <m:ctrlPr>
                            <a:rPr lang="ko-US" altLang="ko-US" i="1">
                              <a:solidFill>
                                <a:schemeClr val="tx1"/>
                              </a:solidFill>
                              <a:latin typeface="Cambria Math" panose="02040503050406030204" pitchFamily="18" charset="0"/>
                            </a:rPr>
                          </m:ctrlPr>
                        </m:sSupPr>
                        <m:e>
                          <m:d>
                            <m:dPr>
                              <m:ctrlPr>
                                <a:rPr lang="ko-US" altLang="ko-US" i="1">
                                  <a:solidFill>
                                    <a:schemeClr val="tx1"/>
                                  </a:solidFill>
                                  <a:latin typeface="Cambria Math" panose="02040503050406030204" pitchFamily="18" charset="0"/>
                                </a:rPr>
                              </m:ctrlPr>
                            </m:dPr>
                            <m:e>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𝑐</m:t>
                                  </m:r>
                                </m:e>
                                <m:sub>
                                  <m:r>
                                    <a:rPr lang="gsw-CH" altLang="ko-US" i="1">
                                      <a:solidFill>
                                        <a:schemeClr val="tx1"/>
                                      </a:solidFill>
                                      <a:latin typeface="Cambria Math" panose="02040503050406030204" pitchFamily="18" charset="0"/>
                                    </a:rPr>
                                    <m:t>𝑚𝑎𝑥</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𝑛</m:t>
                                  </m:r>
                                </m:sub>
                              </m:sSub>
                              <m:r>
                                <a:rPr lang="gsw-CH" altLang="ko-US" i="1">
                                  <a:solidFill>
                                    <a:schemeClr val="tx1"/>
                                  </a:solidFill>
                                  <a:latin typeface="Cambria Math" panose="02040503050406030204" pitchFamily="18" charset="0"/>
                                </a:rPr>
                                <m:t>−</m:t>
                              </m:r>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e>
                        <m:sup>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𝛼</m:t>
                              </m:r>
                            </m:e>
                            <m:sub>
                              <m:r>
                                <a:rPr lang="gsw-CH" altLang="ko-US" i="1">
                                  <a:solidFill>
                                    <a:schemeClr val="tx1"/>
                                  </a:solidFill>
                                  <a:latin typeface="Cambria Math" panose="02040503050406030204" pitchFamily="18" charset="0"/>
                                </a:rPr>
                                <m:t>𝑛</m:t>
                              </m:r>
                            </m:sub>
                          </m:sSub>
                        </m:sup>
                      </m:sSup>
                      <m:sSup>
                        <m:sSupPr>
                          <m:ctrlPr>
                            <a:rPr lang="ko-US" altLang="ko-US" i="1">
                              <a:solidFill>
                                <a:schemeClr val="tx1"/>
                              </a:solidFill>
                              <a:latin typeface="Cambria Math" panose="02040503050406030204" pitchFamily="18" charset="0"/>
                            </a:rPr>
                          </m:ctrlPr>
                        </m:sSupPr>
                        <m:e>
                          <m:d>
                            <m:dPr>
                              <m:ctrlPr>
                                <a:rPr lang="ko-US" altLang="ko-US" i="1">
                                  <a:solidFill>
                                    <a:schemeClr val="tx1"/>
                                  </a:solidFill>
                                  <a:latin typeface="Cambria Math" panose="02040503050406030204" pitchFamily="18" charset="0"/>
                                </a:rPr>
                              </m:ctrlPr>
                            </m:dPr>
                            <m:e>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e>
                        <m:sup>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𝛼</m:t>
                              </m:r>
                            </m:e>
                            <m:sub>
                              <m:r>
                                <a:rPr lang="gsw-CH" altLang="ko-US" i="1">
                                  <a:solidFill>
                                    <a:schemeClr val="tx1"/>
                                  </a:solidFill>
                                  <a:latin typeface="Cambria Math" panose="02040503050406030204" pitchFamily="18" charset="0"/>
                                </a:rPr>
                                <m:t>𝑛</m:t>
                              </m:r>
                            </m:sub>
                          </m:sSub>
                        </m:sup>
                      </m:sSup>
                      <m:func>
                        <m:funcPr>
                          <m:ctrlPr>
                            <a:rPr lang="ko-US" altLang="ko-US" i="1">
                              <a:solidFill>
                                <a:schemeClr val="tx1"/>
                              </a:solidFill>
                              <a:latin typeface="Cambria Math" panose="02040503050406030204" pitchFamily="18" charset="0"/>
                            </a:rPr>
                          </m:ctrlPr>
                        </m:funcPr>
                        <m:fName>
                          <m:r>
                            <m:rPr>
                              <m:sty m:val="p"/>
                            </m:rPr>
                            <a:rPr lang="gsw-CH" altLang="ko-US">
                              <a:solidFill>
                                <a:schemeClr val="tx1"/>
                              </a:solidFill>
                              <a:latin typeface="Cambria Math" panose="02040503050406030204" pitchFamily="18" charset="0"/>
                            </a:rPr>
                            <m:t>exp</m:t>
                          </m:r>
                        </m:fName>
                        <m:e>
                          <m:d>
                            <m:dPr>
                              <m:ctrlPr>
                                <a:rPr lang="ko-US" altLang="ko-US" i="1">
                                  <a:solidFill>
                                    <a:schemeClr val="tx1"/>
                                  </a:solidFill>
                                  <a:latin typeface="Cambria Math" panose="02040503050406030204" pitchFamily="18" charset="0"/>
                                </a:rPr>
                              </m:ctrlPr>
                            </m:dPr>
                            <m:e>
                              <m:r>
                                <a:rPr lang="gsw-CH" altLang="ko-US" i="1">
                                  <a:solidFill>
                                    <a:schemeClr val="tx1"/>
                                  </a:solidFill>
                                  <a:latin typeface="Cambria Math" panose="02040503050406030204" pitchFamily="18" charset="0"/>
                                </a:rPr>
                                <m:t>−</m:t>
                              </m:r>
                              <m:f>
                                <m:fPr>
                                  <m:ctrlPr>
                                    <a:rPr lang="ko-US" altLang="ko-US" i="1">
                                      <a:solidFill>
                                        <a:schemeClr val="tx1"/>
                                      </a:solidFill>
                                      <a:latin typeface="Cambria Math" panose="02040503050406030204" pitchFamily="18" charset="0"/>
                                    </a:rPr>
                                  </m:ctrlPr>
                                </m:fPr>
                                <m:num>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𝛼</m:t>
                                      </m:r>
                                    </m:e>
                                    <m:sub>
                                      <m:r>
                                        <a:rPr lang="gsw-CH" altLang="ko-US" i="1">
                                          <a:solidFill>
                                            <a:schemeClr val="tx1"/>
                                          </a:solidFill>
                                          <a:latin typeface="Cambria Math" panose="02040503050406030204" pitchFamily="18" charset="0"/>
                                        </a:rPr>
                                        <m:t>𝑛</m:t>
                                      </m:r>
                                    </m:sub>
                                  </m:sSub>
                                  <m:r>
                                    <a:rPr lang="gsw-CH" altLang="ko-US" i="1">
                                      <a:solidFill>
                                        <a:schemeClr val="tx1"/>
                                      </a:solidFill>
                                      <a:latin typeface="Cambria Math" panose="02040503050406030204" pitchFamily="18" charset="0"/>
                                    </a:rPr>
                                    <m:t>𝐹</m:t>
                                  </m:r>
                                </m:num>
                                <m:den>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𝑅</m:t>
                                      </m:r>
                                    </m:e>
                                    <m:sub>
                                      <m:r>
                                        <a:rPr lang="gsw-CH" altLang="ko-US" i="1">
                                          <a:solidFill>
                                            <a:schemeClr val="tx1"/>
                                          </a:solidFill>
                                          <a:latin typeface="Cambria Math" panose="02040503050406030204" pitchFamily="18" charset="0"/>
                                        </a:rPr>
                                        <m:t>𝑢</m:t>
                                      </m:r>
                                    </m:sub>
                                  </m:sSub>
                                  <m:r>
                                    <a:rPr lang="gsw-CH" altLang="ko-US" i="1">
                                      <a:solidFill>
                                        <a:schemeClr val="tx1"/>
                                      </a:solidFill>
                                      <a:latin typeface="Cambria Math" panose="02040503050406030204" pitchFamily="18" charset="0"/>
                                    </a:rPr>
                                    <m:t>𝑇</m:t>
                                  </m:r>
                                </m:den>
                              </m:f>
                              <m:d>
                                <m:dPr>
                                  <m:ctrlPr>
                                    <a:rPr lang="ko-US" altLang="ko-US" i="1">
                                      <a:solidFill>
                                        <a:schemeClr val="tx1"/>
                                      </a:solidFill>
                                      <a:latin typeface="Cambria Math" panose="02040503050406030204" pitchFamily="18" charset="0"/>
                                    </a:rPr>
                                  </m:ctrlPr>
                                </m:dPr>
                                <m:e>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𝑈</m:t>
                                      </m:r>
                                    </m:e>
                                    <m:sub>
                                      <m:r>
                                        <a:rPr lang="gsw-CH" altLang="ko-US" i="1">
                                          <a:solidFill>
                                            <a:schemeClr val="tx1"/>
                                          </a:solidFill>
                                          <a:latin typeface="Cambria Math" panose="02040503050406030204" pitchFamily="18" charset="0"/>
                                        </a:rPr>
                                        <m:t>𝑟𝑒𝑓</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𝑠</m:t>
                                      </m:r>
                                    </m:sub>
                                  </m:sSub>
                                  <m:r>
                                    <a:rPr lang="gsw-CH" altLang="ko-US" i="1">
                                      <a:solidFill>
                                        <a:schemeClr val="tx1"/>
                                      </a:solidFill>
                                      <a:latin typeface="Cambria Math" panose="02040503050406030204" pitchFamily="18" charset="0"/>
                                    </a:rPr>
                                    <m:t>−</m:t>
                                  </m:r>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𝑈</m:t>
                                      </m:r>
                                    </m:e>
                                    <m:sub>
                                      <m:r>
                                        <a:rPr lang="gsw-CH" altLang="ko-US" i="1">
                                          <a:solidFill>
                                            <a:schemeClr val="tx1"/>
                                          </a:solidFill>
                                          <a:latin typeface="Cambria Math" panose="02040503050406030204" pitchFamily="18" charset="0"/>
                                        </a:rPr>
                                        <m:t>𝑟𝑒𝑓</m:t>
                                      </m:r>
                                      <m:r>
                                        <a:rPr lang="gsw-CH" altLang="ko-US">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𝑛</m:t>
                                      </m:r>
                                    </m:sub>
                                  </m:sSub>
                                  <m:d>
                                    <m:dPr>
                                      <m:ctrlPr>
                                        <a:rPr lang="ko-US" altLang="ko-US" i="1">
                                          <a:solidFill>
                                            <a:schemeClr val="tx1"/>
                                          </a:solidFill>
                                          <a:latin typeface="Cambria Math" panose="02040503050406030204" pitchFamily="18" charset="0"/>
                                        </a:rPr>
                                      </m:ctrlPr>
                                    </m:dPr>
                                    <m:e>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e>
                                  </m:d>
                                </m:e>
                              </m:d>
                            </m:e>
                          </m:d>
                        </m:e>
                      </m:func>
                    </m:oMath>
                  </m:oMathPara>
                </a14:m>
                <a:endParaRPr lang="ko-US" altLang="en-US" dirty="0">
                  <a:solidFill>
                    <a:schemeClr val="tx1"/>
                  </a:solidFill>
                </a:endParaRPr>
              </a:p>
            </p:txBody>
          </p:sp>
        </mc:Choice>
        <mc:Fallback xmlns="">
          <p:sp>
            <p:nvSpPr>
              <p:cNvPr id="42" name="직사각형 41">
                <a:extLst>
                  <a:ext uri="{FF2B5EF4-FFF2-40B4-BE49-F238E27FC236}">
                    <a16:creationId xmlns:a16="http://schemas.microsoft.com/office/drawing/2014/main" id="{A5F3E383-38F9-074D-8A06-CC56BC9751EB}"/>
                  </a:ext>
                </a:extLst>
              </p:cNvPr>
              <p:cNvSpPr>
                <a:spLocks noRot="1" noChangeAspect="1" noMove="1" noResize="1" noEditPoints="1" noAdjustHandles="1" noChangeArrowheads="1" noChangeShapeType="1" noTextEdit="1"/>
              </p:cNvSpPr>
              <p:nvPr/>
            </p:nvSpPr>
            <p:spPr>
              <a:xfrm>
                <a:off x="520700" y="1679138"/>
                <a:ext cx="11124080" cy="4273349"/>
              </a:xfrm>
              <a:prstGeom prst="rect">
                <a:avLst/>
              </a:prstGeom>
              <a:blipFill>
                <a:blip r:embed="rId4"/>
                <a:stretch>
                  <a:fillRect l="-456" t="-593"/>
                </a:stretch>
              </a:blipFill>
            </p:spPr>
            <p:txBody>
              <a:bodyPr/>
              <a:lstStyle/>
              <a:p>
                <a:r>
                  <a:rPr lang="ko-US" altLang="en-US">
                    <a:noFill/>
                  </a:rPr>
                  <a:t> </a:t>
                </a:r>
              </a:p>
            </p:txBody>
          </p:sp>
        </mc:Fallback>
      </mc:AlternateContent>
      <p:sp>
        <p:nvSpPr>
          <p:cNvPr id="10" name="직사각형 9">
            <a:extLst>
              <a:ext uri="{FF2B5EF4-FFF2-40B4-BE49-F238E27FC236}">
                <a16:creationId xmlns:a16="http://schemas.microsoft.com/office/drawing/2014/main" id="{5F96ECDB-F2A8-0744-8622-E8571C60A449}"/>
              </a:ext>
            </a:extLst>
          </p:cNvPr>
          <p:cNvSpPr/>
          <p:nvPr/>
        </p:nvSpPr>
        <p:spPr>
          <a:xfrm>
            <a:off x="-17252" y="7349705"/>
            <a:ext cx="12226506" cy="43994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1" name="직사각형 10">
            <a:extLst>
              <a:ext uri="{FF2B5EF4-FFF2-40B4-BE49-F238E27FC236}">
                <a16:creationId xmlns:a16="http://schemas.microsoft.com/office/drawing/2014/main" id="{8165B6C4-172C-294D-918E-A2FB2EF99C5A}"/>
              </a:ext>
            </a:extLst>
          </p:cNvPr>
          <p:cNvSpPr/>
          <p:nvPr/>
        </p:nvSpPr>
        <p:spPr>
          <a:xfrm>
            <a:off x="4689894" y="7349706"/>
            <a:ext cx="2812211" cy="460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US" dirty="0"/>
              <a:t>7</a:t>
            </a:r>
            <a:endParaRPr kumimoji="1" lang="ko-US" altLang="en-US" dirty="0"/>
          </a:p>
        </p:txBody>
      </p:sp>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02896254-BE02-2849-BB8F-FCE991585907}"/>
                  </a:ext>
                </a:extLst>
              </p:cNvPr>
              <p:cNvSpPr/>
              <p:nvPr/>
            </p:nvSpPr>
            <p:spPr>
              <a:xfrm>
                <a:off x="520700" y="6202571"/>
                <a:ext cx="11366500" cy="947695"/>
              </a:xfrm>
              <a:prstGeom prst="rect">
                <a:avLst/>
              </a:prstGeom>
              <a:ln w="19050">
                <a:solidFill>
                  <a:srgbClr val="C00000"/>
                </a:solidFill>
              </a:ln>
            </p:spPr>
            <p:txBody>
              <a:bodyPr wrap="square">
                <a:spAutoFit/>
              </a:bodyPr>
              <a:lstStyle/>
              <a:p>
                <a:r>
                  <a:rPr kumimoji="1" lang="en-US" altLang="ko-Kore-KR" b="1" dirty="0">
                    <a:solidFill>
                      <a:schemeClr val="tx1"/>
                    </a:solidFill>
                  </a:rPr>
                  <a:t>→ </a:t>
                </a:r>
                <a14:m>
                  <m:oMath xmlns:m="http://schemas.openxmlformats.org/officeDocument/2006/math">
                    <m:sSub>
                      <m:sSubPr>
                        <m:ctrlPr>
                          <a:rPr lang="ko-US" altLang="ko-US" i="1">
                            <a:solidFill>
                              <a:schemeClr val="tx1"/>
                            </a:solidFill>
                            <a:latin typeface="Cambria Math" panose="02040503050406030204" pitchFamily="18" charset="0"/>
                          </a:rPr>
                        </m:ctrlPr>
                      </m:sSubPr>
                      <m:e>
                        <m:r>
                          <a:rPr lang="gsw-CH" altLang="ko-US" i="1">
                            <a:solidFill>
                              <a:schemeClr val="tx1"/>
                            </a:solidFill>
                            <a:latin typeface="Cambria Math" panose="02040503050406030204" pitchFamily="18" charset="0"/>
                          </a:rPr>
                          <m:t>𝐽</m:t>
                        </m:r>
                      </m:e>
                      <m:sub>
                        <m:r>
                          <a:rPr lang="gsw-CH" altLang="ko-US" i="1">
                            <a:solidFill>
                              <a:schemeClr val="tx1"/>
                            </a:solidFill>
                            <a:latin typeface="Cambria Math" panose="02040503050406030204" pitchFamily="18" charset="0"/>
                          </a:rPr>
                          <m:t>𝑠</m:t>
                        </m:r>
                      </m:sub>
                    </m:sSub>
                  </m:oMath>
                </a14:m>
                <a:r>
                  <a:rPr kumimoji="1" lang="en-US" altLang="ko-Kore-KR" b="1" dirty="0">
                    <a:solidFill>
                      <a:schemeClr val="tx1"/>
                    </a:solidFill>
                  </a:rPr>
                  <a:t> </a:t>
                </a:r>
                <a:r>
                  <a:rPr kumimoji="1" lang="en-US" altLang="ko-Kore-KR" dirty="0">
                    <a:solidFill>
                      <a:schemeClr val="tx1"/>
                    </a:solidFill>
                  </a:rPr>
                  <a:t>is determined as above equation algebraically by using overpotential equations which is </a:t>
                </a:r>
                <a:r>
                  <a:rPr lang="en-US" altLang="ko-US" dirty="0">
                    <a:solidFill>
                      <a:schemeClr val="tx1"/>
                    </a:solidFill>
                  </a:rPr>
                  <a:t>a function of negative 	surface concentration (</a:t>
                </a:r>
                <a14:m>
                  <m:oMath xmlns:m="http://schemas.openxmlformats.org/officeDocument/2006/math">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oMath>
                </a14:m>
                <a:r>
                  <a:rPr lang="en-US" altLang="ko-US" dirty="0">
                    <a:solidFill>
                      <a:schemeClr val="tx1"/>
                    </a:solidFill>
                  </a:rPr>
                  <a:t>) and input current (</a:t>
                </a:r>
                <a14:m>
                  <m:oMath xmlns:m="http://schemas.openxmlformats.org/officeDocument/2006/math">
                    <m:r>
                      <a:rPr lang="gsw-CH" altLang="ko-US" i="1">
                        <a:solidFill>
                          <a:schemeClr val="tx1"/>
                        </a:solidFill>
                        <a:latin typeface="Cambria Math" panose="02040503050406030204" pitchFamily="18" charset="0"/>
                      </a:rPr>
                      <m:t>𝐼</m:t>
                    </m:r>
                  </m:oMath>
                </a14:m>
                <a:r>
                  <a:rPr lang="en-US" altLang="ko-US" dirty="0">
                    <a:solidFill>
                      <a:schemeClr val="tx1"/>
                    </a:solidFill>
                  </a:rPr>
                  <a:t>). </a:t>
                </a:r>
              </a:p>
              <a:p>
                <a:pPr algn="ctr"/>
                <a:r>
                  <a:rPr kumimoji="1" lang="en-US" altLang="ko-Kore-KR" b="1" dirty="0">
                    <a:solidFill>
                      <a:schemeClr val="tx1"/>
                    </a:solidFill>
                  </a:rPr>
                  <a:t>→ </a:t>
                </a:r>
                <a14:m>
                  <m:oMath xmlns:m="http://schemas.openxmlformats.org/officeDocument/2006/math">
                    <m:sSub>
                      <m:sSubPr>
                        <m:ctrlPr>
                          <a:rPr lang="en-US" altLang="ko-US" i="1" smtClean="0">
                            <a:solidFill>
                              <a:schemeClr val="tx1"/>
                            </a:solidFill>
                            <a:latin typeface="Cambria Math" panose="02040503050406030204" pitchFamily="18" charset="0"/>
                          </a:rPr>
                        </m:ctrlPr>
                      </m:sSubPr>
                      <m:e>
                        <m:r>
                          <a:rPr lang="en-US" altLang="ko-US" b="0" i="1" smtClean="0">
                            <a:solidFill>
                              <a:schemeClr val="tx1"/>
                            </a:solidFill>
                            <a:latin typeface="Cambria Math" panose="02040503050406030204" pitchFamily="18" charset="0"/>
                          </a:rPr>
                          <m:t>𝐽</m:t>
                        </m:r>
                      </m:e>
                      <m:sub>
                        <m:r>
                          <a:rPr lang="en-US" altLang="ko-US" b="0" i="1" smtClean="0">
                            <a:solidFill>
                              <a:schemeClr val="tx1"/>
                            </a:solidFill>
                            <a:latin typeface="Cambria Math" panose="02040503050406030204" pitchFamily="18" charset="0"/>
                          </a:rPr>
                          <m:t>𝑠</m:t>
                        </m:r>
                      </m:sub>
                    </m:sSub>
                    <m:r>
                      <a:rPr lang="en-US" altLang="ko-US" b="0" i="1" smtClean="0">
                        <a:solidFill>
                          <a:schemeClr val="tx1"/>
                        </a:solidFill>
                        <a:latin typeface="Cambria Math" panose="02040503050406030204" pitchFamily="18" charset="0"/>
                      </a:rPr>
                      <m:t>(</m:t>
                    </m:r>
                    <m:sSub>
                      <m:sSubPr>
                        <m:ctrlPr>
                          <a:rPr lang="ko-US" altLang="en-US" i="1">
                            <a:solidFill>
                              <a:schemeClr val="tx1"/>
                            </a:solidFill>
                            <a:latin typeface="Cambria Math" panose="02040503050406030204" pitchFamily="18" charset="0"/>
                          </a:rPr>
                        </m:ctrlPr>
                      </m:sSubPr>
                      <m:e>
                        <m:r>
                          <a:rPr lang="en-US" altLang="ko-US" i="1">
                            <a:solidFill>
                              <a:schemeClr val="tx1"/>
                            </a:solidFill>
                            <a:latin typeface="Cambria Math" panose="02040503050406030204" pitchFamily="18" charset="0"/>
                          </a:rPr>
                          <m:t>𝑐</m:t>
                        </m:r>
                      </m:e>
                      <m:sub>
                        <m:r>
                          <m:rPr>
                            <m:sty m:val="p"/>
                          </m:rPr>
                          <a:rPr lang="en-US" altLang="ko-US">
                            <a:solidFill>
                              <a:schemeClr val="tx1"/>
                            </a:solidFill>
                            <a:latin typeface="Cambria Math" panose="02040503050406030204" pitchFamily="18" charset="0"/>
                          </a:rPr>
                          <m:t>s</m:t>
                        </m:r>
                        <m:r>
                          <a:rPr lang="ko-US" altLang="en-US">
                            <a:solidFill>
                              <a:schemeClr val="tx1"/>
                            </a:solidFill>
                            <a:latin typeface="Cambria Math" panose="02040503050406030204" pitchFamily="18" charset="0"/>
                          </a:rPr>
                          <m:t>,</m:t>
                        </m:r>
                        <m:r>
                          <a:rPr lang="ko-US" altLang="en-US" i="1">
                            <a:solidFill>
                              <a:schemeClr val="tx1"/>
                            </a:solidFill>
                            <a:latin typeface="Cambria Math" panose="02040503050406030204" pitchFamily="18" charset="0"/>
                          </a:rPr>
                          <m:t>𝑛</m:t>
                        </m:r>
                      </m:sub>
                    </m:sSub>
                    <m:r>
                      <a:rPr lang="en-US" altLang="ko-US" b="0" i="1" smtClean="0">
                        <a:solidFill>
                          <a:schemeClr val="tx1"/>
                        </a:solidFill>
                        <a:latin typeface="Cambria Math" panose="02040503050406030204" pitchFamily="18" charset="0"/>
                      </a:rPr>
                      <m:t>,</m:t>
                    </m:r>
                    <m:r>
                      <a:rPr lang="gsw-CH" altLang="ko-US" i="1">
                        <a:solidFill>
                          <a:schemeClr val="tx1"/>
                        </a:solidFill>
                        <a:latin typeface="Cambria Math" panose="02040503050406030204" pitchFamily="18" charset="0"/>
                      </a:rPr>
                      <m:t>𝐼</m:t>
                    </m:r>
                    <m:r>
                      <a:rPr lang="en-US" altLang="ko-US" b="0" i="1" smtClean="0">
                        <a:solidFill>
                          <a:schemeClr val="tx1"/>
                        </a:solidFill>
                        <a:latin typeface="Cambria Math" panose="02040503050406030204" pitchFamily="18" charset="0"/>
                      </a:rPr>
                      <m:t>)</m:t>
                    </m:r>
                  </m:oMath>
                </a14:m>
                <a:endParaRPr lang="en-US" altLang="ko-US" dirty="0">
                  <a:solidFill>
                    <a:schemeClr val="tx1"/>
                  </a:solidFill>
                </a:endParaRPr>
              </a:p>
            </p:txBody>
          </p:sp>
        </mc:Choice>
        <mc:Fallback xmlns="">
          <p:sp>
            <p:nvSpPr>
              <p:cNvPr id="12" name="직사각형 11">
                <a:extLst>
                  <a:ext uri="{FF2B5EF4-FFF2-40B4-BE49-F238E27FC236}">
                    <a16:creationId xmlns:a16="http://schemas.microsoft.com/office/drawing/2014/main" id="{02896254-BE02-2849-BB8F-FCE991585907}"/>
                  </a:ext>
                </a:extLst>
              </p:cNvPr>
              <p:cNvSpPr>
                <a:spLocks noRot="1" noChangeAspect="1" noMove="1" noResize="1" noEditPoints="1" noAdjustHandles="1" noChangeArrowheads="1" noChangeShapeType="1" noTextEdit="1"/>
              </p:cNvSpPr>
              <p:nvPr/>
            </p:nvSpPr>
            <p:spPr>
              <a:xfrm>
                <a:off x="520700" y="6202571"/>
                <a:ext cx="11366500" cy="947695"/>
              </a:xfrm>
              <a:prstGeom prst="rect">
                <a:avLst/>
              </a:prstGeom>
              <a:blipFill>
                <a:blip r:embed="rId5"/>
                <a:stretch>
                  <a:fillRect l="-446" t="-1299" b="-7792"/>
                </a:stretch>
              </a:blipFill>
              <a:ln w="19050">
                <a:solidFill>
                  <a:srgbClr val="C00000"/>
                </a:solidFill>
              </a:ln>
            </p:spPr>
            <p:txBody>
              <a:bodyPr/>
              <a:lstStyle/>
              <a:p>
                <a:r>
                  <a:rPr lang="ko-US" altLang="en-US">
                    <a:noFill/>
                  </a:rPr>
                  <a:t> </a:t>
                </a:r>
              </a:p>
            </p:txBody>
          </p:sp>
        </mc:Fallback>
      </mc:AlternateContent>
    </p:spTree>
    <p:custDataLst>
      <p:tags r:id="rId1"/>
    </p:custDataLst>
    <p:extLst>
      <p:ext uri="{BB962C8B-B14F-4D97-AF65-F5344CB8AC3E}">
        <p14:creationId xmlns:p14="http://schemas.microsoft.com/office/powerpoint/2010/main" val="2032781150"/>
      </p:ext>
    </p:extLst>
  </p:cSld>
  <p:clrMapOvr>
    <a:masterClrMapping/>
  </p:clrMapOvr>
  <mc:AlternateContent xmlns:mc="http://schemas.openxmlformats.org/markup-compatibility/2006" xmlns:p14="http://schemas.microsoft.com/office/powerpoint/2010/main">
    <mc:Choice Requires="p14">
      <p:transition spd="slow" p14:dur="2000" advTm="45514"/>
    </mc:Choice>
    <mc:Fallback xmlns="">
      <p:transition spd="slow" advTm="455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2">
                                            <p:txEl>
                                              <p:pRg st="1" end="1"/>
                                            </p:txEl>
                                          </p:spTgt>
                                        </p:tgtEl>
                                        <p:attrNameLst>
                                          <p:attrName>r</p:attrName>
                                        </p:attrNameLst>
                                      </p:cBhvr>
                                    </p:animRot>
                                    <p:animRot by="-240000">
                                      <p:cBhvr>
                                        <p:cTn id="7" dur="200" fill="hold">
                                          <p:stCondLst>
                                            <p:cond delay="200"/>
                                          </p:stCondLst>
                                        </p:cTn>
                                        <p:tgtEl>
                                          <p:spTgt spid="42">
                                            <p:txEl>
                                              <p:pRg st="1" end="1"/>
                                            </p:txEl>
                                          </p:spTgt>
                                        </p:tgtEl>
                                        <p:attrNameLst>
                                          <p:attrName>r</p:attrName>
                                        </p:attrNameLst>
                                      </p:cBhvr>
                                    </p:animRot>
                                    <p:animRot by="240000">
                                      <p:cBhvr>
                                        <p:cTn id="8" dur="200" fill="hold">
                                          <p:stCondLst>
                                            <p:cond delay="400"/>
                                          </p:stCondLst>
                                        </p:cTn>
                                        <p:tgtEl>
                                          <p:spTgt spid="42">
                                            <p:txEl>
                                              <p:pRg st="1" end="1"/>
                                            </p:txEl>
                                          </p:spTgt>
                                        </p:tgtEl>
                                        <p:attrNameLst>
                                          <p:attrName>r</p:attrName>
                                        </p:attrNameLst>
                                      </p:cBhvr>
                                    </p:animRot>
                                    <p:animRot by="-240000">
                                      <p:cBhvr>
                                        <p:cTn id="9" dur="200" fill="hold">
                                          <p:stCondLst>
                                            <p:cond delay="600"/>
                                          </p:stCondLst>
                                        </p:cTn>
                                        <p:tgtEl>
                                          <p:spTgt spid="42">
                                            <p:txEl>
                                              <p:pRg st="1" end="1"/>
                                            </p:txEl>
                                          </p:spTgt>
                                        </p:tgtEl>
                                        <p:attrNameLst>
                                          <p:attrName>r</p:attrName>
                                        </p:attrNameLst>
                                      </p:cBhvr>
                                    </p:animRot>
                                    <p:animRot by="120000">
                                      <p:cBhvr>
                                        <p:cTn id="10" dur="200" fill="hold">
                                          <p:stCondLst>
                                            <p:cond delay="800"/>
                                          </p:stCondLst>
                                        </p:cTn>
                                        <p:tgtEl>
                                          <p:spTgt spid="4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9"/>
</p:tagLst>
</file>

<file path=ppt/tags/tag10.xml><?xml version="1.0" encoding="utf-8"?>
<p:tagLst xmlns:a="http://schemas.openxmlformats.org/drawingml/2006/main" xmlns:r="http://schemas.openxmlformats.org/officeDocument/2006/relationships" xmlns:p="http://schemas.openxmlformats.org/presentationml/2006/main">
  <p:tag name="TIMING" val="|28.9|12.2|4.9"/>
</p:tagLst>
</file>

<file path=ppt/tags/tag11.xml><?xml version="1.0" encoding="utf-8"?>
<p:tagLst xmlns:a="http://schemas.openxmlformats.org/drawingml/2006/main" xmlns:r="http://schemas.openxmlformats.org/officeDocument/2006/relationships" xmlns:p="http://schemas.openxmlformats.org/presentationml/2006/main">
  <p:tag name="TIMING" val="|24.4|12"/>
</p:tagLst>
</file>

<file path=ppt/tags/tag12.xml><?xml version="1.0" encoding="utf-8"?>
<p:tagLst xmlns:a="http://schemas.openxmlformats.org/drawingml/2006/main" xmlns:r="http://schemas.openxmlformats.org/officeDocument/2006/relationships" xmlns:p="http://schemas.openxmlformats.org/presentationml/2006/main">
  <p:tag name="TIMING" val="|3.5|21.4"/>
</p:tagLst>
</file>

<file path=ppt/tags/tag13.xml><?xml version="1.0" encoding="utf-8"?>
<p:tagLst xmlns:a="http://schemas.openxmlformats.org/drawingml/2006/main" xmlns:r="http://schemas.openxmlformats.org/officeDocument/2006/relationships" xmlns:p="http://schemas.openxmlformats.org/presentationml/2006/main">
  <p:tag name="TIMING" val="|33.2"/>
</p:tagLst>
</file>

<file path=ppt/tags/tag2.xml><?xml version="1.0" encoding="utf-8"?>
<p:tagLst xmlns:a="http://schemas.openxmlformats.org/drawingml/2006/main" xmlns:r="http://schemas.openxmlformats.org/officeDocument/2006/relationships" xmlns:p="http://schemas.openxmlformats.org/presentationml/2006/main">
  <p:tag name="TIMING" val="|59.4"/>
</p:tagLst>
</file>

<file path=ppt/tags/tag3.xml><?xml version="1.0" encoding="utf-8"?>
<p:tagLst xmlns:a="http://schemas.openxmlformats.org/drawingml/2006/main" xmlns:r="http://schemas.openxmlformats.org/officeDocument/2006/relationships" xmlns:p="http://schemas.openxmlformats.org/presentationml/2006/main">
  <p:tag name="TIMING" val="|73.1|4.5"/>
</p:tagLst>
</file>

<file path=ppt/tags/tag4.xml><?xml version="1.0" encoding="utf-8"?>
<p:tagLst xmlns:a="http://schemas.openxmlformats.org/drawingml/2006/main" xmlns:r="http://schemas.openxmlformats.org/officeDocument/2006/relationships" xmlns:p="http://schemas.openxmlformats.org/presentationml/2006/main">
  <p:tag name="TIMING" val="|16.3|37.8"/>
</p:tagLst>
</file>

<file path=ppt/tags/tag5.xml><?xml version="1.0" encoding="utf-8"?>
<p:tagLst xmlns:a="http://schemas.openxmlformats.org/drawingml/2006/main" xmlns:r="http://schemas.openxmlformats.org/officeDocument/2006/relationships" xmlns:p="http://schemas.openxmlformats.org/presentationml/2006/main">
  <p:tag name="TIMING" val="|6.2"/>
</p:tagLst>
</file>

<file path=ppt/tags/tag6.xml><?xml version="1.0" encoding="utf-8"?>
<p:tagLst xmlns:a="http://schemas.openxmlformats.org/drawingml/2006/main" xmlns:r="http://schemas.openxmlformats.org/officeDocument/2006/relationships" xmlns:p="http://schemas.openxmlformats.org/presentationml/2006/main">
  <p:tag name="TIMING" val="|26.4"/>
</p:tagLst>
</file>

<file path=ppt/tags/tag7.xml><?xml version="1.0" encoding="utf-8"?>
<p:tagLst xmlns:a="http://schemas.openxmlformats.org/drawingml/2006/main" xmlns:r="http://schemas.openxmlformats.org/officeDocument/2006/relationships" xmlns:p="http://schemas.openxmlformats.org/presentationml/2006/main">
  <p:tag name="TIMING" val="|65|11.2"/>
</p:tagLst>
</file>

<file path=ppt/tags/tag8.xml><?xml version="1.0" encoding="utf-8"?>
<p:tagLst xmlns:a="http://schemas.openxmlformats.org/drawingml/2006/main" xmlns:r="http://schemas.openxmlformats.org/officeDocument/2006/relationships" xmlns:p="http://schemas.openxmlformats.org/presentationml/2006/main">
  <p:tag name="TIMING" val="|19.9"/>
</p:tagLst>
</file>

<file path=ppt/tags/tag9.xml><?xml version="1.0" encoding="utf-8"?>
<p:tagLst xmlns:a="http://schemas.openxmlformats.org/drawingml/2006/main" xmlns:r="http://schemas.openxmlformats.org/officeDocument/2006/relationships" xmlns:p="http://schemas.openxmlformats.org/presentationml/2006/main">
  <p:tag name="TIMING" val="|14.2|4.6|4.1"/>
</p:tagLst>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38101</TotalTime>
  <Words>4823</Words>
  <Application>Microsoft Macintosh PowerPoint</Application>
  <PresentationFormat>Custom</PresentationFormat>
  <Paragraphs>461</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시스템 서체 일반체</vt:lpstr>
      <vt:lpstr>Arial</vt:lpstr>
      <vt:lpstr>Calibri</vt:lpstr>
      <vt:lpstr>Calibri Light</vt:lpstr>
      <vt:lpstr>Cambria Math</vt:lpstr>
      <vt:lpstr>Times New Roman</vt:lpstr>
      <vt:lpstr>Office 테마</vt:lpstr>
      <vt:lpstr>Battery Modeling with Degradation Using Various Techniques  Research Presentation</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  Battery Modeling with Degradation Using Various Techniques</dc:title>
  <dc:creator>Moon, Jihoon</dc:creator>
  <cp:lastModifiedBy>Moon, Jihoon</cp:lastModifiedBy>
  <cp:revision>21</cp:revision>
  <dcterms:created xsi:type="dcterms:W3CDTF">2021-09-02T20:42:05Z</dcterms:created>
  <dcterms:modified xsi:type="dcterms:W3CDTF">2022-03-25T08:57:56Z</dcterms:modified>
</cp:coreProperties>
</file>