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8"/>
    <p:restoredTop sz="94693"/>
  </p:normalViewPr>
  <p:slideViewPr>
    <p:cSldViewPr snapToGrid="0" snapToObjects="1">
      <p:cViewPr varScale="1">
        <p:scale>
          <a:sx n="114" d="100"/>
          <a:sy n="114" d="100"/>
        </p:scale>
        <p:origin x="73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419C12D-F82C-4498-A630-D84BC8D436FD}" type="datetime1">
              <a:rPr lang="fr-FR"/>
              <a:pPr>
                <a:defRPr/>
              </a:pPr>
              <a:t>14/03/2019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9AC28B7-08DE-4B92-9785-E59172997B3E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541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C5838A7-FB4B-47F1-B924-220BB62FA797}" type="datetime1">
              <a:rPr lang="fr-FR"/>
              <a:pPr>
                <a:defRPr/>
              </a:pPr>
              <a:t>14/03/2019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A757F51-CEFA-4A09-8970-1D3CD38882FE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393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Déb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 descr="selfie 02 aplatie Ligh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12217400" cy="791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25400" y="3948113"/>
            <a:ext cx="12217400" cy="3957637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12" name="Titre 5"/>
          <p:cNvSpPr>
            <a:spLocks noGrp="1"/>
          </p:cNvSpPr>
          <p:nvPr>
            <p:ph type="title" hasCustomPrompt="1"/>
          </p:nvPr>
        </p:nvSpPr>
        <p:spPr>
          <a:xfrm>
            <a:off x="2975780" y="5086414"/>
            <a:ext cx="6152444" cy="840139"/>
          </a:xfrm>
        </p:spPr>
        <p:txBody>
          <a:bodyPr anchor="t">
            <a:normAutofit/>
          </a:bodyPr>
          <a:lstStyle>
            <a:lvl1pPr algn="ctr">
              <a:defRPr sz="3600" b="0" i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pic>
        <p:nvPicPr>
          <p:cNvPr id="1026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3258588"/>
            <a:ext cx="5400000" cy="14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61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FDCAD-79B2-49A7-84F3-F37C65B12F37}" type="datetime5">
              <a:rPr lang="es-ES_tradnl" smtClean="0"/>
              <a:t>14-mar-19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96888-0FE2-47FE-ADBE-6367A9801EBE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495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1E75F-ED9C-4FE6-86DE-12F9655AEE8B}" type="datetime5">
              <a:rPr lang="es-ES_tradnl" smtClean="0"/>
              <a:t>14-mar-19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251C2-47E0-4DC6-8044-B109055B9D00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5494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BB3E7-EC44-43C8-8B8A-51B979E508C1}" type="datetime5">
              <a:rPr lang="es-ES_tradnl" smtClean="0"/>
              <a:t>14-mar-19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C96DF-5C5E-4520-8136-0908C4A3DEE7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7027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508A2-4220-4C7F-BF7F-DD6951355C08}" type="datetime5">
              <a:rPr lang="es-ES_tradnl" smtClean="0"/>
              <a:t>14-mar-19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81750-FF0D-40FD-BB9C-DF7DCE5D8F90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419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131888"/>
            <a:ext cx="1087437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9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14906-748A-4C3C-983B-6C0032B77CBB}" type="datetime5">
              <a:rPr lang="es-ES_tradnl" smtClean="0"/>
              <a:t>14-mar-19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BEEDF-0EA6-4B89-8041-75218E7BE832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1" name="Grupo 10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853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1131888"/>
            <a:ext cx="1087437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11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70809-F837-4114-AC36-66D05FDB75E8}" type="datetime5">
              <a:rPr lang="es-ES_tradnl" smtClean="0"/>
              <a:t>14-mar-19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46C02-E3B4-48C1-9C1A-BC671830D9D0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1549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136650"/>
            <a:ext cx="1090612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11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74885-AEAD-41CA-8F97-C7149C66D384}" type="datetime5">
              <a:rPr lang="es-ES_tradnl" smtClean="0"/>
              <a:t>14-mar-19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D74E6-E926-4CD7-A34D-676DEB2C4461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2107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128713"/>
            <a:ext cx="1087437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11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6338C-15BE-454E-B45F-87ACF5B1F996}" type="datetime5">
              <a:rPr lang="es-ES_tradnl" smtClean="0"/>
              <a:t>14-mar-19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F13B2-EAC7-4DC3-9F6F-3C656D9E10AC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57264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CE4FC-10DA-40FB-88D5-0357CAC62C25}" type="datetime5">
              <a:rPr lang="es-ES_tradnl" smtClean="0"/>
              <a:t>14-mar-19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8D862-4452-47D1-A319-EBBA311A4836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5942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A2961-124E-4830-8FB3-3FD19BD49CFD}" type="datetime5">
              <a:rPr lang="es-ES_tradnl" smtClean="0"/>
              <a:t>14-mar-19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69452-5928-4522-8173-E6EC877847B8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17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ADD86-E0F4-498E-B6AE-9EB02D87BD87}" type="datetime5">
              <a:rPr lang="es-ES_tradnl" smtClean="0"/>
              <a:t>14-mar-19</a:t>
            </a:fld>
            <a:endParaRPr lang="fr-FR" dirty="0"/>
          </a:p>
        </p:txBody>
      </p:sp>
      <p:sp>
        <p:nvSpPr>
          <p:cNvPr id="7" name="Espace réservé du pied de page 2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A4C9B-25D5-4338-80BE-6F6EE8B02B2B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47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A7A46-7084-4936-AB65-1E4B7A3FEE0C}" type="datetime5">
              <a:rPr lang="es-ES_tradnl" smtClean="0"/>
              <a:t>14-mar-19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3" y="6427788"/>
            <a:ext cx="56594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28D51-8BBE-40A5-9CB0-F1A1AF036345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86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13956-6B8C-4BFB-A34B-21CCFA50EC56}" type="datetime5">
              <a:rPr lang="es-ES_tradnl" smtClean="0"/>
              <a:t>14-mar-19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FA3A2-E1CF-436E-BB4F-0B8945847181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08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f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 descr="selfie 02 aplatie Ligh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12217400" cy="791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 rot="5400000">
            <a:off x="2053431" y="1884362"/>
            <a:ext cx="8085138" cy="3957638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6" name="Titre 5"/>
          <p:cNvSpPr txBox="1">
            <a:spLocks/>
          </p:cNvSpPr>
          <p:nvPr/>
        </p:nvSpPr>
        <p:spPr>
          <a:xfrm>
            <a:off x="4733925" y="7191375"/>
            <a:ext cx="2724150" cy="4206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1600" b="0" dirty="0" err="1"/>
              <a:t>www.berger-levrault.com</a:t>
            </a:r>
            <a:endParaRPr lang="fr-FR" sz="1600" b="0" dirty="0"/>
          </a:p>
        </p:txBody>
      </p:sp>
      <p:sp>
        <p:nvSpPr>
          <p:cNvPr id="12" name="Titre 5"/>
          <p:cNvSpPr>
            <a:spLocks noGrp="1"/>
          </p:cNvSpPr>
          <p:nvPr>
            <p:ph type="title" hasCustomPrompt="1"/>
          </p:nvPr>
        </p:nvSpPr>
        <p:spPr>
          <a:xfrm>
            <a:off x="4734010" y="4961586"/>
            <a:ext cx="2723980" cy="840139"/>
          </a:xfrm>
        </p:spPr>
        <p:txBody>
          <a:bodyPr anchor="t">
            <a:normAutofit/>
          </a:bodyPr>
          <a:lstStyle>
            <a:lvl1pPr algn="ctr">
              <a:defRPr sz="3600" b="0" i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pic>
        <p:nvPicPr>
          <p:cNvPr id="7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548" y="3639145"/>
            <a:ext cx="3640904" cy="95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94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630D5-8C5A-49CB-95C1-B2AEF7EBD1B8}" type="datetime5">
              <a:rPr lang="es-ES_tradnl" smtClean="0"/>
              <a:t>14-mar-19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D5861-E180-482B-8E71-BA5149CBFE1D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58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9F5A0-58A1-425A-AB29-D47619E0E183}" type="datetime5">
              <a:rPr lang="es-ES_tradnl" smtClean="0"/>
              <a:t>14-mar-19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8F637-FA3B-4306-9B6C-26236BC7CC1B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44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E8776-04CA-4692-853E-1A2A70628423}" type="datetime5">
              <a:rPr lang="es-ES_tradnl" smtClean="0"/>
              <a:t>14-mar-19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00F29-C131-4CD5-8483-4151D3688311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44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1835150"/>
            <a:ext cx="186055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3B1EB-31CC-4D4A-A0E0-9CD4E30593B2}" type="datetime5">
              <a:rPr lang="es-ES_tradnl" smtClean="0"/>
              <a:t>14-mar-19</a:t>
            </a:fld>
            <a:endParaRPr lang="fr-FR" dirty="0"/>
          </a:p>
        </p:txBody>
      </p:sp>
      <p:sp>
        <p:nvSpPr>
          <p:cNvPr id="6" name="Espace réservé du pied de page 15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40234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F71FA-FFCD-4EE7-8039-5A5DEAAFF23A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8" name="Grupo 7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368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766888"/>
            <a:ext cx="1862138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C1A29-7C20-4E45-81DC-625005270F0B}" type="datetime5">
              <a:rPr lang="es-ES_tradnl" smtClean="0"/>
              <a:t>14-mar-19</a:t>
            </a:fld>
            <a:endParaRPr lang="fr-FR" dirty="0"/>
          </a:p>
        </p:txBody>
      </p:sp>
      <p:sp>
        <p:nvSpPr>
          <p:cNvPr id="6" name="Espace réservé du pied de page 15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B5A31-C6E4-4B0E-A149-DDDB20DBE50D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8" name="Grupo 7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570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766888"/>
            <a:ext cx="1862138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73F92-AF15-4B60-95A5-2E81EA1D2C08}" type="datetime5">
              <a:rPr lang="es-ES_tradnl" smtClean="0"/>
              <a:t>14-mar-19</a:t>
            </a:fld>
            <a:endParaRPr lang="fr-FR" dirty="0"/>
          </a:p>
        </p:txBody>
      </p:sp>
      <p:sp>
        <p:nvSpPr>
          <p:cNvPr id="6" name="Espace réservé du pied de page 12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A99EF-3353-4115-9C1B-6FFC63885E5F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9" name="Grupo 8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743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1766888"/>
            <a:ext cx="186055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81FFE-52DC-450E-9971-7E37493042EA}" type="datetime5">
              <a:rPr lang="es-ES_tradnl" smtClean="0"/>
              <a:t>14-mar-19</a:t>
            </a:fld>
            <a:endParaRPr lang="fr-FR" dirty="0"/>
          </a:p>
        </p:txBody>
      </p:sp>
      <p:sp>
        <p:nvSpPr>
          <p:cNvPr id="6" name="Espace réservé du pied de page 12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FC2B3-56E2-4453-85A2-3D6669A5BFAB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9" name="Grupo 8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830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fr-FR" dirty="0"/>
              <a:t>Haga clic y cambie el título</a:t>
            </a:r>
            <a:endParaRPr lang="fr-FR" altLang="fr-FR" dirty="0"/>
          </a:p>
        </p:txBody>
      </p:sp>
      <p:sp>
        <p:nvSpPr>
          <p:cNvPr id="10" name="Rectangle 9"/>
          <p:cNvSpPr/>
          <p:nvPr/>
        </p:nvSpPr>
        <p:spPr>
          <a:xfrm>
            <a:off x="395288" y="6356350"/>
            <a:ext cx="234950" cy="501650"/>
          </a:xfrm>
          <a:prstGeom prst="rect">
            <a:avLst/>
          </a:prstGeom>
          <a:solidFill>
            <a:srgbClr val="E857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1890713" y="6356350"/>
            <a:ext cx="0" cy="50006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8800"/>
            <a:ext cx="10515600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fr-FR" dirty="0"/>
              <a:t>Haga clic para cambiar los estilos de texto</a:t>
            </a:r>
            <a:endParaRPr lang="fr-FR" altLang="fr-FR" dirty="0"/>
          </a:p>
          <a:p>
            <a:pPr lvl="1"/>
            <a:r>
              <a:rPr lang="fr-FR" altLang="fr-FR" dirty="0" err="1"/>
              <a:t>Segundo</a:t>
            </a:r>
            <a:r>
              <a:rPr lang="fr-FR" altLang="fr-FR" dirty="0"/>
              <a:t> </a:t>
            </a:r>
            <a:r>
              <a:rPr lang="fr-FR" altLang="fr-FR" dirty="0" err="1"/>
              <a:t>nivel</a:t>
            </a:r>
            <a:endParaRPr lang="fr-FR" altLang="fr-FR" dirty="0"/>
          </a:p>
          <a:p>
            <a:pPr lvl="2"/>
            <a:r>
              <a:rPr lang="fr-FR" altLang="fr-FR" dirty="0"/>
              <a:t>Tercer </a:t>
            </a:r>
            <a:r>
              <a:rPr lang="fr-FR" altLang="fr-FR" dirty="0" err="1"/>
              <a:t>nivel</a:t>
            </a:r>
            <a:endParaRPr lang="fr-FR" altLang="fr-FR" dirty="0"/>
          </a:p>
          <a:p>
            <a:pPr lvl="3"/>
            <a:r>
              <a:rPr lang="fr-FR" altLang="fr-FR" dirty="0" err="1"/>
              <a:t>Cuarto</a:t>
            </a:r>
            <a:r>
              <a:rPr lang="fr-FR" altLang="fr-FR" dirty="0"/>
              <a:t> </a:t>
            </a:r>
            <a:r>
              <a:rPr lang="fr-FR" altLang="fr-FR" dirty="0" err="1"/>
              <a:t>nivel</a:t>
            </a:r>
            <a:endParaRPr lang="fr-FR" alt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427788"/>
            <a:ext cx="98266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ADBDC9D5-727D-495C-B956-8628EA6CD57F}" type="datetime5">
              <a:rPr lang="es-ES_tradnl" smtClean="0"/>
              <a:t>14-mar-19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88925" y="6427788"/>
            <a:ext cx="446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829EA0-EEB4-41AB-A013-1207CE46BF0C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3"/>
          </p:nvPr>
        </p:nvSpPr>
        <p:spPr>
          <a:xfrm>
            <a:off x="1960563" y="6427788"/>
            <a:ext cx="905668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Helvetica Light" charset="0"/>
          <a:ea typeface="Helvetica Light" charset="0"/>
          <a:cs typeface="Helvetica Ligh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9pPr>
    </p:titleStyle>
    <p:bodyStyle>
      <a:lvl1pPr marL="455613" indent="-455613" algn="l" defTabSz="357188" rtl="0" fontAlgn="base">
        <a:spcBef>
          <a:spcPts val="650"/>
        </a:spcBef>
        <a:spcAft>
          <a:spcPct val="0"/>
        </a:spcAft>
        <a:buSzPct val="100000"/>
        <a:buFont typeface="Calibri Light" panose="020F0302020204030204" pitchFamily="34" charset="0"/>
        <a:buAutoNum type="arabicPeriod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33400" indent="-266700" algn="l" defTabSz="455613" rtl="0" fontAlgn="base">
        <a:spcBef>
          <a:spcPct val="20000"/>
        </a:spcBef>
        <a:spcAft>
          <a:spcPct val="0"/>
        </a:spcAft>
        <a:buSzPct val="100000"/>
        <a:buBlip>
          <a:blip r:embed="rId24"/>
        </a:buBlip>
        <a:defRPr kern="1200">
          <a:solidFill>
            <a:srgbClr val="7F7F7F"/>
          </a:solidFill>
          <a:latin typeface="Helvetica" charset="0"/>
          <a:ea typeface="Helvetica" charset="0"/>
          <a:cs typeface="Helvetica" charset="0"/>
        </a:defRPr>
      </a:lvl2pPr>
      <a:lvl3pPr marL="892175" indent="-173038" algn="l" defTabSz="455613" rtl="0" fontAlgn="base">
        <a:spcBef>
          <a:spcPct val="20000"/>
        </a:spcBef>
        <a:spcAft>
          <a:spcPct val="0"/>
        </a:spcAft>
        <a:buSzPct val="100000"/>
        <a:buBlip>
          <a:blip r:embed="rId24"/>
        </a:buBlip>
        <a:defRPr sz="1600" i="1" kern="1200">
          <a:solidFill>
            <a:srgbClr val="7F7F7F"/>
          </a:solidFill>
          <a:latin typeface="Helvetica" charset="0"/>
          <a:ea typeface="Helvetica" charset="0"/>
          <a:cs typeface="Helvetica" charset="0"/>
        </a:defRPr>
      </a:lvl3pPr>
      <a:lvl4pPr marL="1343025" indent="-180975" algn="l" defTabSz="455613" rtl="0" fontAlgn="base">
        <a:spcBef>
          <a:spcPct val="20000"/>
        </a:spcBef>
        <a:spcAft>
          <a:spcPct val="0"/>
        </a:spcAft>
        <a:buSzPct val="100000"/>
        <a:buBlip>
          <a:blip r:embed="rId24"/>
        </a:buBlip>
        <a:defRPr sz="1600" i="1" kern="1200">
          <a:solidFill>
            <a:srgbClr val="A6A6A6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FP Dual.  F1 y F2. Desarrollar/modificar módulos o programas organizados en clases aplicando POO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297601" y="222252"/>
            <a:ext cx="374365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solidFill>
                  <a:srgbClr val="C00000"/>
                </a:solidFill>
              </a:rPr>
              <a:t>Miguel Jesús Jiménez Jurado</a:t>
            </a:r>
          </a:p>
          <a:p>
            <a:r>
              <a:rPr lang="es-ES" dirty="0">
                <a:solidFill>
                  <a:srgbClr val="C00000"/>
                </a:solidFill>
              </a:rPr>
              <a:t>IT Informática de Gestión</a:t>
            </a:r>
          </a:p>
          <a:p>
            <a:r>
              <a:rPr lang="es-ES" dirty="0">
                <a:solidFill>
                  <a:srgbClr val="C00000"/>
                </a:solidFill>
              </a:rPr>
              <a:t>OCP Java 8</a:t>
            </a:r>
          </a:p>
          <a:p>
            <a:r>
              <a:rPr lang="es-ES" sz="1200" dirty="0">
                <a:solidFill>
                  <a:srgbClr val="C00000"/>
                </a:solidFill>
              </a:rPr>
              <a:t>Analista y  desarrollador en Aytos BL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866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7354897-3206-4B07-BCB0-105F1C88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C7A875-C25A-4862-991B-04B0C295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EADD86-E0F4-498E-B6AE-9EB02D87BD87}" type="datetime5">
              <a:rPr lang="es-ES_tradnl" smtClean="0"/>
              <a:t>14-mar-19</a:t>
            </a:fld>
            <a:endParaRPr lang="fr-F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0BA5B6-A91E-4777-A687-FED3200D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3A4C9B-25D5-4338-80BE-6F6EE8B02B2B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20906D2-6508-46F3-9655-737CE7532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536"/>
            <a:ext cx="10515600" cy="4996348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Contenidos transversales. </a:t>
            </a:r>
          </a:p>
          <a:p>
            <a:pPr marL="77787" lvl="1" indent="0">
              <a:buNone/>
            </a:pPr>
            <a:r>
              <a:rPr lang="es-ES" sz="1400" dirty="0"/>
              <a:t>	1.2. Código limpio.</a:t>
            </a:r>
          </a:p>
          <a:p>
            <a:pPr marL="77787" lvl="1" indent="0">
              <a:buNone/>
            </a:pPr>
            <a:r>
              <a:rPr lang="es-ES" sz="1400" dirty="0"/>
              <a:t>	1.2. </a:t>
            </a:r>
            <a:r>
              <a:rPr lang="es-ES" sz="1400" dirty="0" err="1"/>
              <a:t>Tests</a:t>
            </a:r>
            <a:r>
              <a:rPr lang="es-ES" sz="1400" dirty="0"/>
              <a:t> unitarios</a:t>
            </a:r>
          </a:p>
          <a:p>
            <a:pPr marL="77787" lvl="1" indent="0">
              <a:buNone/>
            </a:pPr>
            <a:r>
              <a:rPr lang="es-ES" sz="1400" dirty="0"/>
              <a:t>	1.3. Principios SOLID.</a:t>
            </a:r>
          </a:p>
          <a:p>
            <a:pPr marL="77787" lvl="1" indent="0">
              <a:buNone/>
            </a:pPr>
            <a:r>
              <a:rPr lang="es-ES" sz="1400" dirty="0"/>
              <a:t>	1.4. Calidad estática del código </a:t>
            </a:r>
            <a:r>
              <a:rPr lang="es-ES" sz="1400" dirty="0" err="1"/>
              <a:t>SonarQube</a:t>
            </a:r>
            <a:r>
              <a:rPr lang="es-ES" sz="1400" dirty="0"/>
              <a:t>.</a:t>
            </a:r>
          </a:p>
          <a:p>
            <a:pPr marL="77787" lvl="1" indent="0">
              <a:buNone/>
            </a:pPr>
            <a:r>
              <a:rPr lang="es-ES" sz="1400" dirty="0"/>
              <a:t>	1.5. Software de control de versiones: Git, GitHub y </a:t>
            </a:r>
            <a:r>
              <a:rPr lang="es-ES" sz="1400" dirty="0" err="1"/>
              <a:t>SourceTree</a:t>
            </a:r>
            <a:r>
              <a:rPr lang="es-ES" sz="1400" dirty="0"/>
              <a:t>.</a:t>
            </a:r>
          </a:p>
          <a:p>
            <a:pPr marL="77787" lvl="1" indent="0">
              <a:buNone/>
            </a:pPr>
            <a:endParaRPr lang="es-ES" sz="1400" dirty="0"/>
          </a:p>
          <a:p>
            <a:pPr>
              <a:buFont typeface="+mj-lt"/>
              <a:buAutoNum type="arabicPeriod" startAt="2"/>
            </a:pPr>
            <a:r>
              <a:rPr lang="es-ES" dirty="0"/>
              <a:t>Repaso Java y programación orientada a objetos.</a:t>
            </a:r>
          </a:p>
          <a:p>
            <a:pPr marL="77787" lvl="1" indent="0">
              <a:buNone/>
            </a:pPr>
            <a:r>
              <a:rPr lang="es-ES" sz="1400" dirty="0"/>
              <a:t>	2.1. Clases Java.</a:t>
            </a:r>
          </a:p>
          <a:p>
            <a:pPr marL="77787" lvl="1" indent="0">
              <a:buNone/>
            </a:pPr>
            <a:r>
              <a:rPr lang="es-ES" sz="1400" dirty="0"/>
              <a:t>	2.2. Paquetes.</a:t>
            </a:r>
          </a:p>
          <a:p>
            <a:pPr marL="77787" lvl="1" indent="0">
              <a:buNone/>
            </a:pPr>
            <a:r>
              <a:rPr lang="es-ES" sz="1400" dirty="0"/>
              <a:t>	2.3. Constructores.</a:t>
            </a:r>
          </a:p>
          <a:p>
            <a:pPr marL="77787" lvl="1" indent="0">
              <a:buNone/>
            </a:pPr>
            <a:r>
              <a:rPr lang="es-ES" sz="1400" dirty="0"/>
              <a:t>	2.4. Ámbitos de visibilidad.</a:t>
            </a:r>
          </a:p>
          <a:p>
            <a:pPr marL="77787" lvl="1" indent="0">
              <a:buNone/>
            </a:pPr>
            <a:r>
              <a:rPr lang="es-ES" sz="1400" dirty="0"/>
              <a:t>	2.5. Composición, herencia y polimorfismo.</a:t>
            </a:r>
          </a:p>
          <a:p>
            <a:pPr marL="77787" lvl="1" indent="0">
              <a:buNone/>
            </a:pPr>
            <a:r>
              <a:rPr lang="es-ES" sz="1400" dirty="0"/>
              <a:t>	2.6. Clases abstractas vs interfaces.</a:t>
            </a:r>
          </a:p>
          <a:p>
            <a:pPr marL="77787" lvl="1" indent="0">
              <a:buNone/>
            </a:pPr>
            <a:r>
              <a:rPr lang="es-ES" sz="1400" dirty="0"/>
              <a:t>	2.7. Práctica figuras geométricas.</a:t>
            </a:r>
          </a:p>
        </p:txBody>
      </p:sp>
    </p:spTree>
    <p:extLst>
      <p:ext uri="{BB962C8B-B14F-4D97-AF65-F5344CB8AC3E}">
        <p14:creationId xmlns:p14="http://schemas.microsoft.com/office/powerpoint/2010/main" val="323360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 (2)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7787" lvl="1" indent="0">
              <a:buNone/>
            </a:pPr>
            <a:endParaRPr lang="es-ES" sz="1400" dirty="0"/>
          </a:p>
          <a:p>
            <a:pPr>
              <a:buFont typeface="+mj-lt"/>
              <a:buAutoNum type="arabicPeriod" startAt="3"/>
            </a:pPr>
            <a:r>
              <a:rPr lang="es-ES" dirty="0"/>
              <a:t>Estructura de un proyecto.</a:t>
            </a:r>
          </a:p>
          <a:p>
            <a:pPr marL="77787" lvl="1" indent="0">
              <a:buNone/>
            </a:pPr>
            <a:r>
              <a:rPr lang="es-ES" sz="1400" dirty="0"/>
              <a:t>	3.1. </a:t>
            </a:r>
            <a:r>
              <a:rPr lang="es-ES" sz="1400" dirty="0" err="1"/>
              <a:t>main</a:t>
            </a:r>
            <a:r>
              <a:rPr lang="es-ES" sz="1400" dirty="0"/>
              <a:t> vs test.</a:t>
            </a:r>
          </a:p>
          <a:p>
            <a:pPr marL="77787" lvl="1" indent="0">
              <a:buNone/>
            </a:pPr>
            <a:r>
              <a:rPr lang="es-ES" sz="1400" dirty="0"/>
              <a:t>	3.2. java vs </a:t>
            </a:r>
            <a:r>
              <a:rPr lang="es-ES" sz="1400" dirty="0" err="1"/>
              <a:t>resources</a:t>
            </a:r>
            <a:r>
              <a:rPr lang="es-ES" sz="1400" dirty="0"/>
              <a:t>.</a:t>
            </a:r>
          </a:p>
          <a:p>
            <a:pPr marL="77787" lvl="1" indent="0">
              <a:buNone/>
            </a:pPr>
            <a:r>
              <a:rPr lang="es-ES" sz="1400" dirty="0"/>
              <a:t>	3.3. Paquetes: modelo, repositorio y servicio.</a:t>
            </a:r>
          </a:p>
          <a:p>
            <a:pPr marL="77787" lvl="1" indent="0">
              <a:buNone/>
            </a:pPr>
            <a:endParaRPr lang="es-ES" sz="1400" dirty="0"/>
          </a:p>
          <a:p>
            <a:pPr>
              <a:buAutoNum type="arabicPeriod" startAt="3"/>
            </a:pPr>
            <a:r>
              <a:rPr lang="es-ES" dirty="0"/>
              <a:t>Creación de un proyecto con </a:t>
            </a:r>
            <a:r>
              <a:rPr lang="es-ES" dirty="0" err="1"/>
              <a:t>SpringBoot</a:t>
            </a:r>
            <a:r>
              <a:rPr lang="es-ES" dirty="0"/>
              <a:t> y Maven.</a:t>
            </a:r>
          </a:p>
          <a:p>
            <a:pPr marL="77787" lvl="1" indent="0">
              <a:buNone/>
            </a:pPr>
            <a:r>
              <a:rPr lang="es-ES" sz="1400" dirty="0"/>
              <a:t>	4.1. Introducción a Spring.</a:t>
            </a:r>
          </a:p>
          <a:p>
            <a:pPr marL="77787" lvl="1" indent="0">
              <a:buNone/>
            </a:pPr>
            <a:r>
              <a:rPr lang="es-ES" sz="1400" dirty="0"/>
              <a:t>	4.2. Creación de un proyecto desde cero con </a:t>
            </a:r>
            <a:r>
              <a:rPr lang="es-ES" sz="1400" dirty="0" err="1"/>
              <a:t>SpringBoot</a:t>
            </a:r>
            <a:r>
              <a:rPr lang="es-ES" sz="1400" dirty="0"/>
              <a:t> </a:t>
            </a:r>
            <a:r>
              <a:rPr lang="es-ES" sz="1400" dirty="0" err="1"/>
              <a:t>initializr</a:t>
            </a:r>
            <a:r>
              <a:rPr lang="es-ES" sz="1400" dirty="0"/>
              <a:t>.</a:t>
            </a:r>
          </a:p>
          <a:p>
            <a:pPr marL="77787" lvl="1" indent="0">
              <a:buNone/>
            </a:pPr>
            <a:r>
              <a:rPr lang="es-ES" sz="1400" dirty="0"/>
              <a:t>	4.2. Importación de proyectos </a:t>
            </a:r>
            <a:r>
              <a:rPr lang="es-ES" sz="1400" dirty="0" err="1"/>
              <a:t>maven</a:t>
            </a:r>
            <a:r>
              <a:rPr lang="es-ES" sz="1400" dirty="0"/>
              <a:t> en Eclipse.</a:t>
            </a:r>
          </a:p>
          <a:p>
            <a:pPr marL="77787" lvl="1" indent="0">
              <a:buNone/>
            </a:pPr>
            <a:endParaRPr lang="es-ES" dirty="0"/>
          </a:p>
          <a:p>
            <a:pPr>
              <a:buFont typeface="+mj-lt"/>
              <a:buAutoNum type="arabicPeriod" startAt="5"/>
            </a:pPr>
            <a:r>
              <a:rPr lang="es-ES" dirty="0"/>
              <a:t>Clases de modelo (Documento y Expediente).</a:t>
            </a:r>
          </a:p>
          <a:p>
            <a:pPr marL="77787" lvl="1" indent="0">
              <a:buNone/>
            </a:pPr>
            <a:r>
              <a:rPr lang="es-ES" dirty="0"/>
              <a:t>	</a:t>
            </a:r>
            <a:r>
              <a:rPr lang="es-ES" sz="1400" dirty="0"/>
              <a:t>4.1. </a:t>
            </a:r>
            <a:r>
              <a:rPr lang="es-ES" sz="1400" dirty="0" err="1"/>
              <a:t>hashCode</a:t>
            </a:r>
            <a:r>
              <a:rPr lang="es-ES" sz="1400" dirty="0"/>
              <a:t>, </a:t>
            </a:r>
            <a:r>
              <a:rPr lang="es-ES" sz="1400" dirty="0" err="1"/>
              <a:t>equals</a:t>
            </a:r>
            <a:r>
              <a:rPr lang="es-ES" sz="1400" dirty="0"/>
              <a:t> y </a:t>
            </a:r>
            <a:r>
              <a:rPr lang="es-ES" sz="1400" dirty="0" err="1"/>
              <a:t>toString</a:t>
            </a:r>
            <a:r>
              <a:rPr lang="es-ES" sz="1400" dirty="0"/>
              <a:t>.</a:t>
            </a:r>
          </a:p>
          <a:p>
            <a:pPr marL="77787" lvl="1" indent="0">
              <a:buNone/>
            </a:pPr>
            <a:r>
              <a:rPr lang="es-ES" sz="1400" dirty="0"/>
              <a:t>	4.2. Inmutabilidad y </a:t>
            </a:r>
            <a:r>
              <a:rPr lang="es-ES" sz="1400" dirty="0" err="1"/>
              <a:t>builders</a:t>
            </a:r>
            <a:r>
              <a:rPr lang="es-ES" sz="1400" dirty="0"/>
              <a:t> (patrones de diseño).</a:t>
            </a:r>
          </a:p>
          <a:p>
            <a:pPr marL="77787" lvl="1" indent="0">
              <a:buNone/>
            </a:pPr>
            <a:r>
              <a:rPr lang="es-ES" sz="1400" dirty="0"/>
              <a:t>	4.3. </a:t>
            </a:r>
            <a:r>
              <a:rPr lang="es-ES" sz="1400" dirty="0" err="1"/>
              <a:t>Tests</a:t>
            </a:r>
            <a:r>
              <a:rPr lang="es-ES" sz="1400" dirty="0"/>
              <a:t> unitarios.</a:t>
            </a:r>
          </a:p>
          <a:p>
            <a:pPr marL="77787" lvl="1" indent="0">
              <a:buNone/>
            </a:pPr>
            <a:r>
              <a:rPr lang="es-ES" sz="1400" dirty="0"/>
              <a:t>	4.4. Herencia (Clase base y especialización de Documento: </a:t>
            </a:r>
            <a:r>
              <a:rPr lang="es-ES" sz="1400" dirty="0" err="1"/>
              <a:t>DocumentoContable</a:t>
            </a:r>
            <a:r>
              <a:rPr lang="es-ES" sz="1400" dirty="0"/>
              <a:t>, </a:t>
            </a:r>
            <a:r>
              <a:rPr lang="es-ES" sz="1400" dirty="0" err="1"/>
              <a:t>DocumentoRegistro</a:t>
            </a:r>
            <a:r>
              <a:rPr lang="es-ES" sz="1400" dirty="0"/>
              <a:t> y </a:t>
            </a:r>
            <a:r>
              <a:rPr lang="es-ES" sz="1400" dirty="0" err="1"/>
              <a:t>DocumentoPropuesta</a:t>
            </a:r>
            <a:r>
              <a:rPr lang="es-ES" sz="1400" dirty="0"/>
              <a:t>).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DFDCAD-79B2-49A7-84F3-F37C65B12F37}" type="datetime5">
              <a:rPr lang="es-ES_tradnl" smtClean="0"/>
              <a:t>14-mar-19</a:t>
            </a:fld>
            <a:endParaRPr lang="fr-F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F96888-0FE2-47FE-ADBE-6367A9801EBE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18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 (3)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7787" lvl="1" indent="0">
              <a:buNone/>
            </a:pPr>
            <a:endParaRPr lang="es-ES" sz="1400" dirty="0"/>
          </a:p>
          <a:p>
            <a:pPr>
              <a:buFont typeface="+mj-lt"/>
              <a:buAutoNum type="arabicPeriod" startAt="6"/>
            </a:pPr>
            <a:r>
              <a:rPr lang="es-ES" dirty="0"/>
              <a:t>Repositorios (Alta, modificación, eliminación y consulta). </a:t>
            </a:r>
          </a:p>
          <a:p>
            <a:pPr marL="77787" lvl="1" indent="0">
              <a:buNone/>
            </a:pPr>
            <a:r>
              <a:rPr lang="es-ES" sz="1400" dirty="0"/>
              <a:t>	5.1. Interfaz vs implementación</a:t>
            </a:r>
          </a:p>
          <a:p>
            <a:pPr marL="77787" lvl="1" indent="0">
              <a:buNone/>
            </a:pPr>
            <a:r>
              <a:rPr lang="es-ES" sz="1400" dirty="0"/>
              <a:t>	5.2. Implementación con lista en memoria.</a:t>
            </a:r>
          </a:p>
          <a:p>
            <a:pPr marL="77787" lvl="1" indent="0">
              <a:buNone/>
            </a:pPr>
            <a:r>
              <a:rPr lang="es-ES" sz="1400" dirty="0"/>
              <a:t>	5.3. TDD.  Test </a:t>
            </a:r>
            <a:r>
              <a:rPr lang="es-ES" sz="1400" dirty="0" err="1"/>
              <a:t>Development</a:t>
            </a:r>
            <a:r>
              <a:rPr lang="es-ES" sz="1400" dirty="0"/>
              <a:t> </a:t>
            </a:r>
            <a:r>
              <a:rPr lang="es-ES" sz="1400" dirty="0" err="1"/>
              <a:t>Driven</a:t>
            </a:r>
            <a:r>
              <a:rPr lang="es-ES" sz="1400" dirty="0"/>
              <a:t> (Desarrollo guiado por pruebas).</a:t>
            </a:r>
          </a:p>
          <a:p>
            <a:pPr marL="77787" lvl="1" indent="0">
              <a:buNone/>
            </a:pPr>
            <a:r>
              <a:rPr lang="es-ES" sz="1400" dirty="0"/>
              <a:t>	5.4. Introducción novedades Java 8 (</a:t>
            </a:r>
            <a:r>
              <a:rPr lang="es-ES" sz="1400" dirty="0" err="1"/>
              <a:t>Streams</a:t>
            </a:r>
            <a:r>
              <a:rPr lang="es-ES" sz="1400" dirty="0"/>
              <a:t>, Lambdas y </a:t>
            </a:r>
            <a:r>
              <a:rPr lang="es-ES" sz="1400" dirty="0" err="1"/>
              <a:t>Optional</a:t>
            </a:r>
            <a:r>
              <a:rPr lang="es-ES" sz="1400" dirty="0"/>
              <a:t>).</a:t>
            </a:r>
          </a:p>
          <a:p>
            <a:pPr>
              <a:buFont typeface="+mj-lt"/>
              <a:buAutoNum type="arabicPeriod" startAt="6"/>
            </a:pPr>
            <a:r>
              <a:rPr lang="es-ES" dirty="0"/>
              <a:t>Servicios (Alta, modificación, eliminación y consulta). </a:t>
            </a:r>
          </a:p>
          <a:p>
            <a:pPr marL="77787" lvl="1" indent="0">
              <a:buNone/>
            </a:pPr>
            <a:r>
              <a:rPr lang="es-ES" sz="1400" dirty="0"/>
              <a:t>	6.1. Interfaz vs implementación</a:t>
            </a:r>
          </a:p>
          <a:p>
            <a:pPr marL="77787" lvl="1" indent="0">
              <a:buNone/>
            </a:pPr>
            <a:r>
              <a:rPr lang="es-ES" sz="1400" dirty="0"/>
              <a:t>	6.2. Implementación del servicio desacoplada de la implementación del repositorio.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DFDCAD-79B2-49A7-84F3-F37C65B12F37}" type="datetime5">
              <a:rPr lang="es-ES_tradnl" smtClean="0"/>
              <a:t>14-mar-19</a:t>
            </a:fld>
            <a:endParaRPr lang="fr-F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F96888-0FE2-47FE-ADBE-6367A9801EBE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0898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_PPT_Berger_Levrault_Ecran.pptx" id="{91EB484B-7239-4D12-BBE3-283489AD6DB2}" vid="{633BFB16-65EB-48EC-843C-26C51781CAA4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10293</TotalTime>
  <Words>68</Words>
  <Application>Microsoft Office PowerPoint</Application>
  <PresentationFormat>Panorámica</PresentationFormat>
  <Paragraphs>55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Helvetica Light</vt:lpstr>
      <vt:lpstr>ITC Kabel Book</vt:lpstr>
      <vt:lpstr>Thème Office</vt:lpstr>
      <vt:lpstr>FP Dual.  F1 y F2. Desarrollar/modificar módulos o programas organizados en clases aplicando POO</vt:lpstr>
      <vt:lpstr>Contenido</vt:lpstr>
      <vt:lpstr>Contenido (2)</vt:lpstr>
      <vt:lpstr>Contenido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Elliott Pignoux-Theron</dc:creator>
  <cp:lastModifiedBy>JIMENEZ JURADO Miguel Jesus</cp:lastModifiedBy>
  <cp:revision>81</cp:revision>
  <dcterms:created xsi:type="dcterms:W3CDTF">2017-02-28T10:21:24Z</dcterms:created>
  <dcterms:modified xsi:type="dcterms:W3CDTF">2019-03-14T06:51:28Z</dcterms:modified>
</cp:coreProperties>
</file>