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"/>
  </p:notesMasterIdLst>
  <p:sldIdLst>
    <p:sldId id="257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10" userDrawn="1">
          <p15:clr>
            <a:srgbClr val="A4A3A4"/>
          </p15:clr>
        </p15:guide>
        <p15:guide id="2" pos="283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Jimenez-Martinez" initials="MJM" lastIdx="1" clrIdx="0">
    <p:extLst>
      <p:ext uri="{19B8F6BF-5375-455C-9EA6-DF929625EA0E}">
        <p15:presenceInfo xmlns:p15="http://schemas.microsoft.com/office/powerpoint/2012/main" userId="7cf35650394d76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EA0"/>
    <a:srgbClr val="2EA73B"/>
    <a:srgbClr val="60BA47"/>
    <a:srgbClr val="942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153" autoAdjust="0"/>
  </p:normalViewPr>
  <p:slideViewPr>
    <p:cSldViewPr snapToGrid="0" snapToObjects="1" showGuides="1">
      <p:cViewPr>
        <p:scale>
          <a:sx n="28" d="100"/>
          <a:sy n="28" d="100"/>
        </p:scale>
        <p:origin x="96" y="-168"/>
      </p:cViewPr>
      <p:guideLst>
        <p:guide orient="horz" pos="13810"/>
        <p:guide pos="283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5EAEB-5612-5741-8965-FBF3F153967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D8904-A10C-9F4B-A6A0-0A646325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8904-A10C-9F4B-A6A0-0A64632597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192" indent="0" algn="ctr">
              <a:buNone/>
              <a:defRPr sz="8400"/>
            </a:lvl2pPr>
            <a:lvl3pPr marL="3840384" indent="0" algn="ctr">
              <a:buNone/>
              <a:defRPr sz="7560"/>
            </a:lvl3pPr>
            <a:lvl4pPr marL="5760576" indent="0" algn="ctr">
              <a:buNone/>
              <a:defRPr sz="6720"/>
            </a:lvl4pPr>
            <a:lvl5pPr marL="7680768" indent="0" algn="ctr">
              <a:buNone/>
              <a:defRPr sz="6720"/>
            </a:lvl5pPr>
            <a:lvl6pPr marL="9600960" indent="0" algn="ctr">
              <a:buNone/>
              <a:defRPr sz="6720"/>
            </a:lvl6pPr>
            <a:lvl7pPr marL="11521152" indent="0" algn="ctr">
              <a:buNone/>
              <a:defRPr sz="6720"/>
            </a:lvl7pPr>
            <a:lvl8pPr marL="13441344" indent="0" algn="ctr">
              <a:buNone/>
              <a:defRPr sz="6720"/>
            </a:lvl8pPr>
            <a:lvl9pPr marL="15361536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9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1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1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38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1" y="7180904"/>
            <a:ext cx="44165520" cy="11981495"/>
          </a:xfrm>
        </p:spPr>
        <p:txBody>
          <a:bodyPr anchor="b"/>
          <a:lstStyle>
            <a:lvl1pPr>
              <a:defRPr sz="25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1" y="19275749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192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384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576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768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152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344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536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1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09" y="1533529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3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192" indent="0">
              <a:buNone/>
              <a:defRPr sz="8400" b="1"/>
            </a:lvl2pPr>
            <a:lvl3pPr marL="3840384" indent="0">
              <a:buNone/>
              <a:defRPr sz="7560" b="1"/>
            </a:lvl3pPr>
            <a:lvl4pPr marL="5760576" indent="0">
              <a:buNone/>
              <a:defRPr sz="6720" b="1"/>
            </a:lvl4pPr>
            <a:lvl5pPr marL="7680768" indent="0">
              <a:buNone/>
              <a:defRPr sz="6720" b="1"/>
            </a:lvl5pPr>
            <a:lvl6pPr marL="9600960" indent="0">
              <a:buNone/>
              <a:defRPr sz="6720" b="1"/>
            </a:lvl6pPr>
            <a:lvl7pPr marL="11521152" indent="0">
              <a:buNone/>
              <a:defRPr sz="6720" b="1"/>
            </a:lvl7pPr>
            <a:lvl8pPr marL="13441344" indent="0">
              <a:buNone/>
              <a:defRPr sz="6720" b="1"/>
            </a:lvl8pPr>
            <a:lvl9pPr marL="15361536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3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1" y="7060885"/>
            <a:ext cx="21769391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192" indent="0">
              <a:buNone/>
              <a:defRPr sz="8400" b="1"/>
            </a:lvl2pPr>
            <a:lvl3pPr marL="3840384" indent="0">
              <a:buNone/>
              <a:defRPr sz="7560" b="1"/>
            </a:lvl3pPr>
            <a:lvl4pPr marL="5760576" indent="0">
              <a:buNone/>
              <a:defRPr sz="6720" b="1"/>
            </a:lvl4pPr>
            <a:lvl5pPr marL="7680768" indent="0">
              <a:buNone/>
              <a:defRPr sz="6720" b="1"/>
            </a:lvl5pPr>
            <a:lvl6pPr marL="9600960" indent="0">
              <a:buNone/>
              <a:defRPr sz="6720" b="1"/>
            </a:lvl6pPr>
            <a:lvl7pPr marL="11521152" indent="0">
              <a:buNone/>
              <a:defRPr sz="6720" b="1"/>
            </a:lvl7pPr>
            <a:lvl8pPr marL="13441344" indent="0">
              <a:buNone/>
              <a:defRPr sz="6720" b="1"/>
            </a:lvl8pPr>
            <a:lvl9pPr marL="15361536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1" y="10521315"/>
            <a:ext cx="21769391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4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9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8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1" y="4147189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192" indent="0">
              <a:buNone/>
              <a:defRPr sz="5880"/>
            </a:lvl2pPr>
            <a:lvl3pPr marL="3840384" indent="0">
              <a:buNone/>
              <a:defRPr sz="5040"/>
            </a:lvl3pPr>
            <a:lvl4pPr marL="5760576" indent="0">
              <a:buNone/>
              <a:defRPr sz="4200"/>
            </a:lvl4pPr>
            <a:lvl5pPr marL="7680768" indent="0">
              <a:buNone/>
              <a:defRPr sz="4200"/>
            </a:lvl5pPr>
            <a:lvl6pPr marL="9600960" indent="0">
              <a:buNone/>
              <a:defRPr sz="4200"/>
            </a:lvl6pPr>
            <a:lvl7pPr marL="11521152" indent="0">
              <a:buNone/>
              <a:defRPr sz="4200"/>
            </a:lvl7pPr>
            <a:lvl8pPr marL="13441344" indent="0">
              <a:buNone/>
              <a:defRPr sz="4200"/>
            </a:lvl8pPr>
            <a:lvl9pPr marL="15361536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2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1" y="4147189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192" indent="0">
              <a:buNone/>
              <a:defRPr sz="11760"/>
            </a:lvl2pPr>
            <a:lvl3pPr marL="3840384" indent="0">
              <a:buNone/>
              <a:defRPr sz="10080"/>
            </a:lvl3pPr>
            <a:lvl4pPr marL="5760576" indent="0">
              <a:buNone/>
              <a:defRPr sz="8400"/>
            </a:lvl4pPr>
            <a:lvl5pPr marL="7680768" indent="0">
              <a:buNone/>
              <a:defRPr sz="8400"/>
            </a:lvl5pPr>
            <a:lvl6pPr marL="9600960" indent="0">
              <a:buNone/>
              <a:defRPr sz="8400"/>
            </a:lvl6pPr>
            <a:lvl7pPr marL="11521152" indent="0">
              <a:buNone/>
              <a:defRPr sz="8400"/>
            </a:lvl7pPr>
            <a:lvl8pPr marL="13441344" indent="0">
              <a:buNone/>
              <a:defRPr sz="8400"/>
            </a:lvl8pPr>
            <a:lvl9pPr marL="15361536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192" indent="0">
              <a:buNone/>
              <a:defRPr sz="5880"/>
            </a:lvl2pPr>
            <a:lvl3pPr marL="3840384" indent="0">
              <a:buNone/>
              <a:defRPr sz="5040"/>
            </a:lvl3pPr>
            <a:lvl4pPr marL="5760576" indent="0">
              <a:buNone/>
              <a:defRPr sz="4200"/>
            </a:lvl4pPr>
            <a:lvl5pPr marL="7680768" indent="0">
              <a:buNone/>
              <a:defRPr sz="4200"/>
            </a:lvl5pPr>
            <a:lvl6pPr marL="9600960" indent="0">
              <a:buNone/>
              <a:defRPr sz="4200"/>
            </a:lvl6pPr>
            <a:lvl7pPr marL="11521152" indent="0">
              <a:buNone/>
              <a:defRPr sz="4200"/>
            </a:lvl7pPr>
            <a:lvl8pPr marL="13441344" indent="0">
              <a:buNone/>
              <a:defRPr sz="4200"/>
            </a:lvl8pPr>
            <a:lvl9pPr marL="15361536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5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9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4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4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4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3840384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96" indent="-960096" algn="l" defTabSz="3840384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288" indent="-960096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480" indent="-960096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672" indent="-960096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0864" indent="-960096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056" indent="-960096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248" indent="-960096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440" indent="-960096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1632" indent="-960096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192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384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76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68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60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52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44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36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32750F17-159F-80F9-164E-2DC8DFDB29DA}"/>
              </a:ext>
            </a:extLst>
          </p:cNvPr>
          <p:cNvSpPr txBox="1"/>
          <p:nvPr/>
        </p:nvSpPr>
        <p:spPr>
          <a:xfrm>
            <a:off x="1592827" y="925498"/>
            <a:ext cx="47047440" cy="2783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4800" b="1" dirty="0">
                <a:solidFill>
                  <a:srgbClr val="2EA73B"/>
                </a:solidFill>
                <a:latin typeface="Montserrat" pitchFamily="2" charset="77"/>
              </a:rPr>
              <a:t>Conceptual Model of a Decision Analysis case study</a:t>
            </a:r>
          </a:p>
          <a:p>
            <a:pPr algn="ctr">
              <a:lnSpc>
                <a:spcPct val="150000"/>
              </a:lnSpc>
            </a:pPr>
            <a:r>
              <a:rPr lang="de-DE" sz="3635" dirty="0">
                <a:solidFill>
                  <a:srgbClr val="2EA73B"/>
                </a:solidFill>
                <a:latin typeface="Montserrat" pitchFamily="2" charset="77"/>
              </a:rPr>
              <a:t>Definition: farmers from a region focused on wheat-barley-rapeseed rotations are considering to introduce walnut trees in treeless arable fields. They are focused on income maximization. </a:t>
            </a:r>
          </a:p>
          <a:p>
            <a:pPr algn="ctr">
              <a:lnSpc>
                <a:spcPct val="150000"/>
              </a:lnSpc>
            </a:pPr>
            <a:r>
              <a:rPr lang="de-DE" sz="3635" dirty="0">
                <a:solidFill>
                  <a:srgbClr val="2EA73B"/>
                </a:solidFill>
                <a:latin typeface="Montserrat" pitchFamily="2" charset="77"/>
              </a:rPr>
              <a:t>What should they do?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E9EF7D-23AE-F27B-25A2-965E13F4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47929" y="3879533"/>
            <a:ext cx="47586900" cy="620699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D2E5423C-29E2-40AA-9381-1D10CBB73D6D}"/>
              </a:ext>
            </a:extLst>
          </p:cNvPr>
          <p:cNvSpPr/>
          <p:nvPr/>
        </p:nvSpPr>
        <p:spPr>
          <a:xfrm>
            <a:off x="6013441" y="21361671"/>
            <a:ext cx="4666004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Time series of growing biomass (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Gompertz</a:t>
            </a: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 curve) 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87F0B8D-EA3A-4FCF-93D3-AD8CAF4A8FED}"/>
              </a:ext>
            </a:extLst>
          </p:cNvPr>
          <p:cNvSpPr/>
          <p:nvPr/>
        </p:nvSpPr>
        <p:spPr>
          <a:xfrm>
            <a:off x="6101498" y="19268629"/>
            <a:ext cx="4048036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Biomass early adult stage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32823B8-FD8D-4F58-8AC5-46AAD9F04689}"/>
              </a:ext>
            </a:extLst>
          </p:cNvPr>
          <p:cNvSpPr/>
          <p:nvPr/>
        </p:nvSpPr>
        <p:spPr>
          <a:xfrm>
            <a:off x="9530929" y="18138049"/>
            <a:ext cx="3178555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Maximum achievable biomass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900D97E-98B6-475D-89BF-1865CEF9F098}"/>
              </a:ext>
            </a:extLst>
          </p:cNvPr>
          <p:cNvSpPr/>
          <p:nvPr/>
        </p:nvSpPr>
        <p:spPr>
          <a:xfrm>
            <a:off x="7027466" y="23051105"/>
            <a:ext cx="264558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Root-to-shoot ratio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C62EEDA-14AB-4D95-8AE8-491034F1A265}"/>
              </a:ext>
            </a:extLst>
          </p:cNvPr>
          <p:cNvSpPr/>
          <p:nvPr/>
        </p:nvSpPr>
        <p:spPr>
          <a:xfrm>
            <a:off x="4381649" y="20108684"/>
            <a:ext cx="3516929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Biomass juvenile stage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A605503-0DDE-47FC-8BEF-2D79D0A7C918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6333778" y="20657036"/>
            <a:ext cx="2012665" cy="704635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459FA82-6EF3-44B5-94CF-2B0A80205064}"/>
              </a:ext>
            </a:extLst>
          </p:cNvPr>
          <p:cNvCxnSpPr>
            <a:cxnSpLocks/>
          </p:cNvCxnSpPr>
          <p:nvPr/>
        </p:nvCxnSpPr>
        <p:spPr>
          <a:xfrm>
            <a:off x="8267436" y="19816981"/>
            <a:ext cx="0" cy="1713245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790526B-5E57-405D-A45C-1DEC82CB958F}"/>
              </a:ext>
            </a:extLst>
          </p:cNvPr>
          <p:cNvCxnSpPr>
            <a:cxnSpLocks/>
          </p:cNvCxnSpPr>
          <p:nvPr/>
        </p:nvCxnSpPr>
        <p:spPr>
          <a:xfrm flipH="1">
            <a:off x="8451369" y="19085898"/>
            <a:ext cx="2714279" cy="2405980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59A05F1-4D33-4891-BBC3-1309AF0BF1FB}"/>
              </a:ext>
            </a:extLst>
          </p:cNvPr>
          <p:cNvCxnSpPr>
            <a:cxnSpLocks/>
            <a:stCxn id="123" idx="0"/>
            <a:endCxn id="120" idx="2"/>
          </p:cNvCxnSpPr>
          <p:nvPr/>
        </p:nvCxnSpPr>
        <p:spPr>
          <a:xfrm flipH="1" flipV="1">
            <a:off x="8346443" y="22192668"/>
            <a:ext cx="3813" cy="858437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594DF7-7103-4241-9E2D-0CA33AFFE1EF}"/>
              </a:ext>
            </a:extLst>
          </p:cNvPr>
          <p:cNvSpPr/>
          <p:nvPr/>
        </p:nvSpPr>
        <p:spPr>
          <a:xfrm>
            <a:off x="39406727" y="9599609"/>
            <a:ext cx="404803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Maximum wheat yield</a:t>
            </a:r>
            <a:endParaRPr lang="en-US" sz="24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896AADA-A3B7-4585-9DDC-9D0092736602}"/>
              </a:ext>
            </a:extLst>
          </p:cNvPr>
          <p:cNvSpPr/>
          <p:nvPr/>
        </p:nvSpPr>
        <p:spPr>
          <a:xfrm>
            <a:off x="39406727" y="12966951"/>
            <a:ext cx="404803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Maximum barley yield</a:t>
            </a:r>
            <a:endParaRPr lang="en-US" sz="24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2315CFB-842D-4E79-BCBE-0A070BA4FA87}"/>
              </a:ext>
            </a:extLst>
          </p:cNvPr>
          <p:cNvSpPr/>
          <p:nvPr/>
        </p:nvSpPr>
        <p:spPr>
          <a:xfrm>
            <a:off x="39593139" y="16203942"/>
            <a:ext cx="404803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Maximum rapeseed yield</a:t>
            </a:r>
            <a:endParaRPr lang="en-US" sz="24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2C0966B-EB11-4054-9EBD-7AF2F7104024}"/>
              </a:ext>
            </a:extLst>
          </p:cNvPr>
          <p:cNvSpPr/>
          <p:nvPr/>
        </p:nvSpPr>
        <p:spPr>
          <a:xfrm>
            <a:off x="36099443" y="14261150"/>
            <a:ext cx="2401253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Farmgate price rapeseed</a:t>
            </a:r>
            <a:endParaRPr lang="en-US" sz="24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AE1C0AC-94EE-4675-AF98-923451DAB183}"/>
              </a:ext>
            </a:extLst>
          </p:cNvPr>
          <p:cNvSpPr/>
          <p:nvPr/>
        </p:nvSpPr>
        <p:spPr>
          <a:xfrm>
            <a:off x="36065976" y="15479550"/>
            <a:ext cx="2401253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Variability farmgate price rapeseed</a:t>
            </a:r>
            <a:endParaRPr lang="en-US" sz="24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B8867E1-B32A-4308-B6EF-734D136D91DD}"/>
              </a:ext>
            </a:extLst>
          </p:cNvPr>
          <p:cNvSpPr/>
          <p:nvPr/>
        </p:nvSpPr>
        <p:spPr>
          <a:xfrm>
            <a:off x="36065978" y="10888988"/>
            <a:ext cx="2401253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Farmgate price barley</a:t>
            </a:r>
            <a:endParaRPr lang="en-US" sz="24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CBEDDB2-891F-4B48-90A2-9C91D4F8E339}"/>
              </a:ext>
            </a:extLst>
          </p:cNvPr>
          <p:cNvSpPr/>
          <p:nvPr/>
        </p:nvSpPr>
        <p:spPr>
          <a:xfrm>
            <a:off x="36065979" y="12300685"/>
            <a:ext cx="2401253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Variability farmgate price barley</a:t>
            </a:r>
            <a:endParaRPr lang="en-US" sz="24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E62354A-4F8B-4AE6-8D77-361C52F99B9B}"/>
              </a:ext>
            </a:extLst>
          </p:cNvPr>
          <p:cNvSpPr/>
          <p:nvPr/>
        </p:nvSpPr>
        <p:spPr>
          <a:xfrm>
            <a:off x="36065976" y="7704181"/>
            <a:ext cx="2401253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Farmgate price wheat</a:t>
            </a:r>
            <a:endParaRPr lang="en-US" sz="24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D299102-41AC-4D43-BEA4-5D829D6E961A}"/>
              </a:ext>
            </a:extLst>
          </p:cNvPr>
          <p:cNvSpPr/>
          <p:nvPr/>
        </p:nvSpPr>
        <p:spPr>
          <a:xfrm>
            <a:off x="36099443" y="8877032"/>
            <a:ext cx="2401253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Variability farmgate price wheat</a:t>
            </a:r>
            <a:endParaRPr lang="en-US" sz="24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838F00-1D44-418A-983A-F5328279BEB5}"/>
              </a:ext>
            </a:extLst>
          </p:cNvPr>
          <p:cNvSpPr/>
          <p:nvPr/>
        </p:nvSpPr>
        <p:spPr>
          <a:xfrm>
            <a:off x="32573290" y="11843490"/>
            <a:ext cx="2401253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Annual crop income</a:t>
            </a:r>
            <a:endParaRPr lang="en-US" sz="24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4621049-407C-4050-85F0-35E0EE659263}"/>
              </a:ext>
            </a:extLst>
          </p:cNvPr>
          <p:cNvSpPr/>
          <p:nvPr/>
        </p:nvSpPr>
        <p:spPr>
          <a:xfrm>
            <a:off x="19576498" y="7482906"/>
            <a:ext cx="2401253" cy="107721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32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Planting material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B4533FA-4D53-49E9-99B4-E73939CFC646}"/>
              </a:ext>
            </a:extLst>
          </p:cNvPr>
          <p:cNvSpPr/>
          <p:nvPr/>
        </p:nvSpPr>
        <p:spPr>
          <a:xfrm>
            <a:off x="22135454" y="17128670"/>
            <a:ext cx="2401253" cy="8309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Labor time maintenance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2D29FA4-53E6-479F-B06A-E2E3E3AE8095}"/>
              </a:ext>
            </a:extLst>
          </p:cNvPr>
          <p:cNvSpPr/>
          <p:nvPr/>
        </p:nvSpPr>
        <p:spPr>
          <a:xfrm>
            <a:off x="22634631" y="8862133"/>
            <a:ext cx="2401253" cy="8309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Labor time planting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223D27C-18AE-43BC-8ED1-A46A9395DF2A}"/>
              </a:ext>
            </a:extLst>
          </p:cNvPr>
          <p:cNvSpPr/>
          <p:nvPr/>
        </p:nvSpPr>
        <p:spPr>
          <a:xfrm>
            <a:off x="22639650" y="11297626"/>
            <a:ext cx="2401253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32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NPV agroforestry intervention</a:t>
            </a:r>
            <a:endParaRPr lang="en-US" sz="32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350F0A-6129-4A35-AD01-329D16B19441}"/>
              </a:ext>
            </a:extLst>
          </p:cNvPr>
          <p:cNvSpPr/>
          <p:nvPr/>
        </p:nvSpPr>
        <p:spPr>
          <a:xfrm>
            <a:off x="14128250" y="17832472"/>
            <a:ext cx="24012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Pulp and energy wood yield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77DDBD5-7C29-4DCC-9415-1002B1616556}"/>
              </a:ext>
            </a:extLst>
          </p:cNvPr>
          <p:cNvSpPr/>
          <p:nvPr/>
        </p:nvSpPr>
        <p:spPr>
          <a:xfrm>
            <a:off x="14114064" y="20370620"/>
            <a:ext cx="24012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Sawnwood yield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093740C-2854-4F97-98C7-7574C2FBF0F7}"/>
              </a:ext>
            </a:extLst>
          </p:cNvPr>
          <p:cNvSpPr/>
          <p:nvPr/>
        </p:nvSpPr>
        <p:spPr>
          <a:xfrm>
            <a:off x="14128250" y="22583286"/>
            <a:ext cx="24012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High-value timber yield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490F02C-2059-495B-A398-81B20DF9F1FB}"/>
              </a:ext>
            </a:extLst>
          </p:cNvPr>
          <p:cNvSpPr/>
          <p:nvPr/>
        </p:nvSpPr>
        <p:spPr>
          <a:xfrm>
            <a:off x="14114062" y="16875837"/>
            <a:ext cx="24012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Pulp and energy wood price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C406C35-DF5B-41AE-AE3C-B9AB62785F0F}"/>
              </a:ext>
            </a:extLst>
          </p:cNvPr>
          <p:cNvSpPr/>
          <p:nvPr/>
        </p:nvSpPr>
        <p:spPr>
          <a:xfrm>
            <a:off x="14114063" y="19592583"/>
            <a:ext cx="24012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Sawnwood price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204B989-84C8-473F-A14F-38B7B6CB92F4}"/>
              </a:ext>
            </a:extLst>
          </p:cNvPr>
          <p:cNvSpPr/>
          <p:nvPr/>
        </p:nvSpPr>
        <p:spPr>
          <a:xfrm>
            <a:off x="14128250" y="21547998"/>
            <a:ext cx="24012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High-value timber price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4C6C256-3B51-491E-A318-8EEEB8247542}"/>
              </a:ext>
            </a:extLst>
          </p:cNvPr>
          <p:cNvSpPr/>
          <p:nvPr/>
        </p:nvSpPr>
        <p:spPr>
          <a:xfrm>
            <a:off x="17768230" y="19922691"/>
            <a:ext cx="24012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Woody biomass income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39D8D62-5FC4-4504-AB49-673EC64B6862}"/>
              </a:ext>
            </a:extLst>
          </p:cNvPr>
          <p:cNvSpPr/>
          <p:nvPr/>
        </p:nvSpPr>
        <p:spPr>
          <a:xfrm>
            <a:off x="27341892" y="20898760"/>
            <a:ext cx="3423040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Time series of nuts production (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Gompertz</a:t>
            </a: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 curve) 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BD58665-5CBF-4187-BD6F-85C2BFA955BC}"/>
              </a:ext>
            </a:extLst>
          </p:cNvPr>
          <p:cNvSpPr/>
          <p:nvPr/>
        </p:nvSpPr>
        <p:spPr>
          <a:xfrm>
            <a:off x="30563395" y="24253934"/>
            <a:ext cx="4048036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Yield of nuts at early adult stage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6903E21-6C20-497A-8E9C-9405B16E334B}"/>
              </a:ext>
            </a:extLst>
          </p:cNvPr>
          <p:cNvSpPr/>
          <p:nvPr/>
        </p:nvSpPr>
        <p:spPr>
          <a:xfrm>
            <a:off x="32370510" y="20860246"/>
            <a:ext cx="3178555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Yield of nuts at maximum production age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2C0E84D-0F1E-4367-A0EF-33343063B405}"/>
              </a:ext>
            </a:extLst>
          </p:cNvPr>
          <p:cNvSpPr/>
          <p:nvPr/>
        </p:nvSpPr>
        <p:spPr>
          <a:xfrm>
            <a:off x="26038057" y="24532286"/>
            <a:ext cx="3516929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Yield of nuts at juvenile stage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11F19AB-FD8E-4010-B4F3-98F821D7BBE6}"/>
              </a:ext>
            </a:extLst>
          </p:cNvPr>
          <p:cNvCxnSpPr>
            <a:cxnSpLocks/>
            <a:stCxn id="185" idx="0"/>
            <a:endCxn id="181" idx="2"/>
          </p:cNvCxnSpPr>
          <p:nvPr/>
        </p:nvCxnSpPr>
        <p:spPr>
          <a:xfrm flipV="1">
            <a:off x="27796522" y="22099089"/>
            <a:ext cx="1256890" cy="2433197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E9513B21-43AA-4579-9D0B-078D890D0306}"/>
              </a:ext>
            </a:extLst>
          </p:cNvPr>
          <p:cNvSpPr/>
          <p:nvPr/>
        </p:nvSpPr>
        <p:spPr>
          <a:xfrm>
            <a:off x="30116602" y="18442328"/>
            <a:ext cx="278990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Variability farmgate price nuts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DD1D8C7-DA24-40F0-AFB7-A2866087D25D}"/>
              </a:ext>
            </a:extLst>
          </p:cNvPr>
          <p:cNvSpPr/>
          <p:nvPr/>
        </p:nvSpPr>
        <p:spPr>
          <a:xfrm>
            <a:off x="25168912" y="18508974"/>
            <a:ext cx="24012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Farmgate price of nuts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9D5474A-CEC2-424F-B5A9-F06FCBBF4EFE}"/>
              </a:ext>
            </a:extLst>
          </p:cNvPr>
          <p:cNvSpPr/>
          <p:nvPr/>
        </p:nvSpPr>
        <p:spPr>
          <a:xfrm>
            <a:off x="27468244" y="16946406"/>
            <a:ext cx="24012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Annual walnuts income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40149DD-9279-4CBC-A390-AC12A723AC89}"/>
              </a:ext>
            </a:extLst>
          </p:cNvPr>
          <p:cNvSpPr/>
          <p:nvPr/>
        </p:nvSpPr>
        <p:spPr>
          <a:xfrm>
            <a:off x="2158408" y="24116361"/>
            <a:ext cx="24012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Carbon price today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5A4FA03-61C4-4B33-9E0A-9922DDAC01E0}"/>
              </a:ext>
            </a:extLst>
          </p:cNvPr>
          <p:cNvSpPr/>
          <p:nvPr/>
        </p:nvSpPr>
        <p:spPr>
          <a:xfrm>
            <a:off x="2114328" y="26501212"/>
            <a:ext cx="2401253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Maximum carbon price in the future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336749D-C712-4990-8568-981AA39C68BD}"/>
              </a:ext>
            </a:extLst>
          </p:cNvPr>
          <p:cNvSpPr/>
          <p:nvPr/>
        </p:nvSpPr>
        <p:spPr>
          <a:xfrm>
            <a:off x="2158408" y="25364539"/>
            <a:ext cx="24012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Relative trend carbon price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4A1432C-8A60-4E5D-8B38-DEC0B7ADB20B}"/>
              </a:ext>
            </a:extLst>
          </p:cNvPr>
          <p:cNvSpPr/>
          <p:nvPr/>
        </p:nvSpPr>
        <p:spPr>
          <a:xfrm>
            <a:off x="17615454" y="26453356"/>
            <a:ext cx="24012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Income carbon marketing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B39EA1E-F5D1-44E1-8211-0624D2E8B967}"/>
              </a:ext>
            </a:extLst>
          </p:cNvPr>
          <p:cNvSpPr/>
          <p:nvPr/>
        </p:nvSpPr>
        <p:spPr>
          <a:xfrm>
            <a:off x="24905436" y="7704181"/>
            <a:ext cx="2401253" cy="8309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Costs of carbon certification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2848DC0-1196-4355-9A8A-C538B8E46B21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10885190" y="21890156"/>
            <a:ext cx="3243060" cy="1108629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E5369D83-7428-482F-B996-57C1DAFDF59D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10904683" y="20601453"/>
            <a:ext cx="3209381" cy="1018497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9D41A9D-1CFE-4E5E-A7E9-7B08701E471C}"/>
              </a:ext>
            </a:extLst>
          </p:cNvPr>
          <p:cNvCxnSpPr>
            <a:cxnSpLocks/>
          </p:cNvCxnSpPr>
          <p:nvPr/>
        </p:nvCxnSpPr>
        <p:spPr>
          <a:xfrm flipV="1">
            <a:off x="10775613" y="18244783"/>
            <a:ext cx="3200724" cy="3116887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ight Brace 211">
            <a:extLst>
              <a:ext uri="{FF2B5EF4-FFF2-40B4-BE49-F238E27FC236}">
                <a16:creationId xmlns:a16="http://schemas.microsoft.com/office/drawing/2014/main" id="{9850A0F8-B930-47DF-BF0C-60EBBDA306CD}"/>
              </a:ext>
            </a:extLst>
          </p:cNvPr>
          <p:cNvSpPr/>
          <p:nvPr/>
        </p:nvSpPr>
        <p:spPr bwMode="auto">
          <a:xfrm>
            <a:off x="16825832" y="16811904"/>
            <a:ext cx="725360" cy="7124196"/>
          </a:xfrm>
          <a:prstGeom prst="rightBrace">
            <a:avLst>
              <a:gd name="adj1" fmla="val 34196"/>
              <a:gd name="adj2" fmla="val 50000"/>
            </a:avLst>
          </a:prstGeom>
          <a:noFill/>
          <a:ln w="762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239808" fontAlgn="base">
              <a:spcBef>
                <a:spcPct val="50000"/>
              </a:spcBef>
              <a:spcAft>
                <a:spcPct val="0"/>
              </a:spcAft>
            </a:pPr>
            <a:endParaRPr lang="de-DE" sz="3300" b="1">
              <a:latin typeface="Tahoma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698B8D2-0BD8-410C-AB5B-357D82C470F3}"/>
              </a:ext>
            </a:extLst>
          </p:cNvPr>
          <p:cNvSpPr/>
          <p:nvPr/>
        </p:nvSpPr>
        <p:spPr>
          <a:xfrm>
            <a:off x="6035912" y="26682959"/>
            <a:ext cx="4666004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Time series of carbon price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569DD9A5-80E9-4FA0-9905-3B7779810779}"/>
              </a:ext>
            </a:extLst>
          </p:cNvPr>
          <p:cNvCxnSpPr>
            <a:cxnSpLocks/>
            <a:stCxn id="202" idx="3"/>
          </p:cNvCxnSpPr>
          <p:nvPr/>
        </p:nvCxnSpPr>
        <p:spPr>
          <a:xfrm>
            <a:off x="4559661" y="24531860"/>
            <a:ext cx="1653998" cy="2381931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DB1DFDB-EFA9-4F24-AD23-435A315E1D2C}"/>
              </a:ext>
            </a:extLst>
          </p:cNvPr>
          <p:cNvCxnSpPr>
            <a:cxnSpLocks/>
            <a:stCxn id="204" idx="3"/>
            <a:endCxn id="213" idx="1"/>
          </p:cNvCxnSpPr>
          <p:nvPr/>
        </p:nvCxnSpPr>
        <p:spPr>
          <a:xfrm>
            <a:off x="4559661" y="25780038"/>
            <a:ext cx="1476251" cy="1133754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E0DCC45-479C-4B32-8B27-8A27D0B0EBC3}"/>
              </a:ext>
            </a:extLst>
          </p:cNvPr>
          <p:cNvCxnSpPr>
            <a:cxnSpLocks/>
            <a:stCxn id="203" idx="3"/>
            <a:endCxn id="213" idx="1"/>
          </p:cNvCxnSpPr>
          <p:nvPr/>
        </p:nvCxnSpPr>
        <p:spPr>
          <a:xfrm flipV="1">
            <a:off x="4515581" y="26913792"/>
            <a:ext cx="1520331" cy="187585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8AE0C4A-4133-4734-9FFB-FC6DCBA832A4}"/>
              </a:ext>
            </a:extLst>
          </p:cNvPr>
          <p:cNvCxnSpPr>
            <a:cxnSpLocks/>
            <a:stCxn id="213" idx="3"/>
            <a:endCxn id="205" idx="1"/>
          </p:cNvCxnSpPr>
          <p:nvPr/>
        </p:nvCxnSpPr>
        <p:spPr>
          <a:xfrm flipV="1">
            <a:off x="10701916" y="26868855"/>
            <a:ext cx="6913538" cy="44937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0D964848-61FA-4D04-98A5-12D921D159D7}"/>
              </a:ext>
            </a:extLst>
          </p:cNvPr>
          <p:cNvCxnSpPr>
            <a:cxnSpLocks/>
            <a:stCxn id="182" idx="0"/>
            <a:endCxn id="181" idx="2"/>
          </p:cNvCxnSpPr>
          <p:nvPr/>
        </p:nvCxnSpPr>
        <p:spPr>
          <a:xfrm flipH="1" flipV="1">
            <a:off x="29053412" y="22099089"/>
            <a:ext cx="3534001" cy="2154845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54F291B-98D7-4F39-AF24-1A13B07C7CC5}"/>
              </a:ext>
            </a:extLst>
          </p:cNvPr>
          <p:cNvCxnSpPr>
            <a:cxnSpLocks/>
            <a:endCxn id="181" idx="3"/>
          </p:cNvCxnSpPr>
          <p:nvPr/>
        </p:nvCxnSpPr>
        <p:spPr>
          <a:xfrm flipH="1">
            <a:off x="30764932" y="21460409"/>
            <a:ext cx="1561494" cy="38516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6018EC06-B47A-425F-99DA-6E346AF3924C}"/>
              </a:ext>
            </a:extLst>
          </p:cNvPr>
          <p:cNvCxnSpPr>
            <a:cxnSpLocks/>
            <a:stCxn id="200" idx="3"/>
            <a:endCxn id="201" idx="2"/>
          </p:cNvCxnSpPr>
          <p:nvPr/>
        </p:nvCxnSpPr>
        <p:spPr>
          <a:xfrm flipV="1">
            <a:off x="27570165" y="17777403"/>
            <a:ext cx="1098706" cy="1147070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FEF45BA-BE53-47AD-BD23-712E197E1DAE}"/>
              </a:ext>
            </a:extLst>
          </p:cNvPr>
          <p:cNvCxnSpPr>
            <a:cxnSpLocks/>
            <a:stCxn id="199" idx="1"/>
            <a:endCxn id="201" idx="2"/>
          </p:cNvCxnSpPr>
          <p:nvPr/>
        </p:nvCxnSpPr>
        <p:spPr>
          <a:xfrm flipH="1" flipV="1">
            <a:off x="28668871" y="17777403"/>
            <a:ext cx="1447731" cy="1080424"/>
          </a:xfrm>
          <a:prstGeom prst="straightConnector1">
            <a:avLst/>
          </a:prstGeom>
          <a:ln w="130175">
            <a:solidFill>
              <a:schemeClr val="accent2">
                <a:lumMod val="40000"/>
                <a:lumOff val="60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D6C3FA31-9D40-421C-B250-A13078BF7D7C}"/>
              </a:ext>
            </a:extLst>
          </p:cNvPr>
          <p:cNvSpPr/>
          <p:nvPr/>
        </p:nvSpPr>
        <p:spPr>
          <a:xfrm>
            <a:off x="24818304" y="16015093"/>
            <a:ext cx="2401253" cy="8309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Labor time timber harvest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4F0757F-87E1-4803-B884-3B21BC532806}"/>
              </a:ext>
            </a:extLst>
          </p:cNvPr>
          <p:cNvSpPr/>
          <p:nvPr/>
        </p:nvSpPr>
        <p:spPr>
          <a:xfrm>
            <a:off x="29312132" y="11649510"/>
            <a:ext cx="2705229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36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NPV </a:t>
            </a:r>
            <a:r>
              <a:rPr lang="de-DE" sz="3600" b="1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no intervention</a:t>
            </a:r>
            <a:endParaRPr lang="en-US" sz="36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31D95C10-B6D3-4962-89FC-B562D306F89D}"/>
              </a:ext>
            </a:extLst>
          </p:cNvPr>
          <p:cNvSpPr/>
          <p:nvPr/>
        </p:nvSpPr>
        <p:spPr>
          <a:xfrm>
            <a:off x="25857793" y="11320278"/>
            <a:ext cx="2786611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36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NPV of agroforestry transition</a:t>
            </a:r>
            <a:endParaRPr lang="en-US" sz="36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B3A43252-912F-4569-B30C-BA875D17B8F7}"/>
              </a:ext>
            </a:extLst>
          </p:cNvPr>
          <p:cNvCxnSpPr>
            <a:cxnSpLocks/>
            <a:endCxn id="172" idx="1"/>
          </p:cNvCxnSpPr>
          <p:nvPr/>
        </p:nvCxnSpPr>
        <p:spPr>
          <a:xfrm flipV="1">
            <a:off x="20084463" y="12082456"/>
            <a:ext cx="2555187" cy="8347478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B50C901-CD9E-4E95-A655-F64CB6541BC5}"/>
              </a:ext>
            </a:extLst>
          </p:cNvPr>
          <p:cNvCxnSpPr>
            <a:cxnSpLocks/>
            <a:stCxn id="205" idx="3"/>
            <a:endCxn id="172" idx="1"/>
          </p:cNvCxnSpPr>
          <p:nvPr/>
        </p:nvCxnSpPr>
        <p:spPr>
          <a:xfrm flipV="1">
            <a:off x="20016707" y="12082456"/>
            <a:ext cx="2622943" cy="14786399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22C66387-E0E2-47E0-B589-B71745E87433}"/>
              </a:ext>
            </a:extLst>
          </p:cNvPr>
          <p:cNvCxnSpPr>
            <a:cxnSpLocks/>
            <a:stCxn id="207" idx="2"/>
          </p:cNvCxnSpPr>
          <p:nvPr/>
        </p:nvCxnSpPr>
        <p:spPr>
          <a:xfrm flipH="1">
            <a:off x="24905437" y="8535178"/>
            <a:ext cx="1200626" cy="2740771"/>
          </a:xfrm>
          <a:prstGeom prst="straightConnector1">
            <a:avLst/>
          </a:prstGeom>
          <a:ln w="130175">
            <a:solidFill>
              <a:srgbClr val="C00000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86C9C5DD-722D-4526-8277-CF08E884247C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20777125" y="8560124"/>
            <a:ext cx="2294864" cy="2769183"/>
          </a:xfrm>
          <a:prstGeom prst="straightConnector1">
            <a:avLst/>
          </a:prstGeom>
          <a:ln w="130175">
            <a:solidFill>
              <a:srgbClr val="C00000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80BC1A99-F355-49B3-824B-D1096576009D}"/>
              </a:ext>
            </a:extLst>
          </p:cNvPr>
          <p:cNvCxnSpPr>
            <a:cxnSpLocks/>
            <a:stCxn id="171" idx="2"/>
            <a:endCxn id="172" idx="0"/>
          </p:cNvCxnSpPr>
          <p:nvPr/>
        </p:nvCxnSpPr>
        <p:spPr>
          <a:xfrm>
            <a:off x="23835258" y="9693130"/>
            <a:ext cx="5019" cy="1604496"/>
          </a:xfrm>
          <a:prstGeom prst="straightConnector1">
            <a:avLst/>
          </a:prstGeom>
          <a:ln w="130175">
            <a:solidFill>
              <a:srgbClr val="C00000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02CEE0C5-35CA-4CBF-AB29-7AD65134F26E}"/>
              </a:ext>
            </a:extLst>
          </p:cNvPr>
          <p:cNvCxnSpPr>
            <a:cxnSpLocks/>
            <a:stCxn id="201" idx="0"/>
          </p:cNvCxnSpPr>
          <p:nvPr/>
        </p:nvCxnSpPr>
        <p:spPr>
          <a:xfrm flipH="1" flipV="1">
            <a:off x="25040905" y="12888964"/>
            <a:ext cx="3627966" cy="4057442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838B7529-C703-4528-99D5-CFDB530AEBD4}"/>
              </a:ext>
            </a:extLst>
          </p:cNvPr>
          <p:cNvCxnSpPr>
            <a:cxnSpLocks/>
            <a:stCxn id="288" idx="0"/>
            <a:endCxn id="172" idx="2"/>
          </p:cNvCxnSpPr>
          <p:nvPr/>
        </p:nvCxnSpPr>
        <p:spPr>
          <a:xfrm flipH="1" flipV="1">
            <a:off x="23840277" y="12867286"/>
            <a:ext cx="2178654" cy="3147807"/>
          </a:xfrm>
          <a:prstGeom prst="straightConnector1">
            <a:avLst/>
          </a:prstGeom>
          <a:ln w="130175">
            <a:solidFill>
              <a:srgbClr val="C00000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>
            <a:extLst>
              <a:ext uri="{FF2B5EF4-FFF2-40B4-BE49-F238E27FC236}">
                <a16:creationId xmlns:a16="http://schemas.microsoft.com/office/drawing/2014/main" id="{CF1ED9A2-D4B1-4ECC-88B2-30B9BF8C52AD}"/>
              </a:ext>
            </a:extLst>
          </p:cNvPr>
          <p:cNvSpPr/>
          <p:nvPr/>
        </p:nvSpPr>
        <p:spPr>
          <a:xfrm>
            <a:off x="23950165" y="22856067"/>
            <a:ext cx="278990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Coefficient of variation nuts yield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7E1C8518-6B60-4C43-B20F-A5D619D2539B}"/>
              </a:ext>
            </a:extLst>
          </p:cNvPr>
          <p:cNvCxnSpPr>
            <a:cxnSpLocks/>
            <a:stCxn id="385" idx="0"/>
            <a:endCxn id="181" idx="1"/>
          </p:cNvCxnSpPr>
          <p:nvPr/>
        </p:nvCxnSpPr>
        <p:spPr>
          <a:xfrm flipV="1">
            <a:off x="25345117" y="21498925"/>
            <a:ext cx="1996775" cy="1357142"/>
          </a:xfrm>
          <a:prstGeom prst="straightConnector1">
            <a:avLst/>
          </a:prstGeom>
          <a:ln w="130175">
            <a:solidFill>
              <a:schemeClr val="accent2">
                <a:lumMod val="40000"/>
                <a:lumOff val="60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Rectangle 412">
            <a:extLst>
              <a:ext uri="{FF2B5EF4-FFF2-40B4-BE49-F238E27FC236}">
                <a16:creationId xmlns:a16="http://schemas.microsoft.com/office/drawing/2014/main" id="{4DB1BB40-F8FF-4330-8268-F30874EE1ACD}"/>
              </a:ext>
            </a:extLst>
          </p:cNvPr>
          <p:cNvSpPr/>
          <p:nvPr/>
        </p:nvSpPr>
        <p:spPr>
          <a:xfrm>
            <a:off x="39508803" y="7704181"/>
            <a:ext cx="404803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Coefficient of variation wheat yield</a:t>
            </a:r>
            <a:endParaRPr lang="en-US" sz="24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D8D3F789-CFC2-4655-83BC-6DF293113DCF}"/>
              </a:ext>
            </a:extLst>
          </p:cNvPr>
          <p:cNvCxnSpPr>
            <a:cxnSpLocks/>
          </p:cNvCxnSpPr>
          <p:nvPr/>
        </p:nvCxnSpPr>
        <p:spPr>
          <a:xfrm>
            <a:off x="41542175" y="8645595"/>
            <a:ext cx="9355" cy="856669"/>
          </a:xfrm>
          <a:prstGeom prst="straightConnector1">
            <a:avLst/>
          </a:prstGeom>
          <a:ln w="130175">
            <a:solidFill>
              <a:schemeClr val="accent2">
                <a:lumMod val="60000"/>
                <a:lumOff val="40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0ECE91D-036E-4847-862C-A1A5EF82096A}"/>
              </a:ext>
            </a:extLst>
          </p:cNvPr>
          <p:cNvSpPr/>
          <p:nvPr/>
        </p:nvSpPr>
        <p:spPr>
          <a:xfrm>
            <a:off x="28463227" y="8573479"/>
            <a:ext cx="240125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Discount rate</a:t>
            </a:r>
            <a:endParaRPr lang="en-US" sz="24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1FF987BB-CF66-4C21-8BFF-965BF358E426}"/>
              </a:ext>
            </a:extLst>
          </p:cNvPr>
          <p:cNvCxnSpPr>
            <a:cxnSpLocks/>
          </p:cNvCxnSpPr>
          <p:nvPr/>
        </p:nvCxnSpPr>
        <p:spPr>
          <a:xfrm flipH="1">
            <a:off x="25040903" y="9118145"/>
            <a:ext cx="3444256" cy="2453231"/>
          </a:xfrm>
          <a:prstGeom prst="straightConnector1">
            <a:avLst/>
          </a:prstGeom>
          <a:ln w="130175">
            <a:solidFill>
              <a:schemeClr val="accent2">
                <a:lumMod val="60000"/>
                <a:lumOff val="40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DF8ED4A6-6FDB-46E2-8E3D-A9E949F2CA2F}"/>
              </a:ext>
            </a:extLst>
          </p:cNvPr>
          <p:cNvCxnSpPr>
            <a:cxnSpLocks/>
          </p:cNvCxnSpPr>
          <p:nvPr/>
        </p:nvCxnSpPr>
        <p:spPr>
          <a:xfrm>
            <a:off x="29800790" y="9204736"/>
            <a:ext cx="581511" cy="2317741"/>
          </a:xfrm>
          <a:prstGeom prst="straightConnector1">
            <a:avLst/>
          </a:prstGeom>
          <a:ln w="130175">
            <a:solidFill>
              <a:schemeClr val="accent2">
                <a:lumMod val="60000"/>
                <a:lumOff val="40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angle 424">
            <a:extLst>
              <a:ext uri="{FF2B5EF4-FFF2-40B4-BE49-F238E27FC236}">
                <a16:creationId xmlns:a16="http://schemas.microsoft.com/office/drawing/2014/main" id="{56C13BF3-BCD8-4BED-8874-4BA55A98E172}"/>
              </a:ext>
            </a:extLst>
          </p:cNvPr>
          <p:cNvSpPr/>
          <p:nvPr/>
        </p:nvSpPr>
        <p:spPr>
          <a:xfrm>
            <a:off x="39406727" y="10968688"/>
            <a:ext cx="404803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Coefficient of variation barley yield</a:t>
            </a:r>
            <a:endParaRPr lang="en-US" sz="24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207D3DA8-8362-474A-B620-1D7D83CB2C76}"/>
              </a:ext>
            </a:extLst>
          </p:cNvPr>
          <p:cNvCxnSpPr>
            <a:cxnSpLocks/>
          </p:cNvCxnSpPr>
          <p:nvPr/>
        </p:nvCxnSpPr>
        <p:spPr>
          <a:xfrm>
            <a:off x="41426068" y="11994373"/>
            <a:ext cx="9355" cy="856669"/>
          </a:xfrm>
          <a:prstGeom prst="straightConnector1">
            <a:avLst/>
          </a:prstGeom>
          <a:ln w="130175">
            <a:solidFill>
              <a:schemeClr val="accent2">
                <a:lumMod val="60000"/>
                <a:lumOff val="40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426">
            <a:extLst>
              <a:ext uri="{FF2B5EF4-FFF2-40B4-BE49-F238E27FC236}">
                <a16:creationId xmlns:a16="http://schemas.microsoft.com/office/drawing/2014/main" id="{D7DF109A-9BF0-412C-BFBE-35CD36AB2EF7}"/>
              </a:ext>
            </a:extLst>
          </p:cNvPr>
          <p:cNvSpPr/>
          <p:nvPr/>
        </p:nvSpPr>
        <p:spPr>
          <a:xfrm>
            <a:off x="39513481" y="14263229"/>
            <a:ext cx="404803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Coefficient of variation rapeseed yield</a:t>
            </a:r>
            <a:endParaRPr lang="en-US" sz="24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6238A8D3-5F69-47E7-B04A-4AF100CEF8D3}"/>
              </a:ext>
            </a:extLst>
          </p:cNvPr>
          <p:cNvCxnSpPr>
            <a:cxnSpLocks/>
          </p:cNvCxnSpPr>
          <p:nvPr/>
        </p:nvCxnSpPr>
        <p:spPr>
          <a:xfrm>
            <a:off x="41532821" y="15288913"/>
            <a:ext cx="9355" cy="856669"/>
          </a:xfrm>
          <a:prstGeom prst="straightConnector1">
            <a:avLst/>
          </a:prstGeom>
          <a:ln w="130175">
            <a:solidFill>
              <a:schemeClr val="accent2">
                <a:lumMod val="60000"/>
                <a:lumOff val="40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Right Brace 439">
            <a:extLst>
              <a:ext uri="{FF2B5EF4-FFF2-40B4-BE49-F238E27FC236}">
                <a16:creationId xmlns:a16="http://schemas.microsoft.com/office/drawing/2014/main" id="{E93242C2-4313-4AAC-AB5F-C96CB8A6EA25}"/>
              </a:ext>
            </a:extLst>
          </p:cNvPr>
          <p:cNvSpPr/>
          <p:nvPr/>
        </p:nvSpPr>
        <p:spPr bwMode="auto">
          <a:xfrm rot="10800000">
            <a:off x="35134337" y="7287896"/>
            <a:ext cx="827380" cy="9883629"/>
          </a:xfrm>
          <a:prstGeom prst="rightBrace">
            <a:avLst>
              <a:gd name="adj1" fmla="val 34196"/>
              <a:gd name="adj2" fmla="val 50000"/>
            </a:avLst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239808" fontAlgn="base">
              <a:spcBef>
                <a:spcPct val="50000"/>
              </a:spcBef>
              <a:spcAft>
                <a:spcPct val="0"/>
              </a:spcAft>
            </a:pPr>
            <a:endParaRPr lang="de-DE" sz="3300" b="1">
              <a:latin typeface="Tahoma" pitchFamily="34" charset="0"/>
            </a:endParaRPr>
          </a:p>
        </p:txBody>
      </p: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FCCCAB13-9BA3-45B7-B2AC-9A36FE89A993}"/>
              </a:ext>
            </a:extLst>
          </p:cNvPr>
          <p:cNvCxnSpPr>
            <a:cxnSpLocks/>
            <a:stCxn id="149" idx="1"/>
          </p:cNvCxnSpPr>
          <p:nvPr/>
        </p:nvCxnSpPr>
        <p:spPr>
          <a:xfrm flipH="1" flipV="1">
            <a:off x="31898344" y="12249677"/>
            <a:ext cx="674946" cy="9312"/>
          </a:xfrm>
          <a:prstGeom prst="straightConnector1">
            <a:avLst/>
          </a:prstGeom>
          <a:ln w="130175">
            <a:solidFill>
              <a:srgbClr val="003E7E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470B9FD9-2D05-4E68-A43F-E0A6735C38AB}"/>
              </a:ext>
            </a:extLst>
          </p:cNvPr>
          <p:cNvCxnSpPr>
            <a:cxnSpLocks/>
            <a:endCxn id="290" idx="3"/>
          </p:cNvCxnSpPr>
          <p:nvPr/>
        </p:nvCxnSpPr>
        <p:spPr>
          <a:xfrm flipH="1">
            <a:off x="28644404" y="12181332"/>
            <a:ext cx="785680" cy="16109"/>
          </a:xfrm>
          <a:prstGeom prst="straightConnector1">
            <a:avLst/>
          </a:prstGeom>
          <a:ln w="130175">
            <a:solidFill>
              <a:srgbClr val="003E7E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F55717A8-CB03-434D-BD1A-BFB543F91FD1}"/>
              </a:ext>
            </a:extLst>
          </p:cNvPr>
          <p:cNvCxnSpPr>
            <a:cxnSpLocks/>
            <a:endCxn id="290" idx="1"/>
          </p:cNvCxnSpPr>
          <p:nvPr/>
        </p:nvCxnSpPr>
        <p:spPr>
          <a:xfrm flipV="1">
            <a:off x="25040903" y="12197441"/>
            <a:ext cx="816890" cy="14296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480">
            <a:extLst>
              <a:ext uri="{FF2B5EF4-FFF2-40B4-BE49-F238E27FC236}">
                <a16:creationId xmlns:a16="http://schemas.microsoft.com/office/drawing/2014/main" id="{C2C62743-B472-47E2-B5CB-E9FC518B0193}"/>
              </a:ext>
            </a:extLst>
          </p:cNvPr>
          <p:cNvSpPr txBox="1"/>
          <p:nvPr/>
        </p:nvSpPr>
        <p:spPr>
          <a:xfrm>
            <a:off x="4098421" y="4451034"/>
            <a:ext cx="22789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/>
              <a:t>Variables of the decision to transition into dual-purpose (timber and nuts) walnut agroforestry</a:t>
            </a:r>
            <a:endParaRPr lang="es-ES" sz="4400" b="1" u="sng" dirty="0"/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3A46493-1400-48B1-9FB5-20146BBD5C57}"/>
              </a:ext>
            </a:extLst>
          </p:cNvPr>
          <p:cNvSpPr txBox="1"/>
          <p:nvPr/>
        </p:nvSpPr>
        <p:spPr>
          <a:xfrm>
            <a:off x="28668871" y="4426559"/>
            <a:ext cx="20497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/>
              <a:t>Variables of the decision to continue practicing agriculture without integration of trees</a:t>
            </a:r>
            <a:endParaRPr lang="es-ES" sz="4400" b="1" u="sng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CF1320A0-FC44-49E0-9775-536BD5CCBD4B}"/>
              </a:ext>
            </a:extLst>
          </p:cNvPr>
          <p:cNvSpPr/>
          <p:nvPr/>
        </p:nvSpPr>
        <p:spPr>
          <a:xfrm>
            <a:off x="39110862" y="19137509"/>
            <a:ext cx="3178555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36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Intervention Bnefits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DE679E3-3CE3-45FD-AFA2-8F7E1842E892}"/>
              </a:ext>
            </a:extLst>
          </p:cNvPr>
          <p:cNvSpPr/>
          <p:nvPr/>
        </p:nvSpPr>
        <p:spPr>
          <a:xfrm>
            <a:off x="43748104" y="19135130"/>
            <a:ext cx="2931801" cy="120032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36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Intervention Costs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50BFC8FD-F46E-47A9-AFDD-E990581323BB}"/>
              </a:ext>
            </a:extLst>
          </p:cNvPr>
          <p:cNvSpPr/>
          <p:nvPr/>
        </p:nvSpPr>
        <p:spPr>
          <a:xfrm>
            <a:off x="39081621" y="20930066"/>
            <a:ext cx="3381951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Modulating effects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7D37FACC-9596-46D6-8716-C67167B5F719}"/>
              </a:ext>
            </a:extLst>
          </p:cNvPr>
          <p:cNvSpPr/>
          <p:nvPr/>
        </p:nvSpPr>
        <p:spPr>
          <a:xfrm>
            <a:off x="43439750" y="20930062"/>
            <a:ext cx="4048036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3600" b="1" dirty="0">
                <a:solidFill>
                  <a:srgbClr val="003E7E"/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Treeless agriculture benefits</a:t>
            </a:r>
            <a:endParaRPr lang="en-US" sz="3600" b="1" dirty="0">
              <a:solidFill>
                <a:srgbClr val="003E7E"/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ED0147CD-903E-40C0-9087-F97D4D8B0D86}"/>
              </a:ext>
            </a:extLst>
          </p:cNvPr>
          <p:cNvSpPr/>
          <p:nvPr/>
        </p:nvSpPr>
        <p:spPr>
          <a:xfrm>
            <a:off x="41348682" y="22906941"/>
            <a:ext cx="4048036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Output of the model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8B07D723-67FF-4B63-82D0-D04F96ADC04B}"/>
              </a:ext>
            </a:extLst>
          </p:cNvPr>
          <p:cNvSpPr/>
          <p:nvPr/>
        </p:nvSpPr>
        <p:spPr>
          <a:xfrm>
            <a:off x="38796557" y="18156939"/>
            <a:ext cx="9264451" cy="972116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2BEEBF41-00B9-4CE8-84EF-7815839EC7B4}"/>
              </a:ext>
            </a:extLst>
          </p:cNvPr>
          <p:cNvSpPr txBox="1"/>
          <p:nvPr/>
        </p:nvSpPr>
        <p:spPr>
          <a:xfrm>
            <a:off x="39110862" y="18316457"/>
            <a:ext cx="6351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/>
              <a:t>Legend:</a:t>
            </a:r>
            <a:endParaRPr lang="es-ES" sz="4400" b="1" u="sng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45D67C0-4AA7-4E57-94B1-634673D41867}"/>
              </a:ext>
            </a:extLst>
          </p:cNvPr>
          <p:cNvSpPr/>
          <p:nvPr/>
        </p:nvSpPr>
        <p:spPr>
          <a:xfrm>
            <a:off x="5862086" y="8128968"/>
            <a:ext cx="4048036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Maximum wheat yield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45D7B2C-BA35-49A0-8349-6ED0715C660D}"/>
              </a:ext>
            </a:extLst>
          </p:cNvPr>
          <p:cNvSpPr/>
          <p:nvPr/>
        </p:nvSpPr>
        <p:spPr>
          <a:xfrm>
            <a:off x="5952885" y="11210330"/>
            <a:ext cx="4048036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Maximum barley yield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A034C1D-24F2-4737-BEE7-434A9E694169}"/>
              </a:ext>
            </a:extLst>
          </p:cNvPr>
          <p:cNvSpPr/>
          <p:nvPr/>
        </p:nvSpPr>
        <p:spPr>
          <a:xfrm>
            <a:off x="5952885" y="14673090"/>
            <a:ext cx="4048036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Maximum rapeseed yield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0E98321-9723-43DC-9B4A-130132D6622C}"/>
              </a:ext>
            </a:extLst>
          </p:cNvPr>
          <p:cNvSpPr/>
          <p:nvPr/>
        </p:nvSpPr>
        <p:spPr>
          <a:xfrm>
            <a:off x="13300578" y="13129972"/>
            <a:ext cx="24012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Farmgate price rapeseed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3F24ED-54B4-4860-B6C4-A098FA490C90}"/>
              </a:ext>
            </a:extLst>
          </p:cNvPr>
          <p:cNvSpPr/>
          <p:nvPr/>
        </p:nvSpPr>
        <p:spPr>
          <a:xfrm>
            <a:off x="13300579" y="14473224"/>
            <a:ext cx="2401253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Variability farmgate price rapeseed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2519A2-6C5C-4108-8B96-18FA4732F9ED}"/>
              </a:ext>
            </a:extLst>
          </p:cNvPr>
          <p:cNvSpPr/>
          <p:nvPr/>
        </p:nvSpPr>
        <p:spPr>
          <a:xfrm>
            <a:off x="13312435" y="9554266"/>
            <a:ext cx="24012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Farmgate price barley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094D6CE-A371-4981-AAFC-68DD53D49144}"/>
              </a:ext>
            </a:extLst>
          </p:cNvPr>
          <p:cNvSpPr/>
          <p:nvPr/>
        </p:nvSpPr>
        <p:spPr>
          <a:xfrm>
            <a:off x="13300579" y="10959883"/>
            <a:ext cx="2401253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Variability farmgate price barley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885418E-1523-42B0-9085-45909A04F320}"/>
              </a:ext>
            </a:extLst>
          </p:cNvPr>
          <p:cNvSpPr/>
          <p:nvPr/>
        </p:nvSpPr>
        <p:spPr>
          <a:xfrm>
            <a:off x="13300581" y="6499150"/>
            <a:ext cx="24012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Farmgate price wheat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0814AFF-3845-4B7B-AA73-8070B5E6BA8D}"/>
              </a:ext>
            </a:extLst>
          </p:cNvPr>
          <p:cNvSpPr/>
          <p:nvPr/>
        </p:nvSpPr>
        <p:spPr>
          <a:xfrm>
            <a:off x="13312435" y="7660810"/>
            <a:ext cx="2401253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Variability farmgate price wheat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41" name="Right Brace 140">
            <a:extLst>
              <a:ext uri="{FF2B5EF4-FFF2-40B4-BE49-F238E27FC236}">
                <a16:creationId xmlns:a16="http://schemas.microsoft.com/office/drawing/2014/main" id="{6384CD4F-819E-4D0A-BB8F-90853C1C1B7B}"/>
              </a:ext>
            </a:extLst>
          </p:cNvPr>
          <p:cNvSpPr/>
          <p:nvPr/>
        </p:nvSpPr>
        <p:spPr bwMode="auto">
          <a:xfrm>
            <a:off x="16801244" y="6210301"/>
            <a:ext cx="778395" cy="9564048"/>
          </a:xfrm>
          <a:prstGeom prst="rightBrace">
            <a:avLst>
              <a:gd name="adj1" fmla="val 34196"/>
              <a:gd name="adj2" fmla="val 50000"/>
            </a:avLst>
          </a:prstGeom>
          <a:noFill/>
          <a:ln w="762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239808" fontAlgn="base">
              <a:spcBef>
                <a:spcPct val="50000"/>
              </a:spcBef>
              <a:spcAft>
                <a:spcPct val="0"/>
              </a:spcAft>
            </a:pPr>
            <a:endParaRPr lang="de-DE" sz="3300" b="1">
              <a:latin typeface="Tahoma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E49D3C5-11C4-492E-94FB-0924A8DE9127}"/>
              </a:ext>
            </a:extLst>
          </p:cNvPr>
          <p:cNvSpPr/>
          <p:nvPr/>
        </p:nvSpPr>
        <p:spPr>
          <a:xfrm>
            <a:off x="5916592" y="6619518"/>
            <a:ext cx="404803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Coefficient of variation wheat yield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31B0CC3-A6FF-4AA2-95D5-66767978CAA4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7886104" y="7540034"/>
            <a:ext cx="0" cy="588934"/>
          </a:xfrm>
          <a:prstGeom prst="straightConnector1">
            <a:avLst/>
          </a:prstGeom>
          <a:ln w="130175">
            <a:solidFill>
              <a:schemeClr val="accent2">
                <a:lumMod val="60000"/>
                <a:lumOff val="40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B962A9B-81A8-4A30-ABFB-ECADB1F818F7}"/>
              </a:ext>
            </a:extLst>
          </p:cNvPr>
          <p:cNvSpPr/>
          <p:nvPr/>
        </p:nvSpPr>
        <p:spPr>
          <a:xfrm>
            <a:off x="6006932" y="9631368"/>
            <a:ext cx="404803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Coefficient of variation barley yield 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BA2E471-A0CF-44FB-B1C5-04BE05B2963E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7976903" y="10589854"/>
            <a:ext cx="0" cy="620476"/>
          </a:xfrm>
          <a:prstGeom prst="straightConnector1">
            <a:avLst/>
          </a:prstGeom>
          <a:ln w="130175">
            <a:solidFill>
              <a:schemeClr val="accent2">
                <a:lumMod val="60000"/>
                <a:lumOff val="40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F4BCD66-4C70-45E4-8CA6-F3EEB136C30F}"/>
              </a:ext>
            </a:extLst>
          </p:cNvPr>
          <p:cNvSpPr/>
          <p:nvPr/>
        </p:nvSpPr>
        <p:spPr>
          <a:xfrm>
            <a:off x="5952885" y="13190813"/>
            <a:ext cx="404803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Coefficient of variation rapessed yield 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F35913B-AB5F-427C-A1B2-9EC65A253E7C}"/>
              </a:ext>
            </a:extLst>
          </p:cNvPr>
          <p:cNvCxnSpPr>
            <a:cxnSpLocks/>
            <a:stCxn id="156" idx="2"/>
            <a:endCxn id="134" idx="0"/>
          </p:cNvCxnSpPr>
          <p:nvPr/>
        </p:nvCxnSpPr>
        <p:spPr>
          <a:xfrm>
            <a:off x="7976903" y="14021810"/>
            <a:ext cx="0" cy="651280"/>
          </a:xfrm>
          <a:prstGeom prst="straightConnector1">
            <a:avLst/>
          </a:prstGeom>
          <a:ln w="130175">
            <a:solidFill>
              <a:schemeClr val="accent2">
                <a:lumMod val="60000"/>
                <a:lumOff val="40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F7DE007-3AB9-4D0F-8730-0B07909420F8}"/>
              </a:ext>
            </a:extLst>
          </p:cNvPr>
          <p:cNvSpPr/>
          <p:nvPr/>
        </p:nvSpPr>
        <p:spPr>
          <a:xfrm>
            <a:off x="17872098" y="10037724"/>
            <a:ext cx="2401253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Annual crop income (agroforestry field)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DC9B895-F828-4962-8B41-9B7483AD2ACB}"/>
              </a:ext>
            </a:extLst>
          </p:cNvPr>
          <p:cNvCxnSpPr>
            <a:cxnSpLocks/>
            <a:stCxn id="158" idx="3"/>
            <a:endCxn id="172" idx="1"/>
          </p:cNvCxnSpPr>
          <p:nvPr/>
        </p:nvCxnSpPr>
        <p:spPr>
          <a:xfrm>
            <a:off x="20273351" y="10822554"/>
            <a:ext cx="2366299" cy="1259902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9131B6A-FEEC-4895-B23E-8632ED9ADDE2}"/>
              </a:ext>
            </a:extLst>
          </p:cNvPr>
          <p:cNvCxnSpPr>
            <a:cxnSpLocks/>
            <a:stCxn id="120" idx="1"/>
            <a:endCxn id="134" idx="1"/>
          </p:cNvCxnSpPr>
          <p:nvPr/>
        </p:nvCxnSpPr>
        <p:spPr>
          <a:xfrm rot="10800000">
            <a:off x="5952885" y="14903924"/>
            <a:ext cx="60556" cy="6873247"/>
          </a:xfrm>
          <a:prstGeom prst="curvedConnector3">
            <a:avLst>
              <a:gd name="adj1" fmla="val 5007524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62714F7-894B-4092-A922-6924C4843CF4}"/>
              </a:ext>
            </a:extLst>
          </p:cNvPr>
          <p:cNvCxnSpPr>
            <a:cxnSpLocks/>
            <a:stCxn id="120" idx="1"/>
            <a:endCxn id="132" idx="1"/>
          </p:cNvCxnSpPr>
          <p:nvPr/>
        </p:nvCxnSpPr>
        <p:spPr>
          <a:xfrm rot="10800000">
            <a:off x="5862087" y="8359802"/>
            <a:ext cx="151355" cy="13417369"/>
          </a:xfrm>
          <a:prstGeom prst="curvedConnector3">
            <a:avLst>
              <a:gd name="adj1" fmla="val 2617261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1BE30D4F-7AA4-4905-AAF2-196ACDF7A5EB}"/>
              </a:ext>
            </a:extLst>
          </p:cNvPr>
          <p:cNvCxnSpPr>
            <a:cxnSpLocks/>
            <a:stCxn id="120" idx="1"/>
            <a:endCxn id="156" idx="1"/>
          </p:cNvCxnSpPr>
          <p:nvPr/>
        </p:nvCxnSpPr>
        <p:spPr>
          <a:xfrm rot="10800000">
            <a:off x="5952885" y="13606312"/>
            <a:ext cx="60556" cy="8170858"/>
          </a:xfrm>
          <a:prstGeom prst="curvedConnector3">
            <a:avLst>
              <a:gd name="adj1" fmla="val 5322108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0E2ED26F-BEA8-421B-B773-A1C0BF91219E}"/>
              </a:ext>
            </a:extLst>
          </p:cNvPr>
          <p:cNvCxnSpPr>
            <a:cxnSpLocks/>
            <a:stCxn id="120" idx="1"/>
            <a:endCxn id="154" idx="1"/>
          </p:cNvCxnSpPr>
          <p:nvPr/>
        </p:nvCxnSpPr>
        <p:spPr>
          <a:xfrm rot="10800000">
            <a:off x="6006933" y="10046868"/>
            <a:ext cx="6509" cy="11730303"/>
          </a:xfrm>
          <a:prstGeom prst="curvedConnector3">
            <a:avLst>
              <a:gd name="adj1" fmla="val 58634337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B3220102-BAC2-4B57-967D-2AF78708752D}"/>
              </a:ext>
            </a:extLst>
          </p:cNvPr>
          <p:cNvCxnSpPr>
            <a:cxnSpLocks/>
            <a:stCxn id="120" idx="1"/>
            <a:endCxn id="142" idx="1"/>
          </p:cNvCxnSpPr>
          <p:nvPr/>
        </p:nvCxnSpPr>
        <p:spPr>
          <a:xfrm rot="10800000">
            <a:off x="5916593" y="7035018"/>
            <a:ext cx="96849" cy="14742153"/>
          </a:xfrm>
          <a:prstGeom prst="curvedConnector3">
            <a:avLst>
              <a:gd name="adj1" fmla="val 4191317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8A2B126-A0B9-43BE-8877-1D918A8C1FF9}"/>
              </a:ext>
            </a:extLst>
          </p:cNvPr>
          <p:cNvCxnSpPr>
            <a:cxnSpLocks/>
          </p:cNvCxnSpPr>
          <p:nvPr/>
        </p:nvCxnSpPr>
        <p:spPr>
          <a:xfrm>
            <a:off x="39593139" y="25345732"/>
            <a:ext cx="2024018" cy="0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603DD32-73F8-4829-B4C7-6DAB65BD2FA3}"/>
              </a:ext>
            </a:extLst>
          </p:cNvPr>
          <p:cNvCxnSpPr>
            <a:cxnSpLocks/>
          </p:cNvCxnSpPr>
          <p:nvPr/>
        </p:nvCxnSpPr>
        <p:spPr>
          <a:xfrm>
            <a:off x="39517673" y="26280746"/>
            <a:ext cx="2099484" cy="0"/>
          </a:xfrm>
          <a:prstGeom prst="straightConnector1">
            <a:avLst/>
          </a:prstGeom>
          <a:ln w="130175">
            <a:solidFill>
              <a:srgbClr val="C00000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132A65F-CBBB-495B-9660-ED14D78ED7AC}"/>
              </a:ext>
            </a:extLst>
          </p:cNvPr>
          <p:cNvCxnSpPr>
            <a:cxnSpLocks/>
            <a:stCxn id="170" idx="0"/>
            <a:endCxn id="172" idx="2"/>
          </p:cNvCxnSpPr>
          <p:nvPr/>
        </p:nvCxnSpPr>
        <p:spPr>
          <a:xfrm flipV="1">
            <a:off x="23336081" y="12867286"/>
            <a:ext cx="504196" cy="4261384"/>
          </a:xfrm>
          <a:prstGeom prst="straightConnector1">
            <a:avLst/>
          </a:prstGeom>
          <a:ln w="130175">
            <a:solidFill>
              <a:srgbClr val="C00000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46B5477-67DF-492E-993F-BE8380E711C9}"/>
              </a:ext>
            </a:extLst>
          </p:cNvPr>
          <p:cNvCxnSpPr>
            <a:cxnSpLocks/>
          </p:cNvCxnSpPr>
          <p:nvPr/>
        </p:nvCxnSpPr>
        <p:spPr>
          <a:xfrm>
            <a:off x="39466635" y="27266532"/>
            <a:ext cx="2150522" cy="0"/>
          </a:xfrm>
          <a:prstGeom prst="straightConnector1">
            <a:avLst/>
          </a:prstGeom>
          <a:ln w="130175">
            <a:solidFill>
              <a:schemeClr val="accent2">
                <a:lumMod val="60000"/>
                <a:lumOff val="40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A0CC021-9401-4A93-B39A-8D728397CF4C}"/>
              </a:ext>
            </a:extLst>
          </p:cNvPr>
          <p:cNvSpPr txBox="1"/>
          <p:nvPr/>
        </p:nvSpPr>
        <p:spPr>
          <a:xfrm>
            <a:off x="41617157" y="25070449"/>
            <a:ext cx="612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Increases the value of the target variable</a:t>
            </a:r>
            <a:endParaRPr lang="es-ES" sz="28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F9A8EB6-B028-42B8-8873-8984968A0634}"/>
              </a:ext>
            </a:extLst>
          </p:cNvPr>
          <p:cNvSpPr txBox="1"/>
          <p:nvPr/>
        </p:nvSpPr>
        <p:spPr>
          <a:xfrm>
            <a:off x="41617157" y="26033628"/>
            <a:ext cx="650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Decreases the value of the target variable</a:t>
            </a:r>
            <a:endParaRPr lang="es-ES" sz="28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AEA536E-B403-458F-86E9-4CB242B11818}"/>
              </a:ext>
            </a:extLst>
          </p:cNvPr>
          <p:cNvSpPr txBox="1"/>
          <p:nvPr/>
        </p:nvSpPr>
        <p:spPr>
          <a:xfrm>
            <a:off x="41635380" y="27017162"/>
            <a:ext cx="650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Variates the value of the target variable</a:t>
            </a:r>
            <a:endParaRPr lang="es-ES" sz="28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095FDF5-A578-4CCC-B43C-BE771DDAB135}"/>
              </a:ext>
            </a:extLst>
          </p:cNvPr>
          <p:cNvSpPr/>
          <p:nvPr/>
        </p:nvSpPr>
        <p:spPr>
          <a:xfrm>
            <a:off x="5755122" y="24294576"/>
            <a:ext cx="404803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Current soil carbon content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774066B-343F-4DE6-B2A7-DBC01A39F003}"/>
              </a:ext>
            </a:extLst>
          </p:cNvPr>
          <p:cNvSpPr/>
          <p:nvPr/>
        </p:nvSpPr>
        <p:spPr>
          <a:xfrm>
            <a:off x="5755122" y="25413565"/>
            <a:ext cx="404803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Carbon saturation level&lt;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3A016D9-E60B-4EAA-89D5-8BB9B0179DD6}"/>
              </a:ext>
            </a:extLst>
          </p:cNvPr>
          <p:cNvSpPr/>
          <p:nvPr/>
        </p:nvSpPr>
        <p:spPr>
          <a:xfrm>
            <a:off x="13544160" y="25127197"/>
            <a:ext cx="24012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Soil carbon time series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C38CA1C-66A2-4DAF-B7A1-C7354DD8CB66}"/>
              </a:ext>
            </a:extLst>
          </p:cNvPr>
          <p:cNvSpPr/>
          <p:nvPr/>
        </p:nvSpPr>
        <p:spPr>
          <a:xfrm>
            <a:off x="10304811" y="24711698"/>
            <a:ext cx="24012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400" b="1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  <a:cs typeface="Times New Roman" panose="02020603050405020304" pitchFamily="18" charset="0"/>
              </a:rPr>
              <a:t>Soil carbon saturation deficit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57690A5-AC66-4392-B67A-EC2A14F7CC9F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9803158" y="24525409"/>
            <a:ext cx="637786" cy="566314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BF8CAF8-6F28-4BE4-A3D4-DB6CDA39C2D9}"/>
              </a:ext>
            </a:extLst>
          </p:cNvPr>
          <p:cNvCxnSpPr>
            <a:cxnSpLocks/>
            <a:stCxn id="163" idx="3"/>
          </p:cNvCxnSpPr>
          <p:nvPr/>
        </p:nvCxnSpPr>
        <p:spPr>
          <a:xfrm flipV="1">
            <a:off x="9803158" y="25099335"/>
            <a:ext cx="566088" cy="545063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361AF35-A2B9-4668-B135-FE394F215F95}"/>
              </a:ext>
            </a:extLst>
          </p:cNvPr>
          <p:cNvCxnSpPr>
            <a:cxnSpLocks/>
            <a:stCxn id="190" idx="3"/>
            <a:endCxn id="164" idx="1"/>
          </p:cNvCxnSpPr>
          <p:nvPr/>
        </p:nvCxnSpPr>
        <p:spPr>
          <a:xfrm>
            <a:off x="12706064" y="25127197"/>
            <a:ext cx="838096" cy="415499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CE31B27-6760-4BD1-B12A-EBDF25A231C3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10701916" y="21990648"/>
            <a:ext cx="8114165" cy="4462708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4B9D320-90C4-40D1-B0AC-6B0461D5DB19}"/>
              </a:ext>
            </a:extLst>
          </p:cNvPr>
          <p:cNvCxnSpPr>
            <a:cxnSpLocks/>
            <a:stCxn id="164" idx="3"/>
            <a:endCxn id="205" idx="1"/>
          </p:cNvCxnSpPr>
          <p:nvPr/>
        </p:nvCxnSpPr>
        <p:spPr>
          <a:xfrm>
            <a:off x="15945413" y="25542696"/>
            <a:ext cx="1670041" cy="1326159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Curved 255">
            <a:extLst>
              <a:ext uri="{FF2B5EF4-FFF2-40B4-BE49-F238E27FC236}">
                <a16:creationId xmlns:a16="http://schemas.microsoft.com/office/drawing/2014/main" id="{E3CBF8A9-464D-48E1-8106-A2F21D34147C}"/>
              </a:ext>
            </a:extLst>
          </p:cNvPr>
          <p:cNvCxnSpPr>
            <a:cxnSpLocks/>
            <a:stCxn id="120" idx="1"/>
            <a:endCxn id="133" idx="1"/>
          </p:cNvCxnSpPr>
          <p:nvPr/>
        </p:nvCxnSpPr>
        <p:spPr>
          <a:xfrm rot="10800000">
            <a:off x="5952885" y="11441164"/>
            <a:ext cx="60556" cy="10336007"/>
          </a:xfrm>
          <a:prstGeom prst="curvedConnector3">
            <a:avLst>
              <a:gd name="adj1" fmla="val 5762527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92F4394-5961-47D2-9865-EE057AAA9D7D}"/>
              </a:ext>
            </a:extLst>
          </p:cNvPr>
          <p:cNvCxnSpPr>
            <a:cxnSpLocks/>
            <a:stCxn id="181" idx="0"/>
            <a:endCxn id="201" idx="2"/>
          </p:cNvCxnSpPr>
          <p:nvPr/>
        </p:nvCxnSpPr>
        <p:spPr>
          <a:xfrm flipH="1" flipV="1">
            <a:off x="28668871" y="17777403"/>
            <a:ext cx="384541" cy="3121357"/>
          </a:xfrm>
          <a:prstGeom prst="straightConnector1">
            <a:avLst/>
          </a:prstGeom>
          <a:ln w="130175">
            <a:solidFill>
              <a:schemeClr val="accent6">
                <a:lumMod val="75000"/>
              </a:schemeClr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2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359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Tahoma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</dc:creator>
  <cp:lastModifiedBy>Marcos Jimenez-Martinez</cp:lastModifiedBy>
  <cp:revision>379</cp:revision>
  <dcterms:created xsi:type="dcterms:W3CDTF">2022-05-15T06:05:34Z</dcterms:created>
  <dcterms:modified xsi:type="dcterms:W3CDTF">2024-06-17T14:42:01Z</dcterms:modified>
</cp:coreProperties>
</file>