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94686" autoAdjust="0"/>
  </p:normalViewPr>
  <p:slideViewPr>
    <p:cSldViewPr snapToGrid="0" snapToObjects="1" showGuides="1">
      <p:cViewPr>
        <p:scale>
          <a:sx n="50" d="100"/>
          <a:sy n="50" d="100"/>
        </p:scale>
        <p:origin x="-3656" y="192"/>
      </p:cViewPr>
      <p:guideLst>
        <p:guide orient="horz" pos="3318"/>
        <p:guide orient="horz" pos="288"/>
        <p:guide orient="horz" pos="20160"/>
        <p:guide orient="horz"/>
        <p:guide pos="581"/>
        <p:guide pos="27069"/>
        <p:guide pos="2074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11/28/18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11/28/18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883781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446073"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7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7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7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7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userDrawn="1"/>
        </p:nvSpPr>
        <p:spPr>
          <a:xfrm>
            <a:off x="44487207" y="31252910"/>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0050" indent="-400050">
              <a:lnSpc>
                <a:spcPts val="2600"/>
              </a:lnSpc>
            </a:pPr>
            <a:r>
              <a:rPr lang="en-US" sz="2400" baseline="0" dirty="0">
                <a:solidFill>
                  <a:schemeClr val="bg1"/>
                </a:solidFill>
              </a:rPr>
              <a:t>	Berkeley CA </a:t>
            </a:r>
            <a:r>
              <a:rPr lang="en-US" sz="2000" baseline="0" dirty="0">
                <a:solidFill>
                  <a:schemeClr val="bg1"/>
                </a:solidFill>
              </a:rPr>
              <a:t>94710</a:t>
            </a:r>
            <a:endParaRPr lang="en-US" sz="2400" baseline="0" dirty="0">
              <a:solidFill>
                <a:schemeClr val="bg1"/>
              </a:solidFill>
            </a:endParaRPr>
          </a:p>
          <a:p>
            <a:pPr marL="400050" indent="-400050">
              <a:lnSpc>
                <a:spcPts val="2600"/>
              </a:lnSpc>
            </a:pPr>
            <a:r>
              <a:rPr lang="en-US" sz="2400" b="1" baseline="0" dirty="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95"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96"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97"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98"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userDrawn="1"/>
        </p:nvSpPr>
        <p:spPr>
          <a:xfrm>
            <a:off x="44483668"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0050" indent="-400050">
              <a:lnSpc>
                <a:spcPts val="2600"/>
              </a:lnSpc>
            </a:pPr>
            <a:r>
              <a:rPr lang="en-US" sz="2400" baseline="0" dirty="0">
                <a:solidFill>
                  <a:schemeClr val="bg1"/>
                </a:solidFill>
              </a:rPr>
              <a:t>	Berkeley CA </a:t>
            </a:r>
            <a:r>
              <a:rPr lang="en-US" sz="2000" baseline="0" dirty="0">
                <a:solidFill>
                  <a:schemeClr val="bg1"/>
                </a:solidFill>
              </a:rPr>
              <a:t>94710</a:t>
            </a:r>
            <a:endParaRPr lang="en-US" sz="2400" baseline="0" dirty="0">
              <a:solidFill>
                <a:schemeClr val="bg1"/>
              </a:solidFill>
            </a:endParaRPr>
          </a:p>
          <a:p>
            <a:pPr marL="400050" indent="-400050">
              <a:lnSpc>
                <a:spcPts val="2600"/>
              </a:lnSpc>
            </a:pPr>
            <a:r>
              <a:rPr lang="en-US" sz="2400" b="1" baseline="0" dirty="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19"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20"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21"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22"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userDrawn="1"/>
        </p:nvSpPr>
        <p:spPr>
          <a:xfrm>
            <a:off x="44487207" y="3129853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0050" indent="-400050">
              <a:lnSpc>
                <a:spcPts val="2600"/>
              </a:lnSpc>
            </a:pPr>
            <a:r>
              <a:rPr lang="en-US" sz="2400" baseline="0" dirty="0">
                <a:solidFill>
                  <a:schemeClr val="bg1"/>
                </a:solidFill>
              </a:rPr>
              <a:t>	Berkeley CA </a:t>
            </a:r>
            <a:r>
              <a:rPr lang="en-US" sz="2000" baseline="0" dirty="0">
                <a:solidFill>
                  <a:schemeClr val="bg1"/>
                </a:solidFill>
              </a:rPr>
              <a:t>94710</a:t>
            </a:r>
            <a:endParaRPr lang="en-US" sz="2400" baseline="0" dirty="0">
              <a:solidFill>
                <a:schemeClr val="bg1"/>
              </a:solidFill>
            </a:endParaRPr>
          </a:p>
          <a:p>
            <a:pPr marL="400050" indent="-400050">
              <a:lnSpc>
                <a:spcPts val="2600"/>
              </a:lnSpc>
            </a:pPr>
            <a:r>
              <a:rPr lang="en-US" sz="2400" b="1" baseline="0" dirty="0">
                <a:solidFill>
                  <a:srgbClr val="FFFF00"/>
                </a:solidFill>
              </a:rPr>
              <a:t>	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0307" y="6050627"/>
            <a:ext cx="10056813" cy="4154961"/>
          </a:xfrm>
        </p:spPr>
        <p:txBody>
          <a:bodyPr/>
          <a:lstStyle/>
          <a:p>
            <a:pPr marL="342900" indent="-342900">
              <a:buFont typeface="Arial" panose="020B0604020202020204" pitchFamily="34" charset="0"/>
              <a:buChar char="•"/>
            </a:pPr>
            <a:r>
              <a:rPr lang="en-US" dirty="0"/>
              <a:t>Predicting the poverty levels by neighborhood is important information for Denver policy makers. With Denver growing at an unprecedented rate, new neighborhoods are being constructed or rezoned. Being able to accurately predict the poverty levels of neighborhoods would be able to help with a multitude of policy making decisions.  </a:t>
            </a:r>
          </a:p>
          <a:p>
            <a:pPr marL="342900" indent="-342900">
              <a:buFont typeface="Arial" panose="020B0604020202020204" pitchFamily="34" charset="0"/>
              <a:buChar char="•"/>
            </a:pPr>
            <a:r>
              <a:rPr lang="en-US" dirty="0"/>
              <a:t>My project looks at 51 different housing and crime demographics from the Denver area.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ext Placeholder 2"/>
          <p:cNvSpPr>
            <a:spLocks noGrp="1"/>
          </p:cNvSpPr>
          <p:nvPr>
            <p:ph type="body" sz="quarter" idx="11"/>
          </p:nvPr>
        </p:nvSpPr>
        <p:spPr/>
        <p:txBody>
          <a:bodyPr/>
          <a:lstStyle/>
          <a:p>
            <a:r>
              <a:rPr lang="en-US" dirty="0"/>
              <a:t>Introduction</a:t>
            </a:r>
          </a:p>
        </p:txBody>
      </p:sp>
      <p:sp>
        <p:nvSpPr>
          <p:cNvPr id="4" name="Text Placeholder 3"/>
          <p:cNvSpPr>
            <a:spLocks noGrp="1"/>
          </p:cNvSpPr>
          <p:nvPr>
            <p:ph type="body" sz="quarter" idx="20"/>
          </p:nvPr>
        </p:nvSpPr>
        <p:spPr>
          <a:xfrm>
            <a:off x="493482" y="8953524"/>
            <a:ext cx="10050462" cy="754045"/>
          </a:xfrm>
        </p:spPr>
        <p:txBody>
          <a:bodyPr/>
          <a:lstStyle/>
          <a:p>
            <a:r>
              <a:rPr lang="en-US" dirty="0"/>
              <a:t>Objectives</a:t>
            </a:r>
          </a:p>
        </p:txBody>
      </p:sp>
      <mc:AlternateContent xmlns:mc="http://schemas.openxmlformats.org/markup-compatibility/2006">
        <mc:Choice xmlns:a14="http://schemas.microsoft.com/office/drawing/2010/main" Requires="a14">
          <p:sp>
            <p:nvSpPr>
              <p:cNvPr id="5" name="Text Placeholder 4"/>
              <p:cNvSpPr>
                <a:spLocks noGrp="1"/>
              </p:cNvSpPr>
              <p:nvPr>
                <p:ph type="body" sz="quarter" idx="21"/>
              </p:nvPr>
            </p:nvSpPr>
            <p:spPr>
              <a:xfrm>
                <a:off x="11460161" y="6378480"/>
                <a:ext cx="10048874" cy="26019921"/>
              </a:xfrm>
            </p:spPr>
            <p:txBody>
              <a:bodyPr/>
              <a:lstStyle/>
              <a:p>
                <a:pPr algn="ctr"/>
                <a:r>
                  <a:rPr lang="en-US" sz="3600" dirty="0"/>
                  <a:t>Ordinary Least Squares Regression</a:t>
                </a:r>
              </a:p>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𝑌</m:t>
                      </m:r>
                      <m:r>
                        <a:rPr lang="en-US" sz="2800" b="0" i="1" smtClean="0">
                          <a:latin typeface="Cambria Math" panose="02040503050406030204" pitchFamily="18" charset="0"/>
                        </a:rPr>
                        <m:t>=</m:t>
                      </m:r>
                      <m:r>
                        <a:rPr lang="en-US" sz="2800" b="0" i="1" smtClean="0">
                          <a:latin typeface="Cambria Math" panose="02040503050406030204" pitchFamily="18" charset="0"/>
                        </a:rPr>
                        <m:t>𝑋</m:t>
                      </m:r>
                      <m:r>
                        <a:rPr lang="en-US" sz="2800" b="0" i="1" smtClean="0">
                          <a:latin typeface="Cambria Math" panose="02040503050406030204" pitchFamily="18" charset="0"/>
                        </a:rPr>
                        <m:t>𝛽</m:t>
                      </m:r>
                    </m:oMath>
                  </m:oMathPara>
                </a14:m>
                <a:endParaRPr lang="en-US" sz="2800" dirty="0"/>
              </a:p>
              <a:p>
                <a:pPr algn="ctr"/>
                <a:r>
                  <a:rPr lang="en-US" dirty="0"/>
                  <a:t>Goals: Estimate </a:t>
                </a:r>
                <a14:m>
                  <m:oMath xmlns:m="http://schemas.openxmlformats.org/officeDocument/2006/math">
                    <m:r>
                      <a:rPr lang="en-US" b="0" i="1" smtClean="0">
                        <a:latin typeface="Cambria Math" panose="02040503050406030204" pitchFamily="18" charset="0"/>
                      </a:rPr>
                      <m:t>𝛽</m:t>
                    </m:r>
                  </m:oMath>
                </a14:m>
                <a:r>
                  <a:rPr lang="en-US" dirty="0"/>
                  <a:t> by Minimize Residual Sums of Squares</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𝑅𝑒𝑠𝑖𝑑𝑢𝑎𝑙</m:t>
                      </m:r>
                      <m:r>
                        <a:rPr lang="en-US" b="0" i="1" smtClean="0">
                          <a:latin typeface="Cambria Math" panose="02040503050406030204" pitchFamily="18" charset="0"/>
                        </a:rPr>
                        <m:t> </m:t>
                      </m:r>
                      <m:r>
                        <a:rPr lang="en-US" b="0" i="1" smtClean="0">
                          <a:latin typeface="Cambria Math" panose="02040503050406030204" pitchFamily="18" charset="0"/>
                        </a:rPr>
                        <m:t>𝑆𝑢𝑚𝑠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𝑆𝑞𝑢𝑎𝑟𝑒𝑠</m:t>
                      </m:r>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r>
                                    <a:rPr lang="en-US" i="1">
                                      <a:latin typeface="Cambria Math" panose="02040503050406030204" pitchFamily="18" charset="0"/>
                                    </a:rPr>
                                    <m:t>) </m:t>
                                  </m:r>
                                </m:e>
                              </m:nary>
                            </m:e>
                            <m:sup>
                              <m:r>
                                <a:rPr lang="en-US" b="0" i="1" smtClean="0">
                                  <a:latin typeface="Cambria Math" panose="02040503050406030204" pitchFamily="18" charset="0"/>
                                </a:rPr>
                                <m:t>2</m:t>
                              </m:r>
                            </m:sup>
                          </m:sSup>
                        </m:e>
                      </m:nary>
                    </m:oMath>
                  </m:oMathPara>
                </a14:m>
                <a:endParaRPr lang="en-US" dirty="0"/>
              </a:p>
              <a:p>
                <a:pPr algn="ctr"/>
                <a:r>
                  <a:rPr lang="en-US" sz="2800" dirty="0"/>
                  <a:t>Model Selection</a:t>
                </a:r>
              </a:p>
              <a:p>
                <a:pPr algn="ctr"/>
                <a:r>
                  <a:rPr lang="en-US" dirty="0"/>
                  <a:t>Backward Step Wise Selection</a:t>
                </a:r>
              </a:p>
              <a:p>
                <a:pPr marL="342900" indent="-342900">
                  <a:buFont typeface="Arial" panose="020B0604020202020204" pitchFamily="34" charset="0"/>
                  <a:buChar char="•"/>
                </a:pPr>
                <a:r>
                  <a:rPr lang="en-US" dirty="0"/>
                  <a:t>Predictors are removed from the model step by step. </a:t>
                </a:r>
              </a:p>
              <a:p>
                <a:pPr marL="342900" indent="-342900">
                  <a:buFont typeface="Arial" panose="020B0604020202020204" pitchFamily="34" charset="0"/>
                  <a:buChar char="•"/>
                </a:pPr>
                <a:r>
                  <a:rPr lang="en-US" dirty="0"/>
                  <a:t>If the model’s AIC improves (smaller) than the previous model that includes the predictor then that predictor is permanently removed from the model and the model without that predictor becomes the new improved model.  </a:t>
                </a:r>
              </a:p>
              <a:p>
                <a:pPr marL="342900" indent="-342900">
                  <a:buFont typeface="Arial" panose="020B0604020202020204" pitchFamily="34" charset="0"/>
                  <a:buChar char="•"/>
                </a:pPr>
                <a:r>
                  <a:rPr lang="en-US" dirty="0"/>
                  <a:t>The new improved model is now ran through the algorithm. The process continues until removing predictors no longer improves AIC</a:t>
                </a:r>
              </a:p>
              <a:p>
                <a:pPr algn="ctr"/>
                <a:r>
                  <a:rPr lang="en-US" dirty="0"/>
                  <a:t>Multicollinearity and Variance Inflation Factors</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𝑉𝐼𝐹</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𝑗</m:t>
                                  </m:r>
                                </m:sub>
                              </m:sSub>
                            </m:e>
                          </m:acc>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(1−</m:t>
                          </m:r>
                          <m:sSubSup>
                            <m:sSubSupPr>
                              <m:ctrlPr>
                                <a:rPr lang="en-US" i="1">
                                  <a:latin typeface="Cambria Math" panose="02040503050406030204" pitchFamily="18" charset="0"/>
                                </a:rPr>
                              </m:ctrlPr>
                            </m:sSubSupPr>
                            <m:e>
                              <m:r>
                                <a:rPr lang="en-US" i="1">
                                  <a:latin typeface="Cambria Math" panose="02040503050406030204" pitchFamily="18" charset="0"/>
                                </a:rPr>
                                <m:t>𝑅</m:t>
                              </m:r>
                            </m:e>
                            <m: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m:t>
                                  </m:r>
                                  <m:r>
                                    <a:rPr lang="en-US" i="1">
                                      <a:latin typeface="Cambria Math" panose="02040503050406030204" pitchFamily="18" charset="0"/>
                                    </a:rPr>
                                    <m:t>𝑗</m:t>
                                  </m:r>
                                </m:sub>
                              </m:sSub>
                            </m:sub>
                            <m:sup>
                              <m:r>
                                <a:rPr lang="en-US" i="1">
                                  <a:latin typeface="Cambria Math" panose="02040503050406030204" pitchFamily="18" charset="0"/>
                                </a:rPr>
                                <m:t>2</m:t>
                              </m:r>
                            </m:sup>
                          </m:sSubSup>
                          <m:r>
                            <a:rPr lang="en-US" i="1">
                              <a:latin typeface="Cambria Math" panose="02040503050406030204" pitchFamily="18" charset="0"/>
                            </a:rPr>
                            <m:t>)</m:t>
                          </m:r>
                          <m:r>
                            <m:rPr>
                              <m:nor/>
                            </m:rPr>
                            <a:rPr lang="en-US" dirty="0"/>
                            <m:t> </m:t>
                          </m:r>
                        </m:den>
                      </m:f>
                    </m:oMath>
                  </m:oMathPara>
                </a14:m>
                <a:endParaRPr lang="en-US" dirty="0"/>
              </a:p>
              <a:p>
                <a:pPr marL="342900" indent="-342900">
                  <a:buFont typeface="Arial" panose="020B0604020202020204" pitchFamily="34" charset="0"/>
                  <a:buChar char="•"/>
                </a:pPr>
                <a:r>
                  <a:rPr lang="en-US" dirty="0"/>
                  <a:t>Predictors with variance inflation factors larger than 10 were removed one by one from the model starting with the largest until remaining predictors had no inflation factor larger than 10</a:t>
                </a:r>
              </a:p>
              <a:p>
                <a:pPr algn="ctr"/>
                <a:r>
                  <a:rPr lang="en-US" sz="2800" dirty="0"/>
                  <a:t>Influential and Outlier Observations</a:t>
                </a:r>
              </a:p>
              <a:p>
                <a:pPr algn="ctr"/>
                <a:r>
                  <a:rPr lang="en-US" sz="2800" dirty="0"/>
                  <a:t>Cook’s Distance</a:t>
                </a:r>
              </a:p>
              <a:p>
                <a:pPr algn="ct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𝑝</m:t>
                          </m:r>
                          <m:r>
                            <a:rPr lang="en-US" sz="2800" b="0" i="1" smtClean="0">
                              <a:latin typeface="Cambria Math" panose="02040503050406030204" pitchFamily="18" charset="0"/>
                            </a:rPr>
                            <m:t>′</m:t>
                          </m:r>
                        </m:den>
                      </m:f>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𝑟</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2</m:t>
                          </m:r>
                        </m:sup>
                      </m:sSubSup>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𝑖𝑖</m:t>
                              </m:r>
                            </m:sub>
                          </m:sSub>
                        </m:num>
                        <m:den>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𝑖𝑖</m:t>
                              </m:r>
                            </m:sub>
                          </m:sSub>
                        </m:den>
                      </m:f>
                    </m:oMath>
                  </m:oMathPara>
                </a14:m>
                <a:endParaRPr lang="en-US" sz="2800" dirty="0"/>
              </a:p>
              <a:p>
                <a:pPr marL="457200" indent="-45720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oMath>
                </a14:m>
                <a:r>
                  <a:rPr lang="en-US" dirty="0"/>
                  <a:t> quantifies how much all of the fitted values change when the i</a:t>
                </a:r>
                <a:r>
                  <a:rPr lang="en-US" baseline="30000" dirty="0"/>
                  <a:t>th</a:t>
                </a:r>
                <a:r>
                  <a:rPr lang="en-US" dirty="0"/>
                  <a:t> observation is deleted. Observations with a large Cook’s distance are considered influential.  </a:t>
                </a:r>
              </a:p>
              <a:p>
                <a:pPr algn="ctr"/>
                <a:r>
                  <a:rPr lang="en-US" sz="3600" dirty="0"/>
                  <a:t>Ridge Regression</a:t>
                </a:r>
              </a:p>
              <a:p>
                <a:pPr algn="ct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rPr>
                        <m:t>𝑅𝑒𝑠𝑖𝑑𝑢𝑎𝑙</m:t>
                      </m:r>
                      <m:r>
                        <a:rPr lang="en-US" sz="2600" i="1">
                          <a:latin typeface="Cambria Math" panose="02040503050406030204" pitchFamily="18" charset="0"/>
                        </a:rPr>
                        <m:t> </m:t>
                      </m:r>
                      <m:r>
                        <a:rPr lang="en-US" sz="2600" i="1">
                          <a:latin typeface="Cambria Math" panose="02040503050406030204" pitchFamily="18" charset="0"/>
                        </a:rPr>
                        <m:t>𝑆𝑢𝑚𝑠</m:t>
                      </m:r>
                      <m:r>
                        <a:rPr lang="en-US" sz="2600" i="1">
                          <a:latin typeface="Cambria Math" panose="02040503050406030204" pitchFamily="18" charset="0"/>
                        </a:rPr>
                        <m:t> </m:t>
                      </m:r>
                      <m:r>
                        <a:rPr lang="en-US" sz="2600" i="1">
                          <a:latin typeface="Cambria Math" panose="02040503050406030204" pitchFamily="18" charset="0"/>
                        </a:rPr>
                        <m:t>𝑜𝑓</m:t>
                      </m:r>
                      <m:r>
                        <a:rPr lang="en-US" sz="2600" i="1">
                          <a:latin typeface="Cambria Math" panose="02040503050406030204" pitchFamily="18" charset="0"/>
                        </a:rPr>
                        <m:t> </m:t>
                      </m:r>
                      <m:r>
                        <a:rPr lang="en-US" sz="2600" i="1">
                          <a:latin typeface="Cambria Math" panose="02040503050406030204" pitchFamily="18" charset="0"/>
                        </a:rPr>
                        <m:t>𝑆𝑞𝑢𝑎𝑟𝑒𝑠</m:t>
                      </m:r>
                      <m:r>
                        <a:rPr lang="en-US" sz="2600" i="1">
                          <a:latin typeface="Cambria Math" panose="02040503050406030204" pitchFamily="18" charset="0"/>
                        </a:rPr>
                        <m:t>= </m:t>
                      </m:r>
                      <m:nary>
                        <m:naryPr>
                          <m:chr m:val="∑"/>
                          <m:ctrlPr>
                            <a:rPr lang="en-US" sz="2600" i="1">
                              <a:latin typeface="Cambria Math" panose="02040503050406030204" pitchFamily="18" charset="0"/>
                            </a:rPr>
                          </m:ctrlPr>
                        </m:naryPr>
                        <m:sub>
                          <m:r>
                            <m:rPr>
                              <m:brk m:alnAt="23"/>
                            </m:rPr>
                            <a:rPr lang="en-US" sz="2600" i="1">
                              <a:latin typeface="Cambria Math" panose="02040503050406030204" pitchFamily="18" charset="0"/>
                            </a:rPr>
                            <m:t>𝑖</m:t>
                          </m:r>
                          <m:r>
                            <a:rPr lang="en-US" sz="2600" i="1">
                              <a:latin typeface="Cambria Math" panose="02040503050406030204" pitchFamily="18" charset="0"/>
                            </a:rPr>
                            <m:t>=1</m:t>
                          </m:r>
                        </m:sub>
                        <m:sup>
                          <m:r>
                            <a:rPr lang="en-US" sz="2600" i="1">
                              <a:latin typeface="Cambria Math" panose="02040503050406030204" pitchFamily="18" charset="0"/>
                            </a:rPr>
                            <m:t>𝑛</m:t>
                          </m:r>
                        </m:sup>
                        <m:e>
                          <m:sSup>
                            <m:sSupPr>
                              <m:ctrlPr>
                                <a:rPr lang="en-US" sz="2600" i="1">
                                  <a:latin typeface="Cambria Math" panose="02040503050406030204" pitchFamily="18" charset="0"/>
                                </a:rPr>
                              </m:ctrlPr>
                            </m:sSupPr>
                            <m:e>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i="1">
                                      <a:latin typeface="Cambria Math" panose="02040503050406030204" pitchFamily="18" charset="0"/>
                                    </a:rPr>
                                    <m:t>0</m:t>
                                  </m:r>
                                </m:sub>
                              </m:sSub>
                              <m:r>
                                <a:rPr lang="en-US" sz="2600" i="1">
                                  <a:latin typeface="Cambria Math" panose="02040503050406030204" pitchFamily="18" charset="0"/>
                                </a:rPr>
                                <m:t>−</m:t>
                              </m:r>
                              <m:nary>
                                <m:naryPr>
                                  <m:chr m:val="∑"/>
                                  <m:ctrlPr>
                                    <a:rPr lang="en-US" sz="2600" i="1">
                                      <a:latin typeface="Cambria Math" panose="02040503050406030204" pitchFamily="18" charset="0"/>
                                    </a:rPr>
                                  </m:ctrlPr>
                                </m:naryPr>
                                <m:sub>
                                  <m:r>
                                    <m:rPr>
                                      <m:brk m:alnAt="23"/>
                                    </m:rPr>
                                    <a:rPr lang="en-US" sz="2600" i="1">
                                      <a:latin typeface="Cambria Math" panose="02040503050406030204" pitchFamily="18" charset="0"/>
                                    </a:rPr>
                                    <m:t>𝑗</m:t>
                                  </m:r>
                                  <m:r>
                                    <a:rPr lang="en-US" sz="2600" i="1">
                                      <a:latin typeface="Cambria Math" panose="02040503050406030204" pitchFamily="18" charset="0"/>
                                    </a:rPr>
                                    <m:t>=1</m:t>
                                  </m:r>
                                </m:sub>
                                <m:sup>
                                  <m:r>
                                    <a:rPr lang="en-US" sz="2600" i="1">
                                      <a:latin typeface="Cambria Math" panose="02040503050406030204" pitchFamily="18" charset="0"/>
                                    </a:rPr>
                                    <m:t>𝑝</m:t>
                                  </m:r>
                                </m:sup>
                                <m:e>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i="1">
                                          <a:latin typeface="Cambria Math" panose="02040503050406030204" pitchFamily="18" charset="0"/>
                                        </a:rPr>
                                        <m:t>𝑗</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𝑖𝑗</m:t>
                                      </m:r>
                                    </m:sub>
                                  </m:sSub>
                                  <m:r>
                                    <a:rPr lang="en-US" sz="2600" i="1">
                                      <a:latin typeface="Cambria Math" panose="02040503050406030204" pitchFamily="18" charset="0"/>
                                    </a:rPr>
                                    <m:t>) </m:t>
                                  </m:r>
                                </m:e>
                              </m:nary>
                            </m:e>
                            <m:sup>
                              <m:r>
                                <a:rPr lang="en-US" sz="2600" i="1">
                                  <a:latin typeface="Cambria Math" panose="02040503050406030204" pitchFamily="18" charset="0"/>
                                </a:rPr>
                                <m:t>2</m:t>
                              </m:r>
                            </m:sup>
                          </m:sSup>
                          <m:r>
                            <a:rPr lang="en-US" sz="2600" b="0" i="1" smtClean="0">
                              <a:latin typeface="Cambria Math" panose="02040503050406030204" pitchFamily="18" charset="0"/>
                            </a:rPr>
                            <m:t>+</m:t>
                          </m:r>
                          <m:r>
                            <a:rPr lang="en-US" sz="2600" b="0" i="1" smtClean="0">
                              <a:latin typeface="Cambria Math" panose="02040503050406030204" pitchFamily="18" charset="0"/>
                            </a:rPr>
                            <m:t>𝜆</m:t>
                          </m:r>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𝑗</m:t>
                              </m:r>
                              <m:r>
                                <a:rPr lang="en-US" sz="2600" b="0" i="1" smtClean="0">
                                  <a:latin typeface="Cambria Math" panose="02040503050406030204" pitchFamily="18" charset="0"/>
                                </a:rPr>
                                <m:t>=1</m:t>
                              </m:r>
                            </m:sub>
                            <m:sup>
                              <m:r>
                                <a:rPr lang="en-US" sz="2600" b="0" i="1" smtClean="0">
                                  <a:latin typeface="Cambria Math" panose="02040503050406030204" pitchFamily="18" charset="0"/>
                                </a:rPr>
                                <m:t>𝑝</m:t>
                              </m:r>
                            </m:sup>
                            <m:e>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𝛽</m:t>
                                  </m:r>
                                </m:e>
                                <m:sub>
                                  <m:r>
                                    <a:rPr lang="en-US" sz="2600" b="0" i="1" smtClean="0">
                                      <a:latin typeface="Cambria Math" panose="02040503050406030204" pitchFamily="18" charset="0"/>
                                    </a:rPr>
                                    <m:t>𝑗</m:t>
                                  </m:r>
                                </m:sub>
                                <m:sup>
                                  <m:r>
                                    <a:rPr lang="en-US" sz="2600" b="0" i="1" smtClean="0">
                                      <a:latin typeface="Cambria Math" panose="02040503050406030204" pitchFamily="18" charset="0"/>
                                    </a:rPr>
                                    <m:t>2</m:t>
                                  </m:r>
                                </m:sup>
                              </m:sSubSup>
                            </m:e>
                          </m:nary>
                        </m:e>
                      </m:nary>
                    </m:oMath>
                  </m:oMathPara>
                </a14:m>
                <a:endParaRPr lang="en-US" sz="2600" dirty="0"/>
              </a:p>
              <a:p>
                <a:pPr marL="342900" indent="-342900">
                  <a:buFont typeface="Arial" panose="020B0604020202020204" pitchFamily="34" charset="0"/>
                  <a:buChar char="•"/>
                </a:pPr>
                <a:r>
                  <a:rPr lang="en-US" dirty="0"/>
                  <a:t>Penalizes the Residual Sums of Squares</a:t>
                </a:r>
                <a:r>
                  <a:rPr lang="en-US" sz="2400" dirty="0"/>
                  <a:t> using an L</a:t>
                </a:r>
                <a:r>
                  <a:rPr lang="en-US" sz="2400" baseline="-25000" dirty="0"/>
                  <a:t>2</a:t>
                </a:r>
                <a:r>
                  <a:rPr lang="en-US" sz="2400" dirty="0"/>
                  <a:t> penalty.</a:t>
                </a:r>
                <a:r>
                  <a:rPr lang="en-US" dirty="0"/>
                  <a:t> This adds bias to the estimates in order to reduce standard errors</a:t>
                </a:r>
              </a:p>
              <a:p>
                <a:pPr marL="342900" indent="-342900">
                  <a:buFont typeface="Arial" panose="020B0604020202020204" pitchFamily="34" charset="0"/>
                  <a:buChar char="•"/>
                </a:pPr>
                <a:r>
                  <a:rPr lang="en-US" dirty="0"/>
                  <a:t>Motivation : This model can be fit to data with multicollinearity problems without having to remove them </a:t>
                </a:r>
              </a:p>
              <a:p>
                <a:pPr marL="342900" indent="-342900">
                  <a:buFont typeface="Arial" panose="020B0604020202020204" pitchFamily="34" charset="0"/>
                  <a:buChar char="•"/>
                </a:pPr>
                <a:r>
                  <a:rPr lang="en-US" dirty="0"/>
                  <a:t>Includes all predictors in the model</a:t>
                </a:r>
              </a:p>
              <a:p>
                <a:pPr algn="ctr"/>
                <a:r>
                  <a:rPr lang="en-US" sz="3600" dirty="0"/>
                  <a:t>Lasso Regression</a:t>
                </a:r>
              </a:p>
              <a:p>
                <a:pPr algn="ct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rPr>
                        <m:t>𝑅𝑒𝑠𝑖𝑑𝑢𝑎𝑙</m:t>
                      </m:r>
                      <m:r>
                        <a:rPr lang="en-US" sz="2600" i="1">
                          <a:latin typeface="Cambria Math" panose="02040503050406030204" pitchFamily="18" charset="0"/>
                        </a:rPr>
                        <m:t> </m:t>
                      </m:r>
                      <m:r>
                        <a:rPr lang="en-US" sz="2600" i="1">
                          <a:latin typeface="Cambria Math" panose="02040503050406030204" pitchFamily="18" charset="0"/>
                        </a:rPr>
                        <m:t>𝑆𝑢𝑚𝑠</m:t>
                      </m:r>
                      <m:r>
                        <a:rPr lang="en-US" sz="2600" i="1">
                          <a:latin typeface="Cambria Math" panose="02040503050406030204" pitchFamily="18" charset="0"/>
                        </a:rPr>
                        <m:t> </m:t>
                      </m:r>
                      <m:r>
                        <a:rPr lang="en-US" sz="2600" i="1">
                          <a:latin typeface="Cambria Math" panose="02040503050406030204" pitchFamily="18" charset="0"/>
                        </a:rPr>
                        <m:t>𝑜𝑓</m:t>
                      </m:r>
                      <m:r>
                        <a:rPr lang="en-US" sz="2600" i="1">
                          <a:latin typeface="Cambria Math" panose="02040503050406030204" pitchFamily="18" charset="0"/>
                        </a:rPr>
                        <m:t> </m:t>
                      </m:r>
                      <m:r>
                        <a:rPr lang="en-US" sz="2600" i="1">
                          <a:latin typeface="Cambria Math" panose="02040503050406030204" pitchFamily="18" charset="0"/>
                        </a:rPr>
                        <m:t>𝑆𝑞𝑢𝑎𝑟𝑒𝑠</m:t>
                      </m:r>
                      <m:r>
                        <a:rPr lang="en-US" sz="2600" i="1">
                          <a:latin typeface="Cambria Math" panose="02040503050406030204" pitchFamily="18" charset="0"/>
                        </a:rPr>
                        <m:t>= </m:t>
                      </m:r>
                      <m:nary>
                        <m:naryPr>
                          <m:chr m:val="∑"/>
                          <m:ctrlPr>
                            <a:rPr lang="en-US" sz="2600" i="1">
                              <a:latin typeface="Cambria Math" panose="02040503050406030204" pitchFamily="18" charset="0"/>
                            </a:rPr>
                          </m:ctrlPr>
                        </m:naryPr>
                        <m:sub>
                          <m:r>
                            <m:rPr>
                              <m:brk m:alnAt="23"/>
                            </m:rPr>
                            <a:rPr lang="en-US" sz="2600" i="1">
                              <a:latin typeface="Cambria Math" panose="02040503050406030204" pitchFamily="18" charset="0"/>
                            </a:rPr>
                            <m:t>𝑖</m:t>
                          </m:r>
                          <m:r>
                            <a:rPr lang="en-US" sz="2600" i="1">
                              <a:latin typeface="Cambria Math" panose="02040503050406030204" pitchFamily="18" charset="0"/>
                            </a:rPr>
                            <m:t>=1</m:t>
                          </m:r>
                        </m:sub>
                        <m:sup>
                          <m:r>
                            <a:rPr lang="en-US" sz="2600" i="1">
                              <a:latin typeface="Cambria Math" panose="02040503050406030204" pitchFamily="18" charset="0"/>
                            </a:rPr>
                            <m:t>𝑛</m:t>
                          </m:r>
                        </m:sup>
                        <m:e>
                          <m:sSup>
                            <m:sSupPr>
                              <m:ctrlPr>
                                <a:rPr lang="en-US" sz="2600" i="1">
                                  <a:latin typeface="Cambria Math" panose="02040503050406030204" pitchFamily="18" charset="0"/>
                                </a:rPr>
                              </m:ctrlPr>
                            </m:sSupPr>
                            <m:e>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i="1">
                                      <a:latin typeface="Cambria Math" panose="02040503050406030204" pitchFamily="18" charset="0"/>
                                    </a:rPr>
                                    <m:t>0</m:t>
                                  </m:r>
                                </m:sub>
                              </m:sSub>
                              <m:r>
                                <a:rPr lang="en-US" sz="2600" i="1">
                                  <a:latin typeface="Cambria Math" panose="02040503050406030204" pitchFamily="18" charset="0"/>
                                </a:rPr>
                                <m:t>−</m:t>
                              </m:r>
                              <m:nary>
                                <m:naryPr>
                                  <m:chr m:val="∑"/>
                                  <m:ctrlPr>
                                    <a:rPr lang="en-US" sz="2600" i="1">
                                      <a:latin typeface="Cambria Math" panose="02040503050406030204" pitchFamily="18" charset="0"/>
                                    </a:rPr>
                                  </m:ctrlPr>
                                </m:naryPr>
                                <m:sub>
                                  <m:r>
                                    <m:rPr>
                                      <m:brk m:alnAt="23"/>
                                    </m:rPr>
                                    <a:rPr lang="en-US" sz="2600" i="1">
                                      <a:latin typeface="Cambria Math" panose="02040503050406030204" pitchFamily="18" charset="0"/>
                                    </a:rPr>
                                    <m:t>𝑗</m:t>
                                  </m:r>
                                  <m:r>
                                    <a:rPr lang="en-US" sz="2600" i="1">
                                      <a:latin typeface="Cambria Math" panose="02040503050406030204" pitchFamily="18" charset="0"/>
                                    </a:rPr>
                                    <m:t>=1</m:t>
                                  </m:r>
                                </m:sub>
                                <m:sup>
                                  <m:r>
                                    <a:rPr lang="en-US" sz="2600" i="1">
                                      <a:latin typeface="Cambria Math" panose="02040503050406030204" pitchFamily="18" charset="0"/>
                                    </a:rPr>
                                    <m:t>𝑝</m:t>
                                  </m:r>
                                </m:sup>
                                <m:e>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i="1">
                                          <a:latin typeface="Cambria Math" panose="02040503050406030204" pitchFamily="18" charset="0"/>
                                        </a:rPr>
                                        <m:t>𝑗</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𝑖𝑗</m:t>
                                      </m:r>
                                    </m:sub>
                                  </m:sSub>
                                  <m:r>
                                    <a:rPr lang="en-US" sz="2600" i="1">
                                      <a:latin typeface="Cambria Math" panose="02040503050406030204" pitchFamily="18" charset="0"/>
                                    </a:rPr>
                                    <m:t>) </m:t>
                                  </m:r>
                                </m:e>
                              </m:nary>
                            </m:e>
                            <m:sup>
                              <m:r>
                                <a:rPr lang="en-US" sz="2600" i="1">
                                  <a:latin typeface="Cambria Math" panose="02040503050406030204" pitchFamily="18" charset="0"/>
                                </a:rPr>
                                <m:t>2</m:t>
                              </m:r>
                            </m:sup>
                          </m:sSup>
                          <m:r>
                            <a:rPr lang="en-US" sz="2600" i="1">
                              <a:latin typeface="Cambria Math" panose="02040503050406030204" pitchFamily="18" charset="0"/>
                            </a:rPr>
                            <m:t>+</m:t>
                          </m:r>
                          <m:r>
                            <a:rPr lang="en-US" sz="2600" i="1">
                              <a:latin typeface="Cambria Math" panose="02040503050406030204" pitchFamily="18" charset="0"/>
                            </a:rPr>
                            <m:t>𝜆</m:t>
                          </m:r>
                          <m:nary>
                            <m:naryPr>
                              <m:chr m:val="∑"/>
                              <m:ctrlPr>
                                <a:rPr lang="en-US" sz="2600" i="1">
                                  <a:latin typeface="Cambria Math" panose="02040503050406030204" pitchFamily="18" charset="0"/>
                                </a:rPr>
                              </m:ctrlPr>
                            </m:naryPr>
                            <m:sub>
                              <m:r>
                                <m:rPr>
                                  <m:brk m:alnAt="23"/>
                                </m:rPr>
                                <a:rPr lang="en-US" sz="2600" i="1">
                                  <a:latin typeface="Cambria Math" panose="02040503050406030204" pitchFamily="18" charset="0"/>
                                </a:rPr>
                                <m:t>𝑗</m:t>
                              </m:r>
                              <m:r>
                                <a:rPr lang="en-US" sz="2600" i="1">
                                  <a:latin typeface="Cambria Math" panose="02040503050406030204" pitchFamily="18" charset="0"/>
                                </a:rPr>
                                <m:t>=1</m:t>
                              </m:r>
                            </m:sub>
                            <m:sup>
                              <m:r>
                                <a:rPr lang="en-US" sz="2600" i="1">
                                  <a:latin typeface="Cambria Math" panose="02040503050406030204" pitchFamily="18" charset="0"/>
                                </a:rPr>
                                <m:t>𝑝</m:t>
                              </m:r>
                            </m:sup>
                            <m:e>
                              <m:d>
                                <m:dPr>
                                  <m:begChr m:val="|"/>
                                  <m:endChr m:val="|"/>
                                  <m:ctrlPr>
                                    <a:rPr lang="en-US" sz="2600" i="1" smtClean="0">
                                      <a:latin typeface="Cambria Math" panose="02040503050406030204" pitchFamily="18" charset="0"/>
                                    </a:rPr>
                                  </m:ctrlPr>
                                </m:dPr>
                                <m:e>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𝛽</m:t>
                                      </m:r>
                                    </m:e>
                                    <m:sub>
                                      <m:r>
                                        <a:rPr lang="en-US" sz="2600" b="0" i="1" smtClean="0">
                                          <a:latin typeface="Cambria Math" panose="02040503050406030204" pitchFamily="18" charset="0"/>
                                        </a:rPr>
                                        <m:t>𝑗</m:t>
                                      </m:r>
                                    </m:sub>
                                  </m:sSub>
                                </m:e>
                              </m:d>
                            </m:e>
                          </m:nary>
                        </m:e>
                      </m:nary>
                    </m:oMath>
                  </m:oMathPara>
                </a14:m>
                <a:endParaRPr lang="en-US" sz="2600" dirty="0"/>
              </a:p>
              <a:p>
                <a:pPr marL="342900" indent="-342900">
                  <a:buFont typeface="Arial" panose="020B0604020202020204" pitchFamily="34" charset="0"/>
                  <a:buChar char="•"/>
                </a:pPr>
                <a:r>
                  <a:rPr lang="en-US" dirty="0"/>
                  <a:t>Penalizes the Residual Sums of Squares using an L</a:t>
                </a:r>
                <a:r>
                  <a:rPr lang="en-US" baseline="-25000" dirty="0"/>
                  <a:t>1</a:t>
                </a:r>
                <a:r>
                  <a:rPr lang="en-US" dirty="0"/>
                  <a:t> penalty. This adds bias to the estimates in order to reduce standard errors.</a:t>
                </a:r>
              </a:p>
              <a:p>
                <a:pPr marL="342900" indent="-342900">
                  <a:buFont typeface="Arial" panose="020B0604020202020204" pitchFamily="34" charset="0"/>
                  <a:buChar char="•"/>
                </a:pPr>
                <a:r>
                  <a:rPr lang="en-US" dirty="0"/>
                  <a:t>Motivation : This model can be fit to data with multicollinearity problems without having to remove them. </a:t>
                </a:r>
              </a:p>
              <a:p>
                <a:pPr marL="342900" indent="-342900">
                  <a:buFont typeface="Arial" panose="020B0604020202020204" pitchFamily="34" charset="0"/>
                  <a:buChar char="•"/>
                </a:pPr>
                <a:r>
                  <a:rPr lang="en-US" dirty="0"/>
                  <a:t>Unlike Ridge regression, Lasso can shrink coefficients to exactly zero. Meaning Lasso Regression has a built in variable selection process.</a:t>
                </a:r>
              </a:p>
              <a:p>
                <a:pPr algn="ctr"/>
                <a:r>
                  <a:rPr lang="en-US" sz="3600" dirty="0"/>
                  <a:t>Partial Least Squares Regression</a:t>
                </a:r>
              </a:p>
              <a:p>
                <a:pPr marL="571500" indent="-571500">
                  <a:buFont typeface="Arial" panose="020B0604020202020204" pitchFamily="34" charset="0"/>
                  <a:buChar char="•"/>
                </a:pPr>
                <a:r>
                  <a:rPr lang="en-US" dirty="0"/>
                  <a:t>Dimension Reduction Technique that transforms the predictors into principle components which are linear combinations of the original predictors. </a:t>
                </a:r>
              </a:p>
              <a:p>
                <a:pPr marL="571500" indent="-571500">
                  <a:buFont typeface="Arial" panose="020B0604020202020204" pitchFamily="34" charset="0"/>
                  <a:buChar char="•"/>
                </a:pPr>
                <a:r>
                  <a:rPr lang="en-US" dirty="0"/>
                  <a:t>The directions of the principle components are related to the response and Partial least squares places the most weight on predictors most related to the response.</a:t>
                </a:r>
              </a:p>
              <a:p>
                <a:pPr marL="571500" indent="-571500">
                  <a:buFont typeface="Arial" panose="020B0604020202020204" pitchFamily="34" charset="0"/>
                  <a:buChar char="•"/>
                </a:pPr>
                <a:r>
                  <a:rPr lang="en-US" dirty="0"/>
                  <a:t>Motivation: Used for high dimensional data. It is suggested to have at least 10 observation for each predictor and the training data set has 51 predictors and 196 observations.</a:t>
                </a:r>
              </a:p>
              <a:p>
                <a:pPr marL="571500" indent="-571500">
                  <a:buFont typeface="Arial" panose="020B0604020202020204" pitchFamily="34" charset="0"/>
                  <a:buChar char="•"/>
                </a:pPr>
                <a:endParaRPr lang="en-US" dirty="0"/>
              </a:p>
            </p:txBody>
          </p:sp>
        </mc:Choice>
        <mc:Fallback>
          <p:sp>
            <p:nvSpPr>
              <p:cNvPr id="5" name="Text Placeholder 4"/>
              <p:cNvSpPr>
                <a:spLocks noGrp="1" noRot="1" noChangeAspect="1" noMove="1" noResize="1" noEditPoints="1" noAdjustHandles="1" noChangeArrowheads="1" noChangeShapeType="1" noTextEdit="1"/>
              </p:cNvSpPr>
              <p:nvPr>
                <p:ph type="body" sz="quarter" idx="21"/>
              </p:nvPr>
            </p:nvSpPr>
            <p:spPr>
              <a:xfrm>
                <a:off x="11460161" y="6378480"/>
                <a:ext cx="10048874" cy="26019921"/>
              </a:xfrm>
              <a:blipFill>
                <a:blip r:embed="rId3"/>
                <a:stretch>
                  <a:fillRect r="-252"/>
                </a:stretch>
              </a:blipFill>
            </p:spPr>
            <p:txBody>
              <a:bodyPr/>
              <a:lstStyle/>
              <a:p>
                <a:r>
                  <a:rPr lang="en-US">
                    <a:noFill/>
                  </a:rPr>
                  <a:t> </a:t>
                </a:r>
              </a:p>
            </p:txBody>
          </p:sp>
        </mc:Fallback>
      </mc:AlternateContent>
      <p:sp>
        <p:nvSpPr>
          <p:cNvPr id="6" name="Text Placeholder 5"/>
          <p:cNvSpPr>
            <a:spLocks noGrp="1"/>
          </p:cNvSpPr>
          <p:nvPr>
            <p:ph type="body" sz="quarter" idx="22"/>
          </p:nvPr>
        </p:nvSpPr>
        <p:spPr/>
        <p:txBody>
          <a:bodyPr/>
          <a:lstStyle/>
          <a:p>
            <a:r>
              <a:rPr lang="en-US" dirty="0"/>
              <a:t>Methods</a:t>
            </a:r>
          </a:p>
        </p:txBody>
      </p:sp>
      <p:sp>
        <p:nvSpPr>
          <p:cNvPr id="8" name="Text Placeholder 7"/>
          <p:cNvSpPr>
            <a:spLocks noGrp="1"/>
          </p:cNvSpPr>
          <p:nvPr>
            <p:ph type="body" sz="quarter" idx="24"/>
          </p:nvPr>
        </p:nvSpPr>
        <p:spPr>
          <a:xfrm>
            <a:off x="22377404" y="5433444"/>
            <a:ext cx="10058400" cy="754045"/>
          </a:xfrm>
        </p:spPr>
        <p:txBody>
          <a:bodyPr/>
          <a:lstStyle/>
          <a:p>
            <a:r>
              <a:rPr lang="en-US" dirty="0"/>
              <a:t>Results</a:t>
            </a:r>
          </a:p>
        </p:txBody>
      </p:sp>
      <p:sp>
        <p:nvSpPr>
          <p:cNvPr id="9" name="Text Placeholder 8"/>
          <p:cNvSpPr>
            <a:spLocks noGrp="1"/>
          </p:cNvSpPr>
          <p:nvPr>
            <p:ph type="body" sz="quarter" idx="25"/>
          </p:nvPr>
        </p:nvSpPr>
        <p:spPr>
          <a:xfrm>
            <a:off x="33384790" y="25009253"/>
            <a:ext cx="10047018" cy="754045"/>
          </a:xfrm>
        </p:spPr>
        <p:txBody>
          <a:bodyPr/>
          <a:lstStyle/>
          <a:p>
            <a:r>
              <a:rPr lang="en-US" dirty="0"/>
              <a:t>Conclusions</a:t>
            </a:r>
          </a:p>
        </p:txBody>
      </p:sp>
      <p:sp>
        <p:nvSpPr>
          <p:cNvPr id="10" name="Text Placeholder 9"/>
          <p:cNvSpPr>
            <a:spLocks noGrp="1"/>
          </p:cNvSpPr>
          <p:nvPr>
            <p:ph type="body" sz="quarter" idx="26"/>
          </p:nvPr>
        </p:nvSpPr>
        <p:spPr>
          <a:xfrm>
            <a:off x="33444599" y="17957800"/>
            <a:ext cx="10047018" cy="6818723"/>
          </a:xfrm>
        </p:spPr>
        <p:txBody>
          <a:bodyPr/>
          <a:lstStyle/>
          <a:p>
            <a:endParaRPr lang="en-US" dirty="0"/>
          </a:p>
        </p:txBody>
      </p:sp>
      <p:sp>
        <p:nvSpPr>
          <p:cNvPr id="11" name="Text Placeholder 10"/>
          <p:cNvSpPr>
            <a:spLocks noGrp="1"/>
          </p:cNvSpPr>
          <p:nvPr>
            <p:ph type="body" sz="quarter" idx="27"/>
          </p:nvPr>
        </p:nvSpPr>
        <p:spPr>
          <a:xfrm>
            <a:off x="33457974" y="29168154"/>
            <a:ext cx="10047018" cy="645851"/>
          </a:xfrm>
        </p:spPr>
        <p:txBody>
          <a:bodyPr/>
          <a:lstStyle/>
          <a:p>
            <a:r>
              <a:rPr lang="en-US" dirty="0"/>
              <a:t>References</a:t>
            </a:r>
          </a:p>
        </p:txBody>
      </p:sp>
      <p:sp>
        <p:nvSpPr>
          <p:cNvPr id="12" name="Text Placeholder 11"/>
          <p:cNvSpPr>
            <a:spLocks noGrp="1"/>
          </p:cNvSpPr>
          <p:nvPr>
            <p:ph type="body" sz="quarter" idx="28"/>
          </p:nvPr>
        </p:nvSpPr>
        <p:spPr>
          <a:xfrm>
            <a:off x="33457974" y="29491079"/>
            <a:ext cx="10052050" cy="2862300"/>
          </a:xfrm>
        </p:spPr>
        <p:txBody>
          <a:bodyPr/>
          <a:lstStyle/>
          <a:p>
            <a:r>
              <a:rPr lang="en-US" sz="2000" dirty="0"/>
              <a:t>Weisberg, S. (2014). </a:t>
            </a:r>
            <a:r>
              <a:rPr lang="en-US" sz="2000" i="1" dirty="0"/>
              <a:t>Applied linear regression</a:t>
            </a:r>
            <a:r>
              <a:rPr lang="en-US" sz="2000" dirty="0"/>
              <a:t> (4th ed.). Hoboken, NJ: Wiley.</a:t>
            </a:r>
          </a:p>
          <a:p>
            <a:endParaRPr lang="en-US" sz="2000" i="1" dirty="0"/>
          </a:p>
          <a:p>
            <a:r>
              <a:rPr lang="en-US" sz="2000" i="1" dirty="0"/>
              <a:t>Gareth James, Daniela Witten, Trevor Hastie, Robert </a:t>
            </a:r>
            <a:r>
              <a:rPr lang="en-US" sz="2000" i="1" dirty="0" err="1"/>
              <a:t>Tibshirani</a:t>
            </a:r>
            <a:r>
              <a:rPr lang="en-US" sz="2000" i="1" dirty="0"/>
              <a:t>. (2013). An introduction to statistical learning : with applications in R. New York :Springer,</a:t>
            </a:r>
          </a:p>
          <a:p>
            <a:endParaRPr lang="en-US" sz="2000" dirty="0"/>
          </a:p>
          <a:p>
            <a:r>
              <a:rPr lang="en-US" sz="2000" dirty="0"/>
              <a:t>Faraway, J. J. (2014). </a:t>
            </a:r>
            <a:r>
              <a:rPr lang="en-US" sz="2000" i="1" dirty="0"/>
              <a:t>Linear models with R</a:t>
            </a:r>
            <a:r>
              <a:rPr lang="en-US" sz="2000" dirty="0"/>
              <a:t> (2nd ed.). Boca Raton ; London ; New York: CRC Press.</a:t>
            </a:r>
          </a:p>
        </p:txBody>
      </p:sp>
      <p:sp>
        <p:nvSpPr>
          <p:cNvPr id="15" name="Text Placeholder 14"/>
          <p:cNvSpPr>
            <a:spLocks noGrp="1"/>
          </p:cNvSpPr>
          <p:nvPr>
            <p:ph type="body" sz="quarter" idx="96"/>
          </p:nvPr>
        </p:nvSpPr>
        <p:spPr>
          <a:xfrm>
            <a:off x="504240" y="9433922"/>
            <a:ext cx="10056813" cy="2846911"/>
          </a:xfrm>
        </p:spPr>
        <p:txBody>
          <a:bodyPr/>
          <a:lstStyle/>
          <a:p>
            <a:pPr marL="342900" indent="-342900">
              <a:buFont typeface="Arial" panose="020B0604020202020204" pitchFamily="34" charset="0"/>
              <a:buChar char="•"/>
            </a:pPr>
            <a:r>
              <a:rPr lang="en-US" dirty="0"/>
              <a:t>Using machine learning techniques including ordinary least squares linear regression, ridge regression, lasso regression and partial least squares I look to see how accurately we can predict the proportion of people in poverty in a neighborhood. </a:t>
            </a:r>
          </a:p>
          <a:p>
            <a:pPr marL="342900" indent="-342900">
              <a:buFont typeface="Arial" panose="020B0604020202020204" pitchFamily="34" charset="0"/>
              <a:buChar char="•"/>
            </a:pPr>
            <a:r>
              <a:rPr lang="en-US" dirty="0"/>
              <a:t>I also look at which demographics are significant to each of the different prediction models. </a:t>
            </a:r>
          </a:p>
        </p:txBody>
      </p:sp>
      <p:sp>
        <p:nvSpPr>
          <p:cNvPr id="17" name="Text Placeholder 16"/>
          <p:cNvSpPr>
            <a:spLocks noGrp="1"/>
          </p:cNvSpPr>
          <p:nvPr>
            <p:ph type="body" sz="quarter" idx="151"/>
          </p:nvPr>
        </p:nvSpPr>
        <p:spPr>
          <a:xfrm>
            <a:off x="5932593" y="3076047"/>
            <a:ext cx="31998968" cy="1280160"/>
          </a:xfrm>
        </p:spPr>
        <p:txBody>
          <a:bodyPr>
            <a:normAutofit fontScale="92500" lnSpcReduction="10000"/>
          </a:bodyPr>
          <a:lstStyle/>
          <a:p>
            <a:r>
              <a:rPr lang="en-US" dirty="0"/>
              <a:t>Michael Ingram</a:t>
            </a:r>
          </a:p>
        </p:txBody>
      </p:sp>
      <p:sp>
        <p:nvSpPr>
          <p:cNvPr id="18" name="Text Placeholder 17"/>
          <p:cNvSpPr>
            <a:spLocks noGrp="1"/>
          </p:cNvSpPr>
          <p:nvPr>
            <p:ph type="body" sz="quarter" idx="153"/>
          </p:nvPr>
        </p:nvSpPr>
        <p:spPr>
          <a:xfrm>
            <a:off x="6368479" y="465813"/>
            <a:ext cx="31154243" cy="2534547"/>
          </a:xfrm>
        </p:spPr>
        <p:txBody>
          <a:bodyPr>
            <a:normAutofit fontScale="85000" lnSpcReduction="20000"/>
          </a:bodyPr>
          <a:lstStyle/>
          <a:p>
            <a:r>
              <a:rPr lang="en-US" dirty="0"/>
              <a:t>Predicting Proportion of People in Poverty by Neighborhood using Housing and Crime Demographics</a:t>
            </a:r>
          </a:p>
        </p:txBody>
      </p:sp>
      <p:pic>
        <p:nvPicPr>
          <p:cNvPr id="19" name="Picture 18">
            <a:extLst>
              <a:ext uri="{FF2B5EF4-FFF2-40B4-BE49-F238E27FC236}">
                <a16:creationId xmlns:a16="http://schemas.microsoft.com/office/drawing/2014/main" id="{C882CB97-7942-E64C-831A-7A8736009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12479" y="265940"/>
            <a:ext cx="4857498" cy="4187469"/>
          </a:xfrm>
          <a:prstGeom prst="rect">
            <a:avLst/>
          </a:prstGeom>
        </p:spPr>
      </p:pic>
      <p:pic>
        <p:nvPicPr>
          <p:cNvPr id="20" name="Picture 19">
            <a:extLst>
              <a:ext uri="{FF2B5EF4-FFF2-40B4-BE49-F238E27FC236}">
                <a16:creationId xmlns:a16="http://schemas.microsoft.com/office/drawing/2014/main" id="{0B1B4256-784A-764A-949D-3146725770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1223" y="168738"/>
            <a:ext cx="4857498" cy="4187469"/>
          </a:xfrm>
          <a:prstGeom prst="rect">
            <a:avLst/>
          </a:prstGeom>
        </p:spPr>
      </p:pic>
      <p:sp>
        <p:nvSpPr>
          <p:cNvPr id="21" name="Text Placeholder 3">
            <a:extLst>
              <a:ext uri="{FF2B5EF4-FFF2-40B4-BE49-F238E27FC236}">
                <a16:creationId xmlns:a16="http://schemas.microsoft.com/office/drawing/2014/main" id="{676BD03C-72B4-D041-8C59-4617E8BAAEED}"/>
              </a:ext>
            </a:extLst>
          </p:cNvPr>
          <p:cNvSpPr txBox="1">
            <a:spLocks/>
          </p:cNvSpPr>
          <p:nvPr/>
        </p:nvSpPr>
        <p:spPr>
          <a:xfrm>
            <a:off x="424543" y="12026237"/>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Data Set</a:t>
            </a:r>
          </a:p>
        </p:txBody>
      </p:sp>
      <p:sp>
        <p:nvSpPr>
          <p:cNvPr id="24" name="Text Placeholder 14">
            <a:extLst>
              <a:ext uri="{FF2B5EF4-FFF2-40B4-BE49-F238E27FC236}">
                <a16:creationId xmlns:a16="http://schemas.microsoft.com/office/drawing/2014/main" id="{2FFBBF95-871A-9A49-B1C7-04260A04C15C}"/>
              </a:ext>
            </a:extLst>
          </p:cNvPr>
          <p:cNvSpPr txBox="1">
            <a:spLocks/>
          </p:cNvSpPr>
          <p:nvPr/>
        </p:nvSpPr>
        <p:spPr>
          <a:xfrm>
            <a:off x="424543" y="12727938"/>
            <a:ext cx="10056813" cy="469357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pitchFamily="34" charset="0"/>
              <a:buChar char="•"/>
            </a:pPr>
            <a:r>
              <a:rPr lang="en-US" dirty="0"/>
              <a:t>Housing data set contained mostly count variables. These were transformed to proportions by dividing by either Total Population, Total Households, or Total Housing Unites </a:t>
            </a:r>
          </a:p>
          <a:p>
            <a:pPr marL="342900" indent="-342900">
              <a:buFont typeface="Arial" pitchFamily="34" charset="0"/>
              <a:buChar char="•"/>
            </a:pPr>
            <a:r>
              <a:rPr lang="en-US" dirty="0"/>
              <a:t>From the crime data set, total number of crimes per neighborhood was totaled</a:t>
            </a:r>
          </a:p>
          <a:p>
            <a:pPr marL="342900" indent="-342900">
              <a:buFont typeface="Arial" pitchFamily="34" charset="0"/>
              <a:buChar char="•"/>
            </a:pPr>
            <a:r>
              <a:rPr lang="en-US" dirty="0"/>
              <a:t>All variables were standardized before model</a:t>
            </a:r>
          </a:p>
          <a:p>
            <a:pPr marL="342900" indent="-342900">
              <a:buFont typeface="Arial" pitchFamily="34" charset="0"/>
              <a:buChar char="•"/>
            </a:pPr>
            <a:r>
              <a:rPr lang="en-US" dirty="0"/>
              <a:t>Data set was split into a 75% Training Data Set with 196 observations and  25% Test Data Set with 66 Observations </a:t>
            </a:r>
          </a:p>
          <a:p>
            <a:pPr marL="342900" indent="-342900">
              <a:buFont typeface="Arial" pitchFamily="34" charset="0"/>
              <a:buChar char="•"/>
            </a:pPr>
            <a:r>
              <a:rPr lang="en-US" dirty="0"/>
              <a:t>Response Variable: Proportion of People in Poverty</a:t>
            </a:r>
          </a:p>
          <a:p>
            <a:pPr marL="342900" indent="-342900">
              <a:buFont typeface="Arial" pitchFamily="34" charset="0"/>
              <a:buChar char="•"/>
            </a:pPr>
            <a:endParaRPr lang="en-US" dirty="0"/>
          </a:p>
        </p:txBody>
      </p:sp>
      <p:graphicFrame>
        <p:nvGraphicFramePr>
          <p:cNvPr id="26" name="Table 25">
            <a:extLst>
              <a:ext uri="{FF2B5EF4-FFF2-40B4-BE49-F238E27FC236}">
                <a16:creationId xmlns:a16="http://schemas.microsoft.com/office/drawing/2014/main" id="{0B921FED-ACC9-3A4C-B7C9-EFF07BD15BF6}"/>
              </a:ext>
            </a:extLst>
          </p:cNvPr>
          <p:cNvGraphicFramePr>
            <a:graphicFrameLocks noGrp="1"/>
          </p:cNvGraphicFramePr>
          <p:nvPr>
            <p:extLst>
              <p:ext uri="{D42A27DB-BD31-4B8C-83A1-F6EECF244321}">
                <p14:modId xmlns:p14="http://schemas.microsoft.com/office/powerpoint/2010/main" val="1359367831"/>
              </p:ext>
            </p:extLst>
          </p:nvPr>
        </p:nvGraphicFramePr>
        <p:xfrm>
          <a:off x="504240" y="16959942"/>
          <a:ext cx="9970765" cy="15239999"/>
        </p:xfrm>
        <a:graphic>
          <a:graphicData uri="http://schemas.openxmlformats.org/drawingml/2006/table">
            <a:tbl>
              <a:tblPr firstRow="1" bandRow="1">
                <a:tableStyleId>{5C22544A-7EE6-4342-B048-85BDC9FD1C3A}</a:tableStyleId>
              </a:tblPr>
              <a:tblGrid>
                <a:gridCol w="3476683">
                  <a:extLst>
                    <a:ext uri="{9D8B030D-6E8A-4147-A177-3AD203B41FA5}">
                      <a16:colId xmlns:a16="http://schemas.microsoft.com/office/drawing/2014/main" val="1069451229"/>
                    </a:ext>
                  </a:extLst>
                </a:gridCol>
                <a:gridCol w="3476683">
                  <a:extLst>
                    <a:ext uri="{9D8B030D-6E8A-4147-A177-3AD203B41FA5}">
                      <a16:colId xmlns:a16="http://schemas.microsoft.com/office/drawing/2014/main" val="3173804378"/>
                    </a:ext>
                  </a:extLst>
                </a:gridCol>
                <a:gridCol w="3017399">
                  <a:extLst>
                    <a:ext uri="{9D8B030D-6E8A-4147-A177-3AD203B41FA5}">
                      <a16:colId xmlns:a16="http://schemas.microsoft.com/office/drawing/2014/main" val="1114089556"/>
                    </a:ext>
                  </a:extLst>
                </a:gridCol>
              </a:tblGrid>
              <a:tr h="535707">
                <a:tc gridSpan="3">
                  <a:txBody>
                    <a:bodyPr/>
                    <a:lstStyle/>
                    <a:p>
                      <a:pPr algn="ctr"/>
                      <a:r>
                        <a:rPr lang="en-US" sz="2800" dirty="0"/>
                        <a:t>Predictor Variables</a:t>
                      </a:r>
                    </a:p>
                  </a:txBody>
                  <a:tcPr/>
                </a:tc>
                <a:tc hMerge="1">
                  <a:txBody>
                    <a:bodyPr/>
                    <a:lstStyle/>
                    <a:p>
                      <a:pPr algn="ctr"/>
                      <a:endParaRPr lang="en-US" sz="2800" dirty="0"/>
                    </a:p>
                  </a:txBody>
                  <a:tcPr/>
                </a:tc>
                <a:tc hMerge="1">
                  <a:txBody>
                    <a:bodyPr/>
                    <a:lstStyle/>
                    <a:p>
                      <a:endParaRPr lang="en-US" sz="2800" dirty="0"/>
                    </a:p>
                  </a:txBody>
                  <a:tcPr/>
                </a:tc>
                <a:extLst>
                  <a:ext uri="{0D108BD9-81ED-4DB2-BD59-A6C34878D82A}">
                    <a16:rowId xmlns:a16="http://schemas.microsoft.com/office/drawing/2014/main" val="3397368751"/>
                  </a:ext>
                </a:extLst>
              </a:tr>
              <a:tr h="459852">
                <a:tc>
                  <a:txBody>
                    <a:bodyPr/>
                    <a:lstStyle/>
                    <a:p>
                      <a:pPr algn="ctr"/>
                      <a:r>
                        <a:rPr lang="en-US" sz="2000" dirty="0"/>
                        <a:t>1. Households</a:t>
                      </a:r>
                    </a:p>
                  </a:txBody>
                  <a:tcPr/>
                </a:tc>
                <a:tc>
                  <a:txBody>
                    <a:bodyPr/>
                    <a:lstStyle/>
                    <a:p>
                      <a:pPr algn="ctr"/>
                      <a:r>
                        <a:rPr lang="en-US" sz="2000" dirty="0"/>
                        <a:t>18. Housing Vacancy</a:t>
                      </a:r>
                    </a:p>
                  </a:txBody>
                  <a:tcPr/>
                </a:tc>
                <a:tc>
                  <a:txBody>
                    <a:bodyPr/>
                    <a:lstStyle/>
                    <a:p>
                      <a:pPr algn="ctr"/>
                      <a:r>
                        <a:rPr lang="en-US" sz="2000" dirty="0"/>
                        <a:t>35. Population Non Latino</a:t>
                      </a:r>
                    </a:p>
                  </a:txBody>
                  <a:tcPr/>
                </a:tc>
                <a:extLst>
                  <a:ext uri="{0D108BD9-81ED-4DB2-BD59-A6C34878D82A}">
                    <a16:rowId xmlns:a16="http://schemas.microsoft.com/office/drawing/2014/main" val="2588119571"/>
                  </a:ext>
                </a:extLst>
              </a:tr>
              <a:tr h="827734">
                <a:tc>
                  <a:txBody>
                    <a:bodyPr/>
                    <a:lstStyle/>
                    <a:p>
                      <a:pPr algn="ctr"/>
                      <a:r>
                        <a:rPr lang="en-US" sz="2000" dirty="0"/>
                        <a:t>2. Housing Units</a:t>
                      </a:r>
                    </a:p>
                  </a:txBody>
                  <a:tcPr/>
                </a:tc>
                <a:tc>
                  <a:txBody>
                    <a:bodyPr/>
                    <a:lstStyle/>
                    <a:p>
                      <a:pPr algn="ctr"/>
                      <a:r>
                        <a:rPr lang="en-US" sz="2000" dirty="0"/>
                        <a:t>19. Multifamily Units</a:t>
                      </a:r>
                    </a:p>
                  </a:txBody>
                  <a:tcPr/>
                </a:tc>
                <a:tc>
                  <a:txBody>
                    <a:bodyPr/>
                    <a:lstStyle/>
                    <a:p>
                      <a:pPr algn="ctr"/>
                      <a:r>
                        <a:rPr lang="en-US" sz="2000" dirty="0"/>
                        <a:t>36. Population Non Latino White</a:t>
                      </a:r>
                    </a:p>
                  </a:txBody>
                  <a:tcPr/>
                </a:tc>
                <a:extLst>
                  <a:ext uri="{0D108BD9-81ED-4DB2-BD59-A6C34878D82A}">
                    <a16:rowId xmlns:a16="http://schemas.microsoft.com/office/drawing/2014/main" val="4094077634"/>
                  </a:ext>
                </a:extLst>
              </a:tr>
              <a:tr h="1195617">
                <a:tc>
                  <a:txBody>
                    <a:bodyPr/>
                    <a:lstStyle/>
                    <a:p>
                      <a:pPr algn="ctr"/>
                      <a:r>
                        <a:rPr lang="en-US" sz="2000" dirty="0"/>
                        <a:t>3. Persons per Household</a:t>
                      </a:r>
                    </a:p>
                  </a:txBody>
                  <a:tcPr/>
                </a:tc>
                <a:tc>
                  <a:txBody>
                    <a:bodyPr/>
                    <a:lstStyle/>
                    <a:p>
                      <a:pPr algn="ctr"/>
                      <a:r>
                        <a:rPr lang="en-US" sz="2000" dirty="0"/>
                        <a:t>20. Overcrowded Housing Units</a:t>
                      </a:r>
                    </a:p>
                  </a:txBody>
                  <a:tcPr/>
                </a:tc>
                <a:tc>
                  <a:txBody>
                    <a:bodyPr/>
                    <a:lstStyle/>
                    <a:p>
                      <a:pPr algn="ctr"/>
                      <a:r>
                        <a:rPr lang="en-US" sz="2000" dirty="0"/>
                        <a:t>37. Population Other Race, Single Race Selected</a:t>
                      </a:r>
                    </a:p>
                  </a:txBody>
                  <a:tcPr/>
                </a:tc>
                <a:extLst>
                  <a:ext uri="{0D108BD9-81ED-4DB2-BD59-A6C34878D82A}">
                    <a16:rowId xmlns:a16="http://schemas.microsoft.com/office/drawing/2014/main" val="2136701506"/>
                  </a:ext>
                </a:extLst>
              </a:tr>
              <a:tr h="1195617">
                <a:tc>
                  <a:txBody>
                    <a:bodyPr/>
                    <a:lstStyle/>
                    <a:p>
                      <a:pPr algn="ctr"/>
                      <a:r>
                        <a:rPr lang="en-US" sz="2000" dirty="0"/>
                        <a:t>4. Total Population</a:t>
                      </a:r>
                    </a:p>
                  </a:txBody>
                  <a:tcPr/>
                </a:tc>
                <a:tc>
                  <a:txBody>
                    <a:bodyPr/>
                    <a:lstStyle/>
                    <a:p>
                      <a:pPr algn="ctr"/>
                      <a:r>
                        <a:rPr lang="en-US" sz="2000" dirty="0"/>
                        <a:t>21. People Over 25 with College Associates or Better</a:t>
                      </a:r>
                    </a:p>
                  </a:txBody>
                  <a:tcPr/>
                </a:tc>
                <a:tc>
                  <a:txBody>
                    <a:bodyPr/>
                    <a:lstStyle/>
                    <a:p>
                      <a:pPr algn="ctr"/>
                      <a:r>
                        <a:rPr lang="en-US" sz="2000" dirty="0"/>
                        <a:t>38. Population White</a:t>
                      </a:r>
                    </a:p>
                  </a:txBody>
                  <a:tcPr/>
                </a:tc>
                <a:extLst>
                  <a:ext uri="{0D108BD9-81ED-4DB2-BD59-A6C34878D82A}">
                    <a16:rowId xmlns:a16="http://schemas.microsoft.com/office/drawing/2014/main" val="2918215766"/>
                  </a:ext>
                </a:extLst>
              </a:tr>
              <a:tr h="827734">
                <a:tc>
                  <a:txBody>
                    <a:bodyPr/>
                    <a:lstStyle/>
                    <a:p>
                      <a:pPr algn="ctr"/>
                      <a:r>
                        <a:rPr lang="en-US" sz="2000" dirty="0"/>
                        <a:t>5. Crime Incidents</a:t>
                      </a:r>
                    </a:p>
                  </a:txBody>
                  <a:tcPr/>
                </a:tc>
                <a:tc>
                  <a:txBody>
                    <a:bodyPr/>
                    <a:lstStyle/>
                    <a:p>
                      <a:pPr algn="ctr"/>
                      <a:r>
                        <a:rPr lang="en-US" sz="2000" dirty="0"/>
                        <a:t>22. People Over 25 with High School Only</a:t>
                      </a:r>
                    </a:p>
                  </a:txBody>
                  <a:tcPr/>
                </a:tc>
                <a:tc>
                  <a:txBody>
                    <a:bodyPr/>
                    <a:lstStyle/>
                    <a:p>
                      <a:pPr algn="ctr"/>
                      <a:r>
                        <a:rPr lang="en-US" sz="2000" dirty="0"/>
                        <a:t>39. Population of 2 or More Races</a:t>
                      </a:r>
                    </a:p>
                  </a:txBody>
                  <a:tcPr/>
                </a:tc>
                <a:extLst>
                  <a:ext uri="{0D108BD9-81ED-4DB2-BD59-A6C34878D82A}">
                    <a16:rowId xmlns:a16="http://schemas.microsoft.com/office/drawing/2014/main" val="4181190746"/>
                  </a:ext>
                </a:extLst>
              </a:tr>
              <a:tr h="827734">
                <a:tc>
                  <a:txBody>
                    <a:bodyPr/>
                    <a:lstStyle/>
                    <a:p>
                      <a:pPr algn="ctr"/>
                      <a:r>
                        <a:rPr lang="en-US" sz="2000" dirty="0"/>
                        <a:t>6. One Person Housing</a:t>
                      </a:r>
                    </a:p>
                  </a:txBody>
                  <a:tcPr/>
                </a:tc>
                <a:tc>
                  <a:txBody>
                    <a:bodyPr/>
                    <a:lstStyle/>
                    <a:p>
                      <a:pPr algn="ctr"/>
                      <a:r>
                        <a:rPr lang="en-US" sz="2000" dirty="0"/>
                        <a:t>23. People Over 25 with less than 12</a:t>
                      </a:r>
                      <a:r>
                        <a:rPr lang="en-US" sz="2000" baseline="30000" dirty="0"/>
                        <a:t>th</a:t>
                      </a:r>
                      <a:r>
                        <a:rPr lang="en-US" sz="2000" dirty="0"/>
                        <a:t> Grade Education</a:t>
                      </a:r>
                    </a:p>
                  </a:txBody>
                  <a:tcPr/>
                </a:tc>
                <a:tc>
                  <a:txBody>
                    <a:bodyPr/>
                    <a:lstStyle/>
                    <a:p>
                      <a:pPr algn="ctr"/>
                      <a:r>
                        <a:rPr lang="en-US" sz="2000" dirty="0"/>
                        <a:t>40. Population over 65</a:t>
                      </a:r>
                    </a:p>
                  </a:txBody>
                  <a:tcPr/>
                </a:tc>
                <a:extLst>
                  <a:ext uri="{0D108BD9-81ED-4DB2-BD59-A6C34878D82A}">
                    <a16:rowId xmlns:a16="http://schemas.microsoft.com/office/drawing/2014/main" val="3819306207"/>
                  </a:ext>
                </a:extLst>
              </a:tr>
              <a:tr h="827734">
                <a:tc>
                  <a:txBody>
                    <a:bodyPr/>
                    <a:lstStyle/>
                    <a:p>
                      <a:pPr algn="ctr"/>
                      <a:r>
                        <a:rPr lang="en-US" sz="2000" dirty="0"/>
                        <a:t>7. Adults Non English Speaking</a:t>
                      </a:r>
                    </a:p>
                  </a:txBody>
                  <a:tcPr/>
                </a:tc>
                <a:tc>
                  <a:txBody>
                    <a:bodyPr/>
                    <a:lstStyle/>
                    <a:p>
                      <a:pPr algn="ctr"/>
                      <a:r>
                        <a:rPr lang="en-US" sz="2000" dirty="0"/>
                        <a:t>24. People Over 25 with Some College No Degree</a:t>
                      </a:r>
                    </a:p>
                  </a:txBody>
                  <a:tcPr/>
                </a:tc>
                <a:tc>
                  <a:txBody>
                    <a:bodyPr/>
                    <a:lstStyle/>
                    <a:p>
                      <a:pPr algn="ctr"/>
                      <a:r>
                        <a:rPr lang="en-US" sz="2000" dirty="0"/>
                        <a:t>41. Population under 5</a:t>
                      </a:r>
                    </a:p>
                  </a:txBody>
                  <a:tcPr/>
                </a:tc>
                <a:extLst>
                  <a:ext uri="{0D108BD9-81ED-4DB2-BD59-A6C34878D82A}">
                    <a16:rowId xmlns:a16="http://schemas.microsoft.com/office/drawing/2014/main" val="274466345"/>
                  </a:ext>
                </a:extLst>
              </a:tr>
              <a:tr h="459852">
                <a:tc>
                  <a:txBody>
                    <a:bodyPr/>
                    <a:lstStyle/>
                    <a:p>
                      <a:pPr algn="ctr"/>
                      <a:r>
                        <a:rPr lang="en-US" sz="2000" dirty="0"/>
                        <a:t>8. Births to Teen Mothers</a:t>
                      </a:r>
                    </a:p>
                  </a:txBody>
                  <a:tcPr/>
                </a:tc>
                <a:tc>
                  <a:txBody>
                    <a:bodyPr/>
                    <a:lstStyle/>
                    <a:p>
                      <a:pPr algn="ctr"/>
                      <a:r>
                        <a:rPr lang="en-US" sz="2000" dirty="0"/>
                        <a:t>25. Population 18-24</a:t>
                      </a:r>
                    </a:p>
                  </a:txBody>
                  <a:tcPr/>
                </a:tc>
                <a:tc>
                  <a:txBody>
                    <a:bodyPr/>
                    <a:lstStyle/>
                    <a:p>
                      <a:pPr algn="ctr"/>
                      <a:r>
                        <a:rPr lang="en-US" sz="2000" dirty="0"/>
                        <a:t>42. Single Family Units</a:t>
                      </a:r>
                    </a:p>
                  </a:txBody>
                  <a:tcPr/>
                </a:tc>
                <a:extLst>
                  <a:ext uri="{0D108BD9-81ED-4DB2-BD59-A6C34878D82A}">
                    <a16:rowId xmlns:a16="http://schemas.microsoft.com/office/drawing/2014/main" val="1212792593"/>
                  </a:ext>
                </a:extLst>
              </a:tr>
              <a:tr h="1195617">
                <a:tc>
                  <a:txBody>
                    <a:bodyPr/>
                    <a:lstStyle/>
                    <a:p>
                      <a:pPr algn="ctr"/>
                      <a:r>
                        <a:rPr lang="en-US" sz="2000" dirty="0"/>
                        <a:t>9. Births to Unwed Mothers</a:t>
                      </a:r>
                    </a:p>
                  </a:txBody>
                  <a:tcPr/>
                </a:tc>
                <a:tc>
                  <a:txBody>
                    <a:bodyPr/>
                    <a:lstStyle/>
                    <a:p>
                      <a:pPr algn="ctr"/>
                      <a:r>
                        <a:rPr lang="en-US" sz="2000" dirty="0"/>
                        <a:t>26. Population 25-34</a:t>
                      </a:r>
                    </a:p>
                  </a:txBody>
                  <a:tcPr/>
                </a:tc>
                <a:tc>
                  <a:txBody>
                    <a:bodyPr/>
                    <a:lstStyle/>
                    <a:p>
                      <a:pPr algn="ctr"/>
                      <a:r>
                        <a:rPr lang="en-US" sz="2000" dirty="0"/>
                        <a:t>43. Renters Spending More Than 30% of Income on Housing</a:t>
                      </a:r>
                    </a:p>
                  </a:txBody>
                  <a:tcPr/>
                </a:tc>
                <a:extLst>
                  <a:ext uri="{0D108BD9-81ED-4DB2-BD59-A6C34878D82A}">
                    <a16:rowId xmlns:a16="http://schemas.microsoft.com/office/drawing/2014/main" val="947942552"/>
                  </a:ext>
                </a:extLst>
              </a:tr>
              <a:tr h="1195617">
                <a:tc>
                  <a:txBody>
                    <a:bodyPr/>
                    <a:lstStyle/>
                    <a:p>
                      <a:pPr algn="ctr"/>
                      <a:r>
                        <a:rPr lang="en-US" sz="2000" dirty="0"/>
                        <a:t>10. Births to Women Less with  than a 12</a:t>
                      </a:r>
                      <a:r>
                        <a:rPr lang="en-US" sz="2000" baseline="30000" dirty="0"/>
                        <a:t>th</a:t>
                      </a:r>
                      <a:r>
                        <a:rPr lang="en-US" sz="2000" dirty="0"/>
                        <a:t> Grade Education</a:t>
                      </a:r>
                    </a:p>
                  </a:txBody>
                  <a:tcPr/>
                </a:tc>
                <a:tc>
                  <a:txBody>
                    <a:bodyPr/>
                    <a:lstStyle/>
                    <a:p>
                      <a:pPr algn="ctr"/>
                      <a:r>
                        <a:rPr lang="en-US" sz="2000" dirty="0"/>
                        <a:t>27. Population 35-44</a:t>
                      </a:r>
                    </a:p>
                  </a:txBody>
                  <a:tcPr/>
                </a:tc>
                <a:tc>
                  <a:txBody>
                    <a:bodyPr/>
                    <a:lstStyle/>
                    <a:p>
                      <a:pPr algn="ctr"/>
                      <a:r>
                        <a:rPr lang="en-US" sz="2000" dirty="0"/>
                        <a:t>44. Single Mothers with Children in Poverty</a:t>
                      </a:r>
                    </a:p>
                  </a:txBody>
                  <a:tcPr/>
                </a:tc>
                <a:extLst>
                  <a:ext uri="{0D108BD9-81ED-4DB2-BD59-A6C34878D82A}">
                    <a16:rowId xmlns:a16="http://schemas.microsoft.com/office/drawing/2014/main" val="415880311"/>
                  </a:ext>
                </a:extLst>
              </a:tr>
              <a:tr h="724780">
                <a:tc>
                  <a:txBody>
                    <a:bodyPr/>
                    <a:lstStyle/>
                    <a:p>
                      <a:pPr algn="ctr"/>
                      <a:r>
                        <a:rPr lang="en-US" sz="2000" dirty="0"/>
                        <a:t>11. Children Living With Single Parents</a:t>
                      </a:r>
                    </a:p>
                  </a:txBody>
                  <a:tcPr/>
                </a:tc>
                <a:tc>
                  <a:txBody>
                    <a:bodyPr/>
                    <a:lstStyle/>
                    <a:p>
                      <a:pPr algn="ctr"/>
                      <a:r>
                        <a:rPr lang="en-US" sz="2000" dirty="0"/>
                        <a:t>28. Population 45-54</a:t>
                      </a:r>
                    </a:p>
                  </a:txBody>
                  <a:tcPr/>
                </a:tc>
                <a:tc>
                  <a:txBody>
                    <a:bodyPr/>
                    <a:lstStyle/>
                    <a:p>
                      <a:pPr algn="ctr"/>
                      <a:r>
                        <a:rPr lang="en-US" sz="2000" dirty="0"/>
                        <a:t>45. Unemployed in Civilian Labor Force</a:t>
                      </a:r>
                    </a:p>
                  </a:txBody>
                  <a:tcPr/>
                </a:tc>
                <a:extLst>
                  <a:ext uri="{0D108BD9-81ED-4DB2-BD59-A6C34878D82A}">
                    <a16:rowId xmlns:a16="http://schemas.microsoft.com/office/drawing/2014/main" val="3738302467"/>
                  </a:ext>
                </a:extLst>
              </a:tr>
              <a:tr h="827734">
                <a:tc>
                  <a:txBody>
                    <a:bodyPr/>
                    <a:lstStyle/>
                    <a:p>
                      <a:pPr algn="ctr"/>
                      <a:r>
                        <a:rPr lang="en-US" sz="2000" dirty="0"/>
                        <a:t>12. Families with Children</a:t>
                      </a:r>
                    </a:p>
                  </a:txBody>
                  <a:tcPr/>
                </a:tc>
                <a:tc>
                  <a:txBody>
                    <a:bodyPr/>
                    <a:lstStyle/>
                    <a:p>
                      <a:pPr algn="ctr"/>
                      <a:r>
                        <a:rPr lang="en-US" sz="2000" dirty="0"/>
                        <a:t>29. Population 5-17</a:t>
                      </a:r>
                    </a:p>
                  </a:txBody>
                  <a:tcPr/>
                </a:tc>
                <a:tc>
                  <a:txBody>
                    <a:bodyPr/>
                    <a:lstStyle/>
                    <a:p>
                      <a:pPr algn="ctr"/>
                      <a:r>
                        <a:rPr lang="en-US" sz="2000" dirty="0"/>
                        <a:t>46. Births African American</a:t>
                      </a:r>
                    </a:p>
                  </a:txBody>
                  <a:tcPr/>
                </a:tc>
                <a:extLst>
                  <a:ext uri="{0D108BD9-81ED-4DB2-BD59-A6C34878D82A}">
                    <a16:rowId xmlns:a16="http://schemas.microsoft.com/office/drawing/2014/main" val="213139509"/>
                  </a:ext>
                </a:extLst>
              </a:tr>
              <a:tr h="827734">
                <a:tc>
                  <a:txBody>
                    <a:bodyPr/>
                    <a:lstStyle/>
                    <a:p>
                      <a:pPr algn="ctr"/>
                      <a:r>
                        <a:rPr lang="en-US" sz="2000" dirty="0"/>
                        <a:t>13. Families without Children</a:t>
                      </a:r>
                    </a:p>
                  </a:txBody>
                  <a:tcPr/>
                </a:tc>
                <a:tc>
                  <a:txBody>
                    <a:bodyPr/>
                    <a:lstStyle/>
                    <a:p>
                      <a:pPr algn="ctr"/>
                      <a:r>
                        <a:rPr lang="en-US" sz="2000" dirty="0"/>
                        <a:t>30. Population 55-64</a:t>
                      </a:r>
                    </a:p>
                  </a:txBody>
                  <a:tcPr/>
                </a:tc>
                <a:tc>
                  <a:txBody>
                    <a:bodyPr/>
                    <a:lstStyle/>
                    <a:p>
                      <a:pPr algn="ctr"/>
                      <a:r>
                        <a:rPr lang="en-US" sz="2000" dirty="0"/>
                        <a:t>47. Births Asian per Pacific Islander</a:t>
                      </a:r>
                    </a:p>
                  </a:txBody>
                  <a:tcPr/>
                </a:tc>
                <a:extLst>
                  <a:ext uri="{0D108BD9-81ED-4DB2-BD59-A6C34878D82A}">
                    <a16:rowId xmlns:a16="http://schemas.microsoft.com/office/drawing/2014/main" val="3519804051"/>
                  </a:ext>
                </a:extLst>
              </a:tr>
              <a:tr h="827734">
                <a:tc>
                  <a:txBody>
                    <a:bodyPr/>
                    <a:lstStyle/>
                    <a:p>
                      <a:pPr algn="ctr"/>
                      <a:r>
                        <a:rPr lang="en-US" sz="2000" dirty="0"/>
                        <a:t>14. Foreign Born</a:t>
                      </a:r>
                    </a:p>
                  </a:txBody>
                  <a:tcPr/>
                </a:tc>
                <a:tc>
                  <a:txBody>
                    <a:bodyPr/>
                    <a:lstStyle/>
                    <a:p>
                      <a:pPr algn="ctr"/>
                      <a:r>
                        <a:rPr lang="en-US" sz="2000" dirty="0"/>
                        <a:t>31. Population African American</a:t>
                      </a:r>
                    </a:p>
                  </a:txBody>
                  <a:tcPr/>
                </a:tc>
                <a:tc>
                  <a:txBody>
                    <a:bodyPr/>
                    <a:lstStyle/>
                    <a:p>
                      <a:pPr algn="ctr"/>
                      <a:r>
                        <a:rPr lang="en-US" sz="2000" dirty="0"/>
                        <a:t>48. Births Latino</a:t>
                      </a:r>
                    </a:p>
                  </a:txBody>
                  <a:tcPr/>
                </a:tc>
                <a:extLst>
                  <a:ext uri="{0D108BD9-81ED-4DB2-BD59-A6C34878D82A}">
                    <a16:rowId xmlns:a16="http://schemas.microsoft.com/office/drawing/2014/main" val="2771107910"/>
                  </a:ext>
                </a:extLst>
              </a:tr>
              <a:tr h="827734">
                <a:tc>
                  <a:txBody>
                    <a:bodyPr/>
                    <a:lstStyle/>
                    <a:p>
                      <a:pPr algn="ctr"/>
                      <a:r>
                        <a:rPr lang="en-US" sz="2000" dirty="0"/>
                        <a:t>15. Households with Income more than 125k</a:t>
                      </a:r>
                    </a:p>
                  </a:txBody>
                  <a:tcPr/>
                </a:tc>
                <a:tc>
                  <a:txBody>
                    <a:bodyPr/>
                    <a:lstStyle/>
                    <a:p>
                      <a:pPr algn="ctr"/>
                      <a:r>
                        <a:rPr lang="en-US" sz="2000" dirty="0"/>
                        <a:t>32. Population Asian and Pacific Islander</a:t>
                      </a:r>
                    </a:p>
                  </a:txBody>
                  <a:tcPr/>
                </a:tc>
                <a:tc>
                  <a:txBody>
                    <a:bodyPr/>
                    <a:lstStyle/>
                    <a:p>
                      <a:pPr algn="ctr"/>
                      <a:r>
                        <a:rPr lang="en-US" sz="2000" dirty="0"/>
                        <a:t>49. Births Native American</a:t>
                      </a:r>
                    </a:p>
                  </a:txBody>
                  <a:tcPr/>
                </a:tc>
                <a:extLst>
                  <a:ext uri="{0D108BD9-81ED-4DB2-BD59-A6C34878D82A}">
                    <a16:rowId xmlns:a16="http://schemas.microsoft.com/office/drawing/2014/main" val="540393650"/>
                  </a:ext>
                </a:extLst>
              </a:tr>
              <a:tr h="827734">
                <a:tc>
                  <a:txBody>
                    <a:bodyPr/>
                    <a:lstStyle/>
                    <a:p>
                      <a:pPr algn="ctr"/>
                      <a:r>
                        <a:rPr lang="en-US" sz="2000" dirty="0"/>
                        <a:t>16. Households with Income less than 60k</a:t>
                      </a:r>
                    </a:p>
                  </a:txBody>
                  <a:tcPr/>
                </a:tc>
                <a:tc>
                  <a:txBody>
                    <a:bodyPr/>
                    <a:lstStyle/>
                    <a:p>
                      <a:pPr algn="ctr"/>
                      <a:r>
                        <a:rPr lang="en-US" sz="2000" dirty="0"/>
                        <a:t>33. Population Latino</a:t>
                      </a:r>
                    </a:p>
                  </a:txBody>
                  <a:tcPr/>
                </a:tc>
                <a:tc>
                  <a:txBody>
                    <a:bodyPr/>
                    <a:lstStyle/>
                    <a:p>
                      <a:pPr algn="ctr"/>
                      <a:r>
                        <a:rPr lang="en-US" sz="2000" dirty="0"/>
                        <a:t>50. Births Non Latino White</a:t>
                      </a:r>
                    </a:p>
                  </a:txBody>
                  <a:tcPr/>
                </a:tc>
                <a:extLst>
                  <a:ext uri="{0D108BD9-81ED-4DB2-BD59-A6C34878D82A}">
                    <a16:rowId xmlns:a16="http://schemas.microsoft.com/office/drawing/2014/main" val="1816946383"/>
                  </a:ext>
                </a:extLst>
              </a:tr>
              <a:tr h="827734">
                <a:tc>
                  <a:txBody>
                    <a:bodyPr/>
                    <a:lstStyle/>
                    <a:p>
                      <a:pPr algn="ctr"/>
                      <a:r>
                        <a:rPr lang="en-US" sz="2000" dirty="0"/>
                        <a:t>17. Households with Income between 60k and 125k</a:t>
                      </a:r>
                    </a:p>
                  </a:txBody>
                  <a:tcPr/>
                </a:tc>
                <a:tc>
                  <a:txBody>
                    <a:bodyPr/>
                    <a:lstStyle/>
                    <a:p>
                      <a:pPr algn="ctr"/>
                      <a:r>
                        <a:rPr lang="en-US" sz="2000" dirty="0"/>
                        <a:t>34. Population Native American</a:t>
                      </a:r>
                    </a:p>
                  </a:txBody>
                  <a:tcPr/>
                </a:tc>
                <a:tc>
                  <a:txBody>
                    <a:bodyPr/>
                    <a:lstStyle/>
                    <a:p>
                      <a:pPr algn="ctr"/>
                      <a:r>
                        <a:rPr lang="en-US" sz="2000" dirty="0"/>
                        <a:t>51. Births Other Races</a:t>
                      </a:r>
                    </a:p>
                  </a:txBody>
                  <a:tcPr/>
                </a:tc>
                <a:extLst>
                  <a:ext uri="{0D108BD9-81ED-4DB2-BD59-A6C34878D82A}">
                    <a16:rowId xmlns:a16="http://schemas.microsoft.com/office/drawing/2014/main" val="2596698070"/>
                  </a:ext>
                </a:extLst>
              </a:tr>
            </a:tbl>
          </a:graphicData>
        </a:graphic>
      </p:graphicFrame>
      <p:graphicFrame>
        <p:nvGraphicFramePr>
          <p:cNvPr id="27" name="Table 26">
            <a:extLst>
              <a:ext uri="{FF2B5EF4-FFF2-40B4-BE49-F238E27FC236}">
                <a16:creationId xmlns:a16="http://schemas.microsoft.com/office/drawing/2014/main" id="{BE42E8AF-307C-934A-8EA7-49821F2AD9B8}"/>
              </a:ext>
            </a:extLst>
          </p:cNvPr>
          <p:cNvGraphicFramePr>
            <a:graphicFrameLocks noGrp="1"/>
          </p:cNvGraphicFramePr>
          <p:nvPr>
            <p:extLst>
              <p:ext uri="{D42A27DB-BD31-4B8C-83A1-F6EECF244321}">
                <p14:modId xmlns:p14="http://schemas.microsoft.com/office/powerpoint/2010/main" val="4107257105"/>
              </p:ext>
            </p:extLst>
          </p:nvPr>
        </p:nvGraphicFramePr>
        <p:xfrm>
          <a:off x="33524374" y="16459200"/>
          <a:ext cx="9905447" cy="8629899"/>
        </p:xfrm>
        <a:graphic>
          <a:graphicData uri="http://schemas.openxmlformats.org/drawingml/2006/table">
            <a:tbl>
              <a:tblPr firstRow="1" bandRow="1">
                <a:tableStyleId>{5C22544A-7EE6-4342-B048-85BDC9FD1C3A}</a:tableStyleId>
              </a:tblPr>
              <a:tblGrid>
                <a:gridCol w="1972322">
                  <a:extLst>
                    <a:ext uri="{9D8B030D-6E8A-4147-A177-3AD203B41FA5}">
                      <a16:colId xmlns:a16="http://schemas.microsoft.com/office/drawing/2014/main" val="899783952"/>
                    </a:ext>
                  </a:extLst>
                </a:gridCol>
                <a:gridCol w="1972322">
                  <a:extLst>
                    <a:ext uri="{9D8B030D-6E8A-4147-A177-3AD203B41FA5}">
                      <a16:colId xmlns:a16="http://schemas.microsoft.com/office/drawing/2014/main" val="3449284828"/>
                    </a:ext>
                  </a:extLst>
                </a:gridCol>
                <a:gridCol w="1972322">
                  <a:extLst>
                    <a:ext uri="{9D8B030D-6E8A-4147-A177-3AD203B41FA5}">
                      <a16:colId xmlns:a16="http://schemas.microsoft.com/office/drawing/2014/main" val="1018343112"/>
                    </a:ext>
                  </a:extLst>
                </a:gridCol>
                <a:gridCol w="1972322">
                  <a:extLst>
                    <a:ext uri="{9D8B030D-6E8A-4147-A177-3AD203B41FA5}">
                      <a16:colId xmlns:a16="http://schemas.microsoft.com/office/drawing/2014/main" val="761098821"/>
                    </a:ext>
                  </a:extLst>
                </a:gridCol>
                <a:gridCol w="2016159">
                  <a:extLst>
                    <a:ext uri="{9D8B030D-6E8A-4147-A177-3AD203B41FA5}">
                      <a16:colId xmlns:a16="http://schemas.microsoft.com/office/drawing/2014/main" val="3012267402"/>
                    </a:ext>
                  </a:extLst>
                </a:gridCol>
              </a:tblGrid>
              <a:tr h="856565">
                <a:tc gridSpan="5">
                  <a:txBody>
                    <a:bodyPr/>
                    <a:lstStyle/>
                    <a:p>
                      <a:pPr algn="ctr"/>
                      <a:r>
                        <a:rPr lang="en-US" sz="5400" dirty="0"/>
                        <a:t>Prediction Results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33871100"/>
                  </a:ext>
                </a:extLst>
              </a:tr>
              <a:tr h="1953435">
                <a:tc>
                  <a:txBody>
                    <a:bodyPr/>
                    <a:lstStyle/>
                    <a:p>
                      <a:endParaRPr lang="en-US" sz="3200" dirty="0"/>
                    </a:p>
                  </a:txBody>
                  <a:tcPr/>
                </a:tc>
                <a:tc>
                  <a:txBody>
                    <a:bodyPr/>
                    <a:lstStyle/>
                    <a:p>
                      <a:pPr algn="ctr"/>
                      <a:r>
                        <a:rPr lang="en-US" sz="3200" dirty="0"/>
                        <a:t>Adjusted R Squared</a:t>
                      </a:r>
                    </a:p>
                  </a:txBody>
                  <a:tcPr/>
                </a:tc>
                <a:tc>
                  <a:txBody>
                    <a:bodyPr/>
                    <a:lstStyle/>
                    <a:p>
                      <a:pPr algn="ctr"/>
                      <a:r>
                        <a:rPr lang="en-US" sz="3200" dirty="0"/>
                        <a:t>Root Mean Square Error</a:t>
                      </a:r>
                    </a:p>
                  </a:txBody>
                  <a:tcPr/>
                </a:tc>
                <a:tc>
                  <a:txBody>
                    <a:bodyPr/>
                    <a:lstStyle/>
                    <a:p>
                      <a:pPr algn="ctr"/>
                      <a:r>
                        <a:rPr lang="en-US" sz="3200" dirty="0"/>
                        <a:t>Mean Absolute Error</a:t>
                      </a:r>
                    </a:p>
                  </a:txBody>
                  <a:tcPr/>
                </a:tc>
                <a:tc>
                  <a:txBody>
                    <a:bodyPr/>
                    <a:lstStyle/>
                    <a:p>
                      <a:pPr algn="ctr"/>
                      <a:r>
                        <a:rPr lang="en-US" sz="3200" dirty="0"/>
                        <a:t>Expected Prediction Error</a:t>
                      </a:r>
                    </a:p>
                  </a:txBody>
                  <a:tcPr/>
                </a:tc>
                <a:extLst>
                  <a:ext uri="{0D108BD9-81ED-4DB2-BD59-A6C34878D82A}">
                    <a16:rowId xmlns:a16="http://schemas.microsoft.com/office/drawing/2014/main" val="583725975"/>
                  </a:ext>
                </a:extLst>
              </a:tr>
              <a:tr h="1570386">
                <a:tc>
                  <a:txBody>
                    <a:bodyPr/>
                    <a:lstStyle/>
                    <a:p>
                      <a:pPr algn="ctr"/>
                      <a:r>
                        <a:rPr lang="en-US" sz="3200" dirty="0"/>
                        <a:t>Ordinary Least Squares</a:t>
                      </a:r>
                    </a:p>
                  </a:txBody>
                  <a:tcPr/>
                </a:tc>
                <a:tc>
                  <a:txBody>
                    <a:bodyPr/>
                    <a:lstStyle/>
                    <a:p>
                      <a:pPr algn="ctr"/>
                      <a:r>
                        <a:rPr lang="en-US" sz="3200" dirty="0"/>
                        <a:t>0.699</a:t>
                      </a:r>
                    </a:p>
                  </a:txBody>
                  <a:tcPr/>
                </a:tc>
                <a:tc>
                  <a:txBody>
                    <a:bodyPr/>
                    <a:lstStyle/>
                    <a:p>
                      <a:pPr algn="ctr"/>
                      <a:r>
                        <a:rPr lang="en-US" sz="3200" dirty="0"/>
                        <a:t>0.555</a:t>
                      </a:r>
                    </a:p>
                  </a:txBody>
                  <a:tcPr/>
                </a:tc>
                <a:tc>
                  <a:txBody>
                    <a:bodyPr/>
                    <a:lstStyle/>
                    <a:p>
                      <a:pPr algn="ctr"/>
                      <a:r>
                        <a:rPr lang="en-US" sz="3200" dirty="0"/>
                        <a:t>0.374</a:t>
                      </a:r>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3200" dirty="0"/>
                        <a:t>0.308</a:t>
                      </a:r>
                    </a:p>
                    <a:p>
                      <a:pPr algn="ctr"/>
                      <a:endParaRPr lang="en-US" sz="3200" dirty="0"/>
                    </a:p>
                  </a:txBody>
                  <a:tcPr/>
                </a:tc>
                <a:extLst>
                  <a:ext uri="{0D108BD9-81ED-4DB2-BD59-A6C34878D82A}">
                    <a16:rowId xmlns:a16="http://schemas.microsoft.com/office/drawing/2014/main" val="623414776"/>
                  </a:ext>
                </a:extLst>
              </a:tr>
              <a:tr h="1017138">
                <a:tc>
                  <a:txBody>
                    <a:bodyPr/>
                    <a:lstStyle/>
                    <a:p>
                      <a:pPr algn="ctr"/>
                      <a:r>
                        <a:rPr lang="en-US" sz="3200" dirty="0"/>
                        <a:t>Ridge</a:t>
                      </a:r>
                    </a:p>
                  </a:txBody>
                  <a:tcPr/>
                </a:tc>
                <a:tc>
                  <a:txBody>
                    <a:bodyPr/>
                    <a:lstStyle/>
                    <a:p>
                      <a:pPr algn="ctr"/>
                      <a:r>
                        <a:rPr lang="en-US" sz="3200" dirty="0"/>
                        <a:t>0.781</a:t>
                      </a:r>
                    </a:p>
                  </a:txBody>
                  <a:tcPr/>
                </a:tc>
                <a:tc>
                  <a:txBody>
                    <a:bodyPr/>
                    <a:lstStyle/>
                    <a:p>
                      <a:pPr algn="ctr"/>
                      <a:r>
                        <a:rPr lang="en-US" sz="3200" dirty="0"/>
                        <a:t>0.465</a:t>
                      </a:r>
                    </a:p>
                  </a:txBody>
                  <a:tcPr/>
                </a:tc>
                <a:tc>
                  <a:txBody>
                    <a:bodyPr/>
                    <a:lstStyle/>
                    <a:p>
                      <a:pPr algn="ctr"/>
                      <a:r>
                        <a:rPr lang="en-US" sz="3200" dirty="0"/>
                        <a:t>0.317</a:t>
                      </a:r>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3200" dirty="0"/>
                        <a:t>0.216</a:t>
                      </a:r>
                    </a:p>
                    <a:p>
                      <a:pPr algn="ctr"/>
                      <a:endParaRPr lang="en-US" sz="3200" dirty="0"/>
                    </a:p>
                  </a:txBody>
                  <a:tcPr/>
                </a:tc>
                <a:extLst>
                  <a:ext uri="{0D108BD9-81ED-4DB2-BD59-A6C34878D82A}">
                    <a16:rowId xmlns:a16="http://schemas.microsoft.com/office/drawing/2014/main" val="3685393417"/>
                  </a:ext>
                </a:extLst>
              </a:tr>
              <a:tr h="1017138">
                <a:tc>
                  <a:txBody>
                    <a:bodyPr/>
                    <a:lstStyle/>
                    <a:p>
                      <a:pPr algn="ctr"/>
                      <a:r>
                        <a:rPr lang="en-US" sz="3200" dirty="0"/>
                        <a:t>Lasso</a:t>
                      </a:r>
                    </a:p>
                  </a:txBody>
                  <a:tcPr/>
                </a:tc>
                <a:tc>
                  <a:txBody>
                    <a:bodyPr/>
                    <a:lstStyle/>
                    <a:p>
                      <a:pPr algn="ctr"/>
                      <a:r>
                        <a:rPr lang="en-US" sz="3200" dirty="0"/>
                        <a:t>0.797</a:t>
                      </a:r>
                    </a:p>
                  </a:txBody>
                  <a:tcPr/>
                </a:tc>
                <a:tc>
                  <a:txBody>
                    <a:bodyPr/>
                    <a:lstStyle/>
                    <a:p>
                      <a:pPr algn="ctr"/>
                      <a:r>
                        <a:rPr lang="en-US" sz="3200" dirty="0"/>
                        <a:t>0.447</a:t>
                      </a:r>
                    </a:p>
                  </a:txBody>
                  <a:tcPr/>
                </a:tc>
                <a:tc>
                  <a:txBody>
                    <a:bodyPr/>
                    <a:lstStyle/>
                    <a:p>
                      <a:pPr algn="ctr"/>
                      <a:r>
                        <a:rPr lang="en-US" sz="3200" dirty="0"/>
                        <a:t>0.310</a:t>
                      </a:r>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3200" dirty="0"/>
                        <a:t>0.200</a:t>
                      </a:r>
                    </a:p>
                    <a:p>
                      <a:pPr algn="ctr"/>
                      <a:endParaRPr lang="en-US" sz="3200" dirty="0"/>
                    </a:p>
                  </a:txBody>
                  <a:tcPr/>
                </a:tc>
                <a:extLst>
                  <a:ext uri="{0D108BD9-81ED-4DB2-BD59-A6C34878D82A}">
                    <a16:rowId xmlns:a16="http://schemas.microsoft.com/office/drawing/2014/main" val="2100623628"/>
                  </a:ext>
                </a:extLst>
              </a:tr>
              <a:tr h="1969353">
                <a:tc>
                  <a:txBody>
                    <a:bodyPr/>
                    <a:lstStyle/>
                    <a:p>
                      <a:pPr algn="ctr"/>
                      <a:r>
                        <a:rPr lang="en-US" sz="3200" dirty="0"/>
                        <a:t>Partial Least Squares</a:t>
                      </a:r>
                    </a:p>
                  </a:txBody>
                  <a:tcPr/>
                </a:tc>
                <a:tc>
                  <a:txBody>
                    <a:bodyPr/>
                    <a:lstStyle/>
                    <a:p>
                      <a:pPr algn="ctr"/>
                      <a:r>
                        <a:rPr lang="en-US" sz="3200" dirty="0"/>
                        <a:t>0.800</a:t>
                      </a:r>
                    </a:p>
                  </a:txBody>
                  <a:tcPr/>
                </a:tc>
                <a:tc>
                  <a:txBody>
                    <a:bodyPr/>
                    <a:lstStyle/>
                    <a:p>
                      <a:pPr algn="ctr"/>
                      <a:r>
                        <a:rPr lang="en-US" sz="3200" dirty="0"/>
                        <a:t>0.444</a:t>
                      </a:r>
                    </a:p>
                  </a:txBody>
                  <a:tcPr/>
                </a:tc>
                <a:tc>
                  <a:txBody>
                    <a:bodyPr/>
                    <a:lstStyle/>
                    <a:p>
                      <a:pPr algn="ctr"/>
                      <a:r>
                        <a:rPr lang="en-US" sz="3200" dirty="0"/>
                        <a:t>0.316</a:t>
                      </a:r>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3200" dirty="0"/>
                        <a:t>0.197</a:t>
                      </a:r>
                    </a:p>
                    <a:p>
                      <a:pPr algn="ctr"/>
                      <a:endParaRPr lang="en-US" sz="3200" dirty="0"/>
                    </a:p>
                  </a:txBody>
                  <a:tcPr/>
                </a:tc>
                <a:extLst>
                  <a:ext uri="{0D108BD9-81ED-4DB2-BD59-A6C34878D82A}">
                    <a16:rowId xmlns:a16="http://schemas.microsoft.com/office/drawing/2014/main" val="116990402"/>
                  </a:ext>
                </a:extLst>
              </a:tr>
            </a:tbl>
          </a:graphicData>
        </a:graphic>
      </p:graphicFrame>
      <p:pic>
        <p:nvPicPr>
          <p:cNvPr id="33" name="Picture 32">
            <a:extLst>
              <a:ext uri="{FF2B5EF4-FFF2-40B4-BE49-F238E27FC236}">
                <a16:creationId xmlns:a16="http://schemas.microsoft.com/office/drawing/2014/main" id="{0FAE820E-47EC-BF49-9385-0F1341DAD4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02079" y="9900710"/>
            <a:ext cx="9815496" cy="7520798"/>
          </a:xfrm>
          <a:prstGeom prst="rect">
            <a:avLst/>
          </a:prstGeom>
        </p:spPr>
      </p:pic>
      <p:sp>
        <p:nvSpPr>
          <p:cNvPr id="7" name="Text Placeholder 6"/>
          <p:cNvSpPr>
            <a:spLocks noGrp="1"/>
          </p:cNvSpPr>
          <p:nvPr>
            <p:ph type="body" sz="quarter" idx="23"/>
          </p:nvPr>
        </p:nvSpPr>
        <p:spPr>
          <a:xfrm>
            <a:off x="22408143" y="12780282"/>
            <a:ext cx="4588409" cy="3693297"/>
          </a:xfrm>
        </p:spPr>
        <p:txBody>
          <a:bodyPr/>
          <a:lstStyle/>
          <a:p>
            <a:pPr algn="ctr"/>
            <a:r>
              <a:rPr lang="en-US" dirty="0"/>
              <a:t>Correlation Plot</a:t>
            </a:r>
          </a:p>
          <a:p>
            <a:pPr marL="342900" indent="-342900">
              <a:buFont typeface="Arial" panose="020B0604020202020204" pitchFamily="34" charset="0"/>
              <a:buChar char="•"/>
            </a:pPr>
            <a:r>
              <a:rPr lang="en-US" dirty="0"/>
              <a:t> Dark blue spaces indicate large positive correlation and red indicates large negative correlation. </a:t>
            </a:r>
          </a:p>
          <a:p>
            <a:pPr marL="342900" indent="-342900">
              <a:buFont typeface="Arial" panose="020B0604020202020204" pitchFamily="34" charset="0"/>
              <a:buChar char="•"/>
            </a:pPr>
            <a:r>
              <a:rPr lang="en-US" dirty="0"/>
              <a:t>Gives a visual view of the high correlation problem many of the predictors</a:t>
            </a:r>
          </a:p>
        </p:txBody>
      </p:sp>
      <p:pic>
        <p:nvPicPr>
          <p:cNvPr id="35" name="Picture 34" descr="A screenshot of a cell phone&#13;&#10;&#13;&#10;Description automatically generated">
            <a:extLst>
              <a:ext uri="{FF2B5EF4-FFF2-40B4-BE49-F238E27FC236}">
                <a16:creationId xmlns:a16="http://schemas.microsoft.com/office/drawing/2014/main" id="{DFFAD741-E523-B646-AF0F-7F03A9936D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94191" y="16268419"/>
            <a:ext cx="5874136" cy="4392832"/>
          </a:xfrm>
          <a:prstGeom prst="rect">
            <a:avLst/>
          </a:prstGeom>
        </p:spPr>
      </p:pic>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0100A2D6-8F45-184A-89B3-E962E84B105C}"/>
                  </a:ext>
                </a:extLst>
              </p:cNvPr>
              <p:cNvSpPr txBox="1"/>
              <p:nvPr/>
            </p:nvSpPr>
            <p:spPr>
              <a:xfrm>
                <a:off x="22370380" y="6146672"/>
                <a:ext cx="10065424" cy="4277261"/>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Prediction Error Metrics</a:t>
                </a: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𝐴𝑑𝑗𝑢𝑠𝑡𝑒𝑑</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𝑅</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𝑆𝑞𝑎𝑢𝑟𝑒𝑑</m:t>
                      </m:r>
                      <m:r>
                        <a:rPr lang="en-US" sz="2000" b="0" i="1" smtClean="0">
                          <a:latin typeface="Cambria Math" panose="02040503050406030204" pitchFamily="18" charset="0"/>
                          <a:cs typeface="Times New Roman" panose="02020603050405020304" pitchFamily="18" charset="0"/>
                        </a:rPr>
                        <m:t>=1−</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𝑅𝑆𝑆</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𝑛</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𝑑</m:t>
                          </m:r>
                          <m:r>
                            <a:rPr lang="en-US" sz="2000" b="0" i="1" smtClean="0">
                              <a:latin typeface="Cambria Math" panose="02040503050406030204" pitchFamily="18" charset="0"/>
                              <a:cs typeface="Times New Roman" panose="02020603050405020304" pitchFamily="18" charset="0"/>
                            </a:rPr>
                            <m:t>−1)</m:t>
                          </m:r>
                        </m:num>
                        <m:den>
                          <m:r>
                            <a:rPr lang="en-US" sz="2000" b="0" i="1" smtClean="0">
                              <a:latin typeface="Cambria Math" panose="02040503050406030204" pitchFamily="18" charset="0"/>
                              <a:cs typeface="Times New Roman" panose="02020603050405020304" pitchFamily="18" charset="0"/>
                            </a:rPr>
                            <m:t>𝑇𝑆𝑆</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𝑛</m:t>
                          </m:r>
                          <m:r>
                            <a:rPr lang="en-US" sz="2000" b="0" i="1" smtClean="0">
                              <a:latin typeface="Cambria Math" panose="02040503050406030204" pitchFamily="18" charset="0"/>
                              <a:cs typeface="Times New Roman" panose="02020603050405020304" pitchFamily="18" charset="0"/>
                            </a:rPr>
                            <m:t>−1)</m:t>
                          </m:r>
                        </m:den>
                      </m:f>
                    </m:oMath>
                  </m:oMathPara>
                </a14:m>
                <a:endParaRPr lang="en-US" sz="20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𝑅𝑜𝑜𝑡</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𝑀𝑒𝑎𝑛</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𝑆𝑞𝑢𝑎𝑟𝑒</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𝐸𝑟𝑟𝑜𝑟</m:t>
                      </m:r>
                      <m:r>
                        <a:rPr lang="en-US" sz="2000" b="0" i="1" smtClean="0">
                          <a:latin typeface="Cambria Math" panose="02040503050406030204" pitchFamily="18" charset="0"/>
                          <a:cs typeface="Times New Roman" panose="02020603050405020304" pitchFamily="18" charset="0"/>
                        </a:rPr>
                        <m:t>= </m:t>
                      </m:r>
                      <m:rad>
                        <m:radPr>
                          <m:degHide m:val="on"/>
                          <m:ctrlPr>
                            <a:rPr lang="en-US" sz="2000" b="0" i="1" smtClean="0">
                              <a:latin typeface="Cambria Math" panose="02040503050406030204" pitchFamily="18" charset="0"/>
                              <a:cs typeface="Times New Roman" panose="02020603050405020304" pitchFamily="18" charset="0"/>
                            </a:rPr>
                          </m:ctrlPr>
                        </m:radPr>
                        <m:deg/>
                        <m:e>
                          <m:f>
                            <m:fPr>
                              <m:ctrlPr>
                                <a:rPr lang="en-US" sz="2000" b="0" i="1" smtClean="0">
                                  <a:latin typeface="Cambria Math" panose="02040503050406030204" pitchFamily="18" charset="0"/>
                                  <a:cs typeface="Times New Roman" panose="02020603050405020304" pitchFamily="18" charset="0"/>
                                </a:rPr>
                              </m:ctrlPr>
                            </m:fPr>
                            <m:num>
                              <m:nary>
                                <m:naryPr>
                                  <m:chr m:val="∑"/>
                                  <m:ctrlPr>
                                    <a:rPr lang="en-US" sz="2000" i="1">
                                      <a:latin typeface="Cambria Math" panose="02040503050406030204" pitchFamily="18" charset="0"/>
                                      <a:cs typeface="Times New Roman" panose="02020603050405020304" pitchFamily="18" charset="0"/>
                                    </a:rPr>
                                  </m:ctrlPr>
                                </m:naryPr>
                                <m:sub>
                                  <m:r>
                                    <m:rPr>
                                      <m:brk m:alnAt="23"/>
                                    </m:rPr>
                                    <a:rPr lang="en-US" sz="2000" i="1">
                                      <a:latin typeface="Cambria Math" panose="02040503050406030204" pitchFamily="18" charset="0"/>
                                      <a:cs typeface="Times New Roman" panose="02020603050405020304" pitchFamily="18" charset="0"/>
                                    </a:rPr>
                                    <m:t>𝑖</m:t>
                                  </m:r>
                                  <m:r>
                                    <a:rPr lang="en-US" sz="2000" i="1">
                                      <a:latin typeface="Cambria Math" panose="02040503050406030204" pitchFamily="18" charset="0"/>
                                      <a:cs typeface="Times New Roman" panose="02020603050405020304" pitchFamily="18" charset="0"/>
                                    </a:rPr>
                                    <m:t>=1</m:t>
                                  </m:r>
                                </m:sub>
                                <m:sup>
                                  <m:r>
                                    <a:rPr lang="en-US" sz="2000" i="1">
                                      <a:latin typeface="Cambria Math" panose="02040503050406030204" pitchFamily="18" charset="0"/>
                                      <a:cs typeface="Times New Roman" panose="02020603050405020304" pitchFamily="18" charset="0"/>
                                    </a:rPr>
                                    <m:t>𝑛</m:t>
                                  </m:r>
                                </m:sup>
                                <m:e>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m:t>
                                      </m:r>
                                      <m:acc>
                                        <m:accPr>
                                          <m:chr m:val="̂"/>
                                          <m:ctrlPr>
                                            <a:rPr lang="en-US" sz="2000" i="1">
                                              <a:latin typeface="Cambria Math" panose="02040503050406030204" pitchFamily="18" charset="0"/>
                                              <a:cs typeface="Times New Roman" panose="02020603050405020304" pitchFamily="18" charset="0"/>
                                            </a:rPr>
                                          </m:ctrlPr>
                                        </m:accPr>
                                        <m:e>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𝑦</m:t>
                                              </m:r>
                                            </m:e>
                                            <m:sub>
                                              <m:r>
                                                <a:rPr lang="en-US" sz="2000" i="1">
                                                  <a:latin typeface="Cambria Math" panose="02040503050406030204" pitchFamily="18" charset="0"/>
                                                  <a:cs typeface="Times New Roman" panose="02020603050405020304" pitchFamily="18" charset="0"/>
                                                </a:rPr>
                                                <m:t>𝑖</m:t>
                                              </m:r>
                                            </m:sub>
                                          </m:sSub>
                                        </m:e>
                                      </m:acc>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𝑦</m:t>
                                          </m:r>
                                        </m:e>
                                        <m:sub>
                                          <m:r>
                                            <a:rPr lang="en-US" sz="2000" i="1">
                                              <a:latin typeface="Cambria Math" panose="02040503050406030204" pitchFamily="18" charset="0"/>
                                              <a:cs typeface="Times New Roman" panose="02020603050405020304" pitchFamily="18" charset="0"/>
                                            </a:rPr>
                                            <m:t>𝑖</m:t>
                                          </m:r>
                                        </m:sub>
                                      </m:sSub>
                                      <m:r>
                                        <a:rPr lang="en-US" sz="2000" i="1">
                                          <a:latin typeface="Cambria Math" panose="02040503050406030204" pitchFamily="18" charset="0"/>
                                          <a:cs typeface="Times New Roman" panose="02020603050405020304" pitchFamily="18" charset="0"/>
                                        </a:rPr>
                                        <m:t>)</m:t>
                                      </m:r>
                                    </m:e>
                                    <m:sup>
                                      <m:r>
                                        <a:rPr lang="en-US" sz="2000" i="1">
                                          <a:latin typeface="Cambria Math" panose="02040503050406030204" pitchFamily="18" charset="0"/>
                                          <a:cs typeface="Times New Roman" panose="02020603050405020304" pitchFamily="18" charset="0"/>
                                        </a:rPr>
                                        <m:t>2</m:t>
                                      </m:r>
                                    </m:sup>
                                  </m:sSup>
                                </m:e>
                              </m:nary>
                            </m:num>
                            <m:den>
                              <m:r>
                                <a:rPr lang="en-US" sz="2000" b="0" i="1" smtClean="0">
                                  <a:latin typeface="Cambria Math" panose="02040503050406030204" pitchFamily="18" charset="0"/>
                                  <a:cs typeface="Times New Roman" panose="02020603050405020304" pitchFamily="18" charset="0"/>
                                </a:rPr>
                                <m:t>𝑛</m:t>
                              </m:r>
                            </m:den>
                          </m:f>
                        </m:e>
                      </m:rad>
                    </m:oMath>
                  </m:oMathPara>
                </a14:m>
                <a:endParaRPr lang="en-US" sz="20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𝑀𝑒𝑎𝑛</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𝐴𝑏𝑠𝑜𝑙𝑢𝑡𝑒</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𝐸𝑟𝑟𝑜𝑟</m:t>
                      </m:r>
                      <m:r>
                        <a:rPr lang="en-US" sz="2000" b="0" i="1" smtClean="0">
                          <a:latin typeface="Cambria Math" panose="02040503050406030204" pitchFamily="18" charset="0"/>
                          <a:cs typeface="Times New Roman" panose="02020603050405020304" pitchFamily="18" charset="0"/>
                        </a:rPr>
                        <m:t>= </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1</m:t>
                          </m:r>
                        </m:num>
                        <m:den>
                          <m:r>
                            <a:rPr lang="en-US" sz="2000" b="0" i="1" smtClean="0">
                              <a:latin typeface="Cambria Math" panose="02040503050406030204" pitchFamily="18" charset="0"/>
                              <a:cs typeface="Times New Roman" panose="02020603050405020304" pitchFamily="18" charset="0"/>
                            </a:rPr>
                            <m:t>𝑛</m:t>
                          </m:r>
                        </m:den>
                      </m:f>
                      <m:nary>
                        <m:naryPr>
                          <m:chr m:val="∑"/>
                          <m:ctrlPr>
                            <a:rPr lang="en-US" sz="2000" b="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𝑛</m:t>
                          </m:r>
                        </m:sup>
                        <m:e>
                          <m:d>
                            <m:dPr>
                              <m:begChr m:val="|"/>
                              <m:endChr m:val="|"/>
                              <m:ctrlPr>
                                <a:rPr lang="en-US" sz="2000" b="0" i="1" smtClean="0">
                                  <a:latin typeface="Cambria Math" panose="02040503050406030204" pitchFamily="18" charset="0"/>
                                  <a:cs typeface="Times New Roman" panose="02020603050405020304" pitchFamily="18" charset="0"/>
                                </a:rPr>
                              </m:ctrlPr>
                            </m:dPr>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𝑗</m:t>
                                  </m:r>
                                </m:sub>
                              </m:sSub>
                              <m:r>
                                <a:rPr lang="en-US" sz="2000" b="0" i="1" smtClean="0">
                                  <a:latin typeface="Cambria Math" panose="02040503050406030204" pitchFamily="18" charset="0"/>
                                  <a:cs typeface="Times New Roman" panose="02020603050405020304" pitchFamily="18" charset="0"/>
                                </a:rPr>
                                <m:t>−</m:t>
                              </m:r>
                              <m:acc>
                                <m:accPr>
                                  <m:chr m:val="̂"/>
                                  <m:ctrlPr>
                                    <a:rPr lang="en-US" sz="2000" b="0" i="1" smtClean="0">
                                      <a:latin typeface="Cambria Math" panose="02040503050406030204" pitchFamily="18" charset="0"/>
                                      <a:cs typeface="Times New Roman" panose="02020603050405020304" pitchFamily="18" charset="0"/>
                                    </a:rPr>
                                  </m:ctrlPr>
                                </m:accPr>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𝑗</m:t>
                                      </m:r>
                                    </m:sub>
                                  </m:sSub>
                                </m:e>
                              </m:acc>
                            </m:e>
                          </m:d>
                        </m:e>
                      </m:nary>
                    </m:oMath>
                  </m:oMathPara>
                </a14:m>
                <a:endParaRPr lang="en-US" sz="2000" b="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𝐸𝑥𝑝𝑒𝑐𝑡𝑒𝑑</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𝑃𝑟𝑒𝑑𝑖𝑐𝑡𝑖𝑜𝑛</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𝐸𝑟𝑟𝑜𝑟</m:t>
                      </m:r>
                      <m:r>
                        <a:rPr lang="en-US" sz="2000" b="0" i="1" smtClean="0">
                          <a:latin typeface="Cambria Math" panose="02040503050406030204" pitchFamily="18" charset="0"/>
                          <a:cs typeface="Times New Roman" panose="02020603050405020304" pitchFamily="18" charset="0"/>
                        </a:rPr>
                        <m:t>= </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1</m:t>
                          </m:r>
                        </m:num>
                        <m:den>
                          <m:r>
                            <a:rPr lang="en-US" sz="2000" b="0" i="1" smtClean="0">
                              <a:latin typeface="Cambria Math" panose="02040503050406030204" pitchFamily="18" charset="0"/>
                              <a:cs typeface="Times New Roman" panose="02020603050405020304" pitchFamily="18" charset="0"/>
                            </a:rPr>
                            <m:t>𝑛</m:t>
                          </m:r>
                        </m:den>
                      </m:f>
                      <m:nary>
                        <m:naryPr>
                          <m:chr m:val="∑"/>
                          <m:ctrlPr>
                            <a:rPr lang="en-US" sz="2000" b="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𝑛</m:t>
                          </m:r>
                        </m:sup>
                        <m:e>
                          <m:sSup>
                            <m:sSupPr>
                              <m:ctrlPr>
                                <a:rPr lang="en-US"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m:t>
                              </m:r>
                              <m:acc>
                                <m:accPr>
                                  <m:chr m:val="̂"/>
                                  <m:ctrlPr>
                                    <a:rPr lang="en-US" sz="2000" b="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𝑓</m:t>
                                  </m:r>
                                </m:e>
                              </m:acc>
                              <m:d>
                                <m:dPr>
                                  <m:ctrlPr>
                                    <a:rPr lang="en-US" sz="2000" b="0" i="1" smtClean="0">
                                      <a:latin typeface="Cambria Math" panose="02040503050406030204" pitchFamily="18" charset="0"/>
                                      <a:cs typeface="Times New Roman" panose="02020603050405020304" pitchFamily="18" charset="0"/>
                                    </a:rPr>
                                  </m:ctrlPr>
                                </m:dPr>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𝑖</m:t>
                                      </m:r>
                                    </m:sub>
                                  </m:sSub>
                                </m:e>
                              </m:d>
                              <m:r>
                                <a:rPr lang="en-US" sz="2000" b="0" i="1" smtClean="0">
                                  <a:latin typeface="Cambria Math" panose="02040503050406030204" pitchFamily="18" charset="0"/>
                                  <a:cs typeface="Times New Roman" panose="02020603050405020304" pitchFamily="18" charset="0"/>
                                </a:rPr>
                                <m:t>)</m:t>
                              </m:r>
                            </m:e>
                            <m:sup>
                              <m:r>
                                <a:rPr lang="en-US" sz="2000" b="0" i="1" smtClean="0">
                                  <a:latin typeface="Cambria Math" panose="02040503050406030204" pitchFamily="18" charset="0"/>
                                  <a:cs typeface="Times New Roman" panose="02020603050405020304" pitchFamily="18" charset="0"/>
                                </a:rPr>
                                <m:t>2</m:t>
                              </m:r>
                            </m:sup>
                          </m:sSup>
                        </m:e>
                      </m:nary>
                    </m:oMath>
                  </m:oMathPara>
                </a14:m>
                <a:endParaRPr lang="en-US" sz="20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mc:Choice>
        <mc:Fallback>
          <p:sp>
            <p:nvSpPr>
              <p:cNvPr id="36" name="TextBox 35">
                <a:extLst>
                  <a:ext uri="{FF2B5EF4-FFF2-40B4-BE49-F238E27FC236}">
                    <a16:creationId xmlns:a16="http://schemas.microsoft.com/office/drawing/2014/main" id="{0100A2D6-8F45-184A-89B3-E962E84B105C}"/>
                  </a:ext>
                </a:extLst>
              </p:cNvPr>
              <p:cNvSpPr txBox="1">
                <a:spLocks noRot="1" noChangeAspect="1" noMove="1" noResize="1" noEditPoints="1" noAdjustHandles="1" noChangeArrowheads="1" noChangeShapeType="1" noTextEdit="1"/>
              </p:cNvSpPr>
              <p:nvPr/>
            </p:nvSpPr>
            <p:spPr>
              <a:xfrm>
                <a:off x="22370380" y="6146672"/>
                <a:ext cx="10065424" cy="4277261"/>
              </a:xfrm>
              <a:prstGeom prst="rect">
                <a:avLst/>
              </a:prstGeom>
              <a:blipFill>
                <a:blip r:embed="rId7"/>
                <a:stretch>
                  <a:fillRect t="-1183" b="-22189"/>
                </a:stretch>
              </a:blipFill>
            </p:spPr>
            <p:txBody>
              <a:bodyPr/>
              <a:lstStyle/>
              <a:p>
                <a:r>
                  <a:rPr lang="en-US">
                    <a:noFill/>
                  </a:rPr>
                  <a:t> </a:t>
                </a:r>
              </a:p>
            </p:txBody>
          </p:sp>
        </mc:Fallback>
      </mc:AlternateContent>
      <p:sp>
        <p:nvSpPr>
          <p:cNvPr id="37" name="Rectangle 36">
            <a:extLst>
              <a:ext uri="{FF2B5EF4-FFF2-40B4-BE49-F238E27FC236}">
                <a16:creationId xmlns:a16="http://schemas.microsoft.com/office/drawing/2014/main" id="{5B7A0274-30C0-E142-8D98-53823F4FA793}"/>
              </a:ext>
            </a:extLst>
          </p:cNvPr>
          <p:cNvSpPr/>
          <p:nvPr/>
        </p:nvSpPr>
        <p:spPr>
          <a:xfrm>
            <a:off x="22786848" y="20472400"/>
            <a:ext cx="5376672" cy="662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B4A0AE10-2011-734B-ACA5-615D78073C97}"/>
              </a:ext>
            </a:extLst>
          </p:cNvPr>
          <p:cNvSpPr txBox="1"/>
          <p:nvPr/>
        </p:nvSpPr>
        <p:spPr>
          <a:xfrm>
            <a:off x="28368327" y="17957800"/>
            <a:ext cx="4049248" cy="2015936"/>
          </a:xfrm>
          <a:prstGeom prst="rect">
            <a:avLst/>
          </a:prstGeom>
          <a:noFill/>
        </p:spPr>
        <p:txBody>
          <a:bodyPr wrap="square" rtlCol="0">
            <a:spAutoFit/>
          </a:bodyPr>
          <a:lstStyle/>
          <a:p>
            <a:pPr algn="ctr"/>
            <a:r>
              <a:rPr lang="en-US" sz="2500" dirty="0">
                <a:latin typeface="Times New Roman" panose="02020603050405020304" pitchFamily="18" charset="0"/>
                <a:cs typeface="Times New Roman" panose="02020603050405020304" pitchFamily="18" charset="0"/>
              </a:rPr>
              <a:t>Cook’s Distance Plot</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Neighborhoods 59 and 227 were removed for being largely influential points. </a:t>
            </a:r>
          </a:p>
          <a:p>
            <a:endParaRPr lang="en-US" sz="2500" dirty="0">
              <a:latin typeface="Times New Roman" panose="02020603050405020304" pitchFamily="18" charset="0"/>
              <a:cs typeface="Times New Roman" panose="02020603050405020304" pitchFamily="18" charset="0"/>
            </a:endParaRPr>
          </a:p>
        </p:txBody>
      </p:sp>
      <p:graphicFrame>
        <p:nvGraphicFramePr>
          <p:cNvPr id="39" name="Table 38">
            <a:extLst>
              <a:ext uri="{FF2B5EF4-FFF2-40B4-BE49-F238E27FC236}">
                <a16:creationId xmlns:a16="http://schemas.microsoft.com/office/drawing/2014/main" id="{4C3C45E2-4CE8-3C40-BD0C-39B35FEF654F}"/>
              </a:ext>
            </a:extLst>
          </p:cNvPr>
          <p:cNvGraphicFramePr>
            <a:graphicFrameLocks noGrp="1"/>
          </p:cNvGraphicFramePr>
          <p:nvPr>
            <p:extLst>
              <p:ext uri="{D42A27DB-BD31-4B8C-83A1-F6EECF244321}">
                <p14:modId xmlns:p14="http://schemas.microsoft.com/office/powerpoint/2010/main" val="1745383144"/>
              </p:ext>
            </p:extLst>
          </p:nvPr>
        </p:nvGraphicFramePr>
        <p:xfrm>
          <a:off x="22494190" y="20661251"/>
          <a:ext cx="9905445" cy="7821246"/>
        </p:xfrm>
        <a:graphic>
          <a:graphicData uri="http://schemas.openxmlformats.org/drawingml/2006/table">
            <a:tbl>
              <a:tblPr firstRow="1" bandRow="1">
                <a:tableStyleId>{5C22544A-7EE6-4342-B048-85BDC9FD1C3A}</a:tableStyleId>
              </a:tblPr>
              <a:tblGrid>
                <a:gridCol w="3616648">
                  <a:extLst>
                    <a:ext uri="{9D8B030D-6E8A-4147-A177-3AD203B41FA5}">
                      <a16:colId xmlns:a16="http://schemas.microsoft.com/office/drawing/2014/main" val="1856445369"/>
                    </a:ext>
                  </a:extLst>
                </a:gridCol>
                <a:gridCol w="2044192">
                  <a:extLst>
                    <a:ext uri="{9D8B030D-6E8A-4147-A177-3AD203B41FA5}">
                      <a16:colId xmlns:a16="http://schemas.microsoft.com/office/drawing/2014/main" val="1798487962"/>
                    </a:ext>
                  </a:extLst>
                </a:gridCol>
                <a:gridCol w="2426075">
                  <a:extLst>
                    <a:ext uri="{9D8B030D-6E8A-4147-A177-3AD203B41FA5}">
                      <a16:colId xmlns:a16="http://schemas.microsoft.com/office/drawing/2014/main" val="1968360316"/>
                    </a:ext>
                  </a:extLst>
                </a:gridCol>
                <a:gridCol w="1818530">
                  <a:extLst>
                    <a:ext uri="{9D8B030D-6E8A-4147-A177-3AD203B41FA5}">
                      <a16:colId xmlns:a16="http://schemas.microsoft.com/office/drawing/2014/main" val="3725333851"/>
                    </a:ext>
                  </a:extLst>
                </a:gridCol>
              </a:tblGrid>
              <a:tr h="688926">
                <a:tc gridSpan="4">
                  <a:txBody>
                    <a:bodyPr/>
                    <a:lstStyle/>
                    <a:p>
                      <a:pPr algn="ctr"/>
                      <a:r>
                        <a:rPr lang="en-US" sz="3600" dirty="0"/>
                        <a:t>Ordinary Least Squares Final Model Coefficients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75070921"/>
                  </a:ext>
                </a:extLst>
              </a:tr>
              <a:tr h="442148">
                <a:tc>
                  <a:txBody>
                    <a:bodyPr/>
                    <a:lstStyle/>
                    <a:p>
                      <a:r>
                        <a:rPr lang="en-US" sz="2400" dirty="0"/>
                        <a:t>Predictor</a:t>
                      </a:r>
                    </a:p>
                  </a:txBody>
                  <a:tcPr/>
                </a:tc>
                <a:tc>
                  <a:txBody>
                    <a:bodyPr/>
                    <a:lstStyle/>
                    <a:p>
                      <a:r>
                        <a:rPr lang="en-US" sz="2400" dirty="0"/>
                        <a:t>Coefficient</a:t>
                      </a:r>
                    </a:p>
                  </a:txBody>
                  <a:tcPr/>
                </a:tc>
                <a:tc>
                  <a:txBody>
                    <a:bodyPr/>
                    <a:lstStyle/>
                    <a:p>
                      <a:r>
                        <a:rPr lang="en-US" sz="2400" dirty="0"/>
                        <a:t>Standard Error</a:t>
                      </a:r>
                    </a:p>
                  </a:txBody>
                  <a:tcPr/>
                </a:tc>
                <a:tc>
                  <a:txBody>
                    <a:bodyPr/>
                    <a:lstStyle/>
                    <a:p>
                      <a:r>
                        <a:rPr lang="en-US" sz="2400" dirty="0"/>
                        <a:t>P-Value</a:t>
                      </a:r>
                    </a:p>
                  </a:txBody>
                  <a:tcPr/>
                </a:tc>
                <a:extLst>
                  <a:ext uri="{0D108BD9-81ED-4DB2-BD59-A6C34878D82A}">
                    <a16:rowId xmlns:a16="http://schemas.microsoft.com/office/drawing/2014/main" val="276033887"/>
                  </a:ext>
                </a:extLst>
              </a:tr>
              <a:tr h="578962">
                <a:tc>
                  <a:txBody>
                    <a:bodyPr/>
                    <a:lstStyle/>
                    <a:p>
                      <a:r>
                        <a:rPr lang="en-US" sz="2400" dirty="0"/>
                        <a:t>Families with Children</a:t>
                      </a:r>
                    </a:p>
                  </a:txBody>
                  <a:tcPr/>
                </a:tc>
                <a:tc>
                  <a:txBody>
                    <a:bodyPr/>
                    <a:lstStyle/>
                    <a:p>
                      <a:r>
                        <a:rPr lang="en-US" sz="2400" dirty="0"/>
                        <a:t>-0.158</a:t>
                      </a:r>
                    </a:p>
                  </a:txBody>
                  <a:tcPr/>
                </a:tc>
                <a:tc>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dirty="0"/>
                        <a:t>0.036</a:t>
                      </a:r>
                    </a:p>
                    <a:p>
                      <a:endParaRPr lang="en-US" sz="2400" dirty="0"/>
                    </a:p>
                  </a:txBody>
                  <a:tcPr/>
                </a:tc>
                <a:tc>
                  <a:txBody>
                    <a:bodyPr/>
                    <a:lstStyle/>
                    <a:p>
                      <a:r>
                        <a:rPr lang="en-US" sz="2400" dirty="0"/>
                        <a:t>1.89e-05</a:t>
                      </a:r>
                    </a:p>
                  </a:txBody>
                  <a:tcPr/>
                </a:tc>
                <a:extLst>
                  <a:ext uri="{0D108BD9-81ED-4DB2-BD59-A6C34878D82A}">
                    <a16:rowId xmlns:a16="http://schemas.microsoft.com/office/drawing/2014/main" val="569995528"/>
                  </a:ext>
                </a:extLst>
              </a:tr>
              <a:tr h="245099">
                <a:tc>
                  <a:txBody>
                    <a:bodyPr/>
                    <a:lstStyle/>
                    <a:p>
                      <a:r>
                        <a:rPr lang="en-US" sz="2400" dirty="0"/>
                        <a:t>Families without Children</a:t>
                      </a:r>
                    </a:p>
                  </a:txBody>
                  <a:tcPr/>
                </a:tc>
                <a:tc>
                  <a:txBody>
                    <a:bodyPr/>
                    <a:lstStyle/>
                    <a:p>
                      <a:r>
                        <a:rPr lang="en-US" sz="2400" dirty="0"/>
                        <a:t>-0.085</a:t>
                      </a:r>
                    </a:p>
                  </a:txBody>
                  <a:tcPr/>
                </a:tc>
                <a:tc>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dirty="0"/>
                        <a:t>0.040</a:t>
                      </a:r>
                    </a:p>
                    <a:p>
                      <a:endParaRPr lang="en-US" sz="2400" dirty="0"/>
                    </a:p>
                  </a:txBody>
                  <a:tcPr/>
                </a:tc>
                <a:tc>
                  <a:txBody>
                    <a:bodyPr/>
                    <a:lstStyle/>
                    <a:p>
                      <a:r>
                        <a:rPr lang="en-US" sz="2400" dirty="0"/>
                        <a:t>0.035</a:t>
                      </a:r>
                    </a:p>
                  </a:txBody>
                  <a:tcPr/>
                </a:tc>
                <a:extLst>
                  <a:ext uri="{0D108BD9-81ED-4DB2-BD59-A6C34878D82A}">
                    <a16:rowId xmlns:a16="http://schemas.microsoft.com/office/drawing/2014/main" val="1324576900"/>
                  </a:ext>
                </a:extLst>
              </a:tr>
              <a:tr h="795866">
                <a:tc>
                  <a:txBody>
                    <a:bodyPr/>
                    <a:lstStyle/>
                    <a:p>
                      <a:r>
                        <a:rPr lang="en-US" sz="2400" dirty="0"/>
                        <a:t>Overcrowded Housing Units</a:t>
                      </a:r>
                    </a:p>
                  </a:txBody>
                  <a:tcPr/>
                </a:tc>
                <a:tc>
                  <a:txBody>
                    <a:bodyPr/>
                    <a:lstStyle/>
                    <a:p>
                      <a:r>
                        <a:rPr lang="en-US" sz="2400" dirty="0"/>
                        <a:t>0.233</a:t>
                      </a:r>
                    </a:p>
                  </a:txBody>
                  <a:tcPr/>
                </a:tc>
                <a:tc>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dirty="0"/>
                        <a:t>0.040</a:t>
                      </a:r>
                    </a:p>
                    <a:p>
                      <a:endParaRPr lang="en-US" sz="2400" dirty="0"/>
                    </a:p>
                  </a:txBody>
                  <a:tcPr/>
                </a:tc>
                <a:tc>
                  <a:txBody>
                    <a:bodyPr/>
                    <a:lstStyle/>
                    <a:p>
                      <a:r>
                        <a:rPr lang="en-US" sz="2400" dirty="0"/>
                        <a:t>1.83e-08</a:t>
                      </a:r>
                    </a:p>
                  </a:txBody>
                  <a:tcPr/>
                </a:tc>
                <a:extLst>
                  <a:ext uri="{0D108BD9-81ED-4DB2-BD59-A6C34878D82A}">
                    <a16:rowId xmlns:a16="http://schemas.microsoft.com/office/drawing/2014/main" val="1619845506"/>
                  </a:ext>
                </a:extLst>
              </a:tr>
              <a:tr h="795866">
                <a:tc>
                  <a:txBody>
                    <a:bodyPr/>
                    <a:lstStyle/>
                    <a:p>
                      <a:r>
                        <a:rPr lang="en-US" sz="2400" dirty="0"/>
                        <a:t>People Over 25 with some College and No Degree</a:t>
                      </a:r>
                    </a:p>
                  </a:txBody>
                  <a:tcPr/>
                </a:tc>
                <a:tc>
                  <a:txBody>
                    <a:bodyPr/>
                    <a:lstStyle/>
                    <a:p>
                      <a:r>
                        <a:rPr lang="en-US" sz="2400" dirty="0"/>
                        <a:t>-0.107</a:t>
                      </a:r>
                    </a:p>
                  </a:txBody>
                  <a:tcPr/>
                </a:tc>
                <a:tc>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dirty="0"/>
                        <a:t>0.026</a:t>
                      </a:r>
                    </a:p>
                  </a:txBody>
                  <a:tcPr/>
                </a:tc>
                <a:tc>
                  <a:txBody>
                    <a:bodyPr/>
                    <a:lstStyle/>
                    <a:p>
                      <a:r>
                        <a:rPr lang="en-US" sz="2400" dirty="0"/>
                        <a:t>5.89e-05</a:t>
                      </a:r>
                    </a:p>
                  </a:txBody>
                  <a:tcPr/>
                </a:tc>
                <a:extLst>
                  <a:ext uri="{0D108BD9-81ED-4DB2-BD59-A6C34878D82A}">
                    <a16:rowId xmlns:a16="http://schemas.microsoft.com/office/drawing/2014/main" val="2154861948"/>
                  </a:ext>
                </a:extLst>
              </a:tr>
              <a:tr h="442148">
                <a:tc>
                  <a:txBody>
                    <a:bodyPr/>
                    <a:lstStyle/>
                    <a:p>
                      <a:r>
                        <a:rPr lang="en-US" sz="2400" dirty="0"/>
                        <a:t>Population 18-24</a:t>
                      </a:r>
                    </a:p>
                  </a:txBody>
                  <a:tcPr/>
                </a:tc>
                <a:tc>
                  <a:txBody>
                    <a:bodyPr/>
                    <a:lstStyle/>
                    <a:p>
                      <a:r>
                        <a:rPr lang="en-US" sz="2400" dirty="0"/>
                        <a:t>0.244</a:t>
                      </a:r>
                    </a:p>
                  </a:txBody>
                  <a:tcPr/>
                </a:tc>
                <a:tc>
                  <a:txBody>
                    <a:bodyPr/>
                    <a:lstStyle/>
                    <a:p>
                      <a:r>
                        <a:rPr lang="en-US" sz="2400" dirty="0"/>
                        <a:t>0.046</a:t>
                      </a:r>
                    </a:p>
                  </a:txBody>
                  <a:tcPr/>
                </a:tc>
                <a:tc>
                  <a:txBody>
                    <a:bodyPr/>
                    <a:lstStyle/>
                    <a:p>
                      <a:r>
                        <a:rPr lang="en-US" sz="2400" dirty="0"/>
                        <a:t>3.04e-07</a:t>
                      </a:r>
                    </a:p>
                  </a:txBody>
                  <a:tcPr/>
                </a:tc>
                <a:extLst>
                  <a:ext uri="{0D108BD9-81ED-4DB2-BD59-A6C34878D82A}">
                    <a16:rowId xmlns:a16="http://schemas.microsoft.com/office/drawing/2014/main" val="2266222937"/>
                  </a:ext>
                </a:extLst>
              </a:tr>
              <a:tr h="442148">
                <a:tc>
                  <a:txBody>
                    <a:bodyPr/>
                    <a:lstStyle/>
                    <a:p>
                      <a:r>
                        <a:rPr lang="en-US" sz="2400" dirty="0"/>
                        <a:t>Single Family Units</a:t>
                      </a:r>
                    </a:p>
                  </a:txBody>
                  <a:tcPr/>
                </a:tc>
                <a:tc>
                  <a:txBody>
                    <a:bodyPr/>
                    <a:lstStyle/>
                    <a:p>
                      <a:r>
                        <a:rPr lang="en-US" sz="2400" dirty="0"/>
                        <a:t>0.143</a:t>
                      </a:r>
                    </a:p>
                  </a:txBody>
                  <a:tcPr/>
                </a:tc>
                <a:tc>
                  <a:txBody>
                    <a:bodyPr/>
                    <a:lstStyle/>
                    <a:p>
                      <a:r>
                        <a:rPr lang="en-US" sz="2400" dirty="0"/>
                        <a:t>0.052</a:t>
                      </a:r>
                    </a:p>
                  </a:txBody>
                  <a:tcPr/>
                </a:tc>
                <a:tc>
                  <a:txBody>
                    <a:bodyPr/>
                    <a:lstStyle/>
                    <a:p>
                      <a:r>
                        <a:rPr lang="en-US" sz="2400" dirty="0"/>
                        <a:t>0.006</a:t>
                      </a:r>
                    </a:p>
                  </a:txBody>
                  <a:tcPr/>
                </a:tc>
                <a:extLst>
                  <a:ext uri="{0D108BD9-81ED-4DB2-BD59-A6C34878D82A}">
                    <a16:rowId xmlns:a16="http://schemas.microsoft.com/office/drawing/2014/main" val="4274450516"/>
                  </a:ext>
                </a:extLst>
              </a:tr>
              <a:tr h="1149584">
                <a:tc>
                  <a:txBody>
                    <a:bodyPr/>
                    <a:lstStyle/>
                    <a:p>
                      <a:r>
                        <a:rPr lang="en-US" sz="2400" dirty="0"/>
                        <a:t>Renters Spending more than 30% of Income on Housing</a:t>
                      </a:r>
                    </a:p>
                  </a:txBody>
                  <a:tcPr/>
                </a:tc>
                <a:tc>
                  <a:txBody>
                    <a:bodyPr/>
                    <a:lstStyle/>
                    <a:p>
                      <a:r>
                        <a:rPr lang="en-US" sz="2400" dirty="0"/>
                        <a:t>0.267</a:t>
                      </a:r>
                    </a:p>
                  </a:txBody>
                  <a:tcPr/>
                </a:tc>
                <a:tc>
                  <a:txBody>
                    <a:bodyPr/>
                    <a:lstStyle/>
                    <a:p>
                      <a:r>
                        <a:rPr lang="en-US" sz="2400" dirty="0"/>
                        <a:t>0.059</a:t>
                      </a:r>
                    </a:p>
                  </a:txBody>
                  <a:tcPr/>
                </a:tc>
                <a:tc>
                  <a:txBody>
                    <a:bodyPr/>
                    <a:lstStyle/>
                    <a:p>
                      <a:r>
                        <a:rPr lang="en-US" sz="2400" dirty="0"/>
                        <a:t>1.20e-05</a:t>
                      </a:r>
                    </a:p>
                  </a:txBody>
                  <a:tcPr/>
                </a:tc>
                <a:extLst>
                  <a:ext uri="{0D108BD9-81ED-4DB2-BD59-A6C34878D82A}">
                    <a16:rowId xmlns:a16="http://schemas.microsoft.com/office/drawing/2014/main" val="4115370524"/>
                  </a:ext>
                </a:extLst>
              </a:tr>
              <a:tr h="795866">
                <a:tc>
                  <a:txBody>
                    <a:bodyPr/>
                    <a:lstStyle/>
                    <a:p>
                      <a:r>
                        <a:rPr lang="en-US" sz="2400" dirty="0"/>
                        <a:t>Single Mothers with Children in Poverty</a:t>
                      </a:r>
                    </a:p>
                  </a:txBody>
                  <a:tcPr/>
                </a:tc>
                <a:tc>
                  <a:txBody>
                    <a:bodyPr/>
                    <a:lstStyle/>
                    <a:p>
                      <a:r>
                        <a:rPr lang="en-US" sz="2400" dirty="0"/>
                        <a:t>0.481</a:t>
                      </a:r>
                    </a:p>
                  </a:txBody>
                  <a:tcPr/>
                </a:tc>
                <a:tc>
                  <a:txBody>
                    <a:bodyPr/>
                    <a:lstStyle/>
                    <a:p>
                      <a:r>
                        <a:rPr lang="en-US" sz="2400" dirty="0"/>
                        <a:t>0.032</a:t>
                      </a:r>
                    </a:p>
                  </a:txBody>
                  <a:tcPr/>
                </a:tc>
                <a:tc>
                  <a:txBody>
                    <a:bodyPr/>
                    <a:lstStyle/>
                    <a:p>
                      <a:r>
                        <a:rPr lang="en-US" sz="2400" dirty="0"/>
                        <a:t>&lt; 2e-16</a:t>
                      </a:r>
                    </a:p>
                  </a:txBody>
                  <a:tcPr/>
                </a:tc>
                <a:extLst>
                  <a:ext uri="{0D108BD9-81ED-4DB2-BD59-A6C34878D82A}">
                    <a16:rowId xmlns:a16="http://schemas.microsoft.com/office/drawing/2014/main" val="2917413025"/>
                  </a:ext>
                </a:extLst>
              </a:tr>
              <a:tr h="442148">
                <a:tc>
                  <a:txBody>
                    <a:bodyPr/>
                    <a:lstStyle/>
                    <a:p>
                      <a:r>
                        <a:rPr lang="en-US" sz="2400" dirty="0"/>
                        <a:t>Births Non Latino White</a:t>
                      </a:r>
                    </a:p>
                  </a:txBody>
                  <a:tcPr/>
                </a:tc>
                <a:tc>
                  <a:txBody>
                    <a:bodyPr/>
                    <a:lstStyle/>
                    <a:p>
                      <a:r>
                        <a:rPr lang="en-US" sz="2400" dirty="0"/>
                        <a:t>-0.079</a:t>
                      </a:r>
                    </a:p>
                  </a:txBody>
                  <a:tcPr/>
                </a:tc>
                <a:tc>
                  <a:txBody>
                    <a:bodyPr/>
                    <a:lstStyle/>
                    <a:p>
                      <a:r>
                        <a:rPr lang="en-US" sz="2400" dirty="0"/>
                        <a:t>0.026</a:t>
                      </a:r>
                    </a:p>
                  </a:txBody>
                  <a:tcPr/>
                </a:tc>
                <a:tc>
                  <a:txBody>
                    <a:bodyPr/>
                    <a:lstStyle/>
                    <a:p>
                      <a:r>
                        <a:rPr lang="en-US" sz="2400" dirty="0"/>
                        <a:t>0.003</a:t>
                      </a:r>
                    </a:p>
                  </a:txBody>
                  <a:tcPr/>
                </a:tc>
                <a:extLst>
                  <a:ext uri="{0D108BD9-81ED-4DB2-BD59-A6C34878D82A}">
                    <a16:rowId xmlns:a16="http://schemas.microsoft.com/office/drawing/2014/main" val="3986541050"/>
                  </a:ext>
                </a:extLst>
              </a:tr>
            </a:tbl>
          </a:graphicData>
        </a:graphic>
      </p:graphicFrame>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58F46DA3-0DD0-F04E-830F-781A8C25CEBB}"/>
                  </a:ext>
                </a:extLst>
              </p:cNvPr>
              <p:cNvSpPr txBox="1"/>
              <p:nvPr/>
            </p:nvSpPr>
            <p:spPr>
              <a:xfrm>
                <a:off x="22460723" y="28939839"/>
                <a:ext cx="9975081" cy="2862835"/>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Ridge and Lasso Tuning Parameters</a:t>
                </a:r>
              </a:p>
              <a:p>
                <a:pPr marL="342900" indent="-342900" algn="ctr">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best tuning parameter </a:t>
                </a:r>
                <a14:m>
                  <m:oMath xmlns:m="http://schemas.openxmlformats.org/officeDocument/2006/math">
                    <m:r>
                      <a:rPr lang="en-US" sz="2500" b="0" i="1" smtClean="0">
                        <a:latin typeface="Cambria Math" panose="02040503050406030204" pitchFamily="18" charset="0"/>
                        <a:cs typeface="Times New Roman" panose="02020603050405020304" pitchFamily="18" charset="0"/>
                      </a:rPr>
                      <m:t>𝜆</m:t>
                    </m:r>
                  </m:oMath>
                </a14:m>
                <a:r>
                  <a:rPr lang="en-US" sz="2500" dirty="0">
                    <a:latin typeface="Times New Roman" panose="02020603050405020304" pitchFamily="18" charset="0"/>
                    <a:cs typeface="Times New Roman" panose="02020603050405020304" pitchFamily="18" charset="0"/>
                  </a:rPr>
                  <a:t> is found through K=10 Fold Cross Validation</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Best Tuning Parameter for Ridge: </a:t>
                </a:r>
                <a14:m>
                  <m:oMath xmlns:m="http://schemas.openxmlformats.org/officeDocument/2006/math">
                    <m:sSub>
                      <m:sSubPr>
                        <m:ctrlPr>
                          <a:rPr lang="en-US" sz="2500" i="1" smtClean="0">
                            <a:latin typeface="Cambria Math" panose="02040503050406030204" pitchFamily="18" charset="0"/>
                            <a:cs typeface="Times New Roman" panose="02020603050405020304" pitchFamily="18" charset="0"/>
                          </a:rPr>
                        </m:ctrlPr>
                      </m:sSubPr>
                      <m:e>
                        <m:r>
                          <a:rPr lang="en-US" sz="2500" b="0" i="1" smtClean="0">
                            <a:latin typeface="Cambria Math" panose="02040503050406030204" pitchFamily="18" charset="0"/>
                            <a:cs typeface="Times New Roman" panose="02020603050405020304" pitchFamily="18" charset="0"/>
                          </a:rPr>
                          <m:t>𝜆</m:t>
                        </m:r>
                      </m:e>
                      <m:sub>
                        <m:r>
                          <a:rPr lang="en-US" sz="2500" b="0" i="1" smtClean="0">
                            <a:latin typeface="Cambria Math" panose="02040503050406030204" pitchFamily="18" charset="0"/>
                            <a:cs typeface="Times New Roman" panose="02020603050405020304" pitchFamily="18" charset="0"/>
                          </a:rPr>
                          <m:t>𝑅𝑖𝑑𝑔𝑒</m:t>
                        </m:r>
                      </m:sub>
                    </m:sSub>
                    <m:r>
                      <a:rPr lang="en-US" sz="2500" i="1">
                        <a:latin typeface="Cambria Math" panose="02040503050406030204" pitchFamily="18" charset="0"/>
                        <a:cs typeface="Times New Roman" panose="02020603050405020304" pitchFamily="18" charset="0"/>
                      </a:rPr>
                      <m:t>=</m:t>
                    </m:r>
                    <m:r>
                      <a:rPr lang="en-US" sz="2500" i="1">
                        <a:latin typeface="Cambria Math" panose="02040503050406030204" pitchFamily="18" charset="0"/>
                        <a:cs typeface="Times New Roman" panose="02020603050405020304" pitchFamily="18" charset="0"/>
                      </a:rPr>
                      <m:t>0.08</m:t>
                    </m:r>
                    <m:r>
                      <a:rPr lang="en-US" sz="2500" b="0" i="1" smtClean="0">
                        <a:latin typeface="Cambria Math" panose="02040503050406030204" pitchFamily="18" charset="0"/>
                        <a:cs typeface="Times New Roman" panose="02020603050405020304" pitchFamily="18" charset="0"/>
                      </a:rPr>
                      <m:t>776</m:t>
                    </m:r>
                  </m:oMath>
                </a14:m>
                <a:endParaRPr lang="en-US" sz="25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Best Tuning Parameter for Lasso: </a:t>
                </a:r>
                <a14:m>
                  <m:oMath xmlns:m="http://schemas.openxmlformats.org/officeDocument/2006/math">
                    <m:sSub>
                      <m:sSubPr>
                        <m:ctrlPr>
                          <a:rPr lang="en-US" sz="2500" i="1" smtClean="0">
                            <a:latin typeface="Cambria Math" panose="02040503050406030204" pitchFamily="18" charset="0"/>
                            <a:cs typeface="Times New Roman" panose="02020603050405020304" pitchFamily="18" charset="0"/>
                          </a:rPr>
                        </m:ctrlPr>
                      </m:sSubPr>
                      <m:e>
                        <m:r>
                          <a:rPr lang="en-US" sz="2500" b="0" i="1" smtClean="0">
                            <a:latin typeface="Cambria Math" panose="02040503050406030204" pitchFamily="18" charset="0"/>
                            <a:cs typeface="Times New Roman" panose="02020603050405020304" pitchFamily="18" charset="0"/>
                          </a:rPr>
                          <m:t>𝜆</m:t>
                        </m:r>
                      </m:e>
                      <m:sub>
                        <m:r>
                          <a:rPr lang="en-US" sz="2500" b="0" i="1" smtClean="0">
                            <a:latin typeface="Cambria Math" panose="02040503050406030204" pitchFamily="18" charset="0"/>
                            <a:cs typeface="Times New Roman" panose="02020603050405020304" pitchFamily="18" charset="0"/>
                          </a:rPr>
                          <m:t>𝐿𝑎𝑠𝑠𝑜</m:t>
                        </m:r>
                      </m:sub>
                    </m:sSub>
                    <m:r>
                      <a:rPr lang="en-US" sz="2500" i="1">
                        <a:latin typeface="Cambria Math" panose="02040503050406030204" pitchFamily="18" charset="0"/>
                        <a:cs typeface="Times New Roman" panose="02020603050405020304" pitchFamily="18" charset="0"/>
                      </a:rPr>
                      <m:t>=</m:t>
                    </m:r>
                    <m:r>
                      <a:rPr lang="en-US" sz="2500" i="1">
                        <a:latin typeface="Cambria Math" panose="02040503050406030204" pitchFamily="18" charset="0"/>
                        <a:cs typeface="Times New Roman" panose="02020603050405020304" pitchFamily="18" charset="0"/>
                      </a:rPr>
                      <m:t>0.0004</m:t>
                    </m:r>
                    <m:r>
                      <a:rPr lang="en-US" sz="2500" b="0" i="1" smtClean="0">
                        <a:latin typeface="Cambria Math" panose="02040503050406030204" pitchFamily="18" charset="0"/>
                        <a:cs typeface="Times New Roman" panose="02020603050405020304" pitchFamily="18" charset="0"/>
                      </a:rPr>
                      <m:t>7</m:t>
                    </m:r>
                  </m:oMath>
                </a14:m>
                <a:endParaRPr lang="en-US" sz="25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Note that </a:t>
                </a:r>
                <a14:m>
                  <m:oMath xmlns:m="http://schemas.openxmlformats.org/officeDocument/2006/math">
                    <m:r>
                      <a:rPr lang="en-US" sz="2500" b="0" i="1" smtClean="0">
                        <a:latin typeface="Cambria Math" panose="02040503050406030204" pitchFamily="18" charset="0"/>
                        <a:cs typeface="Times New Roman" panose="02020603050405020304" pitchFamily="18" charset="0"/>
                      </a:rPr>
                      <m:t>𝜆</m:t>
                    </m:r>
                    <m:r>
                      <a:rPr lang="en-US" sz="2500" b="0" i="1" smtClean="0">
                        <a:latin typeface="Cambria Math" panose="02040503050406030204" pitchFamily="18" charset="0"/>
                        <a:cs typeface="Times New Roman" panose="02020603050405020304" pitchFamily="18" charset="0"/>
                      </a:rPr>
                      <m:t>=0 </m:t>
                    </m:r>
                  </m:oMath>
                </a14:m>
                <a:r>
                  <a:rPr lang="en-US" sz="2500" dirty="0">
                    <a:latin typeface="Times New Roman" panose="02020603050405020304" pitchFamily="18" charset="0"/>
                    <a:cs typeface="Times New Roman" panose="02020603050405020304" pitchFamily="18" charset="0"/>
                  </a:rPr>
                  <a:t>means that there is not a shrinkage penalty and therefore a Ridge or Lasso Regression would be the same as </a:t>
                </a:r>
                <a:r>
                  <a:rPr lang="en-US" sz="2500" dirty="0" err="1">
                    <a:latin typeface="Times New Roman" panose="02020603050405020304" pitchFamily="18" charset="0"/>
                    <a:cs typeface="Times New Roman" panose="02020603050405020304" pitchFamily="18" charset="0"/>
                  </a:rPr>
                  <a:t>anOrdinary</a:t>
                </a:r>
                <a:r>
                  <a:rPr lang="en-US" sz="2500" dirty="0">
                    <a:latin typeface="Times New Roman" panose="02020603050405020304" pitchFamily="18" charset="0"/>
                    <a:cs typeface="Times New Roman" panose="02020603050405020304" pitchFamily="18" charset="0"/>
                  </a:rPr>
                  <a:t> Least Squares Regression</a:t>
                </a:r>
              </a:p>
            </p:txBody>
          </p:sp>
        </mc:Choice>
        <mc:Fallback>
          <p:sp>
            <p:nvSpPr>
              <p:cNvPr id="40" name="TextBox 39">
                <a:extLst>
                  <a:ext uri="{FF2B5EF4-FFF2-40B4-BE49-F238E27FC236}">
                    <a16:creationId xmlns:a16="http://schemas.microsoft.com/office/drawing/2014/main" id="{58F46DA3-0DD0-F04E-830F-781A8C25CEBB}"/>
                  </a:ext>
                </a:extLst>
              </p:cNvPr>
              <p:cNvSpPr txBox="1">
                <a:spLocks noRot="1" noChangeAspect="1" noMove="1" noResize="1" noEditPoints="1" noAdjustHandles="1" noChangeArrowheads="1" noChangeShapeType="1" noTextEdit="1"/>
              </p:cNvSpPr>
              <p:nvPr/>
            </p:nvSpPr>
            <p:spPr>
              <a:xfrm>
                <a:off x="22460723" y="28939839"/>
                <a:ext cx="9975081" cy="2862835"/>
              </a:xfrm>
              <a:prstGeom prst="rect">
                <a:avLst/>
              </a:prstGeom>
              <a:blipFill>
                <a:blip r:embed="rId8"/>
                <a:stretch>
                  <a:fillRect l="-891" t="-2212" r="-763" b="-3982"/>
                </a:stretch>
              </a:blipFill>
            </p:spPr>
            <p:txBody>
              <a:bodyPr/>
              <a:lstStyle/>
              <a:p>
                <a:r>
                  <a:rPr lang="en-US">
                    <a:noFill/>
                  </a:rPr>
                  <a:t> </a:t>
                </a:r>
              </a:p>
            </p:txBody>
          </p:sp>
        </mc:Fallback>
      </mc:AlternateContent>
      <p:graphicFrame>
        <p:nvGraphicFramePr>
          <p:cNvPr id="41" name="Table 40">
            <a:extLst>
              <a:ext uri="{FF2B5EF4-FFF2-40B4-BE49-F238E27FC236}">
                <a16:creationId xmlns:a16="http://schemas.microsoft.com/office/drawing/2014/main" id="{D168836D-1070-DA45-9642-A6A990AB20FB}"/>
              </a:ext>
            </a:extLst>
          </p:cNvPr>
          <p:cNvGraphicFramePr>
            <a:graphicFrameLocks noGrp="1"/>
          </p:cNvGraphicFramePr>
          <p:nvPr>
            <p:extLst>
              <p:ext uri="{D42A27DB-BD31-4B8C-83A1-F6EECF244321}">
                <p14:modId xmlns:p14="http://schemas.microsoft.com/office/powerpoint/2010/main" val="1866167621"/>
              </p:ext>
            </p:extLst>
          </p:nvPr>
        </p:nvGraphicFramePr>
        <p:xfrm>
          <a:off x="33439567" y="5548749"/>
          <a:ext cx="9947391" cy="5852160"/>
        </p:xfrm>
        <a:graphic>
          <a:graphicData uri="http://schemas.openxmlformats.org/drawingml/2006/table">
            <a:tbl>
              <a:tblPr firstRow="1" bandRow="1">
                <a:tableStyleId>{5C22544A-7EE6-4342-B048-85BDC9FD1C3A}</a:tableStyleId>
              </a:tblPr>
              <a:tblGrid>
                <a:gridCol w="2160744">
                  <a:extLst>
                    <a:ext uri="{9D8B030D-6E8A-4147-A177-3AD203B41FA5}">
                      <a16:colId xmlns:a16="http://schemas.microsoft.com/office/drawing/2014/main" val="1069451229"/>
                    </a:ext>
                  </a:extLst>
                </a:gridCol>
                <a:gridCol w="2160744">
                  <a:extLst>
                    <a:ext uri="{9D8B030D-6E8A-4147-A177-3AD203B41FA5}">
                      <a16:colId xmlns:a16="http://schemas.microsoft.com/office/drawing/2014/main" val="3173804378"/>
                    </a:ext>
                  </a:extLst>
                </a:gridCol>
                <a:gridCol w="1875301">
                  <a:extLst>
                    <a:ext uri="{9D8B030D-6E8A-4147-A177-3AD203B41FA5}">
                      <a16:colId xmlns:a16="http://schemas.microsoft.com/office/drawing/2014/main" val="1114089556"/>
                    </a:ext>
                  </a:extLst>
                </a:gridCol>
                <a:gridCol w="1875301">
                  <a:extLst>
                    <a:ext uri="{9D8B030D-6E8A-4147-A177-3AD203B41FA5}">
                      <a16:colId xmlns:a16="http://schemas.microsoft.com/office/drawing/2014/main" val="3358739735"/>
                    </a:ext>
                  </a:extLst>
                </a:gridCol>
                <a:gridCol w="1875301">
                  <a:extLst>
                    <a:ext uri="{9D8B030D-6E8A-4147-A177-3AD203B41FA5}">
                      <a16:colId xmlns:a16="http://schemas.microsoft.com/office/drawing/2014/main" val="2473912368"/>
                    </a:ext>
                  </a:extLst>
                </a:gridCol>
              </a:tblGrid>
              <a:tr h="399189">
                <a:tc gridSpan="5">
                  <a:txBody>
                    <a:bodyPr/>
                    <a:lstStyle/>
                    <a:p>
                      <a:pPr algn="ctr"/>
                      <a:r>
                        <a:rPr lang="en-US" sz="2800" dirty="0"/>
                        <a:t>Predictor Variables Not Shrunk to Zero in Lasso Regression</a:t>
                      </a:r>
                    </a:p>
                  </a:txBody>
                  <a:tcPr/>
                </a:tc>
                <a:tc hMerge="1">
                  <a:txBody>
                    <a:bodyPr/>
                    <a:lstStyle/>
                    <a:p>
                      <a:pPr algn="ctr"/>
                      <a:endParaRPr lang="en-US" sz="2800" dirty="0"/>
                    </a:p>
                  </a:txBody>
                  <a:tcPr/>
                </a:tc>
                <a:tc hMerge="1">
                  <a:txBody>
                    <a:bodyPr/>
                    <a:lstStyle/>
                    <a:p>
                      <a:endParaRPr lang="en-US" sz="2800" dirty="0"/>
                    </a:p>
                  </a:txBody>
                  <a:tcPr/>
                </a:tc>
                <a:tc hMerge="1">
                  <a:txBody>
                    <a:bodyPr/>
                    <a:lstStyle/>
                    <a:p>
                      <a:pPr algn="ctr"/>
                      <a:endParaRPr lang="en-US" sz="2800" dirty="0"/>
                    </a:p>
                  </a:txBody>
                  <a:tcPr/>
                </a:tc>
                <a:tc hMerge="1">
                  <a:txBody>
                    <a:bodyPr/>
                    <a:lstStyle/>
                    <a:p>
                      <a:pPr algn="ctr"/>
                      <a:endParaRPr lang="en-US" sz="2800" dirty="0"/>
                    </a:p>
                  </a:txBody>
                  <a:tcPr/>
                </a:tc>
                <a:extLst>
                  <a:ext uri="{0D108BD9-81ED-4DB2-BD59-A6C34878D82A}">
                    <a16:rowId xmlns:a16="http://schemas.microsoft.com/office/drawing/2014/main" val="3397368751"/>
                  </a:ext>
                </a:extLst>
              </a:tr>
              <a:tr h="727934">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3. Persons per Household</a:t>
                      </a:r>
                    </a:p>
                    <a:p>
                      <a:pPr algn="ctr"/>
                      <a:endParaRPr lang="en-US" sz="1600" dirty="0"/>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16. Households with Income less than 60k</a:t>
                      </a:r>
                    </a:p>
                    <a:p>
                      <a:pPr algn="ctr"/>
                      <a:endParaRPr lang="en-US" sz="1600" dirty="0"/>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23. People Over 25 with less than 12</a:t>
                      </a:r>
                      <a:r>
                        <a:rPr lang="en-US" sz="1600" baseline="30000" dirty="0"/>
                        <a:t>th</a:t>
                      </a:r>
                      <a:r>
                        <a:rPr lang="en-US" sz="1600" dirty="0"/>
                        <a:t> Grade Education</a:t>
                      </a:r>
                    </a:p>
                    <a:p>
                      <a:pPr algn="ctr"/>
                      <a:endParaRPr lang="en-US" sz="1600" dirty="0"/>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39. Population of 2 or More Races</a:t>
                      </a:r>
                    </a:p>
                    <a:p>
                      <a:pPr algn="ctr"/>
                      <a:endParaRPr lang="en-US" sz="1600" dirty="0"/>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46. Births African American</a:t>
                      </a:r>
                    </a:p>
                    <a:p>
                      <a:pPr algn="ctr"/>
                      <a:endParaRPr lang="en-US" sz="1600" dirty="0"/>
                    </a:p>
                  </a:txBody>
                  <a:tcPr/>
                </a:tc>
                <a:extLst>
                  <a:ext uri="{0D108BD9-81ED-4DB2-BD59-A6C34878D82A}">
                    <a16:rowId xmlns:a16="http://schemas.microsoft.com/office/drawing/2014/main" val="2588119571"/>
                  </a:ext>
                </a:extLst>
              </a:tr>
              <a:tr h="727934">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4. Total Population</a:t>
                      </a:r>
                    </a:p>
                    <a:p>
                      <a:pPr algn="ctr"/>
                      <a:endParaRPr lang="en-US" sz="1600" dirty="0"/>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17. Households with Income between 60k and 125k</a:t>
                      </a:r>
                    </a:p>
                    <a:p>
                      <a:pPr algn="ctr"/>
                      <a:endParaRPr lang="en-US" sz="1600" dirty="0"/>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24. People Over 25 with Some College No Degree</a:t>
                      </a:r>
                    </a:p>
                    <a:p>
                      <a:pPr algn="ctr"/>
                      <a:endParaRPr lang="en-US" sz="1600" dirty="0"/>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40. Population over 65</a:t>
                      </a:r>
                    </a:p>
                    <a:p>
                      <a:pPr algn="ctr"/>
                      <a:endParaRPr lang="en-US" sz="1600" dirty="0"/>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47. Births Asian per Pacific Islander</a:t>
                      </a:r>
                    </a:p>
                    <a:p>
                      <a:pPr algn="ctr"/>
                      <a:endParaRPr lang="en-US" sz="1600" dirty="0"/>
                    </a:p>
                  </a:txBody>
                  <a:tcPr/>
                </a:tc>
                <a:extLst>
                  <a:ext uri="{0D108BD9-81ED-4DB2-BD59-A6C34878D82A}">
                    <a16:rowId xmlns:a16="http://schemas.microsoft.com/office/drawing/2014/main" val="4094077634"/>
                  </a:ext>
                </a:extLst>
              </a:tr>
              <a:tr h="563562">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5. Crime Incidents</a:t>
                      </a:r>
                    </a:p>
                    <a:p>
                      <a:pPr algn="ctr"/>
                      <a:endParaRPr lang="en-US" sz="1600" dirty="0"/>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18. Housing Vacancy</a:t>
                      </a:r>
                    </a:p>
                    <a:p>
                      <a:pPr algn="ctr"/>
                      <a:endParaRPr lang="en-US" sz="1600" dirty="0"/>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25. Population 18-24</a:t>
                      </a:r>
                    </a:p>
                    <a:p>
                      <a:pPr algn="ctr"/>
                      <a:endParaRPr lang="en-US" sz="1600" dirty="0"/>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41. Population under 5</a:t>
                      </a:r>
                    </a:p>
                    <a:p>
                      <a:pPr algn="ctr"/>
                      <a:endParaRPr lang="en-US" sz="1600" dirty="0"/>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49. Births Native American</a:t>
                      </a:r>
                    </a:p>
                    <a:p>
                      <a:pPr algn="ctr"/>
                      <a:endParaRPr lang="en-US" sz="1600" dirty="0"/>
                    </a:p>
                  </a:txBody>
                  <a:tcPr/>
                </a:tc>
                <a:extLst>
                  <a:ext uri="{0D108BD9-81ED-4DB2-BD59-A6C34878D82A}">
                    <a16:rowId xmlns:a16="http://schemas.microsoft.com/office/drawing/2014/main" val="2136701506"/>
                  </a:ext>
                </a:extLst>
              </a:tr>
              <a:tr h="738621">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12. Families with Children</a:t>
                      </a:r>
                    </a:p>
                    <a:p>
                      <a:pPr algn="ctr"/>
                      <a:endParaRPr lang="en-US" sz="1600" dirty="0"/>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19. Multifamily Units</a:t>
                      </a:r>
                    </a:p>
                    <a:p>
                      <a:pPr algn="ctr"/>
                      <a:endParaRPr lang="en-US" sz="1600" dirty="0"/>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32. Population Asian and Pacific Islander</a:t>
                      </a:r>
                    </a:p>
                    <a:p>
                      <a:pPr algn="ctr"/>
                      <a:endParaRPr lang="en-US" sz="1600" dirty="0"/>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43. Renters Spending More Than 30% of Income on Housing</a:t>
                      </a:r>
                    </a:p>
                    <a:p>
                      <a:pPr algn="ctr"/>
                      <a:endParaRPr lang="en-US" sz="1600" dirty="0"/>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50. Births Non Latino White</a:t>
                      </a:r>
                    </a:p>
                    <a:p>
                      <a:pPr algn="ctr"/>
                      <a:endParaRPr lang="en-US" sz="1600" dirty="0"/>
                    </a:p>
                  </a:txBody>
                  <a:tcPr/>
                </a:tc>
                <a:extLst>
                  <a:ext uri="{0D108BD9-81ED-4DB2-BD59-A6C34878D82A}">
                    <a16:rowId xmlns:a16="http://schemas.microsoft.com/office/drawing/2014/main" val="2918215766"/>
                  </a:ext>
                </a:extLst>
              </a:tr>
              <a:tr h="727934">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13. Families without Children</a:t>
                      </a:r>
                    </a:p>
                    <a:p>
                      <a:pPr algn="ctr"/>
                      <a:endParaRPr lang="en-US" sz="1600" dirty="0"/>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22. People Over 25 with High School Only</a:t>
                      </a:r>
                    </a:p>
                    <a:p>
                      <a:pPr algn="ctr"/>
                      <a:endParaRPr lang="en-US" sz="1600" dirty="0"/>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34. Population Native American</a:t>
                      </a:r>
                    </a:p>
                    <a:p>
                      <a:pPr algn="ctr"/>
                      <a:endParaRPr lang="en-US" sz="1600" dirty="0"/>
                    </a:p>
                  </a:txBody>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600" dirty="0"/>
                        <a:t>44. Single Mothers with Children in Poverty</a:t>
                      </a:r>
                    </a:p>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4181190746"/>
                  </a:ext>
                </a:extLst>
              </a:tr>
            </a:tbl>
          </a:graphicData>
        </a:graphic>
      </p:graphicFrame>
      <p:pic>
        <p:nvPicPr>
          <p:cNvPr id="43" name="Picture 42" descr="A picture containing screenshot&#13;&#10;&#13;&#10;Description automatically generated">
            <a:extLst>
              <a:ext uri="{FF2B5EF4-FFF2-40B4-BE49-F238E27FC236}">
                <a16:creationId xmlns:a16="http://schemas.microsoft.com/office/drawing/2014/main" id="{5E7DB541-BBE3-CB48-A528-CD9CFA20A55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50061" y="11576673"/>
            <a:ext cx="5936062" cy="4439142"/>
          </a:xfrm>
          <a:prstGeom prst="rect">
            <a:avLst/>
          </a:prstGeom>
        </p:spPr>
      </p:pic>
      <p:sp>
        <p:nvSpPr>
          <p:cNvPr id="44" name="TextBox 43">
            <a:extLst>
              <a:ext uri="{FF2B5EF4-FFF2-40B4-BE49-F238E27FC236}">
                <a16:creationId xmlns:a16="http://schemas.microsoft.com/office/drawing/2014/main" id="{91393AB0-3E8E-C841-B849-CE36BCA77DF7}"/>
              </a:ext>
            </a:extLst>
          </p:cNvPr>
          <p:cNvSpPr txBox="1"/>
          <p:nvPr/>
        </p:nvSpPr>
        <p:spPr>
          <a:xfrm>
            <a:off x="39486123" y="12376297"/>
            <a:ext cx="3900837" cy="2785378"/>
          </a:xfrm>
          <a:prstGeom prst="rect">
            <a:avLst/>
          </a:prstGeom>
          <a:noFill/>
        </p:spPr>
        <p:txBody>
          <a:bodyPr wrap="square" rtlCol="0">
            <a:spAutoFit/>
          </a:bodyPr>
          <a:lstStyle/>
          <a:p>
            <a:pPr algn="ctr"/>
            <a:r>
              <a:rPr lang="en-US" sz="2500" dirty="0">
                <a:latin typeface="Times New Roman" panose="02020603050405020304" pitchFamily="18" charset="0"/>
                <a:cs typeface="Times New Roman" panose="02020603050405020304" pitchFamily="18" charset="0"/>
              </a:rPr>
              <a:t>Partial Least Squares Component Plot</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Determining the best number of components to use by plotting the number of components vs. Mean Square Error</a:t>
            </a:r>
          </a:p>
        </p:txBody>
      </p:sp>
      <p:sp>
        <p:nvSpPr>
          <p:cNvPr id="45" name="TextBox 44">
            <a:extLst>
              <a:ext uri="{FF2B5EF4-FFF2-40B4-BE49-F238E27FC236}">
                <a16:creationId xmlns:a16="http://schemas.microsoft.com/office/drawing/2014/main" id="{311E9B84-DE14-E140-9488-73931CB04A84}"/>
              </a:ext>
            </a:extLst>
          </p:cNvPr>
          <p:cNvSpPr txBox="1"/>
          <p:nvPr/>
        </p:nvSpPr>
        <p:spPr>
          <a:xfrm>
            <a:off x="33377771" y="25590317"/>
            <a:ext cx="10052049" cy="3939540"/>
          </a:xfrm>
          <a:prstGeom prst="rect">
            <a:avLst/>
          </a:prstGeom>
          <a:noFill/>
        </p:spPr>
        <p:txBody>
          <a:bodyPr wrap="square" rtlCol="0">
            <a:spAutoFit/>
          </a:bodyPr>
          <a:lstStyle/>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model with the best prediction accuracy is Partial Least Squares Regression. Partial Least Squares had best Adjusted R Squared, RMSE, and Expected Prediction Error. This is most likely due to the large number of predictors and small number of observations. </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predictors significant to the prediction of poverty proportions in the ordinary least squares model seem to point to the lifestyle many 18-24 year old's live.</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Lasso removed many of the same predictors as Ordinary Least Squares except for Overcrowded Housing and Single Family Units</a:t>
            </a:r>
          </a:p>
          <a:p>
            <a:pPr marL="342900" indent="-342900">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2372</TotalTime>
  <Words>1466</Words>
  <Application>Microsoft Macintosh PowerPoint</Application>
  <PresentationFormat>Custom</PresentationFormat>
  <Paragraphs>217</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Cambria Math</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Ingram, Michael</cp:lastModifiedBy>
  <cp:revision>96</cp:revision>
  <cp:lastPrinted>2018-11-27T03:01:40Z</cp:lastPrinted>
  <dcterms:created xsi:type="dcterms:W3CDTF">2012-02-03T19:11:35Z</dcterms:created>
  <dcterms:modified xsi:type="dcterms:W3CDTF">2018-11-30T03:30:02Z</dcterms:modified>
</cp:coreProperties>
</file>