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4629" autoAdjust="0"/>
  </p:normalViewPr>
  <p:slideViewPr>
    <p:cSldViewPr snapToGrid="0" snapToObjects="1" showGuides="1">
      <p:cViewPr>
        <p:scale>
          <a:sx n="40" d="100"/>
          <a:sy n="40" d="100"/>
        </p:scale>
        <p:origin x="-544" y="160"/>
      </p:cViewPr>
      <p:guideLst>
        <p:guide orient="horz" pos="3318"/>
        <p:guide orient="horz" pos="288"/>
        <p:guide orient="horz" pos="20160"/>
        <p:guide orient="horz"/>
        <p:guide pos="581"/>
        <p:guide pos="27069"/>
        <p:guide pos="28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554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2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2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2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2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p>
          <a:p>
            <a:pPr marL="288925" indent="0">
              <a:lnSpc>
                <a:spcPts val="2600"/>
              </a:lnSpc>
            </a:pPr>
            <a:r>
              <a:rPr lang="en-US" sz="2400" dirty="0">
                <a:solidFill>
                  <a:schemeClr val="bg1"/>
                </a:solidFill>
              </a:rPr>
              <a:t>2117 Fourth Street ,</a:t>
            </a:r>
            <a:r>
              <a:rPr lang="en-US" sz="2400" baseline="0" dirty="0">
                <a:solidFill>
                  <a:schemeClr val="bg1"/>
                </a:solidFill>
              </a:rPr>
              <a:t> Unit C</a:t>
            </a:r>
          </a:p>
          <a:p>
            <a:pPr marL="288925" indent="0">
              <a:lnSpc>
                <a:spcPts val="2600"/>
              </a:lnSpc>
            </a:pPr>
            <a:r>
              <a:rPr lang="en-US" sz="2400" baseline="0" dirty="0">
                <a:solidFill>
                  <a:schemeClr val="bg1"/>
                </a:solidFill>
              </a:rPr>
              <a:t>Berkeley CA </a:t>
            </a:r>
            <a:r>
              <a:rPr lang="en-US" sz="2000" baseline="0" dirty="0">
                <a:solidFill>
                  <a:schemeClr val="bg1"/>
                </a:solidFill>
              </a:rPr>
              <a:t>94710</a:t>
            </a:r>
            <a:endParaRPr lang="en-US" sz="2400" baseline="0" dirty="0">
              <a:solidFill>
                <a:schemeClr val="bg1"/>
              </a:solidFill>
            </a:endParaRPr>
          </a:p>
          <a:p>
            <a:pPr marL="288925" indent="0">
              <a:lnSpc>
                <a:spcPts val="2600"/>
              </a:lnSpc>
            </a:pPr>
            <a:r>
              <a:rPr lang="en-US" sz="2400" b="1" baseline="0" dirty="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0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0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0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p>
          <a:p>
            <a:pPr marL="288925" indent="0">
              <a:lnSpc>
                <a:spcPts val="2600"/>
              </a:lnSpc>
            </a:pPr>
            <a:r>
              <a:rPr lang="en-US" sz="2400" dirty="0">
                <a:solidFill>
                  <a:schemeClr val="bg1"/>
                </a:solidFill>
              </a:rPr>
              <a:t>2117 Fourth Street ,</a:t>
            </a:r>
            <a:r>
              <a:rPr lang="en-US" sz="2400" baseline="0" dirty="0">
                <a:solidFill>
                  <a:schemeClr val="bg1"/>
                </a:solidFill>
              </a:rPr>
              <a:t> Unit C</a:t>
            </a:r>
          </a:p>
          <a:p>
            <a:pPr marL="288925" indent="0">
              <a:lnSpc>
                <a:spcPts val="2600"/>
              </a:lnSpc>
            </a:pPr>
            <a:r>
              <a:rPr lang="en-US" sz="2400" baseline="0" dirty="0">
                <a:solidFill>
                  <a:schemeClr val="bg1"/>
                </a:solidFill>
              </a:rPr>
              <a:t>Berkeley CA </a:t>
            </a:r>
            <a:r>
              <a:rPr lang="en-US" sz="2000" baseline="0" dirty="0">
                <a:solidFill>
                  <a:schemeClr val="bg1"/>
                </a:solidFill>
              </a:rPr>
              <a:t>94710</a:t>
            </a:r>
            <a:endParaRPr lang="en-US" sz="2400" baseline="0" dirty="0">
              <a:solidFill>
                <a:schemeClr val="bg1"/>
              </a:solidFill>
            </a:endParaRPr>
          </a:p>
          <a:p>
            <a:pPr marL="288925" indent="0">
              <a:lnSpc>
                <a:spcPts val="2600"/>
              </a:lnSpc>
            </a:pPr>
            <a:r>
              <a:rPr lang="en-US" sz="2400" b="1" baseline="0" dirty="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p>
          <a:p>
            <a:pPr marL="288925" indent="0">
              <a:lnSpc>
                <a:spcPts val="2600"/>
              </a:lnSpc>
            </a:pPr>
            <a:r>
              <a:rPr lang="en-US" sz="2400" dirty="0">
                <a:solidFill>
                  <a:schemeClr val="bg1"/>
                </a:solidFill>
              </a:rPr>
              <a:t>2117 Fourth Street ,</a:t>
            </a:r>
            <a:r>
              <a:rPr lang="en-US" sz="2400" baseline="0" dirty="0">
                <a:solidFill>
                  <a:schemeClr val="bg1"/>
                </a:solidFill>
              </a:rPr>
              <a:t> Unit C</a:t>
            </a:r>
          </a:p>
          <a:p>
            <a:pPr marL="288925" indent="0">
              <a:lnSpc>
                <a:spcPts val="2600"/>
              </a:lnSpc>
            </a:pPr>
            <a:r>
              <a:rPr lang="en-US" sz="2400" baseline="0" dirty="0">
                <a:solidFill>
                  <a:schemeClr val="bg1"/>
                </a:solidFill>
              </a:rPr>
              <a:t>Berkeley CA </a:t>
            </a:r>
            <a:r>
              <a:rPr lang="en-US" sz="2000" baseline="0" dirty="0">
                <a:solidFill>
                  <a:schemeClr val="bg1"/>
                </a:solidFill>
              </a:rPr>
              <a:t>94710</a:t>
            </a:r>
            <a:endParaRPr lang="en-US" sz="2400" baseline="0" dirty="0">
              <a:solidFill>
                <a:schemeClr val="bg1"/>
              </a:solidFill>
            </a:endParaRPr>
          </a:p>
          <a:p>
            <a:pPr marL="288925" indent="0">
              <a:lnSpc>
                <a:spcPts val="2600"/>
              </a:lnSpc>
            </a:pPr>
            <a:r>
              <a:rPr lang="en-US" sz="2400" b="1" baseline="0" dirty="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urcodingclub.github.io/2017/03/15/mixed-models.html" TargetMode="External"/><Relationship Id="rId11" Type="http://schemas.openxmlformats.org/officeDocument/2006/relationships/image" Target="../media/image16.jpeg"/><Relationship Id="rId5" Type="http://schemas.openxmlformats.org/officeDocument/2006/relationships/hyperlink" Target="https://www.ssc.wisc.edu/sscc/pubs/MM/MM_TestEffects.html" TargetMode="External"/><Relationship Id="rId10" Type="http://schemas.openxmlformats.org/officeDocument/2006/relationships/image" Target="../media/image15.png"/><Relationship Id="rId4" Type="http://schemas.openxmlformats.org/officeDocument/2006/relationships/hyperlink" Target="http://www.bristol.ac.uk/cmm/learning/videos/random-slopes.html" TargetMode="External"/><Relationship Id="rId9" Type="http://schemas.openxmlformats.org/officeDocument/2006/relationships/image" Target="../media/image14.png"/><Relationship Id="rId1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2"/>
            <a:ext cx="10056813" cy="6210909"/>
          </a:xfrm>
        </p:spPr>
        <p:txBody>
          <a:bodyPr/>
          <a:lstStyle/>
          <a:p>
            <a:r>
              <a:rPr lang="en-US" sz="2800" b="1" dirty="0"/>
              <a:t>The Study:</a:t>
            </a:r>
          </a:p>
          <a:p>
            <a:pPr marL="342900" indent="-342900">
              <a:buFont typeface="Arial" panose="020B0604020202020204" pitchFamily="34" charset="0"/>
              <a:buChar char="•"/>
            </a:pPr>
            <a:r>
              <a:rPr lang="en-US" dirty="0"/>
              <a:t>The average reaction time per day for 18 subjects was tested and recorded.</a:t>
            </a:r>
          </a:p>
          <a:p>
            <a:pPr marL="342900" indent="-342900">
              <a:buFont typeface="Arial" panose="020B0604020202020204" pitchFamily="34" charset="0"/>
              <a:buChar char="•"/>
            </a:pPr>
            <a:r>
              <a:rPr lang="en-US" dirty="0"/>
              <a:t>Study lasted for 10 total days including day 0.</a:t>
            </a:r>
          </a:p>
          <a:p>
            <a:pPr marL="342900" indent="-342900">
              <a:buFont typeface="Arial" panose="020B0604020202020204" pitchFamily="34" charset="0"/>
              <a:buChar char="•"/>
            </a:pPr>
            <a:r>
              <a:rPr lang="en-US" dirty="0"/>
              <a:t>The subject’s reaction time for a series of tests given each day was averaged.</a:t>
            </a:r>
          </a:p>
          <a:p>
            <a:pPr marL="342900" indent="-342900">
              <a:buFont typeface="Arial" panose="020B0604020202020204" pitchFamily="34" charset="0"/>
              <a:buChar char="•"/>
            </a:pPr>
            <a:r>
              <a:rPr lang="en-US" dirty="0"/>
              <a:t>Day 0 the subject was allowed there normal sleeping hours and then reaction time was recorded</a:t>
            </a:r>
          </a:p>
          <a:p>
            <a:pPr marL="342900" indent="-342900">
              <a:buFont typeface="Arial" panose="020B0604020202020204" pitchFamily="34" charset="0"/>
              <a:buChar char="•"/>
            </a:pPr>
            <a:r>
              <a:rPr lang="en-US" dirty="0"/>
              <a:t>On Days 1-9 the subject was only allowed three hours of sleep</a:t>
            </a:r>
          </a:p>
          <a:p>
            <a:pPr marL="342900" indent="-342900">
              <a:buFont typeface="Arial" panose="020B0604020202020204" pitchFamily="34" charset="0"/>
              <a:buChar char="•"/>
            </a:pPr>
            <a:r>
              <a:rPr lang="en-US" dirty="0"/>
              <a:t>Study was published in Gregory </a:t>
            </a:r>
            <a:r>
              <a:rPr lang="en-US" dirty="0" err="1"/>
              <a:t>Belenky</a:t>
            </a:r>
            <a:r>
              <a:rPr lang="en-US" dirty="0"/>
              <a:t>, Nancy J. </a:t>
            </a:r>
            <a:r>
              <a:rPr lang="en-US" dirty="0" err="1"/>
              <a:t>Wesensten</a:t>
            </a:r>
            <a:r>
              <a:rPr lang="en-US" dirty="0"/>
              <a:t>, David R. Thorne, Maria L. Thomas, Helen C. Sing, Daniel P. Redmond, Michael B. Russo and Thomas J. </a:t>
            </a:r>
            <a:r>
              <a:rPr lang="en-US" dirty="0" err="1"/>
              <a:t>Balkin</a:t>
            </a:r>
            <a:r>
              <a:rPr lang="en-US" dirty="0"/>
              <a:t> (2003) Patterns of performance degradation and restoration during sleep restriction and subsequent recovery: a sleep dose-response study. </a:t>
            </a:r>
            <a:r>
              <a:rPr lang="en-US" i="1" dirty="0"/>
              <a:t>Journal of Sleep Research</a:t>
            </a:r>
            <a:r>
              <a:rPr lang="en-US" dirty="0"/>
              <a:t> </a:t>
            </a:r>
            <a:r>
              <a:rPr lang="en-US" b="1" dirty="0"/>
              <a:t>12</a:t>
            </a:r>
            <a:r>
              <a:rPr lang="en-US" dirty="0"/>
              <a:t>, 1–12.</a:t>
            </a:r>
          </a:p>
          <a:p>
            <a:pPr marL="342900" indent="-342900">
              <a:buFont typeface="Arial" panose="020B0604020202020204" pitchFamily="34" charset="0"/>
              <a:buChar char="•"/>
            </a:pPr>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84176" y="12083907"/>
            <a:ext cx="10050462" cy="754045"/>
          </a:xfrm>
        </p:spPr>
        <p:txBody>
          <a:bodyPr/>
          <a:lstStyle/>
          <a:p>
            <a:r>
              <a:rPr lang="en-US" dirty="0"/>
              <a:t>Data Set</a:t>
            </a:r>
          </a:p>
        </p:txBody>
      </p:sp>
      <mc:AlternateContent xmlns:mc="http://schemas.openxmlformats.org/markup-compatibility/2006">
        <mc:Choice xmlns:a14="http://schemas.microsoft.com/office/drawing/2010/main" Requires="a14">
          <p:sp>
            <p:nvSpPr>
              <p:cNvPr id="5" name="Text Placeholder 4"/>
              <p:cNvSpPr>
                <a:spLocks noGrp="1"/>
              </p:cNvSpPr>
              <p:nvPr>
                <p:ph type="body" sz="quarter" idx="21"/>
              </p:nvPr>
            </p:nvSpPr>
            <p:spPr>
              <a:xfrm>
                <a:off x="11460161" y="6378480"/>
                <a:ext cx="10048874" cy="6675203"/>
              </a:xfrm>
            </p:spPr>
            <p:txBody>
              <a:bodyPr/>
              <a:lstStyle/>
              <a:p>
                <a:r>
                  <a:rPr lang="en-US" sz="2800" b="1" dirty="0"/>
                  <a:t>Random Intercept Model:</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up>
                          <m:r>
                            <a:rPr lang="en-US" b="0" i="1" smtClean="0">
                              <a:latin typeface="Cambria Math" panose="02040503050406030204" pitchFamily="18" charset="0"/>
                            </a:rPr>
                            <m:t>𝑇</m:t>
                          </m:r>
                        </m:sup>
                      </m:sSubSup>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r>
                        <a:rPr lang="en-US" b="0" i="1" smtClean="0">
                          <a:latin typeface="Cambria Math" panose="02040503050406030204" pitchFamily="18" charset="0"/>
                        </a:rPr>
                        <m:t>𝑚𝑒𝑚𝑏𝑒𝑟</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m:oMathPara>
                </a14:m>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𝑐𝑙𝑢𝑠𝑡𝑒𝑟𝑠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𝑆𝑢𝑏𝑗𝑒𝑐𝑡𝑠</m:t>
                          </m:r>
                          <m:r>
                            <a:rPr lang="en-US" b="0" i="1" smtClean="0">
                              <a:latin typeface="Cambria Math" panose="02040503050406030204" pitchFamily="18" charset="0"/>
                            </a:rPr>
                            <m:t>=18</m:t>
                          </m:r>
                        </m:e>
                      </m:d>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=10)</m:t>
                      </m:r>
                    </m:oMath>
                  </m:oMathPara>
                </a14:m>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𝑐𝑜𝑣𝑎𝑟𝑖𝑎𝑡𝑒</m:t>
                      </m:r>
                      <m:r>
                        <a:rPr lang="en-US" b="0" i="1" smtClean="0">
                          <a:latin typeface="Cambria Math" panose="02040503050406030204" pitchFamily="18" charset="0"/>
                        </a:rPr>
                        <m:t> </m:t>
                      </m:r>
                      <m:r>
                        <a:rPr lang="en-US" b="0" i="1" smtClean="0">
                          <a:latin typeface="Cambria Math" panose="02040503050406030204" pitchFamily="18" charset="0"/>
                        </a:rPr>
                        <m:t>𝑣𝑒𝑐𝑡𝑜𝑟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r>
                        <a:rPr lang="en-US" b="0" i="1" smtClean="0">
                          <a:latin typeface="Cambria Math" panose="02040503050406030204" pitchFamily="18" charset="0"/>
                        </a:rPr>
                        <m:t>𝑚𝑒𝑚𝑏𝑒𝑟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𝑓𝑖𝑥𝑒𝑑</m:t>
                      </m:r>
                      <m:r>
                        <a:rPr lang="en-US" b="0" i="1" smtClean="0">
                          <a:latin typeface="Cambria Math" panose="02040503050406030204" pitchFamily="18" charset="0"/>
                        </a:rPr>
                        <m:t> </m:t>
                      </m:r>
                      <m:r>
                        <a:rPr lang="en-US" b="0" i="1" smtClean="0">
                          <a:latin typeface="Cambria Math" panose="02040503050406030204" pitchFamily="18" charset="0"/>
                        </a:rPr>
                        <m:t>𝑒𝑓𝑓𝑒𝑐𝑡𝑠</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𝑓𝑖𝑥𝑒𝑑</m:t>
                      </m:r>
                      <m:r>
                        <a:rPr lang="en-US" b="0" i="1" smtClean="0">
                          <a:latin typeface="Cambria Math" panose="02040503050406030204" pitchFamily="18" charset="0"/>
                        </a:rPr>
                        <m:t> </m:t>
                      </m:r>
                      <m:r>
                        <a:rPr lang="en-US" b="0" i="1" smtClean="0">
                          <a:latin typeface="Cambria Math" panose="02040503050406030204" pitchFamily="18" charset="0"/>
                        </a:rPr>
                        <m:t>𝑒𝑓𝑓𝑒𝑐𝑡</m:t>
                      </m:r>
                      <m:r>
                        <a:rPr lang="en-US" b="0" i="1" smtClean="0">
                          <a:latin typeface="Cambria Math" panose="02040503050406030204" pitchFamily="18" charset="0"/>
                        </a:rPr>
                        <m:t> </m:t>
                      </m:r>
                      <m:r>
                        <a:rPr lang="en-US" b="0" i="1" smtClean="0">
                          <a:latin typeface="Cambria Math" panose="02040503050406030204" pitchFamily="18" charset="0"/>
                        </a:rPr>
                        <m:t>𝑝𝑎𝑟𝑎𝑚𝑡𝑒𝑟</m:t>
                      </m:r>
                      <m:r>
                        <a:rPr lang="en-US" b="0" i="1" smtClean="0">
                          <a:latin typeface="Cambria Math" panose="02040503050406030204" pitchFamily="18" charset="0"/>
                        </a:rPr>
                        <m:t>    </m:t>
                      </m:r>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𝑟𝑎𝑛𝑑𝑜𝑚</m:t>
                      </m:r>
                      <m:r>
                        <a:rPr lang="en-US" b="0" i="1" smtClean="0">
                          <a:latin typeface="Cambria Math" panose="02040503050406030204" pitchFamily="18" charset="0"/>
                        </a:rPr>
                        <m:t> </m:t>
                      </m:r>
                      <m:r>
                        <a:rPr lang="en-US" b="0" i="1" smtClean="0">
                          <a:latin typeface="Cambria Math" panose="02040503050406030204" pitchFamily="18" charset="0"/>
                        </a:rPr>
                        <m:t>𝑒𝑓𝑓𝑒𝑐𝑡</m:t>
                      </m:r>
                      <m:r>
                        <a:rPr lang="en-US" b="0" i="1" smtClean="0">
                          <a:latin typeface="Cambria Math" panose="02040503050406030204" pitchFamily="18" charset="0"/>
                        </a:rPr>
                        <m:t> </m:t>
                      </m:r>
                      <m:r>
                        <a:rPr lang="en-US" b="0" i="1" smtClean="0">
                          <a:latin typeface="Cambria Math" panose="02040503050406030204" pitchFamily="18" charset="0"/>
                        </a:rPr>
                        <m:t>𝑝𝑎𝑟𝑎𝑚𝑒𝑡𝑒𝑟</m:t>
                      </m:r>
                    </m:oMath>
                  </m:oMathPara>
                </a14:m>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𝐷</m:t>
                          </m:r>
                        </m:e>
                      </m:d>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𝐶𝑜𝑣𝑎𝑟𝑖𝑎𝑛𝑐𝑒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𝑅𝑎𝑛𝑑𝑜𝑚</m:t>
                      </m:r>
                      <m:r>
                        <a:rPr lang="en-US" b="0" i="1" smtClean="0">
                          <a:latin typeface="Cambria Math" panose="02040503050406030204" pitchFamily="18" charset="0"/>
                        </a:rPr>
                        <m:t> </m:t>
                      </m:r>
                      <m:r>
                        <a:rPr lang="en-US" b="0" i="1" smtClean="0">
                          <a:latin typeface="Cambria Math" panose="02040503050406030204" pitchFamily="18" charset="0"/>
                        </a:rPr>
                        <m:t>𝐸𝑓𝑓𝑒𝑐𝑡𝑠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m:oMathPara>
                </a14:m>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𝑐𝑜𝑣𝑎𝑟𝑖𝑎𝑛𝑐𝑒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𝑒𝑟𝑟𝑜𝑟</m:t>
                      </m:r>
                      <m:r>
                        <a:rPr lang="en-US" b="0" i="1" smtClean="0">
                          <a:latin typeface="Cambria Math" panose="02040503050406030204" pitchFamily="18" charset="0"/>
                        </a:rPr>
                        <m:t> </m:t>
                      </m:r>
                      <m:r>
                        <a:rPr lang="en-US" b="0" i="1" smtClean="0">
                          <a:latin typeface="Cambria Math" panose="02040503050406030204" pitchFamily="18" charset="0"/>
                        </a:rPr>
                        <m:t>𝑣𝑒𝑐𝑡𝑜𝑟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dirty="0"/>
              </a:p>
              <a:p>
                <a:r>
                  <a:rPr lang="en-US" sz="2800" b="1" dirty="0"/>
                  <a:t>R “lme4” Model Structure:</a:t>
                </a:r>
                <a:endParaRPr lang="en-US" dirty="0"/>
              </a:p>
              <a:p>
                <a:pPr algn="ctr"/>
                <a:r>
                  <a:rPr lang="en-US" sz="2800" b="1" dirty="0"/>
                  <a:t>lmer(Reaction ~Days + (1|Subject), data=sleepstudy)</a:t>
                </a:r>
              </a:p>
              <a:p>
                <a:endParaRPr lang="en-US" dirty="0"/>
              </a:p>
              <a:p>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21"/>
              </p:nvPr>
            </p:nvSpPr>
            <p:spPr>
              <a:xfrm>
                <a:off x="11460161" y="6378480"/>
                <a:ext cx="10048874" cy="6675203"/>
              </a:xfrm>
              <a:blipFill>
                <a:blip r:embed="rId3"/>
                <a:stretch>
                  <a:fillRect/>
                </a:stretch>
              </a:blipFill>
            </p:spPr>
            <p:txBody>
              <a:bodyPr/>
              <a:lstStyle/>
              <a:p>
                <a:r>
                  <a:rPr lang="en-US">
                    <a:noFill/>
                  </a:rPr>
                  <a:t> </a:t>
                </a:r>
              </a:p>
            </p:txBody>
          </p:sp>
        </mc:Fallback>
      </mc:AlternateContent>
      <p:sp>
        <p:nvSpPr>
          <p:cNvPr id="6" name="Text Placeholder 5"/>
          <p:cNvSpPr>
            <a:spLocks noGrp="1"/>
          </p:cNvSpPr>
          <p:nvPr>
            <p:ph type="body" sz="quarter" idx="22"/>
          </p:nvPr>
        </p:nvSpPr>
        <p:spPr>
          <a:xfrm>
            <a:off x="11401420" y="5630299"/>
            <a:ext cx="10048875" cy="754045"/>
          </a:xfrm>
        </p:spPr>
        <p:txBody>
          <a:bodyPr/>
          <a:lstStyle/>
          <a:p>
            <a:r>
              <a:rPr lang="en-US" dirty="0"/>
              <a:t>Methods and Results</a:t>
            </a:r>
          </a:p>
        </p:txBody>
      </p:sp>
      <p:sp>
        <p:nvSpPr>
          <p:cNvPr id="7" name="Text Placeholder 6"/>
          <p:cNvSpPr>
            <a:spLocks noGrp="1"/>
          </p:cNvSpPr>
          <p:nvPr>
            <p:ph type="body" sz="quarter" idx="23"/>
          </p:nvPr>
        </p:nvSpPr>
        <p:spPr>
          <a:xfrm>
            <a:off x="33389004" y="13423015"/>
            <a:ext cx="10048874" cy="4869003"/>
          </a:xfrm>
        </p:spPr>
        <p:txBody>
          <a:bodyPr/>
          <a:lstStyle/>
          <a:p>
            <a:pPr algn="ctr"/>
            <a:r>
              <a:rPr lang="en-US" sz="2800" b="1" dirty="0"/>
              <a:t>Table 5. </a:t>
            </a:r>
            <a:r>
              <a:rPr lang="en-US" sz="2800" dirty="0"/>
              <a:t>Restricted Likelihood Ratio Test for Testing the Addition of the Random Effect</a:t>
            </a:r>
          </a:p>
          <a:p>
            <a:pPr algn="ctr"/>
            <a:r>
              <a:rPr lang="en-US" dirty="0"/>
              <a:t>For the random intercept slope we are testing if the addition of the random slope for subject is significant. The p-value gives evidence in favor of the alternative hypothesis that the inclusion of the random intercept differs from zero. </a:t>
            </a:r>
          </a:p>
          <a:p>
            <a:pPr algn="ctr"/>
            <a:r>
              <a:rPr lang="en-US" dirty="0"/>
              <a:t>For the random slope model we are testing if the addition of the random slope to the random intercept model is significant. The p-value gives evidence in support of the alternative hypothesis that the inclusion of the random slope is significant. </a:t>
            </a:r>
          </a:p>
          <a:p>
            <a:pPr algn="ctr"/>
            <a:endParaRPr lang="en-US" dirty="0"/>
          </a:p>
        </p:txBody>
      </p:sp>
      <p:sp>
        <p:nvSpPr>
          <p:cNvPr id="9" name="Text Placeholder 8"/>
          <p:cNvSpPr>
            <a:spLocks noGrp="1"/>
          </p:cNvSpPr>
          <p:nvPr>
            <p:ph type="body" sz="quarter" idx="25"/>
          </p:nvPr>
        </p:nvSpPr>
        <p:spPr>
          <a:xfrm>
            <a:off x="33390860" y="17652670"/>
            <a:ext cx="10047018" cy="754045"/>
          </a:xfrm>
        </p:spPr>
        <p:txBody>
          <a:bodyPr/>
          <a:lstStyle/>
          <a:p>
            <a:r>
              <a:rPr lang="en-US" dirty="0"/>
              <a:t>Conclusions</a:t>
            </a:r>
          </a:p>
        </p:txBody>
      </p:sp>
      <p:sp>
        <p:nvSpPr>
          <p:cNvPr id="10" name="Text Placeholder 9"/>
          <p:cNvSpPr>
            <a:spLocks noGrp="1"/>
          </p:cNvSpPr>
          <p:nvPr>
            <p:ph type="body" sz="quarter" idx="26"/>
          </p:nvPr>
        </p:nvSpPr>
        <p:spPr>
          <a:xfrm>
            <a:off x="33373476" y="18244415"/>
            <a:ext cx="10047018" cy="5410690"/>
          </a:xfrm>
        </p:spPr>
        <p:txBody>
          <a:bodyPr/>
          <a:lstStyle/>
          <a:p>
            <a:pPr marL="342900" indent="-342900">
              <a:buFont typeface="Arial" panose="020B0604020202020204" pitchFamily="34" charset="0"/>
              <a:buChar char="•"/>
            </a:pPr>
            <a:r>
              <a:rPr lang="en-US" dirty="0"/>
              <a:t>The Random Intercept model shows that each subject has a different starting reaction time but all subjects reaction time increases as the number of days of sleep deprivation increases</a:t>
            </a:r>
          </a:p>
          <a:p>
            <a:pPr marL="342900" indent="-342900">
              <a:buFont typeface="Arial" panose="020B0604020202020204" pitchFamily="34" charset="0"/>
              <a:buChar char="•"/>
            </a:pPr>
            <a:r>
              <a:rPr lang="en-US" dirty="0"/>
              <a:t>The Random Slope model shows that each subject has a different starting reaction time but all but 1 subject has an increase in reaction time with an increase in the number of days with sleep deprivation. Furthermore, the rate at which each subjects reaction time increases (or decreases) is different between subjects</a:t>
            </a:r>
          </a:p>
          <a:p>
            <a:pPr marL="342900" indent="-342900">
              <a:buFont typeface="Arial" panose="020B0604020202020204" pitchFamily="34" charset="0"/>
              <a:buChar char="•"/>
            </a:pPr>
            <a:r>
              <a:rPr lang="en-US" dirty="0"/>
              <a:t>Which Model to Choose? In this case, the random slope model makes more sense since it captures the different increases or decreases in reaction time where as the random intercept does not. This is further supported by the results of the Restricted Likelihood Ratio Test which show support for the inclusion of the random slope. </a:t>
            </a:r>
          </a:p>
        </p:txBody>
      </p:sp>
      <p:sp>
        <p:nvSpPr>
          <p:cNvPr id="11" name="Text Placeholder 10"/>
          <p:cNvSpPr>
            <a:spLocks noGrp="1"/>
          </p:cNvSpPr>
          <p:nvPr>
            <p:ph type="body" sz="quarter" idx="27"/>
          </p:nvPr>
        </p:nvSpPr>
        <p:spPr>
          <a:xfrm>
            <a:off x="33508094" y="23435304"/>
            <a:ext cx="10047018" cy="754045"/>
          </a:xfrm>
        </p:spPr>
        <p:txBody>
          <a:bodyPr/>
          <a:lstStyle/>
          <a:p>
            <a:r>
              <a:rPr lang="en-US" dirty="0"/>
              <a:t>References</a:t>
            </a:r>
          </a:p>
        </p:txBody>
      </p:sp>
      <p:sp>
        <p:nvSpPr>
          <p:cNvPr id="12" name="Text Placeholder 11"/>
          <p:cNvSpPr>
            <a:spLocks noGrp="1"/>
          </p:cNvSpPr>
          <p:nvPr>
            <p:ph type="body" sz="quarter" idx="28"/>
          </p:nvPr>
        </p:nvSpPr>
        <p:spPr>
          <a:xfrm>
            <a:off x="33411859" y="24189349"/>
            <a:ext cx="10052050" cy="5669222"/>
          </a:xfrm>
        </p:spPr>
        <p:txBody>
          <a:bodyPr/>
          <a:lstStyle/>
          <a:p>
            <a:r>
              <a:rPr lang="en-US" sz="1800" dirty="0"/>
              <a:t>University of Bristol. "Centre for Multilevel Modelling." A Short Biography of Elizabeth Blackwell | Elizabeth Blackwell Institute for Health Research | University of Bristol. November 12, 2014. Accessed December 08, 2018. </a:t>
            </a:r>
            <a:r>
              <a:rPr lang="en-US" sz="1800" dirty="0">
                <a:hlinkClick r:id="rId4"/>
              </a:rPr>
              <a:t>http://www.bristol.ac.uk/cmm/learning/videos/random-slopes.html</a:t>
            </a:r>
            <a:r>
              <a:rPr lang="en-US" sz="1800" dirty="0"/>
              <a:t>.</a:t>
            </a:r>
          </a:p>
          <a:p>
            <a:endParaRPr lang="en-US" sz="1800" dirty="0"/>
          </a:p>
          <a:p>
            <a:r>
              <a:rPr lang="en-US" sz="1800" dirty="0"/>
              <a:t>Legal Studies Program. Accessed December 08, 2018. </a:t>
            </a:r>
            <a:r>
              <a:rPr lang="en-US" sz="1800" dirty="0">
                <a:hlinkClick r:id="rId5"/>
              </a:rPr>
              <a:t>https://www.ssc.wisc.edu/sscc/pubs/MM/MM_TestEffects.html</a:t>
            </a:r>
            <a:r>
              <a:rPr lang="en-US" sz="1800" dirty="0"/>
              <a:t>.</a:t>
            </a:r>
          </a:p>
          <a:p>
            <a:endParaRPr lang="en-US" sz="1800" dirty="0"/>
          </a:p>
          <a:p>
            <a:r>
              <a:rPr lang="en-US" sz="1800" dirty="0"/>
              <a:t>Introduction to Linear Mixed Models. Accessed December 08, 2018. </a:t>
            </a:r>
            <a:r>
              <a:rPr lang="en-US" sz="1800" dirty="0">
                <a:hlinkClick r:id="rId6"/>
              </a:rPr>
              <a:t>https://ourcodingclub.github.io/2017/03/15/mixed-models.html</a:t>
            </a:r>
            <a:endParaRPr lang="en-US" sz="1800" dirty="0"/>
          </a:p>
          <a:p>
            <a:endParaRPr lang="en-US" sz="1800" dirty="0"/>
          </a:p>
          <a:p>
            <a:r>
              <a:rPr lang="en-US" sz="1800" dirty="0"/>
              <a:t>Packages:</a:t>
            </a:r>
          </a:p>
          <a:p>
            <a:r>
              <a:rPr lang="en-US" sz="1800" dirty="0"/>
              <a:t>Douglas Bates, Martin </a:t>
            </a:r>
            <a:r>
              <a:rPr lang="en-US" sz="1800" dirty="0" err="1"/>
              <a:t>Maechler</a:t>
            </a:r>
            <a:r>
              <a:rPr lang="en-US" sz="1800" dirty="0"/>
              <a:t>, Ben </a:t>
            </a:r>
            <a:r>
              <a:rPr lang="en-US" sz="1800" dirty="0" err="1"/>
              <a:t>Bolker</a:t>
            </a:r>
            <a:r>
              <a:rPr lang="en-US" sz="1800" dirty="0"/>
              <a:t>, Steve Walker (2015). Fitting Linear Mixed-Effects Models Using lme4. Journal of Statistical Software, 67(1), 1-48. doi:10.18637/jss.v067.i01.</a:t>
            </a:r>
          </a:p>
          <a:p>
            <a:endParaRPr lang="en-US" sz="1800" dirty="0"/>
          </a:p>
          <a:p>
            <a:r>
              <a:rPr lang="en-US" sz="1800" dirty="0" err="1"/>
              <a:t>Scheipl</a:t>
            </a:r>
            <a:r>
              <a:rPr lang="en-US" sz="1800" dirty="0"/>
              <a:t>, F., </a:t>
            </a:r>
            <a:r>
              <a:rPr lang="en-US" sz="1800" dirty="0" err="1"/>
              <a:t>Greven</a:t>
            </a:r>
            <a:r>
              <a:rPr lang="en-US" sz="1800" dirty="0"/>
              <a:t>, S. and </a:t>
            </a:r>
            <a:r>
              <a:rPr lang="en-US" sz="1800" dirty="0" err="1"/>
              <a:t>Kuechenhoff</a:t>
            </a:r>
            <a:r>
              <a:rPr lang="en-US" sz="1800" dirty="0"/>
              <a:t>, H. (2008)  Size and power of tests for a zero random effect variance or polynomial regression in additive and linear mixed models. Computational Statistics &amp;  Data Analysis, 52(7):3283--3299.</a:t>
            </a:r>
          </a:p>
        </p:txBody>
      </p:sp>
      <p:sp>
        <p:nvSpPr>
          <p:cNvPr id="15" name="Text Placeholder 14"/>
          <p:cNvSpPr>
            <a:spLocks noGrp="1"/>
          </p:cNvSpPr>
          <p:nvPr>
            <p:ph type="body" sz="quarter" idx="96"/>
          </p:nvPr>
        </p:nvSpPr>
        <p:spPr>
          <a:xfrm>
            <a:off x="459673" y="12837952"/>
            <a:ext cx="10056813" cy="3342431"/>
          </a:xfrm>
        </p:spPr>
        <p:txBody>
          <a:bodyPr/>
          <a:lstStyle/>
          <a:p>
            <a:pPr marL="342900" indent="-342900">
              <a:buFont typeface="Arial" panose="020B0604020202020204" pitchFamily="34" charset="0"/>
              <a:buChar char="•"/>
            </a:pPr>
            <a:r>
              <a:rPr lang="en-US" b="1" dirty="0"/>
              <a:t>Response</a:t>
            </a:r>
            <a:r>
              <a:rPr lang="en-US" dirty="0"/>
              <a:t>: Reaction Time (</a:t>
            </a:r>
            <a:r>
              <a:rPr lang="en-US" dirty="0" err="1"/>
              <a:t>ms</a:t>
            </a:r>
            <a:r>
              <a:rPr lang="en-US" dirty="0"/>
              <a:t>)</a:t>
            </a:r>
          </a:p>
          <a:p>
            <a:pPr marL="342900" indent="-342900">
              <a:buFont typeface="Arial" panose="020B0604020202020204" pitchFamily="34" charset="0"/>
              <a:buChar char="•"/>
            </a:pPr>
            <a:r>
              <a:rPr lang="en-US" b="1" dirty="0"/>
              <a:t>Random Effect Predictor</a:t>
            </a:r>
            <a:r>
              <a:rPr lang="en-US" dirty="0"/>
              <a:t>: Subject (18 subject with numbers: 308, 309, 310, 330, 331, 332, 333, 334 ,335, 337, 349, 350, 351, 352, 369, 370, 371, 372) </a:t>
            </a:r>
          </a:p>
          <a:p>
            <a:pPr marL="342900" indent="-342900">
              <a:buFont typeface="Arial" panose="020B0604020202020204" pitchFamily="34" charset="0"/>
              <a:buChar char="•"/>
            </a:pPr>
            <a:r>
              <a:rPr lang="en-US" b="1" dirty="0"/>
              <a:t>Fixed Effect Predictor</a:t>
            </a:r>
            <a:r>
              <a:rPr lang="en-US" dirty="0"/>
              <a:t>: Days (0-9)</a:t>
            </a:r>
          </a:p>
          <a:p>
            <a:pPr marL="342900" indent="-342900">
              <a:buFont typeface="Arial" panose="020B0604020202020204" pitchFamily="34" charset="0"/>
              <a:buChar char="•"/>
            </a:pPr>
            <a:r>
              <a:rPr lang="en-US" dirty="0"/>
              <a:t>10 observations per subject</a:t>
            </a:r>
          </a:p>
          <a:p>
            <a:pPr marL="342900" indent="-342900">
              <a:buFont typeface="Arial" panose="020B0604020202020204" pitchFamily="34" charset="0"/>
              <a:buChar char="•"/>
            </a:pPr>
            <a:r>
              <a:rPr lang="en-US" dirty="0"/>
              <a:t>180 total observations</a:t>
            </a:r>
          </a:p>
        </p:txBody>
      </p:sp>
      <p:sp>
        <p:nvSpPr>
          <p:cNvPr id="17" name="Text Placeholder 16"/>
          <p:cNvSpPr>
            <a:spLocks noGrp="1"/>
          </p:cNvSpPr>
          <p:nvPr>
            <p:ph type="body" sz="quarter" idx="151"/>
          </p:nvPr>
        </p:nvSpPr>
        <p:spPr>
          <a:xfrm>
            <a:off x="5932593" y="2996752"/>
            <a:ext cx="31998968" cy="1280160"/>
          </a:xfrm>
        </p:spPr>
        <p:txBody>
          <a:bodyPr>
            <a:normAutofit fontScale="92500" lnSpcReduction="10000"/>
          </a:bodyPr>
          <a:lstStyle/>
          <a:p>
            <a:r>
              <a:rPr lang="en-US" dirty="0"/>
              <a:t>Michael Ingram</a:t>
            </a:r>
          </a:p>
        </p:txBody>
      </p:sp>
      <p:sp>
        <p:nvSpPr>
          <p:cNvPr id="18" name="Text Placeholder 17"/>
          <p:cNvSpPr>
            <a:spLocks noGrp="1"/>
          </p:cNvSpPr>
          <p:nvPr>
            <p:ph type="body" sz="quarter" idx="153"/>
          </p:nvPr>
        </p:nvSpPr>
        <p:spPr>
          <a:xfrm>
            <a:off x="5932593" y="465813"/>
            <a:ext cx="31998968" cy="2455252"/>
          </a:xfrm>
        </p:spPr>
        <p:txBody>
          <a:bodyPr>
            <a:normAutofit fontScale="70000" lnSpcReduction="20000"/>
          </a:bodyPr>
          <a:lstStyle/>
          <a:p>
            <a:r>
              <a:rPr lang="en-US" dirty="0"/>
              <a:t>Linear Mixed Models in R:</a:t>
            </a:r>
          </a:p>
          <a:p>
            <a:r>
              <a:rPr lang="en-US" dirty="0"/>
              <a:t>A Sleep Deprivation Study</a:t>
            </a:r>
          </a:p>
        </p:txBody>
      </p:sp>
      <p:pic>
        <p:nvPicPr>
          <p:cNvPr id="19" name="Picture 18">
            <a:extLst>
              <a:ext uri="{FF2B5EF4-FFF2-40B4-BE49-F238E27FC236}">
                <a16:creationId xmlns:a16="http://schemas.microsoft.com/office/drawing/2014/main" id="{69D01A7C-84D6-9B4F-829D-0E01973294E4}"/>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2652113" y="1196111"/>
            <a:ext cx="10056813" cy="1973515"/>
          </a:xfrm>
          <a:prstGeom prst="rect">
            <a:avLst/>
          </a:prstGeom>
        </p:spPr>
      </p:pic>
      <p:sp>
        <p:nvSpPr>
          <p:cNvPr id="20" name="Text Placeholder 3">
            <a:extLst>
              <a:ext uri="{FF2B5EF4-FFF2-40B4-BE49-F238E27FC236}">
                <a16:creationId xmlns:a16="http://schemas.microsoft.com/office/drawing/2014/main" id="{AE2B9865-2651-F743-951B-C0CCCF61B335}"/>
              </a:ext>
            </a:extLst>
          </p:cNvPr>
          <p:cNvSpPr txBox="1">
            <a:spLocks/>
          </p:cNvSpPr>
          <p:nvPr/>
        </p:nvSpPr>
        <p:spPr>
          <a:xfrm>
            <a:off x="459673" y="1608217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When to use Linear Mixed Model</a:t>
            </a:r>
          </a:p>
        </p:txBody>
      </p:sp>
      <p:sp>
        <p:nvSpPr>
          <p:cNvPr id="21" name="Text Placeholder 14">
            <a:extLst>
              <a:ext uri="{FF2B5EF4-FFF2-40B4-BE49-F238E27FC236}">
                <a16:creationId xmlns:a16="http://schemas.microsoft.com/office/drawing/2014/main" id="{B2036C32-87F0-9941-89EF-435BB6CF69A2}"/>
              </a:ext>
            </a:extLst>
          </p:cNvPr>
          <p:cNvSpPr txBox="1">
            <a:spLocks/>
          </p:cNvSpPr>
          <p:nvPr/>
        </p:nvSpPr>
        <p:spPr>
          <a:xfrm>
            <a:off x="453322" y="16735525"/>
            <a:ext cx="10056813" cy="489362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b="1" dirty="0"/>
              <a:t>Problem:</a:t>
            </a:r>
            <a:r>
              <a:rPr lang="en-US" dirty="0"/>
              <a:t> Observations are not independent due to grouping or nesting (hierarchical)</a:t>
            </a:r>
          </a:p>
          <a:p>
            <a:pPr marL="342900" indent="-342900">
              <a:buFont typeface="Arial" pitchFamily="34" charset="0"/>
              <a:buChar char="•"/>
            </a:pPr>
            <a:r>
              <a:rPr lang="en-US" b="1" dirty="0"/>
              <a:t>Why is this a problem</a:t>
            </a:r>
            <a:r>
              <a:rPr lang="en-US" dirty="0"/>
              <a:t>: Violates the Ordinary Least Squares Regression assumption of the independence of error terms</a:t>
            </a:r>
          </a:p>
          <a:p>
            <a:pPr marL="342900" indent="-342900">
              <a:buFont typeface="Arial" pitchFamily="34" charset="0"/>
              <a:buChar char="•"/>
            </a:pPr>
            <a:r>
              <a:rPr lang="en-US" b="1" dirty="0"/>
              <a:t>Solution:</a:t>
            </a:r>
            <a:r>
              <a:rPr lang="en-US" dirty="0"/>
              <a:t> Multiple Linear Regression Models or Linear Mixed Model</a:t>
            </a:r>
          </a:p>
          <a:p>
            <a:pPr marL="342900" indent="-342900">
              <a:buFont typeface="Arial" pitchFamily="34" charset="0"/>
              <a:buChar char="•"/>
            </a:pPr>
            <a:r>
              <a:rPr lang="en-US" b="1" dirty="0"/>
              <a:t>Why Linear Mixed Models Preferred</a:t>
            </a:r>
            <a:r>
              <a:rPr lang="en-US" dirty="0"/>
              <a:t>: Using Multiple Linear Regression models would decrease your number of observations, Increase the chance of a type I error and increase the number of parameters to estimate</a:t>
            </a:r>
          </a:p>
          <a:p>
            <a:pPr marL="342900" indent="-342900">
              <a:buFont typeface="Arial" pitchFamily="34" charset="0"/>
              <a:buChar char="•"/>
            </a:pPr>
            <a:r>
              <a:rPr lang="en-US" b="1" dirty="0"/>
              <a:t>Why Linear Mixed Models for the sleep deprivation study</a:t>
            </a:r>
            <a:r>
              <a:rPr lang="en-US" dirty="0"/>
              <a:t>: There are 10 observations (1 for each day) taken for each patient. </a:t>
            </a:r>
          </a:p>
          <a:p>
            <a:endParaRPr lang="en-US" dirty="0"/>
          </a:p>
        </p:txBody>
      </p:sp>
      <p:pic>
        <p:nvPicPr>
          <p:cNvPr id="22" name="Picture 21">
            <a:extLst>
              <a:ext uri="{FF2B5EF4-FFF2-40B4-BE49-F238E27FC236}">
                <a16:creationId xmlns:a16="http://schemas.microsoft.com/office/drawing/2014/main" id="{0E287DCB-3F97-494A-8DE1-251A73314ACA}"/>
              </a:ext>
            </a:extLst>
          </p:cNvPr>
          <p:cNvPicPr/>
          <p:nvPr/>
        </p:nvPicPr>
        <p:blipFill>
          <a:blip r:embed="rId8">
            <a:extLst>
              <a:ext uri="{28A0092B-C50C-407E-A947-70E740481C1C}">
                <a14:useLocalDpi xmlns:a14="http://schemas.microsoft.com/office/drawing/2010/main" val="0"/>
              </a:ext>
            </a:extLst>
          </a:blip>
          <a:stretch>
            <a:fillRect/>
          </a:stretch>
        </p:blipFill>
        <p:spPr>
          <a:xfrm>
            <a:off x="795428" y="21890112"/>
            <a:ext cx="9372600" cy="4817450"/>
          </a:xfrm>
          <a:prstGeom prst="rect">
            <a:avLst/>
          </a:prstGeom>
        </p:spPr>
      </p:pic>
      <p:sp>
        <p:nvSpPr>
          <p:cNvPr id="23" name="TextBox 22">
            <a:extLst>
              <a:ext uri="{FF2B5EF4-FFF2-40B4-BE49-F238E27FC236}">
                <a16:creationId xmlns:a16="http://schemas.microsoft.com/office/drawing/2014/main" id="{35321AAB-6FCB-6C44-AC21-04719A0E590C}"/>
              </a:ext>
            </a:extLst>
          </p:cNvPr>
          <p:cNvSpPr txBox="1"/>
          <p:nvPr/>
        </p:nvSpPr>
        <p:spPr>
          <a:xfrm>
            <a:off x="938234" y="27043937"/>
            <a:ext cx="9687028" cy="1631216"/>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Figure 1. </a:t>
            </a:r>
            <a:r>
              <a:rPr lang="en-US" sz="2800" dirty="0">
                <a:latin typeface="Times New Roman" panose="02020603050405020304" pitchFamily="18" charset="0"/>
                <a:cs typeface="Times New Roman" panose="02020603050405020304" pitchFamily="18" charset="0"/>
              </a:rPr>
              <a:t>Reaction Time by Subject. </a:t>
            </a:r>
          </a:p>
          <a:p>
            <a:r>
              <a:rPr lang="en-US" sz="2400" dirty="0">
                <a:latin typeface="Times New Roman" panose="02020603050405020304" pitchFamily="18" charset="0"/>
                <a:cs typeface="Times New Roman" panose="02020603050405020304" pitchFamily="18" charset="0"/>
              </a:rPr>
              <a:t>Figure 1 shows how multiple observations per subject means the range and mean reaction differs for each subject. This would be a problem for an ordinary least squares model and is the motivation for a linear mixed model</a:t>
            </a:r>
          </a:p>
        </p:txBody>
      </p:sp>
      <p:graphicFrame>
        <p:nvGraphicFramePr>
          <p:cNvPr id="24" name="Table 23">
            <a:extLst>
              <a:ext uri="{FF2B5EF4-FFF2-40B4-BE49-F238E27FC236}">
                <a16:creationId xmlns:a16="http://schemas.microsoft.com/office/drawing/2014/main" id="{8EF8DA00-0F73-374D-B824-199FA6616E39}"/>
              </a:ext>
            </a:extLst>
          </p:cNvPr>
          <p:cNvGraphicFramePr>
            <a:graphicFrameLocks noGrp="1"/>
          </p:cNvGraphicFramePr>
          <p:nvPr>
            <p:extLst>
              <p:ext uri="{D42A27DB-BD31-4B8C-83A1-F6EECF244321}">
                <p14:modId xmlns:p14="http://schemas.microsoft.com/office/powerpoint/2010/main" val="2566654178"/>
              </p:ext>
            </p:extLst>
          </p:nvPr>
        </p:nvGraphicFramePr>
        <p:xfrm>
          <a:off x="11488600" y="12376838"/>
          <a:ext cx="9990136" cy="2011680"/>
        </p:xfrm>
        <a:graphic>
          <a:graphicData uri="http://schemas.openxmlformats.org/drawingml/2006/table">
            <a:tbl>
              <a:tblPr firstRow="1" bandRow="1">
                <a:tableStyleId>{93296810-A885-4BE3-A3E7-6D5BEEA58F35}</a:tableStyleId>
              </a:tblPr>
              <a:tblGrid>
                <a:gridCol w="2497534">
                  <a:extLst>
                    <a:ext uri="{9D8B030D-6E8A-4147-A177-3AD203B41FA5}">
                      <a16:colId xmlns:a16="http://schemas.microsoft.com/office/drawing/2014/main" val="3249360450"/>
                    </a:ext>
                  </a:extLst>
                </a:gridCol>
                <a:gridCol w="2497534">
                  <a:extLst>
                    <a:ext uri="{9D8B030D-6E8A-4147-A177-3AD203B41FA5}">
                      <a16:colId xmlns:a16="http://schemas.microsoft.com/office/drawing/2014/main" val="4142432819"/>
                    </a:ext>
                  </a:extLst>
                </a:gridCol>
                <a:gridCol w="2497534">
                  <a:extLst>
                    <a:ext uri="{9D8B030D-6E8A-4147-A177-3AD203B41FA5}">
                      <a16:colId xmlns:a16="http://schemas.microsoft.com/office/drawing/2014/main" val="1446445321"/>
                    </a:ext>
                  </a:extLst>
                </a:gridCol>
                <a:gridCol w="2497534">
                  <a:extLst>
                    <a:ext uri="{9D8B030D-6E8A-4147-A177-3AD203B41FA5}">
                      <a16:colId xmlns:a16="http://schemas.microsoft.com/office/drawing/2014/main" val="3689129528"/>
                    </a:ext>
                  </a:extLst>
                </a:gridCol>
              </a:tblGrid>
              <a:tr h="511478">
                <a:tc gridSpan="4">
                  <a:txBody>
                    <a:bodyPr/>
                    <a:lstStyle/>
                    <a:p>
                      <a:pPr algn="ctr"/>
                      <a:r>
                        <a:rPr lang="en-US" sz="3600" dirty="0"/>
                        <a:t>Random Effects Summary</a:t>
                      </a:r>
                    </a:p>
                  </a:txBody>
                  <a:tcPr/>
                </a:tc>
                <a:tc hMerge="1">
                  <a:txBody>
                    <a:bodyPr/>
                    <a:lstStyle/>
                    <a:p>
                      <a:endParaRPr lang="en-US" sz="4800" dirty="0"/>
                    </a:p>
                  </a:txBody>
                  <a:tcPr/>
                </a:tc>
                <a:tc hMerge="1">
                  <a:txBody>
                    <a:bodyPr/>
                    <a:lstStyle/>
                    <a:p>
                      <a:endParaRPr lang="en-US" sz="4800" dirty="0"/>
                    </a:p>
                  </a:txBody>
                  <a:tcPr/>
                </a:tc>
                <a:tc hMerge="1">
                  <a:txBody>
                    <a:bodyPr/>
                    <a:lstStyle/>
                    <a:p>
                      <a:endParaRPr lang="en-US" sz="4800" dirty="0"/>
                    </a:p>
                  </a:txBody>
                  <a:tcPr/>
                </a:tc>
                <a:extLst>
                  <a:ext uri="{0D108BD9-81ED-4DB2-BD59-A6C34878D82A}">
                    <a16:rowId xmlns:a16="http://schemas.microsoft.com/office/drawing/2014/main" val="177258133"/>
                  </a:ext>
                </a:extLst>
              </a:tr>
              <a:tr h="365342">
                <a:tc>
                  <a:txBody>
                    <a:bodyPr/>
                    <a:lstStyle/>
                    <a:p>
                      <a:r>
                        <a:rPr lang="en-US" sz="2400" dirty="0"/>
                        <a:t>Groups</a:t>
                      </a:r>
                    </a:p>
                  </a:txBody>
                  <a:tcPr/>
                </a:tc>
                <a:tc>
                  <a:txBody>
                    <a:bodyPr/>
                    <a:lstStyle/>
                    <a:p>
                      <a:r>
                        <a:rPr lang="en-US" sz="2400" dirty="0"/>
                        <a:t>Name</a:t>
                      </a:r>
                    </a:p>
                  </a:txBody>
                  <a:tcPr/>
                </a:tc>
                <a:tc>
                  <a:txBody>
                    <a:bodyPr/>
                    <a:lstStyle/>
                    <a:p>
                      <a:r>
                        <a:rPr lang="en-US" sz="2400" dirty="0"/>
                        <a:t>Variance</a:t>
                      </a:r>
                    </a:p>
                  </a:txBody>
                  <a:tcPr/>
                </a:tc>
                <a:tc>
                  <a:txBody>
                    <a:bodyPr/>
                    <a:lstStyle/>
                    <a:p>
                      <a:r>
                        <a:rPr lang="en-US" sz="2400" dirty="0"/>
                        <a:t>Std. Deviation</a:t>
                      </a:r>
                    </a:p>
                  </a:txBody>
                  <a:tcPr/>
                </a:tc>
                <a:extLst>
                  <a:ext uri="{0D108BD9-81ED-4DB2-BD59-A6C34878D82A}">
                    <a16:rowId xmlns:a16="http://schemas.microsoft.com/office/drawing/2014/main" val="118647829"/>
                  </a:ext>
                </a:extLst>
              </a:tr>
              <a:tr h="365342">
                <a:tc>
                  <a:txBody>
                    <a:bodyPr/>
                    <a:lstStyle/>
                    <a:p>
                      <a:r>
                        <a:rPr lang="en-US" sz="2400" dirty="0"/>
                        <a:t>Subject</a:t>
                      </a:r>
                    </a:p>
                  </a:txBody>
                  <a:tcPr/>
                </a:tc>
                <a:tc>
                  <a:txBody>
                    <a:bodyPr/>
                    <a:lstStyle/>
                    <a:p>
                      <a:r>
                        <a:rPr lang="en-US" sz="2400" dirty="0"/>
                        <a:t>(Intercept)</a:t>
                      </a:r>
                    </a:p>
                  </a:txBody>
                  <a:tcPr/>
                </a:tc>
                <a:tc>
                  <a:txBody>
                    <a:bodyPr/>
                    <a:lstStyle/>
                    <a:p>
                      <a:r>
                        <a:rPr lang="en-US" sz="2400" dirty="0"/>
                        <a:t>1296.9</a:t>
                      </a:r>
                    </a:p>
                  </a:txBody>
                  <a:tcPr/>
                </a:tc>
                <a:tc>
                  <a:txBody>
                    <a:bodyPr/>
                    <a:lstStyle/>
                    <a:p>
                      <a:r>
                        <a:rPr lang="en-US" sz="2400" dirty="0"/>
                        <a:t>36.01</a:t>
                      </a:r>
                    </a:p>
                  </a:txBody>
                  <a:tcPr/>
                </a:tc>
                <a:extLst>
                  <a:ext uri="{0D108BD9-81ED-4DB2-BD59-A6C34878D82A}">
                    <a16:rowId xmlns:a16="http://schemas.microsoft.com/office/drawing/2014/main" val="3780830148"/>
                  </a:ext>
                </a:extLst>
              </a:tr>
              <a:tr h="365342">
                <a:tc>
                  <a:txBody>
                    <a:bodyPr/>
                    <a:lstStyle/>
                    <a:p>
                      <a:r>
                        <a:rPr lang="en-US" sz="2400" dirty="0"/>
                        <a:t>Residual</a:t>
                      </a:r>
                    </a:p>
                  </a:txBody>
                  <a:tcPr/>
                </a:tc>
                <a:tc>
                  <a:txBody>
                    <a:bodyPr/>
                    <a:lstStyle/>
                    <a:p>
                      <a:endParaRPr lang="en-US" sz="2400" dirty="0"/>
                    </a:p>
                  </a:txBody>
                  <a:tcPr/>
                </a:tc>
                <a:tc>
                  <a:txBody>
                    <a:bodyPr/>
                    <a:lstStyle/>
                    <a:p>
                      <a:r>
                        <a:rPr lang="en-US" sz="2400" dirty="0"/>
                        <a:t>954.5</a:t>
                      </a:r>
                    </a:p>
                  </a:txBody>
                  <a:tcPr/>
                </a:tc>
                <a:tc>
                  <a:txBody>
                    <a:bodyPr/>
                    <a:lstStyle/>
                    <a:p>
                      <a:r>
                        <a:rPr lang="en-US" sz="2400" dirty="0"/>
                        <a:t>30.90</a:t>
                      </a:r>
                    </a:p>
                  </a:txBody>
                  <a:tcPr/>
                </a:tc>
                <a:extLst>
                  <a:ext uri="{0D108BD9-81ED-4DB2-BD59-A6C34878D82A}">
                    <a16:rowId xmlns:a16="http://schemas.microsoft.com/office/drawing/2014/main" val="3397447166"/>
                  </a:ext>
                </a:extLst>
              </a:tr>
            </a:tbl>
          </a:graphicData>
        </a:graphic>
      </p:graphicFrame>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5CF12A1-2A66-564D-9D26-08D061173EEF}"/>
                  </a:ext>
                </a:extLst>
              </p:cNvPr>
              <p:cNvSpPr txBox="1"/>
              <p:nvPr/>
            </p:nvSpPr>
            <p:spPr>
              <a:xfrm>
                <a:off x="11460159" y="14566277"/>
                <a:ext cx="10056813" cy="1799916"/>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Table 1. </a:t>
                </a:r>
                <a:r>
                  <a:rPr lang="en-US" sz="2800" dirty="0">
                    <a:latin typeface="Times New Roman" panose="02020603050405020304" pitchFamily="18" charset="0"/>
                    <a:cs typeface="Times New Roman" panose="02020603050405020304" pitchFamily="18" charset="0"/>
                  </a:rPr>
                  <a:t>Random Intercept Model Summary of Random Effects </a:t>
                </a:r>
              </a:p>
              <a:p>
                <a:pPr algn="ctr"/>
                <a:r>
                  <a:rPr lang="en-US" sz="2400" dirty="0">
                    <a:latin typeface="Times New Roman" panose="02020603050405020304" pitchFamily="18" charset="0"/>
                    <a:cs typeface="Times New Roman" panose="02020603050405020304" pitchFamily="18" charset="0"/>
                  </a:rPr>
                  <a:t>This table shows that Subject accounts for </a:t>
                </a:r>
                <a14:m>
                  <m:oMath xmlns:m="http://schemas.openxmlformats.org/officeDocument/2006/math">
                    <m:f>
                      <m:fPr>
                        <m:ctrlPr>
                          <a:rPr lang="en-US" sz="2400" i="1"/>
                        </m:ctrlPr>
                      </m:fPr>
                      <m:num>
                        <m:r>
                          <a:rPr lang="en-US" sz="2400" i="1"/>
                          <m:t>1296.9</m:t>
                        </m:r>
                      </m:num>
                      <m:den>
                        <m:r>
                          <a:rPr lang="en-US" sz="2400" i="1"/>
                          <m:t>954.5+1296.9</m:t>
                        </m:r>
                      </m:den>
                    </m:f>
                    <m:r>
                      <a:rPr lang="en-US" sz="2400" i="1"/>
                      <m:t>=57.6%</m:t>
                    </m:r>
                  </m:oMath>
                </a14:m>
                <a:r>
                  <a:rPr lang="en-US" sz="2400" dirty="0">
                    <a:effectLst/>
                    <a:latin typeface="Times New Roman" panose="02020603050405020304" pitchFamily="18" charset="0"/>
                    <a:cs typeface="Times New Roman" panose="02020603050405020304" pitchFamily="18" charset="0"/>
                  </a:rPr>
                  <a:t> of the total variance and the residual </a:t>
                </a:r>
                <a:r>
                  <a:rPr lang="en-US" sz="2400" dirty="0">
                    <a:latin typeface="Times New Roman" panose="02020603050405020304" pitchFamily="18" charset="0"/>
                    <a:cs typeface="Times New Roman" panose="02020603050405020304" pitchFamily="18" charset="0"/>
                  </a:rPr>
                  <a:t>variance is the variance not explained by the model, </a:t>
                </a:r>
                <a14:m>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oMath>
                </a14:m>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Specifically, the differences between subject account for 57.6% of the variance.</a:t>
                </a:r>
                <a:endParaRPr lang="en-US" sz="2400" b="1" dirty="0">
                  <a:latin typeface="Times New Roman" panose="02020603050405020304" pitchFamily="18" charset="0"/>
                  <a:cs typeface="Times New Roman" panose="02020603050405020304" pitchFamily="18" charset="0"/>
                </a:endParaRPr>
              </a:p>
            </p:txBody>
          </p:sp>
        </mc:Choice>
        <mc:Fallback>
          <p:sp>
            <p:nvSpPr>
              <p:cNvPr id="25" name="TextBox 24">
                <a:extLst>
                  <a:ext uri="{FF2B5EF4-FFF2-40B4-BE49-F238E27FC236}">
                    <a16:creationId xmlns:a16="http://schemas.microsoft.com/office/drawing/2014/main" id="{A5CF12A1-2A66-564D-9D26-08D061173EEF}"/>
                  </a:ext>
                </a:extLst>
              </p:cNvPr>
              <p:cNvSpPr txBox="1">
                <a:spLocks noRot="1" noChangeAspect="1" noMove="1" noResize="1" noEditPoints="1" noAdjustHandles="1" noChangeArrowheads="1" noChangeShapeType="1" noTextEdit="1"/>
              </p:cNvSpPr>
              <p:nvPr/>
            </p:nvSpPr>
            <p:spPr>
              <a:xfrm>
                <a:off x="11460159" y="14566277"/>
                <a:ext cx="10056813" cy="1799916"/>
              </a:xfrm>
              <a:prstGeom prst="rect">
                <a:avLst/>
              </a:prstGeom>
              <a:blipFill>
                <a:blip r:embed="rId9"/>
                <a:stretch>
                  <a:fillRect l="-126" t="-3497" b="-69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8" name="Table 27">
                <a:extLst>
                  <a:ext uri="{FF2B5EF4-FFF2-40B4-BE49-F238E27FC236}">
                    <a16:creationId xmlns:a16="http://schemas.microsoft.com/office/drawing/2014/main" id="{DF1D6B01-493A-D143-A0D3-058A41D9CB6A}"/>
                  </a:ext>
                </a:extLst>
              </p:cNvPr>
              <p:cNvGraphicFramePr>
                <a:graphicFrameLocks noGrp="1"/>
              </p:cNvGraphicFramePr>
              <p:nvPr>
                <p:extLst>
                  <p:ext uri="{D42A27DB-BD31-4B8C-83A1-F6EECF244321}">
                    <p14:modId xmlns:p14="http://schemas.microsoft.com/office/powerpoint/2010/main" val="1147172460"/>
                  </p:ext>
                </p:extLst>
              </p:nvPr>
            </p:nvGraphicFramePr>
            <p:xfrm>
              <a:off x="12708926" y="16755809"/>
              <a:ext cx="7492602" cy="2011680"/>
            </p:xfrm>
            <a:graphic>
              <a:graphicData uri="http://schemas.openxmlformats.org/drawingml/2006/table">
                <a:tbl>
                  <a:tblPr firstRow="1" bandRow="1">
                    <a:tableStyleId>{93296810-A885-4BE3-A3E7-6D5BEEA58F35}</a:tableStyleId>
                  </a:tblPr>
                  <a:tblGrid>
                    <a:gridCol w="2497534">
                      <a:extLst>
                        <a:ext uri="{9D8B030D-6E8A-4147-A177-3AD203B41FA5}">
                          <a16:colId xmlns:a16="http://schemas.microsoft.com/office/drawing/2014/main" val="3249360450"/>
                        </a:ext>
                      </a:extLst>
                    </a:gridCol>
                    <a:gridCol w="2497534">
                      <a:extLst>
                        <a:ext uri="{9D8B030D-6E8A-4147-A177-3AD203B41FA5}">
                          <a16:colId xmlns:a16="http://schemas.microsoft.com/office/drawing/2014/main" val="4142432819"/>
                        </a:ext>
                      </a:extLst>
                    </a:gridCol>
                    <a:gridCol w="2497534">
                      <a:extLst>
                        <a:ext uri="{9D8B030D-6E8A-4147-A177-3AD203B41FA5}">
                          <a16:colId xmlns:a16="http://schemas.microsoft.com/office/drawing/2014/main" val="1446445321"/>
                        </a:ext>
                      </a:extLst>
                    </a:gridCol>
                  </a:tblGrid>
                  <a:tr h="511478">
                    <a:tc gridSpan="3">
                      <a:txBody>
                        <a:bodyPr/>
                        <a:lstStyle/>
                        <a:p>
                          <a:pPr algn="ctr"/>
                          <a:r>
                            <a:rPr lang="en-US" sz="3600" dirty="0"/>
                            <a:t>Fixed Effects Summary</a:t>
                          </a:r>
                        </a:p>
                      </a:txBody>
                      <a:tcPr/>
                    </a:tc>
                    <a:tc hMerge="1">
                      <a:txBody>
                        <a:bodyPr/>
                        <a:lstStyle/>
                        <a:p>
                          <a:endParaRPr lang="en-US" sz="4800" dirty="0"/>
                        </a:p>
                      </a:txBody>
                      <a:tcPr/>
                    </a:tc>
                    <a:tc hMerge="1">
                      <a:txBody>
                        <a:bodyPr/>
                        <a:lstStyle/>
                        <a:p>
                          <a:endParaRPr lang="en-US" sz="4800" dirty="0"/>
                        </a:p>
                      </a:txBody>
                      <a:tcPr/>
                    </a:tc>
                    <a:extLst>
                      <a:ext uri="{0D108BD9-81ED-4DB2-BD59-A6C34878D82A}">
                        <a16:rowId xmlns:a16="http://schemas.microsoft.com/office/drawing/2014/main" val="177258133"/>
                      </a:ext>
                    </a:extLst>
                  </a:tr>
                  <a:tr h="365342">
                    <a:tc>
                      <a:txBody>
                        <a:bodyPr/>
                        <a:lstStyle/>
                        <a:p>
                          <a:endParaRPr lang="en-US" sz="2400" dirty="0"/>
                        </a:p>
                      </a:txBody>
                      <a:tcPr/>
                    </a:tc>
                    <a:tc>
                      <a:txBody>
                        <a:bodyPr/>
                        <a:lstStyle/>
                        <a:p>
                          <a:r>
                            <a:rPr lang="en-US" sz="2400" dirty="0"/>
                            <a:t>Estimate, </a:t>
                          </a:r>
                          <a14:m>
                            <m:oMath xmlns:m="http://schemas.openxmlformats.org/officeDocument/2006/math">
                              <m:r>
                                <a:rPr lang="en-US" sz="2400" b="0" i="1" smtClean="0">
                                  <a:latin typeface="Cambria Math" panose="02040503050406030204" pitchFamily="18" charset="0"/>
                                </a:rPr>
                                <m:t>𝛽</m:t>
                              </m:r>
                            </m:oMath>
                          </a14:m>
                          <a:endParaRPr lang="en-US" sz="2400" dirty="0"/>
                        </a:p>
                      </a:txBody>
                      <a:tcPr/>
                    </a:tc>
                    <a:tc>
                      <a:txBody>
                        <a:bodyPr/>
                        <a:lstStyle/>
                        <a:p>
                          <a:r>
                            <a:rPr lang="en-US" sz="2400" dirty="0"/>
                            <a:t>Std. Error</a:t>
                          </a:r>
                        </a:p>
                      </a:txBody>
                      <a:tcPr/>
                    </a:tc>
                    <a:extLst>
                      <a:ext uri="{0D108BD9-81ED-4DB2-BD59-A6C34878D82A}">
                        <a16:rowId xmlns:a16="http://schemas.microsoft.com/office/drawing/2014/main" val="118647829"/>
                      </a:ext>
                    </a:extLst>
                  </a:tr>
                  <a:tr h="365342">
                    <a:tc>
                      <a:txBody>
                        <a:bodyPr/>
                        <a:lstStyle/>
                        <a:p>
                          <a:r>
                            <a:rPr lang="en-US" sz="2400" dirty="0"/>
                            <a:t>Intercept</a:t>
                          </a:r>
                        </a:p>
                      </a:txBody>
                      <a:tcPr/>
                    </a:tc>
                    <a:tc>
                      <a:txBody>
                        <a:bodyPr/>
                        <a:lstStyle/>
                        <a:p>
                          <a:r>
                            <a:rPr lang="en-US" sz="2400" dirty="0"/>
                            <a:t>251.41</a:t>
                          </a:r>
                        </a:p>
                      </a:txBody>
                      <a:tcPr/>
                    </a:tc>
                    <a:tc>
                      <a:txBody>
                        <a:bodyPr/>
                        <a:lstStyle/>
                        <a:p>
                          <a:r>
                            <a:rPr lang="en-US" sz="2400" dirty="0"/>
                            <a:t>9.51</a:t>
                          </a:r>
                        </a:p>
                      </a:txBody>
                      <a:tcPr/>
                    </a:tc>
                    <a:extLst>
                      <a:ext uri="{0D108BD9-81ED-4DB2-BD59-A6C34878D82A}">
                        <a16:rowId xmlns:a16="http://schemas.microsoft.com/office/drawing/2014/main" val="3780830148"/>
                      </a:ext>
                    </a:extLst>
                  </a:tr>
                  <a:tr h="365342">
                    <a:tc>
                      <a:txBody>
                        <a:bodyPr/>
                        <a:lstStyle/>
                        <a:p>
                          <a:r>
                            <a:rPr lang="en-US" sz="2400" dirty="0"/>
                            <a:t>Days</a:t>
                          </a:r>
                        </a:p>
                      </a:txBody>
                      <a:tcPr/>
                    </a:tc>
                    <a:tc>
                      <a:txBody>
                        <a:bodyPr/>
                        <a:lstStyle/>
                        <a:p>
                          <a:r>
                            <a:rPr lang="en-US" sz="2400" dirty="0"/>
                            <a:t>10.47</a:t>
                          </a:r>
                        </a:p>
                      </a:txBody>
                      <a:tcPr/>
                    </a:tc>
                    <a:tc>
                      <a:txBody>
                        <a:bodyPr/>
                        <a:lstStyle/>
                        <a:p>
                          <a:r>
                            <a:rPr lang="en-US" sz="2400" dirty="0"/>
                            <a:t>0.8</a:t>
                          </a:r>
                        </a:p>
                      </a:txBody>
                      <a:tcPr/>
                    </a:tc>
                    <a:extLst>
                      <a:ext uri="{0D108BD9-81ED-4DB2-BD59-A6C34878D82A}">
                        <a16:rowId xmlns:a16="http://schemas.microsoft.com/office/drawing/2014/main" val="3397447166"/>
                      </a:ext>
                    </a:extLst>
                  </a:tr>
                </a:tbl>
              </a:graphicData>
            </a:graphic>
          </p:graphicFrame>
        </mc:Choice>
        <mc:Fallback>
          <p:graphicFrame>
            <p:nvGraphicFramePr>
              <p:cNvPr id="28" name="Table 27">
                <a:extLst>
                  <a:ext uri="{FF2B5EF4-FFF2-40B4-BE49-F238E27FC236}">
                    <a16:creationId xmlns:a16="http://schemas.microsoft.com/office/drawing/2014/main" id="{DF1D6B01-493A-D143-A0D3-058A41D9CB6A}"/>
                  </a:ext>
                </a:extLst>
              </p:cNvPr>
              <p:cNvGraphicFramePr>
                <a:graphicFrameLocks noGrp="1"/>
              </p:cNvGraphicFramePr>
              <p:nvPr>
                <p:extLst>
                  <p:ext uri="{D42A27DB-BD31-4B8C-83A1-F6EECF244321}">
                    <p14:modId xmlns:p14="http://schemas.microsoft.com/office/powerpoint/2010/main" val="1147172460"/>
                  </p:ext>
                </p:extLst>
              </p:nvPr>
            </p:nvGraphicFramePr>
            <p:xfrm>
              <a:off x="12708926" y="16755809"/>
              <a:ext cx="7492602" cy="2011680"/>
            </p:xfrm>
            <a:graphic>
              <a:graphicData uri="http://schemas.openxmlformats.org/drawingml/2006/table">
                <a:tbl>
                  <a:tblPr firstRow="1" bandRow="1">
                    <a:tableStyleId>{93296810-A885-4BE3-A3E7-6D5BEEA58F35}</a:tableStyleId>
                  </a:tblPr>
                  <a:tblGrid>
                    <a:gridCol w="2497534">
                      <a:extLst>
                        <a:ext uri="{9D8B030D-6E8A-4147-A177-3AD203B41FA5}">
                          <a16:colId xmlns:a16="http://schemas.microsoft.com/office/drawing/2014/main" val="3249360450"/>
                        </a:ext>
                      </a:extLst>
                    </a:gridCol>
                    <a:gridCol w="2497534">
                      <a:extLst>
                        <a:ext uri="{9D8B030D-6E8A-4147-A177-3AD203B41FA5}">
                          <a16:colId xmlns:a16="http://schemas.microsoft.com/office/drawing/2014/main" val="4142432819"/>
                        </a:ext>
                      </a:extLst>
                    </a:gridCol>
                    <a:gridCol w="2497534">
                      <a:extLst>
                        <a:ext uri="{9D8B030D-6E8A-4147-A177-3AD203B41FA5}">
                          <a16:colId xmlns:a16="http://schemas.microsoft.com/office/drawing/2014/main" val="1446445321"/>
                        </a:ext>
                      </a:extLst>
                    </a:gridCol>
                  </a:tblGrid>
                  <a:tr h="640080">
                    <a:tc gridSpan="3">
                      <a:txBody>
                        <a:bodyPr/>
                        <a:lstStyle/>
                        <a:p>
                          <a:pPr algn="ctr"/>
                          <a:r>
                            <a:rPr lang="en-US" sz="3600" dirty="0"/>
                            <a:t>Fixed Effects Summary</a:t>
                          </a:r>
                        </a:p>
                      </a:txBody>
                      <a:tcPr/>
                    </a:tc>
                    <a:tc hMerge="1">
                      <a:txBody>
                        <a:bodyPr/>
                        <a:lstStyle/>
                        <a:p>
                          <a:endParaRPr lang="en-US" sz="4800" dirty="0"/>
                        </a:p>
                      </a:txBody>
                      <a:tcPr/>
                    </a:tc>
                    <a:tc hMerge="1">
                      <a:txBody>
                        <a:bodyPr/>
                        <a:lstStyle/>
                        <a:p>
                          <a:endParaRPr lang="en-US" sz="4800" dirty="0"/>
                        </a:p>
                      </a:txBody>
                      <a:tcPr/>
                    </a:tc>
                    <a:extLst>
                      <a:ext uri="{0D108BD9-81ED-4DB2-BD59-A6C34878D82A}">
                        <a16:rowId xmlns:a16="http://schemas.microsoft.com/office/drawing/2014/main" val="177258133"/>
                      </a:ext>
                    </a:extLst>
                  </a:tr>
                  <a:tr h="457200">
                    <a:tc>
                      <a:txBody>
                        <a:bodyPr/>
                        <a:lstStyle/>
                        <a:p>
                          <a:endParaRPr lang="en-US" sz="2400" dirty="0"/>
                        </a:p>
                      </a:txBody>
                      <a:tcPr/>
                    </a:tc>
                    <a:tc>
                      <a:txBody>
                        <a:bodyPr/>
                        <a:lstStyle/>
                        <a:p>
                          <a:endParaRPr lang="en-US"/>
                        </a:p>
                      </a:txBody>
                      <a:tcPr>
                        <a:blipFill>
                          <a:blip r:embed="rId10"/>
                          <a:stretch>
                            <a:fillRect l="-100508" t="-163889" r="-101015" b="-227778"/>
                          </a:stretch>
                        </a:blipFill>
                      </a:tcPr>
                    </a:tc>
                    <a:tc>
                      <a:txBody>
                        <a:bodyPr/>
                        <a:lstStyle/>
                        <a:p>
                          <a:r>
                            <a:rPr lang="en-US" sz="2400" dirty="0"/>
                            <a:t>Std. Error</a:t>
                          </a:r>
                        </a:p>
                      </a:txBody>
                      <a:tcPr/>
                    </a:tc>
                    <a:extLst>
                      <a:ext uri="{0D108BD9-81ED-4DB2-BD59-A6C34878D82A}">
                        <a16:rowId xmlns:a16="http://schemas.microsoft.com/office/drawing/2014/main" val="118647829"/>
                      </a:ext>
                    </a:extLst>
                  </a:tr>
                  <a:tr h="457200">
                    <a:tc>
                      <a:txBody>
                        <a:bodyPr/>
                        <a:lstStyle/>
                        <a:p>
                          <a:r>
                            <a:rPr lang="en-US" sz="2400" dirty="0"/>
                            <a:t>Intercept</a:t>
                          </a:r>
                        </a:p>
                      </a:txBody>
                      <a:tcPr/>
                    </a:tc>
                    <a:tc>
                      <a:txBody>
                        <a:bodyPr/>
                        <a:lstStyle/>
                        <a:p>
                          <a:r>
                            <a:rPr lang="en-US" sz="2400" dirty="0"/>
                            <a:t>251.41</a:t>
                          </a:r>
                        </a:p>
                      </a:txBody>
                      <a:tcPr/>
                    </a:tc>
                    <a:tc>
                      <a:txBody>
                        <a:bodyPr/>
                        <a:lstStyle/>
                        <a:p>
                          <a:r>
                            <a:rPr lang="en-US" sz="2400" dirty="0"/>
                            <a:t>9.51</a:t>
                          </a:r>
                        </a:p>
                      </a:txBody>
                      <a:tcPr/>
                    </a:tc>
                    <a:extLst>
                      <a:ext uri="{0D108BD9-81ED-4DB2-BD59-A6C34878D82A}">
                        <a16:rowId xmlns:a16="http://schemas.microsoft.com/office/drawing/2014/main" val="3780830148"/>
                      </a:ext>
                    </a:extLst>
                  </a:tr>
                  <a:tr h="457200">
                    <a:tc>
                      <a:txBody>
                        <a:bodyPr/>
                        <a:lstStyle/>
                        <a:p>
                          <a:r>
                            <a:rPr lang="en-US" sz="2400" dirty="0"/>
                            <a:t>Days</a:t>
                          </a:r>
                        </a:p>
                      </a:txBody>
                      <a:tcPr/>
                    </a:tc>
                    <a:tc>
                      <a:txBody>
                        <a:bodyPr/>
                        <a:lstStyle/>
                        <a:p>
                          <a:r>
                            <a:rPr lang="en-US" sz="2400" dirty="0"/>
                            <a:t>10.47</a:t>
                          </a:r>
                        </a:p>
                      </a:txBody>
                      <a:tcPr/>
                    </a:tc>
                    <a:tc>
                      <a:txBody>
                        <a:bodyPr/>
                        <a:lstStyle/>
                        <a:p>
                          <a:r>
                            <a:rPr lang="en-US" sz="2400" dirty="0"/>
                            <a:t>0.8</a:t>
                          </a:r>
                        </a:p>
                      </a:txBody>
                      <a:tcPr/>
                    </a:tc>
                    <a:extLst>
                      <a:ext uri="{0D108BD9-81ED-4DB2-BD59-A6C34878D82A}">
                        <a16:rowId xmlns:a16="http://schemas.microsoft.com/office/drawing/2014/main" val="3397447166"/>
                      </a:ext>
                    </a:extLst>
                  </a:tr>
                </a:tbl>
              </a:graphicData>
            </a:graphic>
          </p:graphicFrame>
        </mc:Fallback>
      </mc:AlternateContent>
      <p:sp>
        <p:nvSpPr>
          <p:cNvPr id="29" name="TextBox 28">
            <a:extLst>
              <a:ext uri="{FF2B5EF4-FFF2-40B4-BE49-F238E27FC236}">
                <a16:creationId xmlns:a16="http://schemas.microsoft.com/office/drawing/2014/main" id="{D767B438-8F13-3B49-95E6-DF47E9A4A2DE}"/>
              </a:ext>
            </a:extLst>
          </p:cNvPr>
          <p:cNvSpPr txBox="1"/>
          <p:nvPr/>
        </p:nvSpPr>
        <p:spPr>
          <a:xfrm>
            <a:off x="11430789" y="18963196"/>
            <a:ext cx="9990136" cy="126188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Table 2. </a:t>
            </a:r>
            <a:r>
              <a:rPr lang="en-US" sz="2800" dirty="0">
                <a:latin typeface="Times New Roman" panose="02020603050405020304" pitchFamily="18" charset="0"/>
                <a:cs typeface="Times New Roman" panose="02020603050405020304" pitchFamily="18" charset="0"/>
              </a:rPr>
              <a:t>Random Intercept Model Summary of Fixed Effects </a:t>
            </a:r>
          </a:p>
          <a:p>
            <a:pPr algn="ctr"/>
            <a:r>
              <a:rPr lang="en-US" sz="2400" dirty="0">
                <a:latin typeface="Times New Roman" panose="02020603050405020304" pitchFamily="18" charset="0"/>
                <a:cs typeface="Times New Roman" panose="02020603050405020304" pitchFamily="18" charset="0"/>
              </a:rPr>
              <a:t>This table shows the coefficients and standard error for the random intercept model and that as days increases so does reaction time</a:t>
            </a:r>
            <a:endParaRPr lang="en-US" sz="2400" b="1"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5E06BFF4-798E-E847-BCAF-A461DDBE422B}"/>
              </a:ext>
            </a:extLst>
          </p:cNvPr>
          <p:cNvPicPr/>
          <p:nvPr/>
        </p:nvPicPr>
        <p:blipFill>
          <a:blip r:embed="rId11">
            <a:extLst>
              <a:ext uri="{28A0092B-C50C-407E-A947-70E740481C1C}">
                <a14:useLocalDpi xmlns:a14="http://schemas.microsoft.com/office/drawing/2010/main" val="0"/>
              </a:ext>
            </a:extLst>
          </a:blip>
          <a:stretch>
            <a:fillRect/>
          </a:stretch>
        </p:blipFill>
        <p:spPr>
          <a:xfrm>
            <a:off x="11431718" y="20276823"/>
            <a:ext cx="10047018" cy="7825053"/>
          </a:xfrm>
          <a:prstGeom prst="rect">
            <a:avLst/>
          </a:prstGeom>
        </p:spPr>
      </p:pic>
      <p:sp>
        <p:nvSpPr>
          <p:cNvPr id="31" name="TextBox 30">
            <a:extLst>
              <a:ext uri="{FF2B5EF4-FFF2-40B4-BE49-F238E27FC236}">
                <a16:creationId xmlns:a16="http://schemas.microsoft.com/office/drawing/2014/main" id="{C3632E16-8666-2C42-83F5-64CBAACB716D}"/>
              </a:ext>
            </a:extLst>
          </p:cNvPr>
          <p:cNvSpPr txBox="1"/>
          <p:nvPr/>
        </p:nvSpPr>
        <p:spPr>
          <a:xfrm>
            <a:off x="11488600" y="27859545"/>
            <a:ext cx="10056812" cy="2062103"/>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Figure 2. </a:t>
            </a:r>
            <a:r>
              <a:rPr lang="en-US" sz="2800" dirty="0">
                <a:latin typeface="Times New Roman" panose="02020603050405020304" pitchFamily="18" charset="0"/>
                <a:cs typeface="Times New Roman" panose="02020603050405020304" pitchFamily="18" charset="0"/>
              </a:rPr>
              <a:t>Random Intercept Model of Reaction Time vs. Days by Subject</a:t>
            </a:r>
            <a:r>
              <a:rPr lang="en-US" sz="2400" dirty="0">
                <a:latin typeface="Times New Roman" panose="02020603050405020304" pitchFamily="18" charset="0"/>
                <a:cs typeface="Times New Roman" panose="02020603050405020304" pitchFamily="18" charset="0"/>
              </a:rPr>
              <a:t>. </a:t>
            </a:r>
          </a:p>
          <a:p>
            <a:pPr algn="ctr"/>
            <a:r>
              <a:rPr lang="en-US" sz="2400" dirty="0">
                <a:latin typeface="Times New Roman" panose="02020603050405020304" pitchFamily="18" charset="0"/>
                <a:cs typeface="Times New Roman" panose="02020603050405020304" pitchFamily="18" charset="0"/>
              </a:rPr>
              <a:t>The Dark Red solid line indicates the fixed effects model while the different colored dashed lines indicate the model by subject. Notice that all subject share the same slope but a different intercept.</a:t>
            </a:r>
            <a:endParaRPr 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6613BD2-995B-AD45-9345-CBB86FAF9E87}"/>
                  </a:ext>
                </a:extLst>
              </p:cNvPr>
              <p:cNvSpPr txBox="1"/>
              <p:nvPr/>
            </p:nvSpPr>
            <p:spPr>
              <a:xfrm>
                <a:off x="22434558" y="5599568"/>
                <a:ext cx="10097951" cy="415588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Random Intercept and Slope Model:</a:t>
                </a: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𝑖𝑗</m:t>
                          </m:r>
                        </m:sub>
                        <m:sup>
                          <m:r>
                            <a:rPr lang="en-US" sz="2400" i="1">
                              <a:latin typeface="Cambria Math" panose="02040503050406030204" pitchFamily="18" charset="0"/>
                            </a:rPr>
                            <m:t>𝑇</m:t>
                          </m:r>
                        </m:sup>
                      </m:sSubSup>
                      <m:r>
                        <a:rPr lang="en-US" sz="2400" i="1">
                          <a:latin typeface="Cambria Math" panose="02040503050406030204" pitchFamily="18" charset="0"/>
                        </a:rPr>
                        <m:t>𝛽</m:t>
                      </m:r>
                      <m:r>
                        <a:rPr lang="en-US" sz="2400" i="1">
                          <a:latin typeface="Cambria Math" panose="02040503050406030204" pitchFamily="18" charset="0"/>
                        </a:rPr>
                        <m:t>+</m:t>
                      </m:r>
                      <m:sSub>
                        <m:sSubPr>
                          <m:ctrlPr>
                            <a:rPr lang="en-US" sz="2400" i="1">
                              <a:latin typeface="Cambria Math" panose="02040503050406030204" pitchFamily="18" charset="0"/>
                            </a:rPr>
                          </m:ctrlPr>
                        </m:sSubP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𝑇</m:t>
                              </m:r>
                            </m:sup>
                          </m:sSubSup>
                          <m:r>
                            <a:rPr lang="en-US" sz="2400" i="1">
                              <a:latin typeface="Cambria Math" panose="02040503050406030204" pitchFamily="18" charset="0"/>
                            </a:rPr>
                            <m:t>𝛾</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𝑖𝑗</m:t>
                          </m:r>
                        </m:sub>
                      </m:sSub>
                    </m:oMath>
                  </m:oMathPara>
                </a14:m>
                <a:endParaRPr lang="en-US" sz="2400" dirty="0">
                  <a:latin typeface="Times New Roman" panose="02020603050405020304" pitchFamily="18" charset="0"/>
                  <a:cs typeface="Times New Roman" panose="02020603050405020304" pitchFamily="18" charset="0"/>
                </a:endParaRPr>
              </a:p>
              <a:p>
                <a:pPr algn="ctr"/>
                <a:r>
                  <a:rPr lang="en-US" sz="2400" i="1" dirty="0">
                    <a:latin typeface="Cambria Math" panose="02040503050406030204" pitchFamily="18" charset="0"/>
                    <a:cs typeface="Times New Roman" panose="02020603050405020304" pitchFamily="18" charset="0"/>
                  </a:rPr>
                  <a:t>Similar to the Random Intercept Model but with an added term: </a:t>
                </a:r>
              </a:p>
              <a:p>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𝑖𝑗</m:t>
                          </m:r>
                        </m:sub>
                        <m:sup>
                          <m:r>
                            <a:rPr lang="en-US" sz="2400" b="0" i="1" smtClean="0">
                              <a:latin typeface="Cambria Math" panose="02040503050406030204" pitchFamily="18" charset="0"/>
                              <a:cs typeface="Times New Roman" panose="02020603050405020304" pitchFamily="18" charset="0"/>
                            </a:rPr>
                            <m:t>𝑇</m:t>
                          </m:r>
                        </m:sup>
                      </m:sSub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𝑐𝑜𝑣𝑎𝑟𝑖𝑎𝑡𝑒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𝑣𝑒𝑐𝑡𝑜𝑟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𝑡h𝑒</m:t>
                      </m:r>
                      <m:r>
                        <a:rPr lang="en-US" sz="2400" b="0" i="1" smtClean="0">
                          <a:latin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𝑗</m:t>
                          </m:r>
                        </m:e>
                        <m:sup>
                          <m:r>
                            <a:rPr lang="en-US" sz="2400" b="0" i="1" smtClean="0">
                              <a:latin typeface="Cambria Math" panose="02040503050406030204" pitchFamily="18" charset="0"/>
                              <a:cs typeface="Times New Roman" panose="02020603050405020304" pitchFamily="18" charset="0"/>
                            </a:rPr>
                            <m:t>𝑡h</m:t>
                          </m:r>
                        </m:sup>
                      </m:sSup>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𝑚𝑒𝑚𝑏𝑒𝑟</m:t>
                      </m:r>
                    </m:oMath>
                  </m:oMathPara>
                </a14:m>
                <a:endParaRPr lang="en-US" sz="2400" b="0" i="1" dirty="0">
                  <a:latin typeface="Cambria Math" panose="02040503050406030204" pitchFamily="18" charset="0"/>
                  <a:cs typeface="Times New Roman" panose="02020603050405020304" pitchFamily="18" charset="0"/>
                </a:endParaRPr>
              </a:p>
              <a:p>
                <a:pPr algn="ct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𝑐𝑙𝑢𝑠𝑡𝑒𝑟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𝑟𝑎𝑛𝑑𝑜𝑚</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𝑒𝑓𝑓𝑒𝑐𝑡𝑠</m:t>
                    </m:r>
                    <m:r>
                      <a:rPr lang="en-US" sz="2400" b="0" i="1" smtClean="0">
                        <a:latin typeface="Cambria Math" panose="02040503050406030204" pitchFamily="18" charset="0"/>
                        <a:cs typeface="Times New Roman" panose="02020603050405020304" pitchFamily="18" charset="0"/>
                      </a:rPr>
                      <m:t> </m:t>
                    </m:r>
                  </m:oMath>
                </a14:m>
                <a:endParaRPr lang="en-US" sz="24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 “lme4” Model Structure:</a:t>
                </a:r>
              </a:p>
              <a:p>
                <a:pPr algn="ctr"/>
                <a:r>
                  <a:rPr lang="en-US" sz="2800" b="1" dirty="0">
                    <a:latin typeface="Times New Roman" panose="02020603050405020304" pitchFamily="18" charset="0"/>
                    <a:cs typeface="Times New Roman" panose="02020603050405020304" pitchFamily="18" charset="0"/>
                  </a:rPr>
                  <a:t>lmer(Reaction~Days+(Days|Subject), data=sleepstudy)</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C6613BD2-995B-AD45-9345-CBB86FAF9E87}"/>
                  </a:ext>
                </a:extLst>
              </p:cNvPr>
              <p:cNvSpPr txBox="1">
                <a:spLocks noRot="1" noChangeAspect="1" noMove="1" noResize="1" noEditPoints="1" noAdjustHandles="1" noChangeArrowheads="1" noChangeShapeType="1" noTextEdit="1"/>
              </p:cNvSpPr>
              <p:nvPr/>
            </p:nvSpPr>
            <p:spPr>
              <a:xfrm>
                <a:off x="22434558" y="5599568"/>
                <a:ext cx="10097951" cy="4155881"/>
              </a:xfrm>
              <a:prstGeom prst="rect">
                <a:avLst/>
              </a:prstGeom>
              <a:blipFill>
                <a:blip r:embed="rId12"/>
                <a:stretch>
                  <a:fillRect l="-1256" t="-1524"/>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CBDAEA7D-A84A-8543-A122-6899CDEBB985}"/>
              </a:ext>
            </a:extLst>
          </p:cNvPr>
          <p:cNvGraphicFramePr>
            <a:graphicFrameLocks noGrp="1"/>
          </p:cNvGraphicFramePr>
          <p:nvPr>
            <p:extLst>
              <p:ext uri="{D42A27DB-BD31-4B8C-83A1-F6EECF244321}">
                <p14:modId xmlns:p14="http://schemas.microsoft.com/office/powerpoint/2010/main" val="3940893915"/>
              </p:ext>
            </p:extLst>
          </p:nvPr>
        </p:nvGraphicFramePr>
        <p:xfrm>
          <a:off x="22359577" y="9781097"/>
          <a:ext cx="9990136" cy="2588647"/>
        </p:xfrm>
        <a:graphic>
          <a:graphicData uri="http://schemas.openxmlformats.org/drawingml/2006/table">
            <a:tbl>
              <a:tblPr firstRow="1" bandRow="1">
                <a:tableStyleId>{93296810-A885-4BE3-A3E7-6D5BEEA58F35}</a:tableStyleId>
              </a:tblPr>
              <a:tblGrid>
                <a:gridCol w="2497534">
                  <a:extLst>
                    <a:ext uri="{9D8B030D-6E8A-4147-A177-3AD203B41FA5}">
                      <a16:colId xmlns:a16="http://schemas.microsoft.com/office/drawing/2014/main" val="3249360450"/>
                    </a:ext>
                  </a:extLst>
                </a:gridCol>
                <a:gridCol w="2497534">
                  <a:extLst>
                    <a:ext uri="{9D8B030D-6E8A-4147-A177-3AD203B41FA5}">
                      <a16:colId xmlns:a16="http://schemas.microsoft.com/office/drawing/2014/main" val="4142432819"/>
                    </a:ext>
                  </a:extLst>
                </a:gridCol>
                <a:gridCol w="2497534">
                  <a:extLst>
                    <a:ext uri="{9D8B030D-6E8A-4147-A177-3AD203B41FA5}">
                      <a16:colId xmlns:a16="http://schemas.microsoft.com/office/drawing/2014/main" val="1446445321"/>
                    </a:ext>
                  </a:extLst>
                </a:gridCol>
                <a:gridCol w="2497534">
                  <a:extLst>
                    <a:ext uri="{9D8B030D-6E8A-4147-A177-3AD203B41FA5}">
                      <a16:colId xmlns:a16="http://schemas.microsoft.com/office/drawing/2014/main" val="3689129528"/>
                    </a:ext>
                  </a:extLst>
                </a:gridCol>
              </a:tblGrid>
              <a:tr h="671131">
                <a:tc gridSpan="4">
                  <a:txBody>
                    <a:bodyPr/>
                    <a:lstStyle/>
                    <a:p>
                      <a:pPr algn="ctr"/>
                      <a:r>
                        <a:rPr lang="en-US" sz="3600" dirty="0"/>
                        <a:t>Random Effects Summary</a:t>
                      </a:r>
                    </a:p>
                  </a:txBody>
                  <a:tcPr/>
                </a:tc>
                <a:tc hMerge="1">
                  <a:txBody>
                    <a:bodyPr/>
                    <a:lstStyle/>
                    <a:p>
                      <a:endParaRPr lang="en-US" sz="4800" dirty="0"/>
                    </a:p>
                  </a:txBody>
                  <a:tcPr/>
                </a:tc>
                <a:tc hMerge="1">
                  <a:txBody>
                    <a:bodyPr/>
                    <a:lstStyle/>
                    <a:p>
                      <a:endParaRPr lang="en-US" sz="4800" dirty="0"/>
                    </a:p>
                  </a:txBody>
                  <a:tcPr/>
                </a:tc>
                <a:tc hMerge="1">
                  <a:txBody>
                    <a:bodyPr/>
                    <a:lstStyle/>
                    <a:p>
                      <a:endParaRPr lang="en-US" sz="4800" dirty="0"/>
                    </a:p>
                  </a:txBody>
                  <a:tcPr/>
                </a:tc>
                <a:extLst>
                  <a:ext uri="{0D108BD9-81ED-4DB2-BD59-A6C34878D82A}">
                    <a16:rowId xmlns:a16="http://schemas.microsoft.com/office/drawing/2014/main" val="177258133"/>
                  </a:ext>
                </a:extLst>
              </a:tr>
              <a:tr h="479379">
                <a:tc>
                  <a:txBody>
                    <a:bodyPr/>
                    <a:lstStyle/>
                    <a:p>
                      <a:r>
                        <a:rPr lang="en-US" sz="2400" dirty="0"/>
                        <a:t>Groups</a:t>
                      </a:r>
                    </a:p>
                  </a:txBody>
                  <a:tcPr/>
                </a:tc>
                <a:tc>
                  <a:txBody>
                    <a:bodyPr/>
                    <a:lstStyle/>
                    <a:p>
                      <a:r>
                        <a:rPr lang="en-US" sz="2400" dirty="0"/>
                        <a:t>Name</a:t>
                      </a:r>
                    </a:p>
                  </a:txBody>
                  <a:tcPr/>
                </a:tc>
                <a:tc>
                  <a:txBody>
                    <a:bodyPr/>
                    <a:lstStyle/>
                    <a:p>
                      <a:r>
                        <a:rPr lang="en-US" sz="2400" dirty="0"/>
                        <a:t>Variance</a:t>
                      </a:r>
                    </a:p>
                  </a:txBody>
                  <a:tcPr/>
                </a:tc>
                <a:tc>
                  <a:txBody>
                    <a:bodyPr/>
                    <a:lstStyle/>
                    <a:p>
                      <a:r>
                        <a:rPr lang="en-US" sz="2400" dirty="0"/>
                        <a:t>Std. Deviation</a:t>
                      </a:r>
                    </a:p>
                  </a:txBody>
                  <a:tcPr/>
                </a:tc>
                <a:extLst>
                  <a:ext uri="{0D108BD9-81ED-4DB2-BD59-A6C34878D82A}">
                    <a16:rowId xmlns:a16="http://schemas.microsoft.com/office/drawing/2014/main" val="118647829"/>
                  </a:ext>
                </a:extLst>
              </a:tr>
              <a:tr h="479379">
                <a:tc>
                  <a:txBody>
                    <a:bodyPr/>
                    <a:lstStyle/>
                    <a:p>
                      <a:r>
                        <a:rPr lang="en-US" sz="2400" dirty="0"/>
                        <a:t>Subject</a:t>
                      </a:r>
                    </a:p>
                  </a:txBody>
                  <a:tcPr/>
                </a:tc>
                <a:tc>
                  <a:txBody>
                    <a:bodyPr/>
                    <a:lstStyle/>
                    <a:p>
                      <a:r>
                        <a:rPr lang="en-US" sz="2400" dirty="0"/>
                        <a:t>Intercept</a:t>
                      </a:r>
                    </a:p>
                  </a:txBody>
                  <a:tcPr/>
                </a:tc>
                <a:tc>
                  <a:txBody>
                    <a:bodyPr/>
                    <a:lstStyle/>
                    <a:p>
                      <a:r>
                        <a:rPr lang="en-US" sz="2400" dirty="0"/>
                        <a:t>565.52</a:t>
                      </a:r>
                    </a:p>
                  </a:txBody>
                  <a:tcPr/>
                </a:tc>
                <a:tc>
                  <a:txBody>
                    <a:bodyPr/>
                    <a:lstStyle/>
                    <a:p>
                      <a:r>
                        <a:rPr lang="en-US" sz="2400" dirty="0"/>
                        <a:t>23.78</a:t>
                      </a:r>
                    </a:p>
                  </a:txBody>
                  <a:tcPr/>
                </a:tc>
                <a:extLst>
                  <a:ext uri="{0D108BD9-81ED-4DB2-BD59-A6C34878D82A}">
                    <a16:rowId xmlns:a16="http://schemas.microsoft.com/office/drawing/2014/main" val="3780830148"/>
                  </a:ext>
                </a:extLst>
              </a:tr>
              <a:tr h="479379">
                <a:tc>
                  <a:txBody>
                    <a:bodyPr/>
                    <a:lstStyle/>
                    <a:p>
                      <a:endParaRPr lang="en-US" sz="2400" dirty="0"/>
                    </a:p>
                  </a:txBody>
                  <a:tcPr/>
                </a:tc>
                <a:tc>
                  <a:txBody>
                    <a:bodyPr/>
                    <a:lstStyle/>
                    <a:p>
                      <a:r>
                        <a:rPr lang="en-US" sz="2400" dirty="0"/>
                        <a:t>Days</a:t>
                      </a:r>
                    </a:p>
                  </a:txBody>
                  <a:tcPr/>
                </a:tc>
                <a:tc>
                  <a:txBody>
                    <a:bodyPr/>
                    <a:lstStyle/>
                    <a:p>
                      <a:r>
                        <a:rPr lang="en-US" sz="2400" dirty="0"/>
                        <a:t>32.68</a:t>
                      </a:r>
                    </a:p>
                  </a:txBody>
                  <a:tcPr/>
                </a:tc>
                <a:tc>
                  <a:txBody>
                    <a:bodyPr/>
                    <a:lstStyle/>
                    <a:p>
                      <a:r>
                        <a:rPr lang="en-US" sz="2400" dirty="0"/>
                        <a:t>5.72</a:t>
                      </a:r>
                    </a:p>
                  </a:txBody>
                  <a:tcPr/>
                </a:tc>
                <a:extLst>
                  <a:ext uri="{0D108BD9-81ED-4DB2-BD59-A6C34878D82A}">
                    <a16:rowId xmlns:a16="http://schemas.microsoft.com/office/drawing/2014/main" val="2361463907"/>
                  </a:ext>
                </a:extLst>
              </a:tr>
              <a:tr h="479379">
                <a:tc>
                  <a:txBody>
                    <a:bodyPr/>
                    <a:lstStyle/>
                    <a:p>
                      <a:r>
                        <a:rPr lang="en-US" sz="2400" dirty="0"/>
                        <a:t>Residual</a:t>
                      </a:r>
                    </a:p>
                  </a:txBody>
                  <a:tcPr/>
                </a:tc>
                <a:tc>
                  <a:txBody>
                    <a:bodyPr/>
                    <a:lstStyle/>
                    <a:p>
                      <a:endParaRPr lang="en-US" sz="2400" dirty="0"/>
                    </a:p>
                  </a:txBody>
                  <a:tcPr/>
                </a:tc>
                <a:tc>
                  <a:txBody>
                    <a:bodyPr/>
                    <a:lstStyle/>
                    <a:p>
                      <a:r>
                        <a:rPr lang="en-US" sz="2400" dirty="0"/>
                        <a:t>654.94</a:t>
                      </a:r>
                    </a:p>
                  </a:txBody>
                  <a:tcPr/>
                </a:tc>
                <a:tc>
                  <a:txBody>
                    <a:bodyPr/>
                    <a:lstStyle/>
                    <a:p>
                      <a:r>
                        <a:rPr lang="en-US" sz="2400" dirty="0"/>
                        <a:t>25.59</a:t>
                      </a:r>
                    </a:p>
                  </a:txBody>
                  <a:tcPr/>
                </a:tc>
                <a:extLst>
                  <a:ext uri="{0D108BD9-81ED-4DB2-BD59-A6C34878D82A}">
                    <a16:rowId xmlns:a16="http://schemas.microsoft.com/office/drawing/2014/main" val="3397447166"/>
                  </a:ext>
                </a:extLst>
              </a:tr>
            </a:tbl>
          </a:graphicData>
        </a:graphic>
      </p:graphicFrame>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BFFD9389-C885-7A41-9CB0-2AD2AA48C56E}"/>
                  </a:ext>
                </a:extLst>
              </p:cNvPr>
              <p:cNvSpPr txBox="1"/>
              <p:nvPr/>
            </p:nvSpPr>
            <p:spPr>
              <a:xfrm>
                <a:off x="22412466" y="12884548"/>
                <a:ext cx="10150342" cy="2174698"/>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Table 3.</a:t>
                </a:r>
                <a:r>
                  <a:rPr lang="en-US" sz="2800" dirty="0">
                    <a:latin typeface="Times New Roman" panose="02020603050405020304" pitchFamily="18" charset="0"/>
                    <a:cs typeface="Times New Roman" panose="02020603050405020304" pitchFamily="18" charset="0"/>
                  </a:rPr>
                  <a:t>Random Slope Model Summary of Random Effects</a:t>
                </a:r>
              </a:p>
              <a:p>
                <a:pPr algn="ctr"/>
                <a:r>
                  <a:rPr lang="en-US" sz="2400" dirty="0">
                    <a:latin typeface="Times New Roman" panose="02020603050405020304" pitchFamily="18" charset="0"/>
                    <a:cs typeface="Times New Roman" panose="02020603050405020304" pitchFamily="18" charset="0"/>
                  </a:rPr>
                  <a:t>This table shows the random effect is broken up into a random slope (Days) and a random intercept. This table also shows that  </a:t>
                </a:r>
                <a14:m>
                  <m:oMath xmlns:m="http://schemas.openxmlformats.org/officeDocument/2006/math">
                    <m:f>
                      <m:fPr>
                        <m:ctrlPr>
                          <a:rPr lang="en-US" sz="2400" i="1"/>
                        </m:ctrlPr>
                      </m:fPr>
                      <m:num>
                        <m:r>
                          <a:rPr lang="en-US" sz="2400" i="1"/>
                          <m:t>565.52+32.68</m:t>
                        </m:r>
                      </m:num>
                      <m:den>
                        <m:r>
                          <a:rPr lang="en-US" sz="2400" i="1"/>
                          <m:t>565.52+32.68+654.94</m:t>
                        </m:r>
                      </m:den>
                    </m:f>
                    <m:r>
                      <a:rPr lang="en-US" sz="2400" i="1"/>
                      <m:t>=53.5%</m:t>
                    </m:r>
                  </m:oMath>
                </a14:m>
                <a:r>
                  <a:rPr lang="en-US" sz="2400" dirty="0">
                    <a:latin typeface="Times New Roman" panose="02020603050405020304" pitchFamily="18" charset="0"/>
                    <a:cs typeface="Times New Roman" panose="02020603050405020304" pitchFamily="18" charset="0"/>
                  </a:rPr>
                  <a:t>  of the of the total variance remaining after accounting for fixed effects is explained by subject. </a:t>
                </a:r>
              </a:p>
            </p:txBody>
          </p:sp>
        </mc:Choice>
        <mc:Fallback>
          <p:sp>
            <p:nvSpPr>
              <p:cNvPr id="34" name="TextBox 33">
                <a:extLst>
                  <a:ext uri="{FF2B5EF4-FFF2-40B4-BE49-F238E27FC236}">
                    <a16:creationId xmlns:a16="http://schemas.microsoft.com/office/drawing/2014/main" id="{BFFD9389-C885-7A41-9CB0-2AD2AA48C56E}"/>
                  </a:ext>
                </a:extLst>
              </p:cNvPr>
              <p:cNvSpPr txBox="1">
                <a:spLocks noRot="1" noChangeAspect="1" noMove="1" noResize="1" noEditPoints="1" noAdjustHandles="1" noChangeArrowheads="1" noChangeShapeType="1" noTextEdit="1"/>
              </p:cNvSpPr>
              <p:nvPr/>
            </p:nvSpPr>
            <p:spPr>
              <a:xfrm>
                <a:off x="22412466" y="12884548"/>
                <a:ext cx="10150342" cy="2174698"/>
              </a:xfrm>
              <a:prstGeom prst="rect">
                <a:avLst/>
              </a:prstGeom>
              <a:blipFill>
                <a:blip r:embed="rId13"/>
                <a:stretch>
                  <a:fillRect t="-2907" r="-625" b="-5233"/>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2B773824-7FE1-9145-BCB9-F3F310254E7E}"/>
              </a:ext>
            </a:extLst>
          </p:cNvPr>
          <p:cNvSpPr txBox="1"/>
          <p:nvPr/>
        </p:nvSpPr>
        <p:spPr>
          <a:xfrm>
            <a:off x="22412466" y="16191989"/>
            <a:ext cx="9990136"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the Random Slope Model Fixed Effects Summary the Coefficients have not changed from from the Random Intercept model since the only change has been made to the random effect in the model. Defer to Table 2. for the Random Slope Model’s fixed effects summary</a:t>
            </a:r>
            <a:endParaRPr lang="en-US" sz="2400" b="1" dirty="0">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BB57C8CB-C125-F34C-98C5-9CA9B2F690AF}"/>
              </a:ext>
            </a:extLst>
          </p:cNvPr>
          <p:cNvPicPr/>
          <p:nvPr/>
        </p:nvPicPr>
        <p:blipFill>
          <a:blip r:embed="rId14">
            <a:extLst>
              <a:ext uri="{28A0092B-C50C-407E-A947-70E740481C1C}">
                <a14:useLocalDpi xmlns:a14="http://schemas.microsoft.com/office/drawing/2010/main" val="0"/>
              </a:ext>
            </a:extLst>
          </a:blip>
          <a:stretch>
            <a:fillRect/>
          </a:stretch>
        </p:blipFill>
        <p:spPr>
          <a:xfrm>
            <a:off x="22412466" y="18462207"/>
            <a:ext cx="10047018" cy="7825054"/>
          </a:xfrm>
          <a:prstGeom prst="rect">
            <a:avLst/>
          </a:prstGeom>
        </p:spPr>
      </p:pic>
      <p:sp>
        <p:nvSpPr>
          <p:cNvPr id="39" name="TextBox 38">
            <a:extLst>
              <a:ext uri="{FF2B5EF4-FFF2-40B4-BE49-F238E27FC236}">
                <a16:creationId xmlns:a16="http://schemas.microsoft.com/office/drawing/2014/main" id="{5B058A78-209F-4E42-A9A2-8F856CA71579}"/>
              </a:ext>
            </a:extLst>
          </p:cNvPr>
          <p:cNvSpPr txBox="1"/>
          <p:nvPr/>
        </p:nvSpPr>
        <p:spPr>
          <a:xfrm>
            <a:off x="22311090" y="27165440"/>
            <a:ext cx="10087111" cy="2062103"/>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Figure 3. </a:t>
            </a:r>
            <a:r>
              <a:rPr lang="en-US" sz="2800" dirty="0">
                <a:latin typeface="Times New Roman" panose="02020603050405020304" pitchFamily="18" charset="0"/>
                <a:cs typeface="Times New Roman" panose="02020603050405020304" pitchFamily="18" charset="0"/>
              </a:rPr>
              <a:t>Random Slope Model of Reaction Time vs. Days by Subject</a:t>
            </a:r>
            <a:r>
              <a:rPr lang="en-US" sz="2400" dirty="0">
                <a:latin typeface="Times New Roman" panose="02020603050405020304" pitchFamily="18" charset="0"/>
                <a:cs typeface="Times New Roman" panose="02020603050405020304" pitchFamily="18" charset="0"/>
              </a:rPr>
              <a:t>. </a:t>
            </a:r>
          </a:p>
          <a:p>
            <a:pPr algn="ctr"/>
            <a:r>
              <a:rPr lang="en-US" sz="2400" dirty="0">
                <a:latin typeface="Times New Roman" panose="02020603050405020304" pitchFamily="18" charset="0"/>
                <a:cs typeface="Times New Roman" panose="02020603050405020304" pitchFamily="18" charset="0"/>
              </a:rPr>
              <a:t>The Dark Red solid line indicates the fixed effects model while the different colored dashed lines indicate the model by subject. Here each subject has its own random intercept and slope. </a:t>
            </a:r>
            <a:endParaRPr lang="en-US" sz="2400" b="1" dirty="0">
              <a:latin typeface="Times New Roman" panose="02020603050405020304" pitchFamily="18" charset="0"/>
              <a:cs typeface="Times New Roman" panose="02020603050405020304" pitchFamily="18" charset="0"/>
            </a:endParaRPr>
          </a:p>
        </p:txBody>
      </p:sp>
      <p:graphicFrame>
        <p:nvGraphicFramePr>
          <p:cNvPr id="41" name="Table 40">
            <a:extLst>
              <a:ext uri="{FF2B5EF4-FFF2-40B4-BE49-F238E27FC236}">
                <a16:creationId xmlns:a16="http://schemas.microsoft.com/office/drawing/2014/main" id="{00521D9E-834E-A948-8D94-7E499B84BAC8}"/>
              </a:ext>
            </a:extLst>
          </p:cNvPr>
          <p:cNvGraphicFramePr>
            <a:graphicFrameLocks noGrp="1"/>
          </p:cNvGraphicFramePr>
          <p:nvPr>
            <p:extLst>
              <p:ext uri="{D42A27DB-BD31-4B8C-83A1-F6EECF244321}">
                <p14:modId xmlns:p14="http://schemas.microsoft.com/office/powerpoint/2010/main" val="114953308"/>
              </p:ext>
            </p:extLst>
          </p:nvPr>
        </p:nvGraphicFramePr>
        <p:xfrm>
          <a:off x="34691583" y="5801300"/>
          <a:ext cx="7492602" cy="2560320"/>
        </p:xfrm>
        <a:graphic>
          <a:graphicData uri="http://schemas.openxmlformats.org/drawingml/2006/table">
            <a:tbl>
              <a:tblPr firstRow="1" bandRow="1">
                <a:tableStyleId>{93296810-A885-4BE3-A3E7-6D5BEEA58F35}</a:tableStyleId>
              </a:tblPr>
              <a:tblGrid>
                <a:gridCol w="2497534">
                  <a:extLst>
                    <a:ext uri="{9D8B030D-6E8A-4147-A177-3AD203B41FA5}">
                      <a16:colId xmlns:a16="http://schemas.microsoft.com/office/drawing/2014/main" val="3249360450"/>
                    </a:ext>
                  </a:extLst>
                </a:gridCol>
                <a:gridCol w="2497534">
                  <a:extLst>
                    <a:ext uri="{9D8B030D-6E8A-4147-A177-3AD203B41FA5}">
                      <a16:colId xmlns:a16="http://schemas.microsoft.com/office/drawing/2014/main" val="4142432819"/>
                    </a:ext>
                  </a:extLst>
                </a:gridCol>
                <a:gridCol w="2497534">
                  <a:extLst>
                    <a:ext uri="{9D8B030D-6E8A-4147-A177-3AD203B41FA5}">
                      <a16:colId xmlns:a16="http://schemas.microsoft.com/office/drawing/2014/main" val="1446445321"/>
                    </a:ext>
                  </a:extLst>
                </a:gridCol>
              </a:tblGrid>
              <a:tr h="511478">
                <a:tc gridSpan="3">
                  <a:txBody>
                    <a:bodyPr/>
                    <a:lstStyle/>
                    <a:p>
                      <a:pPr algn="ctr"/>
                      <a:r>
                        <a:rPr lang="en-US" sz="3600" dirty="0"/>
                        <a:t>Likelihood Ratio Test for Statistical Significance of Fixed Effects</a:t>
                      </a:r>
                    </a:p>
                  </a:txBody>
                  <a:tcPr/>
                </a:tc>
                <a:tc hMerge="1">
                  <a:txBody>
                    <a:bodyPr/>
                    <a:lstStyle/>
                    <a:p>
                      <a:endParaRPr lang="en-US" sz="4800" dirty="0"/>
                    </a:p>
                  </a:txBody>
                  <a:tcPr/>
                </a:tc>
                <a:tc hMerge="1">
                  <a:txBody>
                    <a:bodyPr/>
                    <a:lstStyle/>
                    <a:p>
                      <a:endParaRPr lang="en-US" sz="4800" dirty="0"/>
                    </a:p>
                  </a:txBody>
                  <a:tcPr/>
                </a:tc>
                <a:extLst>
                  <a:ext uri="{0D108BD9-81ED-4DB2-BD59-A6C34878D82A}">
                    <a16:rowId xmlns:a16="http://schemas.microsoft.com/office/drawing/2014/main" val="177258133"/>
                  </a:ext>
                </a:extLst>
              </a:tr>
              <a:tr h="365342">
                <a:tc>
                  <a:txBody>
                    <a:bodyPr/>
                    <a:lstStyle/>
                    <a:p>
                      <a:r>
                        <a:rPr lang="en-US" sz="2400" dirty="0"/>
                        <a:t>Model</a:t>
                      </a:r>
                    </a:p>
                  </a:txBody>
                  <a:tcPr/>
                </a:tc>
                <a:tc>
                  <a:txBody>
                    <a:bodyPr/>
                    <a:lstStyle/>
                    <a:p>
                      <a:r>
                        <a:rPr lang="en-US" sz="2400" dirty="0"/>
                        <a:t>Test Statistic</a:t>
                      </a:r>
                    </a:p>
                  </a:txBody>
                  <a:tcPr/>
                </a:tc>
                <a:tc>
                  <a:txBody>
                    <a:bodyPr/>
                    <a:lstStyle/>
                    <a:p>
                      <a:r>
                        <a:rPr lang="en-US" sz="2400" dirty="0"/>
                        <a:t>P-Value</a:t>
                      </a:r>
                    </a:p>
                  </a:txBody>
                  <a:tcPr/>
                </a:tc>
                <a:extLst>
                  <a:ext uri="{0D108BD9-81ED-4DB2-BD59-A6C34878D82A}">
                    <a16:rowId xmlns:a16="http://schemas.microsoft.com/office/drawing/2014/main" val="118647829"/>
                  </a:ext>
                </a:extLst>
              </a:tr>
              <a:tr h="365342">
                <a:tc>
                  <a:txBody>
                    <a:bodyPr/>
                    <a:lstStyle/>
                    <a:p>
                      <a:r>
                        <a:rPr lang="en-US" sz="2400" dirty="0"/>
                        <a:t>Random Intercept</a:t>
                      </a:r>
                    </a:p>
                  </a:txBody>
                  <a:tcPr/>
                </a:tc>
                <a:tc>
                  <a:txBody>
                    <a:bodyPr/>
                    <a:lstStyle/>
                    <a:p>
                      <a:r>
                        <a:rPr lang="en-US" sz="2400" dirty="0"/>
                        <a:t>116.46</a:t>
                      </a:r>
                    </a:p>
                  </a:txBody>
                  <a:tcPr/>
                </a:tc>
                <a:tc>
                  <a:txBody>
                    <a:bodyPr/>
                    <a:lstStyle/>
                    <a:p>
                      <a:r>
                        <a:rPr lang="en-US" sz="2400" dirty="0"/>
                        <a:t>&lt;2.2e-16</a:t>
                      </a:r>
                    </a:p>
                  </a:txBody>
                  <a:tcPr/>
                </a:tc>
                <a:extLst>
                  <a:ext uri="{0D108BD9-81ED-4DB2-BD59-A6C34878D82A}">
                    <a16:rowId xmlns:a16="http://schemas.microsoft.com/office/drawing/2014/main" val="3780830148"/>
                  </a:ext>
                </a:extLst>
              </a:tr>
              <a:tr h="365342">
                <a:tc>
                  <a:txBody>
                    <a:bodyPr/>
                    <a:lstStyle/>
                    <a:p>
                      <a:r>
                        <a:rPr lang="en-US" sz="2400" dirty="0"/>
                        <a:t>Random Slope</a:t>
                      </a:r>
                    </a:p>
                  </a:txBody>
                  <a:tcPr/>
                </a:tc>
                <a:tc>
                  <a:txBody>
                    <a:bodyPr/>
                    <a:lstStyle/>
                    <a:p>
                      <a:r>
                        <a:rPr lang="en-US" sz="2400" dirty="0"/>
                        <a:t>23.537</a:t>
                      </a:r>
                    </a:p>
                  </a:txBody>
                  <a:tcPr/>
                </a:tc>
                <a:tc>
                  <a:txBody>
                    <a:bodyPr/>
                    <a:lstStyle/>
                    <a:p>
                      <a:r>
                        <a:rPr lang="en-US" sz="2400" dirty="0"/>
                        <a:t>1.226e-6</a:t>
                      </a:r>
                    </a:p>
                  </a:txBody>
                  <a:tcPr/>
                </a:tc>
                <a:extLst>
                  <a:ext uri="{0D108BD9-81ED-4DB2-BD59-A6C34878D82A}">
                    <a16:rowId xmlns:a16="http://schemas.microsoft.com/office/drawing/2014/main" val="3397447166"/>
                  </a:ext>
                </a:extLst>
              </a:tr>
            </a:tbl>
          </a:graphicData>
        </a:graphic>
      </p:graphicFrame>
      <p:sp>
        <p:nvSpPr>
          <p:cNvPr id="42" name="TextBox 41">
            <a:extLst>
              <a:ext uri="{FF2B5EF4-FFF2-40B4-BE49-F238E27FC236}">
                <a16:creationId xmlns:a16="http://schemas.microsoft.com/office/drawing/2014/main" id="{62943BC9-3DD2-774F-B725-4560F5BA2034}"/>
              </a:ext>
            </a:extLst>
          </p:cNvPr>
          <p:cNvSpPr txBox="1"/>
          <p:nvPr/>
        </p:nvSpPr>
        <p:spPr>
          <a:xfrm>
            <a:off x="33594370" y="8657492"/>
            <a:ext cx="9687028" cy="2000548"/>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Table 4. </a:t>
            </a:r>
            <a:r>
              <a:rPr lang="en-US" sz="2800" dirty="0">
                <a:latin typeface="Times New Roman" panose="02020603050405020304" pitchFamily="18" charset="0"/>
                <a:cs typeface="Times New Roman" panose="02020603050405020304" pitchFamily="18" charset="0"/>
              </a:rPr>
              <a:t>Likelihood Ratio Test for H</a:t>
            </a:r>
            <a:r>
              <a:rPr lang="en-US" sz="2800" baseline="-25000" dirty="0">
                <a:latin typeface="Times New Roman" panose="02020603050405020304" pitchFamily="18" charset="0"/>
                <a:cs typeface="Times New Roman" panose="02020603050405020304" pitchFamily="18" charset="0"/>
              </a:rPr>
              <a:t>o</a:t>
            </a:r>
            <a:r>
              <a:rPr lang="en-US" sz="2800" dirty="0">
                <a:latin typeface="Times New Roman" panose="02020603050405020304" pitchFamily="18" charset="0"/>
                <a:cs typeface="Times New Roman" panose="02020603050405020304" pitchFamily="18" charset="0"/>
              </a:rPr>
              <a:t>: Fixed Effect Days=0. </a:t>
            </a:r>
          </a:p>
          <a:p>
            <a:pPr algn="ctr"/>
            <a:r>
              <a:rPr lang="en-US" sz="2400" dirty="0">
                <a:latin typeface="Times New Roman" panose="02020603050405020304" pitchFamily="18" charset="0"/>
                <a:cs typeface="Times New Roman" panose="02020603050405020304" pitchFamily="18" charset="0"/>
              </a:rPr>
              <a:t>The table shows the results from a likelihood ratio test where the model with the fixed effect was compared to a null model without the fixed effect. Both tests found evidence in support of the alternative hypothesis that the fixed effect differs from zero. </a:t>
            </a:r>
          </a:p>
        </p:txBody>
      </p:sp>
      <p:graphicFrame>
        <p:nvGraphicFramePr>
          <p:cNvPr id="45" name="Table 44">
            <a:extLst>
              <a:ext uri="{FF2B5EF4-FFF2-40B4-BE49-F238E27FC236}">
                <a16:creationId xmlns:a16="http://schemas.microsoft.com/office/drawing/2014/main" id="{1A651CA8-E0A9-5149-A448-24917C02B07C}"/>
              </a:ext>
            </a:extLst>
          </p:cNvPr>
          <p:cNvGraphicFramePr>
            <a:graphicFrameLocks noGrp="1"/>
          </p:cNvGraphicFramePr>
          <p:nvPr>
            <p:extLst>
              <p:ext uri="{D42A27DB-BD31-4B8C-83A1-F6EECF244321}">
                <p14:modId xmlns:p14="http://schemas.microsoft.com/office/powerpoint/2010/main" val="3513950433"/>
              </p:ext>
            </p:extLst>
          </p:nvPr>
        </p:nvGraphicFramePr>
        <p:xfrm>
          <a:off x="34185260" y="11001336"/>
          <a:ext cx="8692686" cy="2560320"/>
        </p:xfrm>
        <a:graphic>
          <a:graphicData uri="http://schemas.openxmlformats.org/drawingml/2006/table">
            <a:tbl>
              <a:tblPr firstRow="1" bandRow="1">
                <a:tableStyleId>{93296810-A885-4BE3-A3E7-6D5BEEA58F35}</a:tableStyleId>
              </a:tblPr>
              <a:tblGrid>
                <a:gridCol w="2897562">
                  <a:extLst>
                    <a:ext uri="{9D8B030D-6E8A-4147-A177-3AD203B41FA5}">
                      <a16:colId xmlns:a16="http://schemas.microsoft.com/office/drawing/2014/main" val="3249360450"/>
                    </a:ext>
                  </a:extLst>
                </a:gridCol>
                <a:gridCol w="2897562">
                  <a:extLst>
                    <a:ext uri="{9D8B030D-6E8A-4147-A177-3AD203B41FA5}">
                      <a16:colId xmlns:a16="http://schemas.microsoft.com/office/drawing/2014/main" val="4142432819"/>
                    </a:ext>
                  </a:extLst>
                </a:gridCol>
                <a:gridCol w="2897562">
                  <a:extLst>
                    <a:ext uri="{9D8B030D-6E8A-4147-A177-3AD203B41FA5}">
                      <a16:colId xmlns:a16="http://schemas.microsoft.com/office/drawing/2014/main" val="1446445321"/>
                    </a:ext>
                  </a:extLst>
                </a:gridCol>
              </a:tblGrid>
              <a:tr h="511478">
                <a:tc gridSpan="3">
                  <a:txBody>
                    <a:bodyPr/>
                    <a:lstStyle/>
                    <a:p>
                      <a:pPr algn="ctr"/>
                      <a:r>
                        <a:rPr lang="en-US" sz="3600" dirty="0"/>
                        <a:t>Restricted Likelihood Ratio Test for Statistical Significance of Random Effects</a:t>
                      </a:r>
                    </a:p>
                  </a:txBody>
                  <a:tcPr/>
                </a:tc>
                <a:tc hMerge="1">
                  <a:txBody>
                    <a:bodyPr/>
                    <a:lstStyle/>
                    <a:p>
                      <a:endParaRPr lang="en-US" sz="4800" dirty="0"/>
                    </a:p>
                  </a:txBody>
                  <a:tcPr/>
                </a:tc>
                <a:tc hMerge="1">
                  <a:txBody>
                    <a:bodyPr/>
                    <a:lstStyle/>
                    <a:p>
                      <a:endParaRPr lang="en-US" sz="4800" dirty="0"/>
                    </a:p>
                  </a:txBody>
                  <a:tcPr/>
                </a:tc>
                <a:extLst>
                  <a:ext uri="{0D108BD9-81ED-4DB2-BD59-A6C34878D82A}">
                    <a16:rowId xmlns:a16="http://schemas.microsoft.com/office/drawing/2014/main" val="177258133"/>
                  </a:ext>
                </a:extLst>
              </a:tr>
              <a:tr h="365342">
                <a:tc>
                  <a:txBody>
                    <a:bodyPr/>
                    <a:lstStyle/>
                    <a:p>
                      <a:r>
                        <a:rPr lang="en-US" sz="2400" dirty="0"/>
                        <a:t>Model</a:t>
                      </a:r>
                    </a:p>
                  </a:txBody>
                  <a:tcPr/>
                </a:tc>
                <a:tc>
                  <a:txBody>
                    <a:bodyPr/>
                    <a:lstStyle/>
                    <a:p>
                      <a:r>
                        <a:rPr lang="en-US" sz="2400" dirty="0"/>
                        <a:t>RLRT Test Statistic</a:t>
                      </a:r>
                    </a:p>
                  </a:txBody>
                  <a:tcPr/>
                </a:tc>
                <a:tc>
                  <a:txBody>
                    <a:bodyPr/>
                    <a:lstStyle/>
                    <a:p>
                      <a:r>
                        <a:rPr lang="en-US" sz="2400" dirty="0"/>
                        <a:t>P-Value</a:t>
                      </a:r>
                    </a:p>
                  </a:txBody>
                  <a:tcPr/>
                </a:tc>
                <a:extLst>
                  <a:ext uri="{0D108BD9-81ED-4DB2-BD59-A6C34878D82A}">
                    <a16:rowId xmlns:a16="http://schemas.microsoft.com/office/drawing/2014/main" val="118647829"/>
                  </a:ext>
                </a:extLst>
              </a:tr>
              <a:tr h="365342">
                <a:tc>
                  <a:txBody>
                    <a:bodyPr/>
                    <a:lstStyle/>
                    <a:p>
                      <a:r>
                        <a:rPr lang="en-US" sz="2400" dirty="0"/>
                        <a:t>Random Intercept</a:t>
                      </a:r>
                    </a:p>
                  </a:txBody>
                  <a:tcPr/>
                </a:tc>
                <a:tc>
                  <a:txBody>
                    <a:bodyPr/>
                    <a:lstStyle/>
                    <a:p>
                      <a:r>
                        <a:rPr lang="en-US" sz="2400" dirty="0"/>
                        <a:t>107.2</a:t>
                      </a:r>
                    </a:p>
                  </a:txBody>
                  <a:tcPr/>
                </a:tc>
                <a:tc>
                  <a:txBody>
                    <a:bodyPr/>
                    <a:lstStyle/>
                    <a:p>
                      <a:r>
                        <a:rPr lang="en-US" sz="2400" dirty="0"/>
                        <a:t>&lt;2.2e-16</a:t>
                      </a:r>
                    </a:p>
                  </a:txBody>
                  <a:tcPr/>
                </a:tc>
                <a:extLst>
                  <a:ext uri="{0D108BD9-81ED-4DB2-BD59-A6C34878D82A}">
                    <a16:rowId xmlns:a16="http://schemas.microsoft.com/office/drawing/2014/main" val="3780830148"/>
                  </a:ext>
                </a:extLst>
              </a:tr>
              <a:tr h="365342">
                <a:tc>
                  <a:txBody>
                    <a:bodyPr/>
                    <a:lstStyle/>
                    <a:p>
                      <a:r>
                        <a:rPr lang="en-US" sz="2400" dirty="0"/>
                        <a:t>Random Slope</a:t>
                      </a:r>
                    </a:p>
                  </a:txBody>
                  <a:tcPr/>
                </a:tc>
                <a:tc>
                  <a:txBody>
                    <a:bodyPr/>
                    <a:lstStyle/>
                    <a:p>
                      <a:r>
                        <a:rPr lang="en-US" sz="2400" dirty="0"/>
                        <a:t>47.796</a:t>
                      </a:r>
                    </a:p>
                  </a:txBody>
                  <a:tcPr/>
                </a:tc>
                <a:tc>
                  <a:txBody>
                    <a:bodyPr/>
                    <a:lstStyle/>
                    <a:p>
                      <a:r>
                        <a:rPr lang="en-US" sz="2400" dirty="0"/>
                        <a:t>&lt;2.2e-16</a:t>
                      </a:r>
                    </a:p>
                  </a:txBody>
                  <a:tcPr/>
                </a:tc>
                <a:extLst>
                  <a:ext uri="{0D108BD9-81ED-4DB2-BD59-A6C34878D82A}">
                    <a16:rowId xmlns:a16="http://schemas.microsoft.com/office/drawing/2014/main" val="3397447166"/>
                  </a:ext>
                </a:extLst>
              </a:tr>
            </a:tbl>
          </a:graphicData>
        </a:graphic>
      </p:graphicFrame>
      <p:sp>
        <p:nvSpPr>
          <p:cNvPr id="46" name="TextBox 45">
            <a:extLst>
              <a:ext uri="{FF2B5EF4-FFF2-40B4-BE49-F238E27FC236}">
                <a16:creationId xmlns:a16="http://schemas.microsoft.com/office/drawing/2014/main" id="{FCEC1E7D-1D63-B441-8193-72977F9E967F}"/>
              </a:ext>
            </a:extLst>
          </p:cNvPr>
          <p:cNvSpPr txBox="1"/>
          <p:nvPr/>
        </p:nvSpPr>
        <p:spPr>
          <a:xfrm flipH="1">
            <a:off x="22292902" y="15675815"/>
            <a:ext cx="1005681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Random Slope Model Fixed Effects:</a:t>
            </a:r>
          </a:p>
        </p:txBody>
      </p:sp>
      <p:pic>
        <p:nvPicPr>
          <p:cNvPr id="49" name="Picture 48">
            <a:extLst>
              <a:ext uri="{FF2B5EF4-FFF2-40B4-BE49-F238E27FC236}">
                <a16:creationId xmlns:a16="http://schemas.microsoft.com/office/drawing/2014/main" id="{F009516E-B33F-9343-B340-C800910CC37D}"/>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2349713" y="1187992"/>
            <a:ext cx="10056813" cy="1973515"/>
          </a:xfrm>
          <a:prstGeom prst="rect">
            <a:avLst/>
          </a:prstGeom>
        </p:spPr>
      </p:pic>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8451</TotalTime>
  <Words>1473</Words>
  <Application>Microsoft Macintosh PowerPoint</Application>
  <PresentationFormat>Custom</PresentationFormat>
  <Paragraphs>136</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Ingram, Michael</cp:lastModifiedBy>
  <cp:revision>96</cp:revision>
  <dcterms:created xsi:type="dcterms:W3CDTF">2012-02-03T19:11:35Z</dcterms:created>
  <dcterms:modified xsi:type="dcterms:W3CDTF">2018-12-12T21:10:34Z</dcterms:modified>
</cp:coreProperties>
</file>