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6" r:id="rId2"/>
    <p:sldId id="680" r:id="rId3"/>
    <p:sldId id="681" r:id="rId4"/>
    <p:sldId id="739" r:id="rId5"/>
    <p:sldId id="738" r:id="rId6"/>
    <p:sldId id="269" r:id="rId7"/>
    <p:sldId id="310" r:id="rId8"/>
    <p:sldId id="740" r:id="rId9"/>
    <p:sldId id="679" r:id="rId10"/>
    <p:sldId id="682" r:id="rId11"/>
    <p:sldId id="737" r:id="rId12"/>
    <p:sldId id="683" r:id="rId13"/>
    <p:sldId id="684" r:id="rId14"/>
    <p:sldId id="685" r:id="rId15"/>
    <p:sldId id="686" r:id="rId16"/>
    <p:sldId id="687" r:id="rId17"/>
    <p:sldId id="688" r:id="rId18"/>
    <p:sldId id="689" r:id="rId19"/>
    <p:sldId id="690" r:id="rId20"/>
    <p:sldId id="691" r:id="rId21"/>
    <p:sldId id="692" r:id="rId22"/>
    <p:sldId id="693" r:id="rId23"/>
    <p:sldId id="694" r:id="rId24"/>
    <p:sldId id="695" r:id="rId25"/>
    <p:sldId id="696" r:id="rId26"/>
    <p:sldId id="69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24" r:id="rId35"/>
    <p:sldId id="705" r:id="rId36"/>
    <p:sldId id="706" r:id="rId37"/>
    <p:sldId id="707" r:id="rId38"/>
    <p:sldId id="708" r:id="rId39"/>
    <p:sldId id="709" r:id="rId40"/>
    <p:sldId id="710" r:id="rId41"/>
    <p:sldId id="712" r:id="rId42"/>
    <p:sldId id="713" r:id="rId43"/>
    <p:sldId id="714" r:id="rId44"/>
    <p:sldId id="715" r:id="rId45"/>
    <p:sldId id="716" r:id="rId46"/>
    <p:sldId id="717" r:id="rId47"/>
    <p:sldId id="718" r:id="rId48"/>
    <p:sldId id="719" r:id="rId49"/>
    <p:sldId id="720" r:id="rId50"/>
    <p:sldId id="721" r:id="rId51"/>
    <p:sldId id="727" r:id="rId52"/>
    <p:sldId id="728" r:id="rId53"/>
    <p:sldId id="736" r:id="rId54"/>
    <p:sldId id="729" r:id="rId55"/>
    <p:sldId id="730" r:id="rId56"/>
    <p:sldId id="731" r:id="rId57"/>
    <p:sldId id="732" r:id="rId58"/>
    <p:sldId id="733" r:id="rId59"/>
    <p:sldId id="734" r:id="rId60"/>
    <p:sldId id="735" r:id="rId61"/>
    <p:sldId id="741" r:id="rId62"/>
    <p:sldId id="284" r:id="rId63"/>
    <p:sldId id="258" r:id="rId64"/>
    <p:sldId id="259" r:id="rId65"/>
    <p:sldId id="260" r:id="rId66"/>
    <p:sldId id="261" r:id="rId67"/>
    <p:sldId id="285" r:id="rId68"/>
    <p:sldId id="262" r:id="rId69"/>
    <p:sldId id="263" r:id="rId70"/>
    <p:sldId id="264" r:id="rId71"/>
    <p:sldId id="265" r:id="rId72"/>
    <p:sldId id="266" r:id="rId73"/>
    <p:sldId id="267" r:id="rId74"/>
    <p:sldId id="298" r:id="rId75"/>
    <p:sldId id="299" r:id="rId76"/>
    <p:sldId id="300" r:id="rId77"/>
    <p:sldId id="286" r:id="rId78"/>
    <p:sldId id="287" r:id="rId79"/>
    <p:sldId id="288" r:id="rId80"/>
    <p:sldId id="289" r:id="rId81"/>
    <p:sldId id="290" r:id="rId82"/>
    <p:sldId id="291" r:id="rId83"/>
    <p:sldId id="292" r:id="rId84"/>
    <p:sldId id="293" r:id="rId85"/>
    <p:sldId id="294" r:id="rId86"/>
    <p:sldId id="295" r:id="rId87"/>
    <p:sldId id="296" r:id="rId88"/>
    <p:sldId id="272" r:id="rId89"/>
    <p:sldId id="268" r:id="rId90"/>
    <p:sldId id="742" r:id="rId91"/>
    <p:sldId id="270" r:id="rId92"/>
    <p:sldId id="273" r:id="rId93"/>
    <p:sldId id="271" r:id="rId94"/>
    <p:sldId id="274" r:id="rId95"/>
    <p:sldId id="275" r:id="rId96"/>
    <p:sldId id="276" r:id="rId97"/>
    <p:sldId id="277" r:id="rId98"/>
    <p:sldId id="278" r:id="rId99"/>
    <p:sldId id="301" r:id="rId100"/>
    <p:sldId id="302" r:id="rId101"/>
    <p:sldId id="303" r:id="rId102"/>
    <p:sldId id="304" r:id="rId103"/>
    <p:sldId id="305" r:id="rId104"/>
    <p:sldId id="306" r:id="rId105"/>
    <p:sldId id="307" r:id="rId106"/>
    <p:sldId id="308" r:id="rId107"/>
    <p:sldId id="309" r:id="rId108"/>
    <p:sldId id="743" r:id="rId109"/>
    <p:sldId id="311" r:id="rId110"/>
    <p:sldId id="312" r:id="rId111"/>
    <p:sldId id="313" r:id="rId112"/>
    <p:sldId id="314" r:id="rId113"/>
    <p:sldId id="315" r:id="rId114"/>
    <p:sldId id="316" r:id="rId115"/>
    <p:sldId id="317" r:id="rId116"/>
    <p:sldId id="318" r:id="rId117"/>
    <p:sldId id="319" r:id="rId118"/>
    <p:sldId id="320" r:id="rId119"/>
    <p:sldId id="321" r:id="rId120"/>
    <p:sldId id="322" r:id="rId121"/>
    <p:sldId id="323" r:id="rId122"/>
    <p:sldId id="324" r:id="rId123"/>
    <p:sldId id="325" r:id="rId124"/>
    <p:sldId id="326" r:id="rId125"/>
    <p:sldId id="327" r:id="rId126"/>
    <p:sldId id="328" r:id="rId127"/>
    <p:sldId id="329" r:id="rId128"/>
    <p:sldId id="330" r:id="rId129"/>
    <p:sldId id="331" r:id="rId130"/>
    <p:sldId id="332" r:id="rId131"/>
    <p:sldId id="333" r:id="rId132"/>
    <p:sldId id="334" r:id="rId133"/>
    <p:sldId id="335" r:id="rId134"/>
    <p:sldId id="336" r:id="rId135"/>
    <p:sldId id="337" r:id="rId13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C2E8-1B6B-4980-B6EA-E0B96A9807F1}" type="datetimeFigureOut">
              <a:rPr lang="en-IL" smtClean="0"/>
              <a:t>01/05/2020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D1E42-8CA9-4903-BB0A-7CC4E501E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49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itchFamily="34" charset="-128"/>
              </a:rPr>
              <a:t>* Trace with a simple input file e.g., gpa.txt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FD2F5BC-9770-46DD-BDA4-BF5FA7DBE0CA}" type="slidenum">
              <a:rPr lang="en-US" altLang="en-US" smtClean="0"/>
              <a:pPr eaLnBrk="1" hangingPunct="1">
                <a:spcBef>
                  <a:spcPct val="0"/>
                </a:spcBef>
              </a:pPr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45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5094-E440-4737-AA33-FD9CC17F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D43AD-043F-411E-9964-EE22061D0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0BD7-C567-44DF-87F7-931BA7A6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EE50-3DE2-45BC-8E31-8AAD7F5E6C41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D2B6-EEFF-445C-988F-93ADC32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9CF-EA76-4426-8B45-6E07A3E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B035-3D67-4361-B2E7-2BA061A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2ACCF-996D-489A-9099-D66FCFCB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AC42-6E72-45DC-AC5F-DA4D4F2E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2380-D29B-405B-AC0D-E7FC3033D5CB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2C7F-07AF-4100-97CE-DA9EC79A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7C53-A5A5-432E-BDFD-FAA299B3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24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E687D-B25A-4830-9AD9-89CF7A6BF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62B7-AC5B-4AA2-896D-939B82D0B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DDCE-0463-4220-B70F-4B73C9B9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44F-1F94-4ADF-9C1C-6074782D01EB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4F38-2907-4A5F-ACA2-E6B4508E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02FC-1F8D-4101-BBF7-4E836511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12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CA3B-8D34-4746-B3C2-25CA47AE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8914-7D0E-442E-8122-93486F35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A47D-6975-4AA8-B186-2BDC493B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6CD0-797D-4A5B-ABEB-62054CFFE3F1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9790-0EE2-469C-8169-840AD33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6104-1E48-44C9-B64B-61B66793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98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E7CB-572C-4106-A3C1-6D75E628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FD50-08C5-4C58-93C5-841B1257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23BF-6692-46E7-A2E1-3900A45D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D35-EF83-4A4B-B5B8-80F91E9FC884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A5E5-DB4F-4E91-947C-19B15915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FE80-61DB-41A0-8910-2BF914F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4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8E77-15AB-4112-86B9-F55E753D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AD84-11A1-4A99-B852-E3881D4A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00E39-D93E-4F76-8E8F-60E352A1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AD10-D29A-4D7B-9E89-28716C61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41FE-6FD1-456D-AF10-C50330B14C4C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5D6B9-70ED-47B8-B553-8901246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986A-3001-49D8-A2B6-A6F3BB2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80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F5B1-2866-4CE2-B5C9-E33C4BA5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B533-0312-46F6-AF89-2CD7C607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A3B34-B9DB-4555-896D-82399A30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D301-4F68-4BDB-B568-A02694BE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D42C4-2B0F-4091-A3F5-52ABD07EE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92717-B795-474A-A81E-202CFF8A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8A41-55A1-47AC-BBE8-72EE03059B7E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8A657-F6D3-4F14-BA9A-40D63800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46EAE-8800-4068-8F6B-9A9D738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7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AD9C-A34C-4B5F-8C92-B8415E88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99164-37E6-469B-89A5-E01A5CBC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646-BDE7-4D62-88B2-1B8E79573CA1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FB2DC-63D5-4A4C-8E56-A09F6B5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A7247-769D-4731-84C0-5B67ECE2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2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261BE-ECCE-44B6-B8D6-311F55EC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0B7E-2282-4083-B1A2-9CA6585F6267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4D245-A603-4970-AD56-3B414924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7AFC-E3C0-4024-A1C7-068B5220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7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DD0E-AEEC-4631-AF79-733B5516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773-95F2-4490-93B0-D9358072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4700-4E48-435A-9126-1872CF36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5A57B-ACC9-4C30-A50A-E982F1DE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5C8C-A958-4CD6-9C61-A18432BDB924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D6FB-BD57-4C91-B66E-34FB07E1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0C5F-E41B-4181-AB04-42DC3219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726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5BD4-C59C-48B8-B9FA-D045CDC1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753E-9DE7-4CE4-9BA8-683CDDB7A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5E41-B65F-4F26-9623-12CAA86A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1097-D279-4C2E-B5B2-1AD00CB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4070-8AF2-4F53-94A3-5B2A971A890C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59CF-2890-4484-947A-0FB1885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C3C8-2C45-4E2D-B1E8-668A0F2B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52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A9C94-347C-4CCE-AE34-943C10D5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E4C9E-5CCC-46E8-9F05-A82BD275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743-7045-409E-A025-578A4882B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D786-7456-4C52-8E87-956A7D0A3F84}" type="datetime8">
              <a:rPr lang="en-IL" smtClean="0"/>
              <a:t>01/05/2020 17:01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C047-B8A3-4FE1-9463-CEA2075E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D022-2356-4532-8362-80669F7F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35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library/threading.html" TargetMode="External"/><Relationship Id="rId2" Type="http://schemas.openxmlformats.org/officeDocument/2006/relationships/hyperlink" Target="https://docs.python.org/2/library/threading.ht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mailto:finmath@uchicago.ed" TargetMode="External"/><Relationship Id="rId2" Type="http://schemas.openxmlformats.org/officeDocument/2006/relationships/hyperlink" Target="mailto:finmath@uchicago.edu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E92-AAE7-4FBB-B7B5-6DA0A751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MSCA 37014</a:t>
            </a:r>
            <a:br>
              <a:rPr lang="en-US" dirty="0"/>
            </a:br>
            <a:r>
              <a:rPr lang="en-US" dirty="0"/>
              <a:t>Python for Analytics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CFB77-81E1-4B45-9385-A78C7598F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8303-3F63-4EDB-86EC-2B0DAE56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177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advise to use PyCharm as a IDE (Integrated Development Environment)</a:t>
            </a:r>
          </a:p>
          <a:p>
            <a:endParaRPr lang="en-US" dirty="0"/>
          </a:p>
          <a:p>
            <a:r>
              <a:rPr lang="en-US" dirty="0"/>
              <a:t>Python is pre-installed with Mac OS and Linux</a:t>
            </a:r>
          </a:p>
          <a:p>
            <a:r>
              <a:rPr lang="en-US" dirty="0"/>
              <a:t>For Windows, you need to install it </a:t>
            </a:r>
            <a:r>
              <a:rPr lang="en-US" dirty="0">
                <a:hlinkClick r:id="rId2"/>
              </a:rPr>
              <a:t>http://python.org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1000"/>
            <a:ext cx="66562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110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Exceptions: File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100</a:t>
            </a:fld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>
                <a:ea typeface="ＭＳ Ｐゴシック" pitchFamily="34" charset="-128"/>
              </a:rPr>
              <a:t>Name of the online example: </a:t>
            </a:r>
            <a:r>
              <a:rPr lang="en-US" altLang="en-US" sz="20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file_exception.py</a:t>
            </a:r>
          </a:p>
          <a:p>
            <a:pPr>
              <a:lnSpc>
                <a:spcPct val="70000"/>
              </a:lnSpc>
            </a:pPr>
            <a:r>
              <a:rPr lang="en-US" altLang="en-US">
                <a:ea typeface="ＭＳ Ｐゴシック" pitchFamily="34" charset="-128"/>
              </a:rPr>
              <a:t>Input file name: Most of the previous input files can be used e.g. “</a:t>
            </a:r>
            <a:r>
              <a:rPr lang="en-US" altLang="ja-JP" sz="20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input1.txt</a:t>
            </a:r>
            <a:r>
              <a:rPr lang="en-US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endParaRPr lang="en-US" altLang="en-US" sz="180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inputFileOK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 (inputFileOK == False):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try: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inputFileName = input("Enter name of input file: 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inputFile = open(inputFileName, "r")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except IOError: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print("File", inputFileName, "could not be opened")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else: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print("Opening file", inputFileName, " for reading.")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inputFileOK = True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for line in inputFile: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sys.stdout.write(line)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 ("Completed reading of file", inputFileName)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inputFile.close()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 ("Closed file", inputFileName)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394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Workshop: Create </a:t>
            </a:r>
            <a:r>
              <a:rPr lang="en-US" dirty="0" err="1"/>
              <a:t>my_cp</a:t>
            </a:r>
            <a:r>
              <a:rPr lang="en-US" dirty="0"/>
              <a:t> and </a:t>
            </a:r>
            <a:r>
              <a:rPr lang="en-US" dirty="0" err="1"/>
              <a:t>my_grep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9050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import re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 err="1">
                <a:latin typeface="Courier" pitchFamily="49" charset="0"/>
              </a:rPr>
              <a:t>def</a:t>
            </a:r>
            <a:r>
              <a:rPr lang="en-US" sz="1800" dirty="0">
                <a:latin typeface="Courier" pitchFamily="49" charset="0"/>
              </a:rPr>
              <a:t> </a:t>
            </a:r>
            <a:r>
              <a:rPr lang="en-US" sz="1800" dirty="0" err="1">
                <a:latin typeface="Courier" pitchFamily="49" charset="0"/>
              </a:rPr>
              <a:t>grep</a:t>
            </a:r>
            <a:r>
              <a:rPr lang="en-US" sz="1800" dirty="0">
                <a:latin typeface="Courier" pitchFamily="49" charset="0"/>
              </a:rPr>
              <a:t>(</a:t>
            </a:r>
            <a:r>
              <a:rPr lang="en-US" sz="1800" dirty="0" err="1">
                <a:latin typeface="Courier" pitchFamily="49" charset="0"/>
              </a:rPr>
              <a:t>pattern,fileObj</a:t>
            </a:r>
            <a:r>
              <a:rPr lang="en-US" sz="1800" dirty="0">
                <a:latin typeface="Courier" pitchFamily="49" charset="0"/>
              </a:rPr>
              <a:t>):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>
                <a:latin typeface="Courier" pitchFamily="49" charset="0"/>
              </a:rPr>
              <a:t>  r=[]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>
                <a:latin typeface="Courier" pitchFamily="49" charset="0"/>
              </a:rPr>
              <a:t>  </a:t>
            </a:r>
            <a:r>
              <a:rPr lang="en-US" sz="1800" dirty="0" err="1">
                <a:latin typeface="Courier" pitchFamily="49" charset="0"/>
              </a:rPr>
              <a:t>linenumber</a:t>
            </a:r>
            <a:r>
              <a:rPr lang="en-US" sz="1800" dirty="0">
                <a:latin typeface="Courier" pitchFamily="49" charset="0"/>
              </a:rPr>
              <a:t>=0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>
                <a:latin typeface="Courier" pitchFamily="49" charset="0"/>
              </a:rPr>
              <a:t>  for line in </a:t>
            </a:r>
            <a:r>
              <a:rPr lang="en-US" sz="1800" dirty="0" err="1">
                <a:latin typeface="Courier" pitchFamily="49" charset="0"/>
              </a:rPr>
              <a:t>fileObj</a:t>
            </a:r>
            <a:r>
              <a:rPr lang="en-US" sz="1800" dirty="0">
                <a:latin typeface="Courier" pitchFamily="49" charset="0"/>
              </a:rPr>
              <a:t>: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>
                <a:latin typeface="Courier" pitchFamily="49" charset="0"/>
              </a:rPr>
              <a:t>    </a:t>
            </a:r>
            <a:r>
              <a:rPr lang="en-US" sz="1800" dirty="0" err="1">
                <a:latin typeface="Courier" pitchFamily="49" charset="0"/>
              </a:rPr>
              <a:t>linenumber</a:t>
            </a:r>
            <a:r>
              <a:rPr lang="en-US" sz="1800" dirty="0">
                <a:latin typeface="Courier" pitchFamily="49" charset="0"/>
              </a:rPr>
              <a:t> +=1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>
                <a:latin typeface="Courier" pitchFamily="49" charset="0"/>
              </a:rPr>
              <a:t>    if </a:t>
            </a:r>
            <a:r>
              <a:rPr lang="en-US" sz="1800" dirty="0" err="1">
                <a:latin typeface="Courier" pitchFamily="49" charset="0"/>
              </a:rPr>
              <a:t>re.search</a:t>
            </a:r>
            <a:r>
              <a:rPr lang="en-US" sz="1800" dirty="0">
                <a:latin typeface="Courier" pitchFamily="49" charset="0"/>
              </a:rPr>
              <a:t>(</a:t>
            </a:r>
            <a:r>
              <a:rPr lang="en-US" sz="1800" dirty="0" err="1">
                <a:latin typeface="Courier" pitchFamily="49" charset="0"/>
              </a:rPr>
              <a:t>pattern,line</a:t>
            </a:r>
            <a:r>
              <a:rPr lang="en-US" sz="1800" dirty="0">
                <a:latin typeface="Courier" pitchFamily="49" charset="0"/>
              </a:rPr>
              <a:t>):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>
                <a:latin typeface="Courier" pitchFamily="49" charset="0"/>
              </a:rPr>
              <a:t>      </a:t>
            </a:r>
            <a:r>
              <a:rPr lang="en-US" sz="1800" dirty="0" err="1">
                <a:latin typeface="Courier" pitchFamily="49" charset="0"/>
              </a:rPr>
              <a:t>r.append</a:t>
            </a:r>
            <a:r>
              <a:rPr lang="en-US" sz="1800" dirty="0">
                <a:latin typeface="Courier" pitchFamily="49" charset="0"/>
              </a:rPr>
              <a:t>((</a:t>
            </a:r>
            <a:r>
              <a:rPr lang="en-US" sz="1800" dirty="0" err="1">
                <a:latin typeface="Courier" pitchFamily="49" charset="0"/>
              </a:rPr>
              <a:t>linenumber,line</a:t>
            </a:r>
            <a:r>
              <a:rPr lang="en-US" sz="1800" dirty="0">
                <a:latin typeface="Courier" pitchFamily="49" charset="0"/>
              </a:rPr>
              <a:t>))</a:t>
            </a:r>
            <a:br>
              <a:rPr lang="en-US" sz="1800" dirty="0">
                <a:latin typeface="Courier" pitchFamily="49" charset="0"/>
              </a:rPr>
            </a:br>
            <a:r>
              <a:rPr lang="en-US" sz="1800" dirty="0">
                <a:latin typeface="Courier" pitchFamily="49" charset="0"/>
              </a:rPr>
              <a:t>  return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101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0" y="1524000"/>
            <a:ext cx="4343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## Open the file with read only permit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f = open('myTextFile.txt')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## Read the first line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line = </a:t>
            </a:r>
            <a:r>
              <a:rPr lang="en-US" sz="1600" dirty="0" err="1">
                <a:latin typeface="Courier" pitchFamily="49" charset="0"/>
              </a:rPr>
              <a:t>f.readline</a:t>
            </a:r>
            <a:r>
              <a:rPr lang="en-US" sz="1600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br>
              <a:rPr lang="en-US" sz="1600" dirty="0">
                <a:latin typeface="Courier" pitchFamily="49" charset="0"/>
              </a:rPr>
            </a:b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## If the file is not empty keep reading line one at a time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## till the file is empty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while line: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    print line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    line = </a:t>
            </a:r>
            <a:r>
              <a:rPr lang="en-US" sz="1600" dirty="0" err="1">
                <a:latin typeface="Courier" pitchFamily="49" charset="0"/>
              </a:rPr>
              <a:t>f.readline</a:t>
            </a:r>
            <a:r>
              <a:rPr lang="en-US" sz="1600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49" charset="0"/>
              </a:rPr>
              <a:t>f.close</a:t>
            </a:r>
            <a:r>
              <a:rPr lang="en-US" sz="1600" dirty="0">
                <a:latin typeface="Courier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47537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670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Threading -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511301" y="6158468"/>
            <a:ext cx="497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Acknowledgment: David Beazley http://www.dabeaz.com</a:t>
            </a:r>
          </a:p>
        </p:txBody>
      </p:sp>
    </p:spTree>
    <p:extLst>
      <p:ext uri="{BB962C8B-B14F-4D97-AF65-F5344CB8AC3E}">
        <p14:creationId xmlns:p14="http://schemas.microsoft.com/office/powerpoint/2010/main" val="6802882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•Programming with threads is hard</a:t>
            </a:r>
          </a:p>
          <a:p>
            <a:pPr marL="0" indent="0">
              <a:buNone/>
            </a:pPr>
            <a:r>
              <a:rPr lang="en-US" dirty="0"/>
              <a:t>•Really hard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Question:</a:t>
            </a:r>
          </a:p>
          <a:p>
            <a:pPr marL="0" indent="0">
              <a:buNone/>
            </a:pPr>
            <a:r>
              <a:rPr lang="en-US" i="1" dirty="0"/>
              <a:t>Why did the multithreaded chicken cross the road?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Answer:</a:t>
            </a:r>
          </a:p>
          <a:p>
            <a:pPr marL="0" indent="0">
              <a:buNone/>
            </a:pPr>
            <a:r>
              <a:rPr lang="en-US" i="1" dirty="0"/>
              <a:t>to </a:t>
            </a:r>
            <a:r>
              <a:rPr lang="en-US" i="1" dirty="0" err="1"/>
              <a:t>To</a:t>
            </a:r>
            <a:r>
              <a:rPr lang="en-US" i="1" dirty="0"/>
              <a:t> other side. get the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-- Jason Whittington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511301" y="6158468"/>
            <a:ext cx="497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Acknowledgment: David Beazley http://www.dabeaz.com</a:t>
            </a:r>
          </a:p>
        </p:txBody>
      </p:sp>
    </p:spTree>
    <p:extLst>
      <p:ext uri="{BB962C8B-B14F-4D97-AF65-F5344CB8AC3E}">
        <p14:creationId xmlns:p14="http://schemas.microsoft.com/office/powerpoint/2010/main" val="28033614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Doing more than one thing at a time</a:t>
            </a:r>
          </a:p>
          <a:p>
            <a:pPr lvl="1"/>
            <a:r>
              <a:rPr lang="en-US" dirty="0"/>
              <a:t>Example: client/server – Amazon accepting many customers at the same time – Chase accepting many withdraw from different customers at the same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https://docs.python.org/2/library/threading.html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https://docs.python.org/3.5/library/threading.html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511301" y="6158468"/>
            <a:ext cx="497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Acknowledgment: David Beazley http://www.dabeaz.com</a:t>
            </a:r>
          </a:p>
        </p:txBody>
      </p:sp>
    </p:spTree>
    <p:extLst>
      <p:ext uri="{BB962C8B-B14F-4D97-AF65-F5344CB8AC3E}">
        <p14:creationId xmlns:p14="http://schemas.microsoft.com/office/powerpoint/2010/main" val="4983857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Multitasking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2286000"/>
            <a:ext cx="5257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1" y="2438400"/>
            <a:ext cx="109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1" y="2438400"/>
            <a:ext cx="108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44958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9400" y="5410200"/>
            <a:ext cx="1828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1" y="4724400"/>
            <a:ext cx="109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1" y="5562600"/>
            <a:ext cx="108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44196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1" y="4648200"/>
            <a:ext cx="109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5410200"/>
            <a:ext cx="1828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19801" y="5562600"/>
            <a:ext cx="108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72401" y="4419600"/>
            <a:ext cx="838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Task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10600" y="5410200"/>
            <a:ext cx="9906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610600" y="5638800"/>
            <a:ext cx="828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 B</a:t>
            </a:r>
          </a:p>
        </p:txBody>
      </p:sp>
    </p:spTree>
    <p:extLst>
      <p:ext uri="{BB962C8B-B14F-4D97-AF65-F5344CB8AC3E}">
        <p14:creationId xmlns:p14="http://schemas.microsoft.com/office/powerpoint/2010/main" val="36388829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09800" y="3733800"/>
            <a:ext cx="8305800" cy="1676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1828800"/>
            <a:ext cx="8305800" cy="1676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106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5257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1" y="2362200"/>
            <a:ext cx="109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1" y="4267200"/>
            <a:ext cx="108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3000" y="2438400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3000" y="4267200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5791200"/>
            <a:ext cx="51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tasks &gt; number of CPU =&gt; CPU multitasks</a:t>
            </a:r>
          </a:p>
        </p:txBody>
      </p:sp>
    </p:spTree>
    <p:extLst>
      <p:ext uri="{BB962C8B-B14F-4D97-AF65-F5344CB8AC3E}">
        <p14:creationId xmlns:p14="http://schemas.microsoft.com/office/powerpoint/2010/main" val="30163914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tasks execute by alternating between CPU processing and I/O handling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107</a:t>
            </a:fld>
            <a:endParaRPr lang="fr-FR" dirty="0"/>
          </a:p>
        </p:txBody>
      </p:sp>
      <p:pic>
        <p:nvPicPr>
          <p:cNvPr id="7" name="Picture 6" descr="Screen Shot 2016-10-24 at 11.1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90801"/>
            <a:ext cx="5257800" cy="15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146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/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Processes:</a:t>
            </a:r>
          </a:p>
          <a:p>
            <a:pPr lvl="1"/>
            <a:r>
              <a:rPr lang="en-US" dirty="0"/>
              <a:t>Not share memory</a:t>
            </a:r>
          </a:p>
          <a:p>
            <a:pPr lvl="1"/>
            <a:r>
              <a:rPr lang="en-US" dirty="0"/>
              <a:t>File descriptors not shared</a:t>
            </a:r>
          </a:p>
          <a:p>
            <a:pPr lvl="1"/>
            <a:r>
              <a:rPr lang="en-US" dirty="0"/>
              <a:t>Not the same context (file system, signal)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Share memory</a:t>
            </a:r>
          </a:p>
          <a:p>
            <a:pPr lvl="1"/>
            <a:r>
              <a:rPr lang="en-US" dirty="0"/>
              <a:t>Share file descriptors</a:t>
            </a:r>
          </a:p>
          <a:p>
            <a:pPr lvl="1"/>
            <a:r>
              <a:rPr lang="en-US" dirty="0"/>
              <a:t>Share same context (file system, signal)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9422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Independent task running inside a program</a:t>
            </a:r>
          </a:p>
          <a:p>
            <a:r>
              <a:rPr lang="en-US" dirty="0"/>
              <a:t>Shares resources with the main program (memory, files, network connections,</a:t>
            </a:r>
            <a:r>
              <a:rPr lang="is-IS" dirty="0"/>
              <a:t>…)</a:t>
            </a:r>
          </a:p>
          <a:p>
            <a:r>
              <a:rPr lang="is-IS" dirty="0"/>
              <a:t>O</a:t>
            </a:r>
            <a:r>
              <a:rPr lang="en-US" dirty="0" err="1"/>
              <a:t>wn</a:t>
            </a:r>
            <a:r>
              <a:rPr lang="en-US" dirty="0"/>
              <a:t> independent flow of execution</a:t>
            </a:r>
          </a:p>
          <a:p>
            <a:endParaRPr lang="en-US" dirty="0"/>
          </a:p>
          <a:p>
            <a:r>
              <a:rPr lang="en-US" dirty="0"/>
              <a:t>Python threads are real system threads</a:t>
            </a:r>
          </a:p>
          <a:p>
            <a:pPr lvl="1"/>
            <a:r>
              <a:rPr lang="en-US" dirty="0"/>
              <a:t>POSIX threads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Windows threads</a:t>
            </a:r>
          </a:p>
          <a:p>
            <a:pPr lvl="1"/>
            <a:endParaRPr lang="en-US" dirty="0"/>
          </a:p>
          <a:p>
            <a:r>
              <a:rPr lang="en-US" dirty="0"/>
              <a:t>Fully managed by the host operating system</a:t>
            </a:r>
          </a:p>
          <a:p>
            <a:r>
              <a:rPr lang="en-US" dirty="0"/>
              <a:t>Possible because of the General Interpreter 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78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209800"/>
            <a:ext cx="2166938" cy="284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209800"/>
            <a:ext cx="2198632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416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0" y="2057400"/>
            <a:ext cx="1828800" cy="30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code.py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110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0" y="1676400"/>
            <a:ext cx="2667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Python loads a program and starts executing the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7244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7925912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077200" y="2514600"/>
            <a:ext cx="2438400" cy="3352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1828800" cy="30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thread – Thread Creation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3276600" cy="3886200"/>
          </a:xfrm>
        </p:spPr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code.py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111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0" y="1676400"/>
            <a:ext cx="2667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Creation of a thread – Launches a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7244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1" y="3657600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thread (thread_function1)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19800" y="3886200"/>
            <a:ext cx="2057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7801" y="5410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06292" y="3581401"/>
            <a:ext cx="2366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def</a:t>
            </a:r>
            <a:r>
              <a:rPr lang="en-US" i="1" dirty="0"/>
              <a:t> thread_function1():</a:t>
            </a:r>
          </a:p>
          <a:p>
            <a:r>
              <a:rPr lang="en-US" i="1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651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077200" y="2514600"/>
            <a:ext cx="2438400" cy="3352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1828800" cy="30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thread – Thread Execution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3276600" cy="3886200"/>
          </a:xfrm>
        </p:spPr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code.py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112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4114800"/>
            <a:ext cx="2286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Concurrent execution of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7244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1" y="3657600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thread (thread_function1)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19800" y="3886200"/>
            <a:ext cx="2057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06292" y="3581401"/>
            <a:ext cx="23660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def</a:t>
            </a:r>
            <a:r>
              <a:rPr lang="en-US" i="1" dirty="0"/>
              <a:t> thread_function1():</a:t>
            </a:r>
          </a:p>
          <a:p>
            <a:r>
              <a:rPr lang="en-US" i="1" dirty="0"/>
              <a:t>      </a:t>
            </a:r>
            <a:r>
              <a:rPr lang="en-US" dirty="0"/>
              <a:t>code</a:t>
            </a:r>
          </a:p>
          <a:p>
            <a:r>
              <a:rPr lang="en-US" dirty="0"/>
              <a:t>      code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67801" y="5410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 1</a:t>
            </a:r>
          </a:p>
        </p:txBody>
      </p:sp>
    </p:spTree>
    <p:extLst>
      <p:ext uri="{BB962C8B-B14F-4D97-AF65-F5344CB8AC3E}">
        <p14:creationId xmlns:p14="http://schemas.microsoft.com/office/powerpoint/2010/main" val="9034406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077200" y="2514600"/>
            <a:ext cx="2438400" cy="3352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1828800" cy="3962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thread – Thread 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3276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 python </a:t>
            </a:r>
            <a:r>
              <a:rPr lang="en-US" dirty="0" err="1"/>
              <a:t>code.py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r>
              <a:rPr lang="en-US" dirty="0"/>
              <a:t>     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113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62600" y="4267200"/>
            <a:ext cx="2286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Thread terminates on return or exit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42672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1" y="3657600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thread (thread_function1)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19800" y="3886200"/>
            <a:ext cx="2057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06292" y="3581401"/>
            <a:ext cx="23660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def</a:t>
            </a:r>
            <a:r>
              <a:rPr lang="en-US" i="1" dirty="0"/>
              <a:t> thread_function1():</a:t>
            </a:r>
          </a:p>
          <a:p>
            <a:r>
              <a:rPr lang="en-US" i="1" dirty="0"/>
              <a:t>      </a:t>
            </a:r>
            <a:r>
              <a:rPr lang="en-US" dirty="0"/>
              <a:t>code</a:t>
            </a:r>
          </a:p>
          <a:p>
            <a:r>
              <a:rPr lang="en-US" dirty="0"/>
              <a:t>      code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0601" y="541020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Return or exit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67200" y="5486400"/>
            <a:ext cx="3810000" cy="76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232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threads are defined by a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threading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Inherit from Thread and redefine run()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Functions as threads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4469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Method: Define a class and Redefine Run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dirty="0">
                <a:latin typeface="Courier"/>
                <a:cs typeface="Courier"/>
              </a:rPr>
              <a:t>time</a:t>
            </a:r>
            <a:br>
              <a:rPr lang="en-US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dirty="0">
                <a:latin typeface="Courier"/>
                <a:cs typeface="Courier"/>
              </a:rPr>
              <a:t>threading</a:t>
            </a: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CountdownThread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threading.Thread</a:t>
            </a:r>
            <a:r>
              <a:rPr lang="en-US" dirty="0">
                <a:latin typeface="Courier"/>
                <a:cs typeface="Courier"/>
              </a:rPr>
              <a:t>):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</a:t>
            </a:r>
            <a:r>
              <a:rPr lang="en-US" dirty="0" err="1">
                <a:latin typeface="Courier"/>
                <a:cs typeface="Courier"/>
              </a:rPr>
              <a:t>self,count</a:t>
            </a:r>
            <a:r>
              <a:rPr lang="en-US" dirty="0">
                <a:latin typeface="Courier"/>
                <a:cs typeface="Courier"/>
              </a:rPr>
              <a:t>):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threading.Thread.__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__(self)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self.count</a:t>
            </a:r>
            <a:r>
              <a:rPr lang="en-US" dirty="0">
                <a:latin typeface="Courier"/>
                <a:cs typeface="Courier"/>
              </a:rPr>
              <a:t> = count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run(self):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b="1" dirty="0">
                <a:latin typeface="Courier"/>
                <a:cs typeface="Courier"/>
              </a:rPr>
              <a:t>while </a:t>
            </a:r>
            <a:r>
              <a:rPr lang="en-US" dirty="0" err="1">
                <a:latin typeface="Courier"/>
                <a:cs typeface="Courier"/>
              </a:rPr>
              <a:t>self.count</a:t>
            </a:r>
            <a:r>
              <a:rPr lang="en-US" dirty="0">
                <a:latin typeface="Courier"/>
                <a:cs typeface="Courier"/>
              </a:rPr>
              <a:t> &gt; 0: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    print (</a:t>
            </a:r>
            <a:r>
              <a:rPr lang="en-US" b="1" dirty="0">
                <a:latin typeface="Courier"/>
                <a:cs typeface="Courier"/>
              </a:rPr>
              <a:t>"Counting down"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self.count</a:t>
            </a:r>
            <a:r>
              <a:rPr lang="en-US" dirty="0">
                <a:latin typeface="Courier"/>
                <a:cs typeface="Courier"/>
              </a:rPr>
              <a:t>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err="1">
                <a:latin typeface="Courier"/>
                <a:cs typeface="Courier"/>
              </a:rPr>
              <a:t>self.count</a:t>
            </a:r>
            <a:r>
              <a:rPr lang="en-US" dirty="0">
                <a:latin typeface="Courier"/>
                <a:cs typeface="Courier"/>
              </a:rPr>
              <a:t> -= 1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err="1">
                <a:latin typeface="Courier"/>
                <a:cs typeface="Courier"/>
              </a:rPr>
              <a:t>time.sleep</a:t>
            </a:r>
            <a:r>
              <a:rPr lang="en-US" dirty="0">
                <a:latin typeface="Courier"/>
                <a:cs typeface="Courier"/>
              </a:rPr>
              <a:t>(1)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b="1" dirty="0">
                <a:latin typeface="Courier"/>
                <a:cs typeface="Courier"/>
              </a:rPr>
              <a:t>return</a:t>
            </a:r>
            <a:br>
              <a:rPr lang="en-US" b="1" dirty="0">
                <a:latin typeface="Courier"/>
                <a:cs typeface="Courier"/>
              </a:rPr>
            </a:br>
            <a:br>
              <a:rPr lang="en-US" b="1" dirty="0">
                <a:latin typeface="Courier"/>
                <a:cs typeface="Courier"/>
              </a:rPr>
            </a:br>
            <a:br>
              <a:rPr lang="en-US" b="1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t1 = </a:t>
            </a:r>
            <a:r>
              <a:rPr lang="en-US" dirty="0" err="1">
                <a:latin typeface="Courier"/>
                <a:cs typeface="Courier"/>
              </a:rPr>
              <a:t>CountdownThread</a:t>
            </a:r>
            <a:r>
              <a:rPr lang="en-US" dirty="0">
                <a:latin typeface="Courier"/>
                <a:cs typeface="Courier"/>
              </a:rPr>
              <a:t>(10)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t1.start()</a:t>
            </a: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t2 = </a:t>
            </a:r>
            <a:r>
              <a:rPr lang="en-US" dirty="0" err="1">
                <a:latin typeface="Courier"/>
                <a:cs typeface="Courier"/>
              </a:rPr>
              <a:t>CountdownThread</a:t>
            </a:r>
            <a:r>
              <a:rPr lang="en-US" dirty="0">
                <a:latin typeface="Courier"/>
                <a:cs typeface="Courier"/>
              </a:rPr>
              <a:t>(20)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t2.start()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4850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time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threading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countdown(count):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while </a:t>
            </a:r>
            <a:r>
              <a:rPr lang="en-US" dirty="0"/>
              <a:t>count &gt; 0:</a:t>
            </a:r>
            <a:br>
              <a:rPr lang="en-US" dirty="0"/>
            </a:br>
            <a:r>
              <a:rPr lang="en-US" dirty="0"/>
              <a:t>               print (</a:t>
            </a:r>
            <a:r>
              <a:rPr lang="en-US" b="1" dirty="0"/>
              <a:t>"Counting down"</a:t>
            </a:r>
            <a:r>
              <a:rPr lang="en-US" dirty="0"/>
              <a:t>, count)</a:t>
            </a:r>
            <a:br>
              <a:rPr lang="en-US" dirty="0"/>
            </a:br>
            <a:r>
              <a:rPr lang="en-US" dirty="0"/>
              <a:t>               count -= 1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/>
              <a:t>time.sleep</a:t>
            </a:r>
            <a:r>
              <a:rPr lang="en-US" dirty="0"/>
              <a:t>(1)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t1 = </a:t>
            </a:r>
            <a:r>
              <a:rPr lang="en-US" dirty="0" err="1"/>
              <a:t>threading.Thread</a:t>
            </a:r>
            <a:r>
              <a:rPr lang="en-US" dirty="0"/>
              <a:t>(target=</a:t>
            </a:r>
            <a:r>
              <a:rPr lang="en-US" dirty="0" err="1"/>
              <a:t>countdown,args</a:t>
            </a:r>
            <a:r>
              <a:rPr lang="en-US" dirty="0"/>
              <a:t>=(10,))</a:t>
            </a:r>
            <a:br>
              <a:rPr lang="en-US" dirty="0"/>
            </a:br>
            <a:r>
              <a:rPr lang="en-US" dirty="0"/>
              <a:t>t1.start()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1743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runs independently</a:t>
            </a:r>
          </a:p>
          <a:p>
            <a:r>
              <a:rPr lang="en-US" dirty="0"/>
              <a:t>The main thread can wait for a thread to exit using the function </a:t>
            </a:r>
            <a:r>
              <a:rPr lang="en-US" i="1" dirty="0"/>
              <a:t>join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is-IS" dirty="0"/>
              <a:t>…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is-IS" dirty="0"/>
              <a:t>.join()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3078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variable ‘balance’ representing the balance of a checking account</a:t>
            </a:r>
          </a:p>
          <a:p>
            <a:r>
              <a:rPr lang="en-US" dirty="0"/>
              <a:t>Create two customers:</a:t>
            </a:r>
          </a:p>
          <a:p>
            <a:pPr lvl="1"/>
            <a:r>
              <a:rPr lang="en-US" dirty="0"/>
              <a:t>customer1 will make </a:t>
            </a:r>
            <a:r>
              <a:rPr lang="en-US" dirty="0">
                <a:latin typeface="Courier"/>
                <a:cs typeface="Courier"/>
              </a:rPr>
              <a:t>100000000</a:t>
            </a:r>
            <a:r>
              <a:rPr lang="en-US" dirty="0"/>
              <a:t> deposits of $1</a:t>
            </a:r>
          </a:p>
          <a:p>
            <a:pPr lvl="1"/>
            <a:r>
              <a:rPr lang="en-US" dirty="0"/>
              <a:t>customer2 will withdraw </a:t>
            </a:r>
            <a:r>
              <a:rPr lang="en-US" dirty="0">
                <a:latin typeface="Courier"/>
                <a:cs typeface="Courier"/>
              </a:rPr>
              <a:t>100000000</a:t>
            </a:r>
            <a:r>
              <a:rPr lang="en-US" dirty="0"/>
              <a:t> deposits of $1</a:t>
            </a:r>
          </a:p>
          <a:p>
            <a:endParaRPr lang="en-US" dirty="0"/>
          </a:p>
          <a:p>
            <a:r>
              <a:rPr lang="en-US" dirty="0"/>
              <a:t>They will do these operations in parallel</a:t>
            </a:r>
          </a:p>
          <a:p>
            <a:endParaRPr lang="en-US" dirty="0"/>
          </a:p>
          <a:p>
            <a:r>
              <a:rPr lang="en-US" dirty="0"/>
              <a:t>First question: what should you expect for the balance knowing that the initial balance is 0 to start?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1136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shared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dirty="0">
                <a:latin typeface="Courier"/>
                <a:cs typeface="Courier"/>
              </a:rPr>
              <a:t>threading</a:t>
            </a: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x = balance           </a:t>
            </a:r>
            <a:r>
              <a:rPr lang="en-US" i="1" dirty="0">
                <a:latin typeface="Courier"/>
                <a:cs typeface="Courier"/>
              </a:rPr>
              <a:t># Balance bank account</a:t>
            </a:r>
            <a:br>
              <a:rPr lang="en-US" i="1" dirty="0">
                <a:latin typeface="Courier"/>
                <a:cs typeface="Courier"/>
              </a:rPr>
            </a:br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client1():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b="1" dirty="0">
                <a:latin typeface="Courier"/>
                <a:cs typeface="Courier"/>
              </a:rPr>
              <a:t>global </a:t>
            </a:r>
            <a:r>
              <a:rPr lang="en-US" dirty="0">
                <a:latin typeface="Courier"/>
                <a:cs typeface="Courier"/>
              </a:rPr>
              <a:t>balance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b="1" dirty="0">
                <a:latin typeface="Courier"/>
                <a:cs typeface="Courier"/>
              </a:rPr>
              <a:t>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in </a:t>
            </a:r>
            <a:r>
              <a:rPr lang="en-US" dirty="0">
                <a:latin typeface="Courier"/>
                <a:cs typeface="Courier"/>
              </a:rPr>
              <a:t>range(100000000): balance += 1</a:t>
            </a: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client2():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b="1" dirty="0">
                <a:latin typeface="Courier"/>
                <a:cs typeface="Courier"/>
              </a:rPr>
              <a:t>global </a:t>
            </a:r>
            <a:r>
              <a:rPr lang="en-US" dirty="0">
                <a:latin typeface="Courier"/>
                <a:cs typeface="Courier"/>
              </a:rPr>
              <a:t>balance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b="1" dirty="0">
                <a:latin typeface="Courier"/>
                <a:cs typeface="Courier"/>
              </a:rPr>
              <a:t>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in </a:t>
            </a:r>
            <a:r>
              <a:rPr lang="en-US" dirty="0">
                <a:latin typeface="Courier"/>
                <a:cs typeface="Courier"/>
              </a:rPr>
              <a:t>range(100000000): balance -= 1</a:t>
            </a: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c1 = </a:t>
            </a:r>
            <a:r>
              <a:rPr lang="en-US" dirty="0" err="1">
                <a:latin typeface="Courier"/>
                <a:cs typeface="Courier"/>
              </a:rPr>
              <a:t>threading.Thread</a:t>
            </a:r>
            <a:r>
              <a:rPr lang="en-US" dirty="0">
                <a:latin typeface="Courier"/>
                <a:cs typeface="Courier"/>
              </a:rPr>
              <a:t>(target=client1)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c2 = </a:t>
            </a:r>
            <a:r>
              <a:rPr lang="en-US" dirty="0" err="1">
                <a:latin typeface="Courier"/>
                <a:cs typeface="Courier"/>
              </a:rPr>
              <a:t>threading.Thread</a:t>
            </a:r>
            <a:r>
              <a:rPr lang="en-US" dirty="0">
                <a:latin typeface="Courier"/>
                <a:cs typeface="Courier"/>
              </a:rPr>
              <a:t>(target=client2)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c1.start(); c2.start()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c1.join(); c2.join()   </a:t>
            </a:r>
            <a:r>
              <a:rPr lang="en-US" i="1" dirty="0">
                <a:latin typeface="Courier"/>
                <a:cs typeface="Courier"/>
              </a:rPr>
              <a:t># Wait for completion</a:t>
            </a:r>
            <a:br>
              <a:rPr lang="en-US" i="1" dirty="0">
                <a:latin typeface="Courier"/>
                <a:cs typeface="Courier"/>
              </a:rPr>
            </a:br>
            <a:br>
              <a:rPr lang="en-US" i="1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print(balance)         </a:t>
            </a:r>
            <a:r>
              <a:rPr lang="en-US" i="1" dirty="0">
                <a:latin typeface="Courier"/>
                <a:cs typeface="Courier"/>
              </a:rPr>
              <a:t># Expected result is 0</a:t>
            </a:r>
            <a:br>
              <a:rPr lang="en-US" i="1" dirty="0">
                <a:latin typeface="Courier"/>
                <a:cs typeface="Courier"/>
              </a:rPr>
            </a:b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77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Python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AABB6-C0CB-443A-BBA3-09137783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9" y="1686376"/>
            <a:ext cx="9139881" cy="46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73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to Shared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Threads share all of the data in your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Thread scheduling is non-deterministic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Operations often take several steps and might </a:t>
            </a:r>
          </a:p>
          <a:p>
            <a:pPr marL="0" indent="0">
              <a:buNone/>
            </a:pPr>
            <a:r>
              <a:rPr lang="en-US" dirty="0"/>
              <a:t>be interrupted mid-stream (non-atomic)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Thus, access to any kind of shared data is also </a:t>
            </a:r>
          </a:p>
          <a:p>
            <a:pPr marL="0" indent="0">
              <a:buNone/>
            </a:pPr>
            <a:r>
              <a:rPr lang="en-US" dirty="0"/>
              <a:t>non-deterministic (remember the Chicken joke)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93037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your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Consider a shared object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balance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two threads that modify it</a:t>
            </a:r>
          </a:p>
          <a:p>
            <a:pPr marL="0" indent="0">
              <a:buNone/>
            </a:pPr>
            <a:r>
              <a:rPr lang="en-US" dirty="0"/>
              <a:t>Thread-1</a:t>
            </a:r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balance = balance + 1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Thread-2</a:t>
            </a:r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balance = balance - 1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•It's possible that the resulting value will be unpredictably corrupted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2031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your customers?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816100" y="19623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Thread-1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...</a:t>
            </a:r>
          </a:p>
          <a:p>
            <a:r>
              <a:rPr lang="en-US" dirty="0">
                <a:latin typeface="Courier" pitchFamily="49" charset="0"/>
              </a:rPr>
              <a:t>balance = balance + 1</a:t>
            </a:r>
          </a:p>
          <a:p>
            <a:r>
              <a:rPr lang="en-US" dirty="0"/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19623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Thread-2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...</a:t>
            </a:r>
          </a:p>
          <a:p>
            <a:r>
              <a:rPr lang="en-US" dirty="0">
                <a:latin typeface="Courier" pitchFamily="49" charset="0"/>
              </a:rPr>
              <a:t>balance = balance - 1</a:t>
            </a:r>
          </a:p>
          <a:p>
            <a:r>
              <a:rPr lang="en-US" dirty="0"/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6100" y="365760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Thread-1</a:t>
            </a:r>
          </a:p>
          <a:p>
            <a:r>
              <a:rPr lang="en-US" dirty="0"/>
              <a:t>--------</a:t>
            </a:r>
          </a:p>
          <a:p>
            <a:r>
              <a:rPr lang="en-US" dirty="0">
                <a:latin typeface="Courier" pitchFamily="49" charset="0"/>
              </a:rPr>
              <a:t>LOAD_GLOBAL 1 (balance)</a:t>
            </a:r>
          </a:p>
          <a:p>
            <a:r>
              <a:rPr lang="en-US" dirty="0">
                <a:latin typeface="Courier" pitchFamily="49" charset="0"/>
              </a:rPr>
              <a:t>LOAD_CONST 2 (1)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BINARY_ADD</a:t>
            </a:r>
          </a:p>
          <a:p>
            <a:r>
              <a:rPr lang="en-US" dirty="0">
                <a:latin typeface="Courier" pitchFamily="49" charset="0"/>
              </a:rPr>
              <a:t>STORE_GLOBAL 1 (balance)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3657601"/>
            <a:ext cx="365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Thread-2</a:t>
            </a:r>
          </a:p>
          <a:p>
            <a:r>
              <a:rPr lang="en-US" dirty="0"/>
              <a:t>--------</a:t>
            </a:r>
          </a:p>
          <a:p>
            <a:endParaRPr lang="en-US" dirty="0"/>
          </a:p>
          <a:p>
            <a:r>
              <a:rPr lang="en-US" dirty="0">
                <a:latin typeface="Courier" pitchFamily="49" charset="0"/>
              </a:rPr>
              <a:t>LOAD_GLOBAL 1 (balance)</a:t>
            </a:r>
          </a:p>
          <a:p>
            <a:r>
              <a:rPr lang="en-US" dirty="0">
                <a:latin typeface="Courier" pitchFamily="49" charset="0"/>
              </a:rPr>
              <a:t>LOAD_CONST 2 (1)</a:t>
            </a:r>
          </a:p>
          <a:p>
            <a:r>
              <a:rPr lang="en-US" dirty="0">
                <a:latin typeface="Courier" pitchFamily="49" charset="0"/>
              </a:rPr>
              <a:t>BINARY_SUB</a:t>
            </a:r>
          </a:p>
          <a:p>
            <a:r>
              <a:rPr lang="en-US" dirty="0">
                <a:latin typeface="Courier" pitchFamily="49" charset="0"/>
              </a:rPr>
              <a:t>STORE_GLOBAL 1 (balance)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800600" y="4673263"/>
            <a:ext cx="1981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00600" y="5587662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9195" y="1612184"/>
            <a:ext cx="200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threads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3795" y="3433444"/>
            <a:ext cx="339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level interpreter execution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0721" y="4673263"/>
            <a:ext cx="14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switch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9194" y="5587662"/>
            <a:ext cx="14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switch</a:t>
            </a:r>
          </a:p>
        </p:txBody>
      </p:sp>
    </p:spTree>
    <p:extLst>
      <p:ext uri="{BB962C8B-B14F-4D97-AF65-F5344CB8AC3E}">
        <p14:creationId xmlns:p14="http://schemas.microsoft.com/office/powerpoint/2010/main" val="19487505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your customers?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123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816100" y="19623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Thread-1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...</a:t>
            </a:r>
          </a:p>
          <a:p>
            <a:r>
              <a:rPr lang="en-US" dirty="0">
                <a:latin typeface="Courier" pitchFamily="49" charset="0"/>
              </a:rPr>
              <a:t>balance = balance + 1</a:t>
            </a:r>
          </a:p>
          <a:p>
            <a:r>
              <a:rPr lang="en-US" dirty="0"/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19623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Thread-2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...</a:t>
            </a:r>
          </a:p>
          <a:p>
            <a:r>
              <a:rPr lang="en-US" dirty="0">
                <a:latin typeface="Courier" pitchFamily="49" charset="0"/>
              </a:rPr>
              <a:t>balance = balance - 1</a:t>
            </a:r>
          </a:p>
          <a:p>
            <a:r>
              <a:rPr lang="en-US" dirty="0"/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6100" y="365760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Thread-1</a:t>
            </a:r>
          </a:p>
          <a:p>
            <a:r>
              <a:rPr lang="en-US" dirty="0"/>
              <a:t>--------</a:t>
            </a:r>
          </a:p>
          <a:p>
            <a:r>
              <a:rPr lang="en-US" dirty="0">
                <a:latin typeface="Courier" pitchFamily="49" charset="0"/>
              </a:rPr>
              <a:t>LOAD_GLOBAL 1 (balance)</a:t>
            </a:r>
          </a:p>
          <a:p>
            <a:r>
              <a:rPr lang="en-US" dirty="0">
                <a:latin typeface="Courier" pitchFamily="49" charset="0"/>
              </a:rPr>
              <a:t>LOAD_CONST 2 (1)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BINARY_ADD</a:t>
            </a:r>
          </a:p>
          <a:p>
            <a:r>
              <a:rPr lang="en-US" dirty="0">
                <a:latin typeface="Courier" pitchFamily="49" charset="0"/>
              </a:rPr>
              <a:t>STORE_GLOBAL 1 (balance)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3657601"/>
            <a:ext cx="365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Thread-2</a:t>
            </a:r>
          </a:p>
          <a:p>
            <a:r>
              <a:rPr lang="en-US" dirty="0"/>
              <a:t>--------</a:t>
            </a:r>
          </a:p>
          <a:p>
            <a:endParaRPr lang="en-US" dirty="0"/>
          </a:p>
          <a:p>
            <a:r>
              <a:rPr lang="en-US" dirty="0">
                <a:latin typeface="Courier" pitchFamily="49" charset="0"/>
              </a:rPr>
              <a:t>LOAD_GLOBAL 1 (balance)</a:t>
            </a:r>
          </a:p>
          <a:p>
            <a:r>
              <a:rPr lang="en-US" dirty="0">
                <a:latin typeface="Courier" pitchFamily="49" charset="0"/>
              </a:rPr>
              <a:t>LOAD_CONST 2 (1)</a:t>
            </a:r>
          </a:p>
          <a:p>
            <a:r>
              <a:rPr lang="en-US" dirty="0">
                <a:latin typeface="Courier" pitchFamily="49" charset="0"/>
              </a:rPr>
              <a:t>BINARY_SUB</a:t>
            </a:r>
          </a:p>
          <a:p>
            <a:r>
              <a:rPr lang="en-US" dirty="0">
                <a:latin typeface="Courier" pitchFamily="49" charset="0"/>
              </a:rPr>
              <a:t>STORE_GLOBAL 1 (balance)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800600" y="4673263"/>
            <a:ext cx="1981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00600" y="5587662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9195" y="1612184"/>
            <a:ext cx="200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threads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3795" y="3433444"/>
            <a:ext cx="339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level interpreter execution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0721" y="4673263"/>
            <a:ext cx="14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switch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9194" y="5587662"/>
            <a:ext cx="14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switch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688925"/>
            <a:ext cx="3581400" cy="864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3701" y="5227260"/>
            <a:ext cx="373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 using stale value of balance</a:t>
            </a:r>
          </a:p>
        </p:txBody>
      </p:sp>
    </p:spTree>
    <p:extLst>
      <p:ext uri="{BB962C8B-B14F-4D97-AF65-F5344CB8AC3E}">
        <p14:creationId xmlns:p14="http://schemas.microsoft.com/office/powerpoint/2010/main" val="40146614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corruption of shared data due to thread scheduling is often known as a “race condition”.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fix that, we need to use thread synchronization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2030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threading library defines the following objects for synchronizing threads </a:t>
            </a:r>
          </a:p>
          <a:p>
            <a:r>
              <a:rPr lang="en-US" dirty="0"/>
              <a:t>Lock</a:t>
            </a:r>
          </a:p>
          <a:p>
            <a:r>
              <a:rPr lang="en-US" dirty="0" err="1"/>
              <a:t>Rlock</a:t>
            </a:r>
            <a:endParaRPr lang="en-US" dirty="0"/>
          </a:p>
          <a:p>
            <a:r>
              <a:rPr lang="en-US" dirty="0"/>
              <a:t>Semaphore</a:t>
            </a:r>
          </a:p>
          <a:p>
            <a:r>
              <a:rPr lang="en-US" dirty="0"/>
              <a:t>Bounded</a:t>
            </a:r>
          </a:p>
          <a:p>
            <a:r>
              <a:rPr lang="en-US" dirty="0"/>
              <a:t>Semaphore 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Condition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715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Mutual Exclusion Lock </a:t>
            </a:r>
          </a:p>
          <a:p>
            <a:pPr fontAlgn="auto"/>
            <a:r>
              <a:rPr lang="en-US" dirty="0"/>
              <a:t>m = </a:t>
            </a:r>
            <a:r>
              <a:rPr lang="en-US" dirty="0" err="1"/>
              <a:t>threading.Lock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Commonly used</a:t>
            </a:r>
          </a:p>
          <a:p>
            <a:r>
              <a:rPr lang="en-US" dirty="0"/>
              <a:t>Primarily used to synchronize threads so that only one thread can make modifications to shared data at any given time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532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basic operations:</a:t>
            </a:r>
          </a:p>
          <a:p>
            <a:r>
              <a:rPr lang="en-US" dirty="0" err="1">
                <a:latin typeface="Courier" pitchFamily="49" charset="0"/>
              </a:rPr>
              <a:t>m.acquire</a:t>
            </a:r>
            <a:r>
              <a:rPr lang="en-US" dirty="0">
                <a:latin typeface="Courier" pitchFamily="49" charset="0"/>
              </a:rPr>
              <a:t>() # Acquire the lock</a:t>
            </a:r>
          </a:p>
          <a:p>
            <a:r>
              <a:rPr lang="en-US" dirty="0" err="1">
                <a:latin typeface="Courier" pitchFamily="49" charset="0"/>
              </a:rPr>
              <a:t>m.release</a:t>
            </a:r>
            <a:r>
              <a:rPr lang="en-US" dirty="0">
                <a:latin typeface="Courier" pitchFamily="49" charset="0"/>
              </a:rPr>
              <a:t>() # Release the lock</a:t>
            </a:r>
          </a:p>
          <a:p>
            <a:endParaRPr lang="en-US" dirty="0"/>
          </a:p>
          <a:p>
            <a:r>
              <a:rPr lang="en-US" dirty="0"/>
              <a:t>Only one thread can successfully acquire the lock at any given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another thread tries to acquire the lock when its already in use, it gets blocked until the lock is released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2190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98600" y="320040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Thread-1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...</a:t>
            </a:r>
          </a:p>
          <a:p>
            <a:r>
              <a:rPr lang="en-US" dirty="0" err="1">
                <a:solidFill>
                  <a:srgbClr val="FF0000"/>
                </a:solidFill>
              </a:rPr>
              <a:t>x_lock.acquire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latin typeface="Courier" pitchFamily="49" charset="0"/>
              </a:rPr>
              <a:t>balance = balance + 1</a:t>
            </a:r>
          </a:p>
          <a:p>
            <a:r>
              <a:rPr lang="en-US" dirty="0" err="1">
                <a:solidFill>
                  <a:srgbClr val="FF0000"/>
                </a:solidFill>
              </a:rPr>
              <a:t>x_lock.release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dirty="0"/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4300" y="320040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Thread-2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...</a:t>
            </a:r>
          </a:p>
          <a:p>
            <a:r>
              <a:rPr lang="en-US" dirty="0" err="1">
                <a:solidFill>
                  <a:srgbClr val="FF0000"/>
                </a:solidFill>
              </a:rPr>
              <a:t>x_lock.acquire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latin typeface="Courier" pitchFamily="49" charset="0"/>
              </a:rPr>
              <a:t>balance = balance – 1</a:t>
            </a:r>
          </a:p>
          <a:p>
            <a:r>
              <a:rPr lang="en-US" dirty="0" err="1">
                <a:solidFill>
                  <a:srgbClr val="FF0000"/>
                </a:solidFill>
              </a:rPr>
              <a:t>x_lock.release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dirty="0"/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7095" y="1676400"/>
            <a:ext cx="200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threads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1695" y="236220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49" charset="0"/>
              </a:rPr>
              <a:t>x_lock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threading.Lock</a:t>
            </a:r>
            <a:r>
              <a:rPr lang="en-US" dirty="0">
                <a:latin typeface="Courier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8348" y="5486401"/>
            <a:ext cx="35689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Critical Section: only one thread can run this part of the code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78348" y="4648200"/>
            <a:ext cx="109365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05400" y="44958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4908560"/>
            <a:ext cx="291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If you remove the lock here?</a:t>
            </a:r>
          </a:p>
          <a:p>
            <a:r>
              <a:rPr lang="en-US" b="1" dirty="0">
                <a:solidFill>
                  <a:srgbClr val="00B050"/>
                </a:solidFill>
              </a:rPr>
              <a:t>Does it still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3675" y="580956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!</a:t>
            </a:r>
          </a:p>
        </p:txBody>
      </p:sp>
    </p:spTree>
    <p:extLst>
      <p:ext uri="{BB962C8B-B14F-4D97-AF65-F5344CB8AC3E}">
        <p14:creationId xmlns:p14="http://schemas.microsoft.com/office/powerpoint/2010/main" val="37280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import threading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balance_lock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threading.Lock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balance = 0           # A shared value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def</a:t>
            </a:r>
            <a:r>
              <a:rPr lang="en-US" dirty="0">
                <a:latin typeface="Courier" pitchFamily="49" charset="0"/>
              </a:rPr>
              <a:t> client1():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global balance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for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 in </a:t>
            </a:r>
            <a:r>
              <a:rPr lang="en-US" dirty="0" err="1">
                <a:latin typeface="Courier" pitchFamily="49" charset="0"/>
              </a:rPr>
              <a:t>xrange</a:t>
            </a:r>
            <a:r>
              <a:rPr lang="en-US" dirty="0">
                <a:latin typeface="Courier" pitchFamily="49" charset="0"/>
              </a:rPr>
              <a:t>(100000000):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</a:t>
            </a:r>
            <a:r>
              <a:rPr lang="en-US" dirty="0" err="1">
                <a:latin typeface="Courier" pitchFamily="49" charset="0"/>
              </a:rPr>
              <a:t>balance_lock.acquire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balance += 1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</a:t>
            </a:r>
            <a:r>
              <a:rPr lang="en-US" dirty="0" err="1">
                <a:latin typeface="Courier" pitchFamily="49" charset="0"/>
              </a:rPr>
              <a:t>balance_lock.release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def</a:t>
            </a:r>
            <a:r>
              <a:rPr lang="en-US" dirty="0">
                <a:latin typeface="Courier" pitchFamily="49" charset="0"/>
              </a:rPr>
              <a:t> client2():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global balance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for </a:t>
            </a:r>
            <a:r>
              <a:rPr lang="en-US" dirty="0" err="1">
                <a:latin typeface="Courier" pitchFamily="49" charset="0"/>
              </a:rPr>
              <a:t>i</a:t>
            </a:r>
            <a:r>
              <a:rPr lang="en-US" dirty="0">
                <a:latin typeface="Courier" pitchFamily="49" charset="0"/>
              </a:rPr>
              <a:t> in </a:t>
            </a:r>
            <a:r>
              <a:rPr lang="en-US" dirty="0" err="1">
                <a:latin typeface="Courier" pitchFamily="49" charset="0"/>
              </a:rPr>
              <a:t>xrange</a:t>
            </a:r>
            <a:r>
              <a:rPr lang="en-US" dirty="0">
                <a:latin typeface="Courier" pitchFamily="49" charset="0"/>
              </a:rPr>
              <a:t>(100000000):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</a:t>
            </a:r>
            <a:r>
              <a:rPr lang="en-US" dirty="0" err="1">
                <a:latin typeface="Courier" pitchFamily="49" charset="0"/>
              </a:rPr>
              <a:t>balance_lock.acquire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balance -= 1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</a:t>
            </a:r>
            <a:r>
              <a:rPr lang="en-US" dirty="0" err="1">
                <a:latin typeface="Courier" pitchFamily="49" charset="0"/>
              </a:rPr>
              <a:t>balance_lock.release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t1 = </a:t>
            </a:r>
            <a:r>
              <a:rPr lang="en-US" dirty="0" err="1">
                <a:latin typeface="Courier" pitchFamily="49" charset="0"/>
              </a:rPr>
              <a:t>threading.Thread</a:t>
            </a:r>
            <a:r>
              <a:rPr lang="en-US" dirty="0">
                <a:latin typeface="Courier" pitchFamily="49" charset="0"/>
              </a:rPr>
              <a:t>(target=client1)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t2 = </a:t>
            </a:r>
            <a:r>
              <a:rPr lang="en-US" dirty="0" err="1">
                <a:latin typeface="Courier" pitchFamily="49" charset="0"/>
              </a:rPr>
              <a:t>threading.Thread</a:t>
            </a:r>
            <a:r>
              <a:rPr lang="en-US" dirty="0">
                <a:latin typeface="Courier" pitchFamily="49" charset="0"/>
              </a:rPr>
              <a:t>(target=client2)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t1.start(); t2.start() 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t1.join(); t2.join()   # Wait for completion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balance                # Expected result is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42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indentation in python is not optional.</a:t>
            </a:r>
          </a:p>
          <a:p>
            <a:r>
              <a:rPr lang="en-US" dirty="0"/>
              <a:t>It replaces the curly braces {}</a:t>
            </a:r>
          </a:p>
          <a:p>
            <a:r>
              <a:rPr lang="en-US" dirty="0"/>
              <a:t>Use a newline to end a line of code (use \ when you want to continue the line)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6400" y="3733800"/>
            <a:ext cx="411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if (</a:t>
            </a:r>
            <a:r>
              <a:rPr lang="en-US" dirty="0" err="1">
                <a:latin typeface="Courier" pitchFamily="49" charset="0"/>
              </a:rPr>
              <a:t>cond</a:t>
            </a:r>
            <a:r>
              <a:rPr lang="en-US" dirty="0">
                <a:latin typeface="Courier" pitchFamily="49" charset="0"/>
              </a:rPr>
              <a:t> == True)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print “something”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3733800"/>
            <a:ext cx="411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if </a:t>
            </a:r>
            <a:r>
              <a:rPr lang="en-US" dirty="0" err="1">
                <a:latin typeface="Courier" pitchFamily="49" charset="0"/>
              </a:rPr>
              <a:t>cond</a:t>
            </a:r>
            <a:r>
              <a:rPr lang="en-US" dirty="0">
                <a:latin typeface="Courier" pitchFamily="49" charset="0"/>
              </a:rPr>
              <a:t> == True: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____print “something”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410200" y="3962400"/>
            <a:ext cx="7620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91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8768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Acquired locks must always be released</a:t>
            </a:r>
          </a:p>
          <a:p>
            <a:endParaRPr lang="en-US" dirty="0"/>
          </a:p>
          <a:p>
            <a:r>
              <a:rPr lang="en-US" dirty="0"/>
              <a:t>However, it gets evil with exceptions and </a:t>
            </a:r>
          </a:p>
          <a:p>
            <a:r>
              <a:rPr lang="en-US" dirty="0"/>
              <a:t>other non-linear forms of control-flow</a:t>
            </a:r>
          </a:p>
          <a:p>
            <a:endParaRPr lang="en-US" dirty="0"/>
          </a:p>
          <a:p>
            <a:r>
              <a:rPr lang="en-US" dirty="0"/>
              <a:t>Always try to follow this prototype: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x = 0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x_lock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threading.Lock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# Example critical section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x_lock.acquire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statements using x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finally: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</a:t>
            </a:r>
            <a:r>
              <a:rPr lang="en-US" dirty="0" err="1">
                <a:latin typeface="Courier" pitchFamily="49" charset="0"/>
              </a:rPr>
              <a:t>x_lock.release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130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0" y="38862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49" charset="0"/>
              </a:rPr>
              <a:t>x_lock</a:t>
            </a:r>
            <a:r>
              <a:rPr lang="en-US" sz="1800" dirty="0">
                <a:latin typeface="Courier" pitchFamily="49" charset="0"/>
              </a:rPr>
              <a:t> = </a:t>
            </a:r>
            <a:r>
              <a:rPr lang="en-US" sz="1800" dirty="0" err="1">
                <a:latin typeface="Courier" pitchFamily="49" charset="0"/>
              </a:rPr>
              <a:t>threading.Lock</a:t>
            </a:r>
            <a:r>
              <a:rPr lang="en-US" sz="1800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# Critical section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with </a:t>
            </a:r>
            <a:r>
              <a:rPr lang="en-US" sz="1800" dirty="0" err="1">
                <a:latin typeface="Courier" pitchFamily="49" charset="0"/>
              </a:rPr>
              <a:t>x_lock</a:t>
            </a:r>
            <a:r>
              <a:rPr lang="en-US" sz="1800" dirty="0">
                <a:latin typeface="Courier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    statements using x</a:t>
            </a:r>
          </a:p>
          <a:p>
            <a:endParaRPr lang="en-US" sz="1800" dirty="0"/>
          </a:p>
        </p:txBody>
      </p:sp>
      <p:sp>
        <p:nvSpPr>
          <p:cNvPr id="8" name="Right Arrow 7"/>
          <p:cNvSpPr/>
          <p:nvPr/>
        </p:nvSpPr>
        <p:spPr>
          <a:xfrm>
            <a:off x="6172200" y="49530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write code that acquires more than one </a:t>
            </a:r>
            <a:r>
              <a:rPr lang="en-US" dirty="0" err="1"/>
              <a:t>mutex</a:t>
            </a:r>
            <a:r>
              <a:rPr lang="en-US" dirty="0"/>
              <a:t> lock at a time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x = 0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y = 0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x_lock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threading.Lock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y_lock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threading.Lock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It will stuck your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1617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counter-based synchronization primitive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m = </a:t>
            </a:r>
            <a:r>
              <a:rPr lang="en-US" dirty="0" err="1">
                <a:latin typeface="Courier" pitchFamily="49" charset="0"/>
              </a:rPr>
              <a:t>threading.Semaphore</a:t>
            </a:r>
            <a:r>
              <a:rPr lang="en-US" dirty="0">
                <a:latin typeface="Courier" pitchFamily="49" charset="0"/>
              </a:rPr>
              <a:t>(n) # Create a semaphore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m.acquire</a:t>
            </a:r>
            <a:r>
              <a:rPr lang="en-US" dirty="0">
                <a:latin typeface="Courier" pitchFamily="49" charset="0"/>
              </a:rPr>
              <a:t>() # Acquire 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m.release</a:t>
            </a:r>
            <a:r>
              <a:rPr lang="en-US" dirty="0">
                <a:latin typeface="Courier" pitchFamily="49" charset="0"/>
              </a:rPr>
              <a:t>() # Release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acquire() </a:t>
            </a:r>
            <a:r>
              <a:rPr lang="en-US" dirty="0"/>
              <a:t>- Waits if the count is 0, otherwise decrements the count and continues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release() </a:t>
            </a:r>
            <a:r>
              <a:rPr lang="en-US" dirty="0"/>
              <a:t>- Increments the count and signals waiting threads (if any)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locks, </a:t>
            </a:r>
            <a:r>
              <a:rPr lang="en-US" dirty="0">
                <a:latin typeface="Courier" pitchFamily="49" charset="0"/>
              </a:rPr>
              <a:t>acquire()/release() </a:t>
            </a:r>
            <a:r>
              <a:rPr lang="en-US" dirty="0"/>
              <a:t>can be called in any order and by any thread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4178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Using a semaphore to limit resources in the bank examples</a:t>
            </a:r>
          </a:p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balance_lock</a:t>
            </a:r>
            <a:r>
              <a:rPr lang="en-US" dirty="0"/>
              <a:t> = </a:t>
            </a:r>
            <a:r>
              <a:rPr lang="en-US" dirty="0" err="1"/>
              <a:t>threading.Lock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balance = 0           # A shared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client1():</a:t>
            </a:r>
          </a:p>
          <a:p>
            <a:pPr marL="0" indent="0">
              <a:buNone/>
            </a:pPr>
            <a:r>
              <a:rPr lang="en-US" dirty="0"/>
              <a:t>     global balance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(1000000):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balance_lock.acquire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balance += 1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client2():</a:t>
            </a:r>
          </a:p>
          <a:p>
            <a:pPr marL="0" indent="0">
              <a:buNone/>
            </a:pPr>
            <a:r>
              <a:rPr lang="en-US" dirty="0"/>
              <a:t>     global balance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(1000000):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balance_lock.acquire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balance -= 1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observer1(x):</a:t>
            </a:r>
          </a:p>
          <a:p>
            <a:pPr marL="0" indent="0">
              <a:buNone/>
            </a:pPr>
            <a:r>
              <a:rPr lang="en-US" dirty="0"/>
              <a:t>     print x</a:t>
            </a:r>
          </a:p>
          <a:p>
            <a:pPr marL="0" indent="0">
              <a:buNone/>
            </a:pPr>
            <a:r>
              <a:rPr lang="en-US" dirty="0"/>
              <a:t>     global balance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(1000):</a:t>
            </a:r>
          </a:p>
          <a:p>
            <a:pPr marL="0" indent="0">
              <a:buNone/>
            </a:pPr>
            <a:r>
              <a:rPr lang="en-US" dirty="0"/>
              <a:t>       print 'observer ' + </a:t>
            </a:r>
            <a:r>
              <a:rPr lang="en-US" dirty="0" err="1"/>
              <a:t>str</a:t>
            </a:r>
            <a:r>
              <a:rPr lang="en-US" dirty="0"/>
              <a:t>(x) + ': ' + </a:t>
            </a:r>
            <a:r>
              <a:rPr lang="en-US" dirty="0" err="1"/>
              <a:t>str</a:t>
            </a:r>
            <a:r>
              <a:rPr lang="en-US" dirty="0"/>
              <a:t>(balance)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time.sleep</a:t>
            </a:r>
            <a:r>
              <a:rPr lang="en-US" dirty="0"/>
              <a:t>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 = </a:t>
            </a:r>
            <a:r>
              <a:rPr lang="en-US" dirty="0" err="1"/>
              <a:t>threading.Thread</a:t>
            </a:r>
            <a:r>
              <a:rPr lang="en-US" dirty="0"/>
              <a:t>(target=client1)</a:t>
            </a:r>
          </a:p>
          <a:p>
            <a:pPr marL="0" indent="0">
              <a:buNone/>
            </a:pPr>
            <a:r>
              <a:rPr lang="en-US" dirty="0"/>
              <a:t>t2 = </a:t>
            </a:r>
            <a:r>
              <a:rPr lang="en-US" dirty="0" err="1"/>
              <a:t>threading.Thread</a:t>
            </a:r>
            <a:r>
              <a:rPr lang="en-US" dirty="0"/>
              <a:t>(target=client2)</a:t>
            </a:r>
          </a:p>
          <a:p>
            <a:pPr marL="0" indent="0">
              <a:buNone/>
            </a:pPr>
            <a:r>
              <a:rPr lang="en-US" dirty="0"/>
              <a:t>t3 = </a:t>
            </a:r>
            <a:r>
              <a:rPr lang="en-US" dirty="0" err="1"/>
              <a:t>threading.Thread</a:t>
            </a:r>
            <a:r>
              <a:rPr lang="en-US" dirty="0"/>
              <a:t>(target=observer1, </a:t>
            </a:r>
            <a:r>
              <a:rPr lang="en-US" dirty="0" err="1"/>
              <a:t>kwargs</a:t>
            </a:r>
            <a:r>
              <a:rPr lang="en-US" dirty="0"/>
              <a:t>={'x' : 1})</a:t>
            </a:r>
          </a:p>
          <a:p>
            <a:pPr marL="0" indent="0">
              <a:buNone/>
            </a:pPr>
            <a:r>
              <a:rPr lang="en-US" dirty="0"/>
              <a:t>t4 = </a:t>
            </a:r>
            <a:r>
              <a:rPr lang="en-US" dirty="0" err="1"/>
              <a:t>threading.Thread</a:t>
            </a:r>
            <a:r>
              <a:rPr lang="en-US" dirty="0"/>
              <a:t>(target=observer1, </a:t>
            </a:r>
            <a:r>
              <a:rPr lang="en-US" dirty="0" err="1"/>
              <a:t>kwargs</a:t>
            </a:r>
            <a:r>
              <a:rPr lang="en-US" dirty="0"/>
              <a:t>={'x' : 2})</a:t>
            </a:r>
          </a:p>
          <a:p>
            <a:pPr marL="0" indent="0">
              <a:buNone/>
            </a:pPr>
            <a:r>
              <a:rPr lang="en-US" dirty="0"/>
              <a:t>t5 = </a:t>
            </a:r>
            <a:r>
              <a:rPr lang="en-US" dirty="0" err="1"/>
              <a:t>threading.Thread</a:t>
            </a:r>
            <a:r>
              <a:rPr lang="en-US" dirty="0"/>
              <a:t>(target=observer1, </a:t>
            </a:r>
            <a:r>
              <a:rPr lang="en-US" dirty="0" err="1"/>
              <a:t>kwargs</a:t>
            </a:r>
            <a:r>
              <a:rPr lang="en-US" dirty="0"/>
              <a:t>={'x' : 3})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t1.start(); t2.start() ; t3.start(); t4.start(); t5.start()</a:t>
            </a:r>
          </a:p>
          <a:p>
            <a:pPr marL="0" indent="0">
              <a:buNone/>
            </a:pPr>
            <a:r>
              <a:rPr lang="en-US" dirty="0"/>
              <a:t>t1.join(); t2.join() ; t3.join(); t4.join() ; t5.join()   # Wait for completion</a:t>
            </a:r>
          </a:p>
          <a:p>
            <a:pPr marL="0" indent="0">
              <a:buNone/>
            </a:pPr>
            <a:r>
              <a:rPr lang="en-US" dirty="0"/>
              <a:t>print balance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8308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semaphore to bank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balance_lock</a:t>
            </a:r>
            <a:r>
              <a:rPr lang="en-US" dirty="0"/>
              <a:t> = </a:t>
            </a:r>
            <a:r>
              <a:rPr lang="en-US" dirty="0" err="1"/>
              <a:t>threading.Lock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sema</a:t>
            </a:r>
            <a:r>
              <a:rPr lang="en-US" dirty="0"/>
              <a:t> = </a:t>
            </a:r>
            <a:r>
              <a:rPr lang="en-US" dirty="0" err="1"/>
              <a:t>threading.Semaphore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balance = 0           # A shared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client1():</a:t>
            </a:r>
          </a:p>
          <a:p>
            <a:pPr marL="0" indent="0">
              <a:buNone/>
            </a:pPr>
            <a:r>
              <a:rPr lang="en-US" dirty="0"/>
              <a:t>     global balance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(1000000):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balance_lock.acquire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balance += 1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client2():</a:t>
            </a:r>
          </a:p>
          <a:p>
            <a:pPr marL="0" indent="0">
              <a:buNone/>
            </a:pPr>
            <a:r>
              <a:rPr lang="en-US" dirty="0"/>
              <a:t>     global balance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(1000000):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balance_lock.acquire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balance -= 1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balance_lock.release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observer1(x):</a:t>
            </a:r>
          </a:p>
          <a:p>
            <a:pPr marL="0" indent="0">
              <a:buNone/>
            </a:pPr>
            <a:r>
              <a:rPr lang="en-US" dirty="0"/>
              <a:t>     print x</a:t>
            </a:r>
          </a:p>
          <a:p>
            <a:pPr marL="0" indent="0">
              <a:buNone/>
            </a:pPr>
            <a:r>
              <a:rPr lang="en-US" dirty="0"/>
              <a:t>     global balance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sema.acquire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try:</a:t>
            </a:r>
          </a:p>
          <a:p>
            <a:pPr marL="0" indent="0">
              <a:buNone/>
            </a:pPr>
            <a:r>
              <a:rPr lang="en-US" dirty="0"/>
              <a:t>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(1000):</a:t>
            </a:r>
          </a:p>
          <a:p>
            <a:pPr marL="0" indent="0">
              <a:buNone/>
            </a:pPr>
            <a:r>
              <a:rPr lang="en-US" dirty="0"/>
              <a:t>         print 'observer ' + </a:t>
            </a:r>
            <a:r>
              <a:rPr lang="en-US" dirty="0" err="1"/>
              <a:t>str</a:t>
            </a:r>
            <a:r>
              <a:rPr lang="en-US" dirty="0"/>
              <a:t>(x) + ': ' + </a:t>
            </a:r>
            <a:r>
              <a:rPr lang="en-US" dirty="0" err="1"/>
              <a:t>str</a:t>
            </a:r>
            <a:r>
              <a:rPr lang="en-US" dirty="0"/>
              <a:t>(balance)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time.sleep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     finally: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sema.release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 = </a:t>
            </a:r>
            <a:r>
              <a:rPr lang="en-US" dirty="0" err="1"/>
              <a:t>threading.Thread</a:t>
            </a:r>
            <a:r>
              <a:rPr lang="en-US" dirty="0"/>
              <a:t>(target=client1)</a:t>
            </a:r>
          </a:p>
          <a:p>
            <a:pPr marL="0" indent="0">
              <a:buNone/>
            </a:pPr>
            <a:r>
              <a:rPr lang="en-US" dirty="0"/>
              <a:t>t2 = </a:t>
            </a:r>
            <a:r>
              <a:rPr lang="en-US" dirty="0" err="1"/>
              <a:t>threading.Thread</a:t>
            </a:r>
            <a:r>
              <a:rPr lang="en-US" dirty="0"/>
              <a:t>(target=client2)</a:t>
            </a:r>
          </a:p>
          <a:p>
            <a:pPr marL="0" indent="0">
              <a:buNone/>
            </a:pPr>
            <a:r>
              <a:rPr lang="en-US" dirty="0"/>
              <a:t>t3 = </a:t>
            </a:r>
            <a:r>
              <a:rPr lang="en-US" dirty="0" err="1"/>
              <a:t>threading.Thread</a:t>
            </a:r>
            <a:r>
              <a:rPr lang="en-US" dirty="0"/>
              <a:t>(target=observer1, </a:t>
            </a:r>
            <a:r>
              <a:rPr lang="en-US" dirty="0" err="1"/>
              <a:t>kwargs</a:t>
            </a:r>
            <a:r>
              <a:rPr lang="en-US" dirty="0"/>
              <a:t>={'x' : 1})</a:t>
            </a:r>
          </a:p>
          <a:p>
            <a:pPr marL="0" indent="0">
              <a:buNone/>
            </a:pPr>
            <a:r>
              <a:rPr lang="en-US" dirty="0"/>
              <a:t>t4 = </a:t>
            </a:r>
            <a:r>
              <a:rPr lang="en-US" dirty="0" err="1"/>
              <a:t>threading.Thread</a:t>
            </a:r>
            <a:r>
              <a:rPr lang="en-US" dirty="0"/>
              <a:t>(target=observer1, </a:t>
            </a:r>
            <a:r>
              <a:rPr lang="en-US" dirty="0" err="1"/>
              <a:t>kwargs</a:t>
            </a:r>
            <a:r>
              <a:rPr lang="en-US" dirty="0"/>
              <a:t>={'x' : 2})</a:t>
            </a:r>
          </a:p>
          <a:p>
            <a:pPr marL="0" indent="0">
              <a:buNone/>
            </a:pPr>
            <a:r>
              <a:rPr lang="en-US" dirty="0"/>
              <a:t>t5 = </a:t>
            </a:r>
            <a:r>
              <a:rPr lang="en-US" dirty="0" err="1"/>
              <a:t>threading.Thread</a:t>
            </a:r>
            <a:r>
              <a:rPr lang="en-US" dirty="0"/>
              <a:t>(target=observer1, </a:t>
            </a:r>
            <a:r>
              <a:rPr lang="en-US" dirty="0" err="1"/>
              <a:t>kwargs</a:t>
            </a:r>
            <a:r>
              <a:rPr lang="en-US" dirty="0"/>
              <a:t>={'x' : 3})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t1.start(); t2.start() ; t3.start(); t4.start(); t5.start()</a:t>
            </a:r>
          </a:p>
          <a:p>
            <a:pPr marL="0" indent="0">
              <a:buNone/>
            </a:pPr>
            <a:r>
              <a:rPr lang="en-US" dirty="0"/>
              <a:t>t1.join(); t2.join() ; t3.join(); t4.join() ; t5.join()   # Wait for completion</a:t>
            </a:r>
          </a:p>
          <a:p>
            <a:pPr marL="0" indent="0">
              <a:buNone/>
            </a:pPr>
            <a:r>
              <a:rPr lang="en-US" dirty="0"/>
              <a:t>print balance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0439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it independent from a terminal</a:t>
            </a:r>
          </a:p>
          <a:p>
            <a:r>
              <a:rPr lang="en-US" dirty="0" err="1">
                <a:latin typeface="Courier" pitchFamily="49" charset="0"/>
              </a:rPr>
              <a:t>t.daemon</a:t>
            </a:r>
            <a:r>
              <a:rPr lang="en-US" dirty="0">
                <a:latin typeface="Courier" pitchFamily="49" charset="0"/>
              </a:rPr>
              <a:t>=True</a:t>
            </a:r>
          </a:p>
          <a:p>
            <a:r>
              <a:rPr lang="en-US" dirty="0" err="1">
                <a:latin typeface="Courier" pitchFamily="49" charset="0"/>
              </a:rPr>
              <a:t>t.setDaemon</a:t>
            </a:r>
            <a:r>
              <a:rPr lang="en-US" dirty="0">
                <a:latin typeface="Courier" pitchFamily="49" charset="0"/>
              </a:rPr>
              <a:t>(True)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56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Assignment: =</a:t>
            </a:r>
          </a:p>
          <a:p>
            <a:r>
              <a:rPr lang="en-US" dirty="0"/>
              <a:t>Comparison: ==</a:t>
            </a:r>
          </a:p>
          <a:p>
            <a:r>
              <a:rPr lang="en-US" dirty="0"/>
              <a:t>Operations: +-*/% for numbers</a:t>
            </a:r>
          </a:p>
          <a:p>
            <a:r>
              <a:rPr lang="en-US" dirty="0"/>
              <a:t>Logical operators: and, or, not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No declaration needed</a:t>
            </a:r>
          </a:p>
          <a:p>
            <a:pPr lvl="1"/>
            <a:r>
              <a:rPr lang="en-US" dirty="0"/>
              <a:t>No need to specify the type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16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1 2 3 4 5</a:t>
            </a:r>
          </a:p>
          <a:p>
            <a:r>
              <a:rPr lang="en-US" dirty="0"/>
              <a:t>Float</a:t>
            </a:r>
          </a:p>
          <a:p>
            <a:pPr lvl="1"/>
            <a:r>
              <a:rPr lang="en-US" dirty="0"/>
              <a:t>1.23 343.43 43.242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“foo”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72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comments with # – the rest of line is ignored.</a:t>
            </a:r>
          </a:p>
          <a:p>
            <a:endParaRPr lang="en-US" dirty="0"/>
          </a:p>
          <a:p>
            <a:r>
              <a:rPr lang="en-US" dirty="0"/>
              <a:t>You can also use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”””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This is a comment on many lines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”””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45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assignment is done using </a:t>
            </a:r>
            <a:r>
              <a:rPr lang="en-US" i="1" dirty="0"/>
              <a:t>=</a:t>
            </a:r>
          </a:p>
          <a:p>
            <a:r>
              <a:rPr lang="en-US" dirty="0"/>
              <a:t>Binding a name in Python means setting a name to hold a reference to some object</a:t>
            </a:r>
          </a:p>
          <a:p>
            <a:r>
              <a:rPr lang="en-US" dirty="0"/>
              <a:t>No intrinsic type</a:t>
            </a:r>
          </a:p>
          <a:p>
            <a:r>
              <a:rPr lang="en-US" dirty="0"/>
              <a:t>We create a name the first time, it appears</a:t>
            </a:r>
          </a:p>
          <a:p>
            <a:pPr lvl="1"/>
            <a:r>
              <a:rPr lang="en-US" dirty="0">
                <a:latin typeface="Courier" pitchFamily="49" charset="0"/>
              </a:rPr>
              <a:t>foo = 4</a:t>
            </a:r>
          </a:p>
          <a:p>
            <a:r>
              <a:rPr lang="en-US" dirty="0"/>
              <a:t>A reference will be deleted via garbage collection after any names bound to it have passed </a:t>
            </a:r>
            <a:r>
              <a:rPr lang="en-US" i="1" dirty="0"/>
              <a:t>out of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5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295400"/>
          </a:xfrm>
        </p:spPr>
        <p:txBody>
          <a:bodyPr/>
          <a:lstStyle/>
          <a:p>
            <a:r>
              <a:rPr lang="en-US" dirty="0"/>
              <a:t>If you try to access a variable without creating the variable first, we will get an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90800" y="2447836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49" charset="0"/>
              </a:rPr>
              <a:t>&gt;&gt;&gt; a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49" charset="0"/>
              </a:rPr>
              <a:t>Traceback</a:t>
            </a: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 (most recent call last):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  File "&lt;</a:t>
            </a:r>
            <a:r>
              <a:rPr lang="en-US" dirty="0" err="1">
                <a:solidFill>
                  <a:srgbClr val="FF0000"/>
                </a:solidFill>
                <a:latin typeface="Courier" pitchFamily="49" charset="0"/>
              </a:rPr>
              <a:t>stdin</a:t>
            </a: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&gt;", line 1, in &lt;module&gt;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: name 'a'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80666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x,y</a:t>
            </a:r>
            <a:r>
              <a:rPr lang="en-US" dirty="0">
                <a:latin typeface="Courier" pitchFamily="49" charset="0"/>
              </a:rPr>
              <a:t>=1,2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print x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print y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0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first talk about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06" y="1371600"/>
            <a:ext cx="3305175" cy="496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16106" y="1615854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was this character in the movie?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8505" y="210133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Alan Turing</a:t>
            </a:r>
          </a:p>
        </p:txBody>
      </p:sp>
      <p:pic>
        <p:nvPicPr>
          <p:cNvPr id="1028" name="Picture 4" descr="Image result for turing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80" y="3429000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30798" y="3200400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Turing Machine, 1936</a:t>
            </a:r>
          </a:p>
        </p:txBody>
      </p:sp>
    </p:spTree>
    <p:extLst>
      <p:ext uri="{BB962C8B-B14F-4D97-AF65-F5344CB8AC3E}">
        <p14:creationId xmlns:p14="http://schemas.microsoft.com/office/powerpoint/2010/main" val="30215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381000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Don’t start with a number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945" y="3083942"/>
            <a:ext cx="190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except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finally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081278"/>
            <a:ext cx="236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raise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while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1" y="2499480"/>
            <a:ext cx="2472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Reserved words: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elif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47987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Reference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manipulates references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x = y </a:t>
            </a:r>
            <a:r>
              <a:rPr lang="en-US" dirty="0"/>
              <a:t>(assign a reference to x)</a:t>
            </a:r>
          </a:p>
          <a:p>
            <a:r>
              <a:rPr lang="en-US" dirty="0"/>
              <a:t>Assignment example: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x = 3</a:t>
            </a:r>
          </a:p>
          <a:p>
            <a:pPr lvl="1"/>
            <a:r>
              <a:rPr lang="en-US" dirty="0"/>
              <a:t>integer 3 is created and stored in memory</a:t>
            </a:r>
          </a:p>
          <a:p>
            <a:pPr lvl="1"/>
            <a:r>
              <a:rPr lang="en-US" dirty="0"/>
              <a:t>a variable x is created</a:t>
            </a:r>
          </a:p>
          <a:p>
            <a:pPr lvl="1"/>
            <a:r>
              <a:rPr lang="en-US" dirty="0"/>
              <a:t>a reference to the memory location storing the 3 is then assigned to the name x</a:t>
            </a:r>
          </a:p>
          <a:p>
            <a:pPr lvl="1"/>
            <a:endParaRPr lang="en-US" dirty="0">
              <a:latin typeface="Courier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18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Reference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manipulates references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x = y </a:t>
            </a:r>
            <a:r>
              <a:rPr lang="en-US" dirty="0"/>
              <a:t>(assign a reference to x)</a:t>
            </a:r>
          </a:p>
          <a:p>
            <a:r>
              <a:rPr lang="en-US" dirty="0"/>
              <a:t>Assignment example: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x = 3</a:t>
            </a:r>
          </a:p>
          <a:p>
            <a:pPr lvl="1"/>
            <a:r>
              <a:rPr lang="en-US" dirty="0"/>
              <a:t>integer 3 is created and stored in memory</a:t>
            </a:r>
          </a:p>
          <a:p>
            <a:pPr lvl="1"/>
            <a:r>
              <a:rPr lang="en-US" dirty="0"/>
              <a:t>a variable x is created</a:t>
            </a:r>
          </a:p>
          <a:p>
            <a:pPr lvl="1"/>
            <a:r>
              <a:rPr lang="en-US" dirty="0"/>
              <a:t>a reference to the memory location storing the 3 is then assigned to the name x</a:t>
            </a:r>
          </a:p>
          <a:p>
            <a:pPr lvl="1"/>
            <a:endParaRPr lang="en-US" dirty="0">
              <a:latin typeface="Courier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41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57375"/>
            <a:ext cx="7924800" cy="3709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6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Sequence of immutable Python objects</a:t>
            </a:r>
          </a:p>
          <a:p>
            <a:pPr lvl="1"/>
            <a:r>
              <a:rPr lang="en-US" dirty="0"/>
              <a:t>a=(1,2,3)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Each key is separated from its value by a colon (:), the items are separated by commas, and the whole thing is enclosed in curly braces.</a:t>
            </a:r>
          </a:p>
          <a:p>
            <a:pPr lvl="1"/>
            <a:r>
              <a:rPr lang="en-US" dirty="0"/>
              <a:t>b={‘name’ : ‘foo’, ‘</a:t>
            </a:r>
            <a:r>
              <a:rPr lang="en-US" dirty="0" err="1"/>
              <a:t>firstname</a:t>
            </a:r>
            <a:r>
              <a:rPr lang="en-US" dirty="0"/>
              <a:t>’ : ‘</a:t>
            </a:r>
            <a:r>
              <a:rPr lang="en-US" dirty="0" err="1"/>
              <a:t>las</a:t>
            </a:r>
            <a:r>
              <a:rPr lang="en-US" dirty="0"/>
              <a:t>’}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most versatile </a:t>
            </a:r>
            <a:r>
              <a:rPr lang="en-US" dirty="0" err="1"/>
              <a:t>datatype</a:t>
            </a:r>
            <a:r>
              <a:rPr lang="en-US" dirty="0"/>
              <a:t> available in Python which can be written as a list of comma-separated values (items) between square brackets. Important thing about a list is that items in a list need not be of the same type.</a:t>
            </a:r>
          </a:p>
          <a:p>
            <a:pPr lvl="1"/>
            <a:r>
              <a:rPr lang="en-US"/>
              <a:t>c=[1,23,4]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28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List is surrounded by square brackets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A=[1,2,4]</a:t>
            </a:r>
          </a:p>
          <a:p>
            <a:endParaRPr lang="en-US" dirty="0"/>
          </a:p>
          <a:p>
            <a:r>
              <a:rPr lang="en-US" dirty="0"/>
              <a:t>List element can be any Python object</a:t>
            </a:r>
          </a:p>
          <a:p>
            <a:endParaRPr lang="en-US" dirty="0"/>
          </a:p>
          <a:p>
            <a:r>
              <a:rPr lang="en-US" dirty="0"/>
              <a:t>A list can be empty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A=[]</a:t>
            </a:r>
          </a:p>
          <a:p>
            <a:endParaRPr lang="en-US" dirty="0"/>
          </a:p>
          <a:p>
            <a:r>
              <a:rPr lang="en-US" dirty="0"/>
              <a:t>Remember: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[1,2,3,4]:</a:t>
            </a:r>
          </a:p>
          <a:p>
            <a:endParaRPr lang="en-US" dirty="0"/>
          </a:p>
          <a:p>
            <a:r>
              <a:rPr lang="en-US" dirty="0"/>
              <a:t>List are mutable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452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(some new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saw: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(list)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range(</a:t>
            </a:r>
            <a:r>
              <a:rPr lang="is-IS" dirty="0">
                <a:latin typeface="Courier"/>
                <a:cs typeface="Courier"/>
              </a:rPr>
              <a:t>…) </a:t>
            </a:r>
            <a:r>
              <a:rPr lang="is-IS" dirty="0"/>
              <a:t>returning a 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slice a list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t=[1,2,3,4,5,6,7]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t[1:3] </a:t>
            </a:r>
            <a:r>
              <a:rPr lang="en-US" dirty="0">
                <a:latin typeface="Courier"/>
                <a:cs typeface="Courier"/>
                <a:sym typeface="Wingdings"/>
              </a:rPr>
              <a:t> [2,3]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/>
              <a:t>type(t)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&lt;class 'list'&gt;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977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(some new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ourier"/>
                <a:cs typeface="Courier"/>
              </a:rPr>
              <a:t>append</a:t>
            </a:r>
            <a:r>
              <a:rPr lang="en-US" dirty="0"/>
              <a:t> adding a new element</a:t>
            </a:r>
          </a:p>
          <a:p>
            <a:r>
              <a:rPr lang="en-US" dirty="0"/>
              <a:t>Operator in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&gt;&gt;&gt; 1 in [1,2,3]</a:t>
            </a:r>
          </a:p>
          <a:p>
            <a:pPr marL="0" indent="0">
              <a:buNone/>
            </a:pPr>
            <a:r>
              <a:rPr lang="pt-BR" dirty="0" err="1">
                <a:latin typeface="Courier"/>
                <a:cs typeface="Courier"/>
              </a:rPr>
              <a:t>True</a:t>
            </a: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&gt;&gt;&gt; 0 in [1,2,3]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False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&gt;&gt;&gt; foo</a:t>
            </a:r>
          </a:p>
          <a:p>
            <a:pPr marL="0" indent="0">
              <a:buNone/>
            </a:pPr>
            <a:r>
              <a:rPr lang="nl-NL" dirty="0">
                <a:latin typeface="Courier"/>
                <a:cs typeface="Courier"/>
              </a:rPr>
              <a:t>['a', 'd', 'AA']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foo.sort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&gt;&gt;&gt; foo</a:t>
            </a:r>
          </a:p>
          <a:p>
            <a:pPr marL="0" indent="0">
              <a:buNone/>
            </a:pPr>
            <a:r>
              <a:rPr lang="nl-NL" dirty="0">
                <a:latin typeface="Courier"/>
                <a:cs typeface="Courier"/>
              </a:rPr>
              <a:t>['AA', 'a', 'd']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25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list from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&gt;&gt;&gt; foo</a:t>
            </a:r>
          </a:p>
          <a:p>
            <a:r>
              <a:rPr lang="nl-NL" dirty="0"/>
              <a:t>['AA', 'a', 'd']</a:t>
            </a:r>
          </a:p>
          <a:p>
            <a:r>
              <a:rPr lang="nl-NL" dirty="0"/>
              <a:t>&gt;&gt;&gt; line='I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split </a:t>
            </a:r>
            <a:r>
              <a:rPr lang="nl-NL" dirty="0" err="1"/>
              <a:t>this</a:t>
            </a:r>
            <a:r>
              <a:rPr lang="nl-NL" dirty="0"/>
              <a:t> line'</a:t>
            </a:r>
          </a:p>
          <a:p>
            <a:r>
              <a:rPr lang="nl-NL" dirty="0"/>
              <a:t>&gt;&gt;&gt; </a:t>
            </a:r>
            <a:r>
              <a:rPr lang="nl-NL" dirty="0" err="1"/>
              <a:t>line.split</a:t>
            </a:r>
            <a:r>
              <a:rPr lang="nl-NL" dirty="0"/>
              <a:t>()</a:t>
            </a:r>
          </a:p>
          <a:p>
            <a:r>
              <a:rPr lang="nl-NL" dirty="0"/>
              <a:t>['I', '</a:t>
            </a:r>
            <a:r>
              <a:rPr lang="nl-NL" dirty="0" err="1"/>
              <a:t>am</a:t>
            </a:r>
            <a:r>
              <a:rPr lang="nl-NL" dirty="0"/>
              <a:t>', '</a:t>
            </a:r>
            <a:r>
              <a:rPr lang="nl-NL" dirty="0" err="1"/>
              <a:t>going</a:t>
            </a:r>
            <a:r>
              <a:rPr lang="nl-NL" dirty="0"/>
              <a:t>', '</a:t>
            </a:r>
            <a:r>
              <a:rPr lang="nl-NL" dirty="0" err="1"/>
              <a:t>to</a:t>
            </a:r>
            <a:r>
              <a:rPr lang="nl-NL" dirty="0"/>
              <a:t>', 'split', '</a:t>
            </a:r>
            <a:r>
              <a:rPr lang="nl-NL" dirty="0" err="1"/>
              <a:t>this</a:t>
            </a:r>
            <a:r>
              <a:rPr lang="nl-NL" dirty="0"/>
              <a:t>', 'line']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at the </a:t>
            </a:r>
            <a:r>
              <a:rPr lang="nl-NL" dirty="0" err="1"/>
              <a:t>same</a:t>
            </a:r>
            <a:r>
              <a:rPr lang="nl-NL" dirty="0"/>
              <a:t> time</a:t>
            </a:r>
          </a:p>
          <a:p>
            <a:r>
              <a:rPr lang="nl-NL" dirty="0"/>
              <a:t>&gt;&gt;&gt; </a:t>
            </a:r>
            <a:r>
              <a:rPr lang="pt-BR" dirty="0" err="1"/>
              <a:t>foo.extend</a:t>
            </a:r>
            <a:r>
              <a:rPr lang="pt-BR" dirty="0"/>
              <a:t>([1,2,3])</a:t>
            </a:r>
            <a:endParaRPr lang="nl-NL" dirty="0"/>
          </a:p>
          <a:p>
            <a:r>
              <a:rPr lang="en-US" dirty="0"/>
              <a:t>&gt;&gt;&gt; print (foo)</a:t>
            </a:r>
          </a:p>
          <a:p>
            <a:r>
              <a:rPr lang="pt-BR" dirty="0"/>
              <a:t>['AA', 'a', '</a:t>
            </a:r>
            <a:r>
              <a:rPr lang="pt-BR" dirty="0" err="1"/>
              <a:t>d</a:t>
            </a:r>
            <a:r>
              <a:rPr lang="pt-BR" dirty="0"/>
              <a:t>', 1, 2, 3]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87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3200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List:</a:t>
            </a:r>
          </a:p>
          <a:p>
            <a:r>
              <a:rPr lang="en-US" dirty="0"/>
              <a:t>Mutable</a:t>
            </a:r>
          </a:p>
          <a:p>
            <a:r>
              <a:rPr lang="en-US" dirty="0"/>
              <a:t>l1 = [1,2]</a:t>
            </a:r>
          </a:p>
          <a:p>
            <a:r>
              <a:rPr lang="en-US" dirty="0"/>
              <a:t>l1[0]=3 # ok</a:t>
            </a:r>
          </a:p>
          <a:p>
            <a:endParaRPr lang="en-US" dirty="0"/>
          </a:p>
          <a:p>
            <a:r>
              <a:rPr lang="en-US" dirty="0"/>
              <a:t>id(l1) # 12345</a:t>
            </a:r>
          </a:p>
          <a:p>
            <a:r>
              <a:rPr lang="en-US" dirty="0"/>
              <a:t>l1+= [4]</a:t>
            </a:r>
          </a:p>
          <a:p>
            <a:r>
              <a:rPr lang="en-US" dirty="0"/>
              <a:t>Id(l1) # 12345</a:t>
            </a:r>
          </a:p>
          <a:p>
            <a:endParaRPr lang="en-US" dirty="0"/>
          </a:p>
          <a:p>
            <a:r>
              <a:rPr lang="en-US" dirty="0"/>
              <a:t>C={l1: 1} #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86600" y="1447800"/>
            <a:ext cx="3200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Tuple: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t1 = (1,2)</a:t>
            </a:r>
          </a:p>
          <a:p>
            <a:r>
              <a:rPr lang="en-US" dirty="0"/>
              <a:t>t1[0]=3 #error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Id(t1) # 14345</a:t>
            </a:r>
          </a:p>
          <a:p>
            <a:r>
              <a:rPr lang="en-US" dirty="0"/>
              <a:t>t1+= (4,)</a:t>
            </a:r>
          </a:p>
          <a:p>
            <a:r>
              <a:rPr lang="en-US" dirty="0"/>
              <a:t>Id(t1) # 14355</a:t>
            </a:r>
          </a:p>
          <a:p>
            <a:endParaRPr lang="en-US" dirty="0"/>
          </a:p>
          <a:p>
            <a:r>
              <a:rPr lang="en-US" dirty="0"/>
              <a:t>C={t1: 1} #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0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Just after: Von Neumann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731878" cy="3893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78B69-D556-4BBA-9C15-BD9490DC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33401"/>
            <a:ext cx="3505200" cy="31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5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081" y="1952625"/>
            <a:ext cx="7836694" cy="1295400"/>
          </a:xfrm>
        </p:spPr>
        <p:txBody>
          <a:bodyPr/>
          <a:lstStyle/>
          <a:p>
            <a:pPr marL="472059">
              <a:defRPr/>
            </a:pPr>
            <a:r>
              <a:rPr lang="en-US" dirty="0"/>
              <a:t>Dictionaries are like Lists except that they use keys instead of numbers to look up values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863455" y="4107717"/>
            <a:ext cx="195739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lst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 = list()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lst.append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(21)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lst.append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(183)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print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lst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[21, 183]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lst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[0] = 23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print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lst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[23, 183]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6633568" y="3830717"/>
            <a:ext cx="222996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ddd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 =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dict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()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ddd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['age'] = 21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ddd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['course'] = 182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print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ddd</a:t>
            </a:r>
            <a:endParaRPr lang="en-US" dirty="0">
              <a:solidFill>
                <a:srgbClr val="292934"/>
              </a:solidFill>
              <a:ea typeface="ＭＳ Ｐゴシック" charset="0"/>
            </a:endParaRP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{'course': 182, 'age': 21}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ddd</a:t>
            </a:r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['age'] = 23</a:t>
            </a: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&gt;&gt;&gt; print </a:t>
            </a:r>
            <a:r>
              <a:rPr lang="en-US" dirty="0" err="1">
                <a:solidFill>
                  <a:srgbClr val="292934"/>
                </a:solidFill>
                <a:ea typeface="ＭＳ Ｐゴシック" charset="0"/>
              </a:rPr>
              <a:t>ddd</a:t>
            </a:r>
            <a:endParaRPr lang="en-US" dirty="0">
              <a:solidFill>
                <a:srgbClr val="292934"/>
              </a:solidFill>
              <a:ea typeface="ＭＳ Ｐゴシック" charset="0"/>
            </a:endParaRPr>
          </a:p>
          <a:p>
            <a:pPr algn="l"/>
            <a:r>
              <a:rPr lang="en-US" dirty="0">
                <a:solidFill>
                  <a:srgbClr val="292934"/>
                </a:solidFill>
                <a:ea typeface="ＭＳ Ｐゴシック" charset="0"/>
              </a:rPr>
              <a:t>{'course': 182, 'age': 23}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506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&gt;&gt;&gt; car={'tyre':4, 'wheel':1, 'antenna':1}</a:t>
            </a:r>
          </a:p>
          <a:p>
            <a:pPr marL="0" indent="0">
              <a:buNone/>
            </a:pPr>
            <a:r>
              <a:rPr lang="en-US" dirty="0"/>
              <a:t>&gt;&gt;&gt; print (car)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tyre</a:t>
            </a:r>
            <a:r>
              <a:rPr lang="en-US" dirty="0"/>
              <a:t>': 4, 'wheel': 1, 'antenna': 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car['</a:t>
            </a:r>
            <a:r>
              <a:rPr lang="en-US" dirty="0" err="1"/>
              <a:t>tyre</a:t>
            </a:r>
            <a:r>
              <a:rPr lang="en-US" dirty="0"/>
              <a:t>']=2</a:t>
            </a:r>
          </a:p>
          <a:p>
            <a:pPr marL="0" indent="0">
              <a:buNone/>
            </a:pPr>
            <a:r>
              <a:rPr lang="en-US" dirty="0"/>
              <a:t>print (car)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tyre</a:t>
            </a:r>
            <a:r>
              <a:rPr lang="en-US" dirty="0"/>
              <a:t>': 2, 'wheel': 1, 'antenna': 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car.get</a:t>
            </a:r>
            <a:r>
              <a:rPr lang="en-US" dirty="0"/>
              <a:t>('wheel')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car.values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dict_values</a:t>
            </a:r>
            <a:r>
              <a:rPr lang="en-US" dirty="0"/>
              <a:t>([2, 1, 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car.keys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dict_keys</a:t>
            </a:r>
            <a:r>
              <a:rPr lang="en-US" dirty="0"/>
              <a:t>(['</a:t>
            </a:r>
            <a:r>
              <a:rPr lang="en-US" dirty="0" err="1"/>
              <a:t>tyre</a:t>
            </a:r>
            <a:r>
              <a:rPr lang="en-US" dirty="0"/>
              <a:t>', 'wheel', 'antenna'])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38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for </a:t>
            </a:r>
            <a:r>
              <a:rPr lang="en-US" dirty="0" err="1"/>
              <a:t>k,v</a:t>
            </a:r>
            <a:r>
              <a:rPr lang="en-US" dirty="0"/>
              <a:t> in </a:t>
            </a:r>
            <a:r>
              <a:rPr lang="en-US" dirty="0" err="1"/>
              <a:t>car.items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hu-HU" dirty="0"/>
              <a:t>...    print (k,v)</a:t>
            </a:r>
          </a:p>
          <a:p>
            <a:pPr marL="0" indent="0">
              <a:buNone/>
            </a:pPr>
            <a:r>
              <a:rPr lang="hu-HU" dirty="0"/>
              <a:t>... </a:t>
            </a:r>
          </a:p>
          <a:p>
            <a:pPr marL="0" indent="0">
              <a:buNone/>
            </a:pPr>
            <a:r>
              <a:rPr lang="en-US" dirty="0" err="1"/>
              <a:t>tyre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wheel 1</a:t>
            </a:r>
          </a:p>
          <a:p>
            <a:pPr marL="0" indent="0">
              <a:buNone/>
            </a:pPr>
            <a:r>
              <a:rPr lang="en-US" dirty="0"/>
              <a:t>antenna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[key for (key, value) in </a:t>
            </a:r>
            <a:r>
              <a:rPr lang="en-US" dirty="0" err="1"/>
              <a:t>car.items</a:t>
            </a:r>
            <a:r>
              <a:rPr lang="en-US" dirty="0"/>
              <a:t>() if value == 1]</a:t>
            </a:r>
          </a:p>
          <a:p>
            <a:pPr marL="0" indent="0">
              <a:buNone/>
            </a:pPr>
            <a:r>
              <a:rPr lang="en-US" dirty="0"/>
              <a:t>['wheel', 'antenna']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keys = []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k,v</a:t>
            </a:r>
            <a:r>
              <a:rPr lang="en-US" dirty="0"/>
              <a:t> in </a:t>
            </a:r>
            <a:r>
              <a:rPr lang="en-US" dirty="0" err="1"/>
              <a:t>car.items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if(v == 1): keys+=[k]</a:t>
            </a:r>
          </a:p>
          <a:p>
            <a:pPr marL="0" indent="0">
              <a:buNone/>
            </a:pPr>
            <a:r>
              <a:rPr lang="en-US" dirty="0"/>
              <a:t>print keys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88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for </a:t>
            </a:r>
            <a:r>
              <a:rPr lang="en-US" dirty="0" err="1"/>
              <a:t>k,v</a:t>
            </a:r>
            <a:r>
              <a:rPr lang="en-US" dirty="0"/>
              <a:t> in </a:t>
            </a:r>
            <a:r>
              <a:rPr lang="en-US" dirty="0" err="1"/>
              <a:t>car.items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hu-HU" dirty="0"/>
              <a:t>...    print (k,v)</a:t>
            </a:r>
          </a:p>
          <a:p>
            <a:pPr marL="0" indent="0">
              <a:buNone/>
            </a:pPr>
            <a:r>
              <a:rPr lang="hu-HU" dirty="0"/>
              <a:t>... </a:t>
            </a:r>
          </a:p>
          <a:p>
            <a:pPr marL="0" indent="0">
              <a:buNone/>
            </a:pPr>
            <a:r>
              <a:rPr lang="en-US" dirty="0" err="1"/>
              <a:t>tyre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wheel 1</a:t>
            </a:r>
          </a:p>
          <a:p>
            <a:pPr marL="0" indent="0">
              <a:buNone/>
            </a:pPr>
            <a:r>
              <a:rPr lang="en-US" dirty="0"/>
              <a:t>antenna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[key for (key, value) in </a:t>
            </a:r>
            <a:r>
              <a:rPr lang="en-US" dirty="0" err="1"/>
              <a:t>car.items</a:t>
            </a:r>
            <a:r>
              <a:rPr lang="en-US" dirty="0"/>
              <a:t>() if value == 1]</a:t>
            </a:r>
          </a:p>
          <a:p>
            <a:pPr marL="0" indent="0">
              <a:buNone/>
            </a:pPr>
            <a:r>
              <a:rPr lang="en-US" dirty="0"/>
              <a:t>['wheel', 'antenna']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del car['antenna']</a:t>
            </a:r>
          </a:p>
          <a:p>
            <a:pPr marL="0" indent="0">
              <a:buNone/>
            </a:pPr>
            <a:r>
              <a:rPr lang="en-US" dirty="0"/>
              <a:t>&gt;&gt;&gt; print (car)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tyre</a:t>
            </a:r>
            <a:r>
              <a:rPr lang="en-US" dirty="0"/>
              <a:t>': 2, 'wheel': 1}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48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194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02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Better program design</a:t>
            </a:r>
          </a:p>
          <a:p>
            <a:pPr lvl="1"/>
            <a:r>
              <a:rPr lang="en-US" dirty="0"/>
              <a:t>Better modularization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37709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software item that contains </a:t>
            </a:r>
            <a:r>
              <a:rPr lang="en-US">
                <a:solidFill>
                  <a:schemeClr val="hlink"/>
                </a:solidFill>
              </a:rPr>
              <a:t>variables</a:t>
            </a:r>
            <a:r>
              <a:rPr lang="en-US"/>
              <a:t> and </a:t>
            </a:r>
            <a:r>
              <a:rPr lang="en-US">
                <a:solidFill>
                  <a:schemeClr val="hlink"/>
                </a:solidFill>
              </a:rPr>
              <a:t>methods</a:t>
            </a:r>
          </a:p>
          <a:p>
            <a:r>
              <a:rPr lang="en-US"/>
              <a:t>Object Oriented Design focuses on</a:t>
            </a:r>
          </a:p>
          <a:p>
            <a:pPr lvl="1"/>
            <a:r>
              <a:rPr lang="en-US"/>
              <a:t>Encapsulation: </a:t>
            </a:r>
          </a:p>
          <a:p>
            <a:pPr lvl="2"/>
            <a:r>
              <a:rPr lang="en-US"/>
              <a:t>dividing the code into a public </a:t>
            </a:r>
            <a:r>
              <a:rPr lang="en-US">
                <a:solidFill>
                  <a:schemeClr val="hlink"/>
                </a:solidFill>
              </a:rPr>
              <a:t>interface</a:t>
            </a:r>
            <a:r>
              <a:rPr lang="en-US"/>
              <a:t>, and a private </a:t>
            </a:r>
            <a:r>
              <a:rPr lang="en-US">
                <a:solidFill>
                  <a:schemeClr val="hlink"/>
                </a:solidFill>
              </a:rPr>
              <a:t>implementation</a:t>
            </a:r>
            <a:r>
              <a:rPr lang="en-US"/>
              <a:t> of that interface</a:t>
            </a:r>
          </a:p>
          <a:p>
            <a:pPr lvl="1"/>
            <a:r>
              <a:rPr lang="en-US"/>
              <a:t>Polymorphism:</a:t>
            </a:r>
          </a:p>
          <a:p>
            <a:pPr lvl="2"/>
            <a:r>
              <a:rPr lang="en-US"/>
              <a:t>the ability to </a:t>
            </a:r>
            <a:r>
              <a:rPr lang="en-US">
                <a:solidFill>
                  <a:schemeClr val="hlink"/>
                </a:solidFill>
              </a:rPr>
              <a:t>overload</a:t>
            </a:r>
            <a:r>
              <a:rPr lang="en-US"/>
              <a:t> standard operators so that they have appropriate behavior based on their context</a:t>
            </a:r>
          </a:p>
          <a:p>
            <a:pPr lvl="1"/>
            <a:r>
              <a:rPr lang="en-US"/>
              <a:t>Inheritance:</a:t>
            </a:r>
          </a:p>
          <a:p>
            <a:pPr lvl="2"/>
            <a:r>
              <a:rPr lang="en-US"/>
              <a:t>the ability to create </a:t>
            </a:r>
            <a:r>
              <a:rPr lang="en-US">
                <a:solidFill>
                  <a:schemeClr val="hlink"/>
                </a:solidFill>
              </a:rPr>
              <a:t>subclasses</a:t>
            </a:r>
            <a:r>
              <a:rPr lang="en-US"/>
              <a:t> that contain specializations of their parents</a:t>
            </a:r>
          </a:p>
          <a:p>
            <a:pPr lvl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9555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contains classes that define objects</a:t>
            </a:r>
          </a:p>
          <a:p>
            <a:pPr lvl="1"/>
            <a:r>
              <a:rPr lang="en-US" dirty="0"/>
              <a:t>Objects are </a:t>
            </a:r>
            <a:r>
              <a:rPr lang="en-US" dirty="0">
                <a:solidFill>
                  <a:schemeClr val="hlink"/>
                </a:solidFill>
              </a:rPr>
              <a:t>instances</a:t>
            </a:r>
            <a:r>
              <a:rPr lang="en-US" dirty="0"/>
              <a:t> of classes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r>
              <a:rPr lang="en-US" dirty="0"/>
              <a:t>class </a:t>
            </a:r>
            <a:r>
              <a:rPr lang="en-US" dirty="0" err="1"/>
              <a:t>FinancialProduct</a:t>
            </a:r>
            <a:r>
              <a:rPr lang="en-US" dirty="0"/>
              <a:t>:</a:t>
            </a:r>
          </a:p>
          <a:p>
            <a:pPr marL="548640" lvl="2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self,description,product_code,type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self.description</a:t>
            </a:r>
            <a:r>
              <a:rPr lang="en-US" dirty="0"/>
              <a:t> = description</a:t>
            </a:r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self.product_code</a:t>
            </a:r>
            <a:r>
              <a:rPr lang="en-US" dirty="0"/>
              <a:t> = </a:t>
            </a:r>
            <a:r>
              <a:rPr lang="en-US" dirty="0" err="1"/>
              <a:t>product_code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self.type</a:t>
            </a:r>
            <a:r>
              <a:rPr lang="en-US" dirty="0"/>
              <a:t> = type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29200" y="2514600"/>
            <a:ext cx="336425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init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>
                <a:solidFill>
                  <a:schemeClr val="accent1"/>
                </a:solidFill>
              </a:rPr>
              <a:t> is the default constructor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4800600" y="2819400"/>
            <a:ext cx="609600" cy="914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44342" y="5296197"/>
            <a:ext cx="291669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self</a:t>
            </a:r>
            <a:r>
              <a:rPr lang="en-US" dirty="0">
                <a:solidFill>
                  <a:schemeClr val="accent1"/>
                </a:solidFill>
              </a:rPr>
              <a:t> refers to the object itself,</a:t>
            </a:r>
          </a:p>
          <a:p>
            <a:r>
              <a:rPr lang="en-US" dirty="0">
                <a:solidFill>
                  <a:schemeClr val="accent1"/>
                </a:solidFill>
              </a:rPr>
              <a:t>like </a:t>
            </a:r>
            <a:r>
              <a:rPr lang="en-US" i="1" dirty="0">
                <a:solidFill>
                  <a:schemeClr val="accent1"/>
                </a:solidFill>
              </a:rPr>
              <a:t>this</a:t>
            </a:r>
            <a:r>
              <a:rPr lang="en-US" dirty="0">
                <a:solidFill>
                  <a:schemeClr val="accent1"/>
                </a:solidFill>
              </a:rPr>
              <a:t> in Java.  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1705232" y="4399003"/>
            <a:ext cx="1655806" cy="89719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93852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Point class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US" dirty="0"/>
              <a:t>class </a:t>
            </a:r>
            <a:r>
              <a:rPr lang="en-US" dirty="0" err="1"/>
              <a:t>FinancialProduct</a:t>
            </a:r>
            <a:r>
              <a:rPr lang="en-US" dirty="0"/>
              <a:t>:</a:t>
            </a:r>
          </a:p>
          <a:p>
            <a:pPr marL="548640" lvl="2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self,description,product_code,type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self.description</a:t>
            </a:r>
            <a:r>
              <a:rPr lang="en-US" dirty="0"/>
              <a:t> = description</a:t>
            </a:r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self.product_code</a:t>
            </a:r>
            <a:r>
              <a:rPr lang="en-US" dirty="0"/>
              <a:t> = </a:t>
            </a:r>
            <a:r>
              <a:rPr lang="en-US" dirty="0" err="1"/>
              <a:t>product_code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self.type</a:t>
            </a:r>
            <a:r>
              <a:rPr lang="en-US" dirty="0"/>
              <a:t> = type</a:t>
            </a:r>
          </a:p>
          <a:p>
            <a:pPr marL="548640" lvl="2" indent="0">
              <a:buNone/>
            </a:pPr>
            <a:r>
              <a:rPr lang="en-US" dirty="0"/>
              <a:t>       det </a:t>
            </a:r>
            <a:r>
              <a:rPr lang="en-US" dirty="0" err="1"/>
              <a:t>change_description</a:t>
            </a:r>
            <a:r>
              <a:rPr lang="en-US" dirty="0"/>
              <a:t>(</a:t>
            </a:r>
            <a:r>
              <a:rPr lang="en-US" dirty="0" err="1"/>
              <a:t>self,description</a:t>
            </a:r>
            <a:r>
              <a:rPr lang="en-US" dirty="0"/>
              <a:t>): </a:t>
            </a:r>
            <a:r>
              <a:rPr lang="en-US" dirty="0" err="1"/>
              <a:t>self.description</a:t>
            </a:r>
            <a:r>
              <a:rPr lang="en-US" dirty="0"/>
              <a:t> = description</a:t>
            </a:r>
          </a:p>
          <a:p>
            <a:pPr marL="548640" lvl="2" indent="0">
              <a:buNone/>
            </a:pPr>
            <a:r>
              <a:rPr lang="en-US" dirty="0"/>
              <a:t>	 def __</a:t>
            </a:r>
            <a:r>
              <a:rPr lang="en-US" dirty="0" err="1"/>
              <a:t>repr</a:t>
            </a:r>
            <a:r>
              <a:rPr lang="en-US" dirty="0"/>
              <a:t>__(self):</a:t>
            </a:r>
          </a:p>
          <a:p>
            <a:pPr marL="548640" lvl="2" indent="0">
              <a:buNone/>
            </a:pPr>
            <a:r>
              <a:rPr lang="en-US" dirty="0"/>
              <a:t>        	return </a:t>
            </a:r>
            <a:r>
              <a:rPr lang="en-US" dirty="0" err="1"/>
              <a:t>self.description</a:t>
            </a:r>
            <a:r>
              <a:rPr lang="en-US" dirty="0"/>
              <a:t> + " " + </a:t>
            </a:r>
            <a:r>
              <a:rPr lang="en-US" dirty="0" err="1"/>
              <a:t>self.product_code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&gt;&gt;&gt; fp1 = </a:t>
            </a:r>
            <a:r>
              <a:rPr lang="en-US" dirty="0" err="1"/>
              <a:t>FinancialProduct</a:t>
            </a:r>
            <a:r>
              <a:rPr lang="en-US" dirty="0"/>
              <a:t>('</a:t>
            </a:r>
            <a:r>
              <a:rPr lang="en-US" dirty="0" err="1"/>
              <a:t>APPLE','AAPL','Stock</a:t>
            </a:r>
            <a:r>
              <a:rPr lang="en-US" dirty="0"/>
              <a:t>’)</a:t>
            </a:r>
          </a:p>
          <a:p>
            <a:pPr marL="548640" lvl="2" indent="0">
              <a:buNone/>
            </a:pPr>
            <a:r>
              <a:rPr lang="en-US" dirty="0"/>
              <a:t>&gt;&gt;&gt; print(fp1)</a:t>
            </a:r>
          </a:p>
          <a:p>
            <a:pPr marL="548640" lvl="2" indent="0">
              <a:buNone/>
            </a:pPr>
            <a:r>
              <a:rPr lang="en-US" dirty="0"/>
              <a:t>APPLE AAPL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565257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FinancialProduct</a:t>
            </a:r>
            <a:r>
              <a:rPr lang="en-US" dirty="0"/>
              <a:t>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Overloaded the default constructor</a:t>
            </a:r>
          </a:p>
          <a:p>
            <a:r>
              <a:rPr lang="en-US" dirty="0"/>
              <a:t>Defined class variables (color, location) that are persistent and local to the atom object</a:t>
            </a:r>
          </a:p>
          <a:p>
            <a:r>
              <a:rPr lang="en-US" dirty="0"/>
              <a:t>Good way to manage shared memory:</a:t>
            </a:r>
          </a:p>
          <a:p>
            <a:pPr lvl="1"/>
            <a:r>
              <a:rPr lang="en-US" dirty="0"/>
              <a:t>instead of passing long lists of arguments, encapsulate some of this data into an object, and pass the object.</a:t>
            </a:r>
          </a:p>
          <a:p>
            <a:pPr lvl="1"/>
            <a:r>
              <a:rPr lang="en-US" dirty="0"/>
              <a:t>much cleaner programs result</a:t>
            </a:r>
          </a:p>
          <a:p>
            <a:r>
              <a:rPr lang="en-US" dirty="0"/>
              <a:t>Overloaded the print operator</a:t>
            </a:r>
          </a:p>
          <a:p>
            <a:endParaRPr lang="en-US" dirty="0"/>
          </a:p>
          <a:p>
            <a:r>
              <a:rPr lang="en-US" dirty="0"/>
              <a:t>We now want to use the point class to build a shape...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440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BF66-C80A-431E-8E47-53CB5382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Chain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BCC6B-0F75-4124-9BE2-9E24E88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BC0CA-9459-440A-AB24-22C7F7F6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86000"/>
            <a:ext cx="8763000" cy="24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5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 - 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13" y="1690688"/>
            <a:ext cx="9144000" cy="4495800"/>
          </a:xfrm>
        </p:spPr>
        <p:txBody>
          <a:bodyPr/>
          <a:lstStyle/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class Stock(</a:t>
            </a:r>
            <a:r>
              <a:rPr lang="en-US" dirty="0" err="1">
                <a:latin typeface="Courier"/>
                <a:cs typeface="Courier"/>
              </a:rPr>
              <a:t>FinancialProduct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def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</a:t>
            </a:r>
            <a:r>
              <a:rPr lang="en-US" dirty="0" err="1">
                <a:latin typeface="Courier"/>
                <a:cs typeface="Courier"/>
              </a:rPr>
              <a:t>self,description,product_code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super().__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</a:t>
            </a:r>
            <a:r>
              <a:rPr lang="en-US" dirty="0" err="1">
                <a:latin typeface="Courier"/>
                <a:cs typeface="Courier"/>
              </a:rPr>
              <a:t>self,product_code,'Stock</a:t>
            </a:r>
            <a:r>
              <a:rPr lang="en-US" dirty="0">
                <a:latin typeface="Courier"/>
                <a:cs typeface="Courier"/>
              </a:rPr>
              <a:t>')</a:t>
            </a:r>
          </a:p>
          <a:p>
            <a:pPr marL="548640" lvl="2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class Derivative(</a:t>
            </a:r>
            <a:r>
              <a:rPr lang="en-US" dirty="0" err="1">
                <a:latin typeface="Courier"/>
                <a:cs typeface="Courier"/>
              </a:rPr>
              <a:t>FinancialProduct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def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</a:t>
            </a:r>
            <a:r>
              <a:rPr lang="en-US" dirty="0" err="1">
                <a:latin typeface="Courier"/>
                <a:cs typeface="Courier"/>
              </a:rPr>
              <a:t>self,description,product_code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super().__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</a:t>
            </a:r>
            <a:r>
              <a:rPr lang="en-US" dirty="0" err="1">
                <a:latin typeface="Courier"/>
                <a:cs typeface="Courier"/>
              </a:rPr>
              <a:t>self,product_code</a:t>
            </a:r>
            <a:r>
              <a:rPr lang="en-US" dirty="0">
                <a:latin typeface="Courier"/>
                <a:cs typeface="Courier"/>
              </a:rPr>
              <a:t>, 'Derivative')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27836-8FB3-4065-B72F-A842DD40E275}"/>
              </a:ext>
            </a:extLst>
          </p:cNvPr>
          <p:cNvSpPr/>
          <p:nvPr/>
        </p:nvSpPr>
        <p:spPr>
          <a:xfrm>
            <a:off x="908115" y="4602024"/>
            <a:ext cx="10055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init</a:t>
            </a:r>
            <a:r>
              <a:rPr lang="en-US" dirty="0">
                <a:solidFill>
                  <a:schemeClr val="hlink"/>
                </a:solidFill>
              </a:rPr>
              <a:t>__, __</a:t>
            </a:r>
            <a:r>
              <a:rPr lang="en-US" dirty="0" err="1">
                <a:solidFill>
                  <a:schemeClr val="hlink"/>
                </a:solidFill>
              </a:rPr>
              <a:t>repr</a:t>
            </a:r>
            <a:r>
              <a:rPr lang="en-US" dirty="0">
                <a:solidFill>
                  <a:schemeClr val="hlink"/>
                </a:solidFill>
              </a:rPr>
              <a:t>__,</a:t>
            </a:r>
            <a:r>
              <a:rPr lang="en-US" dirty="0"/>
              <a:t> and </a:t>
            </a:r>
            <a:r>
              <a:rPr lang="en-US" dirty="0" err="1">
                <a:solidFill>
                  <a:schemeClr val="hlink"/>
                </a:solidFill>
              </a:rPr>
              <a:t>change_description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are taken from the parent class (</a:t>
            </a:r>
            <a:r>
              <a:rPr lang="en-US" dirty="0" err="1"/>
              <a:t>FinancialProduct</a:t>
            </a:r>
            <a:r>
              <a:rPr lang="en-US" dirty="0"/>
              <a:t>)</a:t>
            </a:r>
          </a:p>
          <a:p>
            <a:r>
              <a:rPr lang="en-US" dirty="0"/>
              <a:t>Another example of code reuse</a:t>
            </a:r>
          </a:p>
          <a:p>
            <a:pPr lvl="1"/>
            <a:r>
              <a:rPr lang="en-US" dirty="0"/>
              <a:t>Basic functions don't have to be retyped, just inherited</a:t>
            </a:r>
          </a:p>
          <a:p>
            <a:pPr lvl="1"/>
            <a:r>
              <a:rPr lang="en-US" dirty="0"/>
              <a:t>Less to rewrite when specifications change</a:t>
            </a:r>
          </a:p>
        </p:txBody>
      </p:sp>
    </p:spTree>
    <p:extLst>
      <p:ext uri="{BB962C8B-B14F-4D97-AF65-F5344CB8AC3E}">
        <p14:creationId xmlns:p14="http://schemas.microsoft.com/office/powerpoint/2010/main" val="2754905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parent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382000" cy="4495800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marL="548640" lvl="2" indent="0">
              <a:buNone/>
            </a:pPr>
            <a:r>
              <a:rPr lang="en-US" dirty="0"/>
              <a:t>class Stock(</a:t>
            </a:r>
            <a:r>
              <a:rPr lang="en-US" dirty="0" err="1"/>
              <a:t>FinancialProduct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self,description,product_code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self,product_code,'Stock</a:t>
            </a:r>
            <a:r>
              <a:rPr lang="en-US" dirty="0"/>
              <a:t>’)</a:t>
            </a:r>
          </a:p>
          <a:p>
            <a:pPr marL="548640" lvl="2" indent="0">
              <a:buNone/>
            </a:pPr>
            <a:r>
              <a:rPr lang="en-US" dirty="0"/>
              <a:t>    def __</a:t>
            </a:r>
            <a:r>
              <a:rPr lang="en-US" dirty="0" err="1"/>
              <a:t>repr</a:t>
            </a:r>
            <a:r>
              <a:rPr lang="en-US" dirty="0"/>
              <a:t>__(self):</a:t>
            </a:r>
          </a:p>
          <a:p>
            <a:pPr marL="548640" lvl="2" indent="0">
              <a:buNone/>
            </a:pPr>
            <a:r>
              <a:rPr lang="en-US" dirty="0"/>
              <a:t>	  return ‘something specific to stock’</a:t>
            </a:r>
          </a:p>
          <a:p>
            <a:r>
              <a:rPr lang="en-US" dirty="0"/>
              <a:t>Now we only inherit 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init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/>
              <a:t> and </a:t>
            </a:r>
            <a:r>
              <a:rPr lang="en-US" dirty="0" err="1">
                <a:solidFill>
                  <a:schemeClr val="hlink"/>
                </a:solidFill>
              </a:rPr>
              <a:t>change_description</a:t>
            </a:r>
            <a:r>
              <a:rPr lang="en-US" dirty="0"/>
              <a:t> from the parent</a:t>
            </a:r>
          </a:p>
          <a:p>
            <a:r>
              <a:rPr lang="en-US" dirty="0"/>
              <a:t>We define a new version of 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repr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/>
              <a:t> specially for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05744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parent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you want to extend, rather than replace, the parent functions.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class Stock(</a:t>
            </a:r>
            <a:r>
              <a:rPr lang="en-US" dirty="0" err="1"/>
              <a:t>FinancialProduct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self,description</a:t>
            </a:r>
            <a:r>
              <a:rPr lang="en-US" dirty="0"/>
              <a:t>="000",product_code="000"):</a:t>
            </a:r>
          </a:p>
          <a:p>
            <a:pPr marL="548640" lvl="2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self,product_code,'Stock</a:t>
            </a:r>
            <a:r>
              <a:rPr lang="en-US" dirty="0"/>
              <a:t>')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29400" y="4495801"/>
            <a:ext cx="2333588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call the constructor</a:t>
            </a:r>
          </a:p>
          <a:p>
            <a:r>
              <a:rPr lang="en-US">
                <a:solidFill>
                  <a:schemeClr val="accent1"/>
                </a:solidFill>
              </a:rPr>
              <a:t>for the parent function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 flipV="1">
            <a:off x="5715000" y="4038600"/>
            <a:ext cx="9906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245910" y="4974795"/>
            <a:ext cx="277319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 additional functionality</a:t>
            </a:r>
          </a:p>
          <a:p>
            <a:r>
              <a:rPr lang="en-US" dirty="0">
                <a:solidFill>
                  <a:schemeClr val="accent1"/>
                </a:solidFill>
              </a:rPr>
              <a:t>to the constructor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2149311" y="3986367"/>
            <a:ext cx="1314586" cy="98842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891443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everything in </a:t>
            </a:r>
            <a:r>
              <a:rPr lang="en-US" dirty="0" err="1"/>
              <a:t>FinancialProduct</a:t>
            </a:r>
            <a:r>
              <a:rPr lang="en-US" dirty="0"/>
              <a:t> is public, thus we could do:</a:t>
            </a:r>
          </a:p>
          <a:p>
            <a:pPr lvl="2"/>
            <a:r>
              <a:rPr lang="en-US" dirty="0"/>
              <a:t>&gt;&gt;&gt; p1 = </a:t>
            </a:r>
            <a:r>
              <a:rPr lang="en-US" dirty="0" err="1"/>
              <a:t>FinancialProduct</a:t>
            </a:r>
            <a:r>
              <a:rPr lang="en-US" dirty="0"/>
              <a:t>('</a:t>
            </a:r>
            <a:r>
              <a:rPr lang="en-US" dirty="0" err="1"/>
              <a:t>APPLE','AAPL','Stock</a:t>
            </a:r>
            <a:r>
              <a:rPr lang="en-US" dirty="0"/>
              <a:t>')</a:t>
            </a:r>
          </a:p>
          <a:p>
            <a:pPr lvl="2"/>
            <a:r>
              <a:rPr lang="en-US" dirty="0"/>
              <a:t>&gt;&gt;&gt; p1.description = ’foo'</a:t>
            </a:r>
          </a:p>
          <a:p>
            <a:pPr>
              <a:buFontTx/>
              <a:buNone/>
            </a:pPr>
            <a:r>
              <a:rPr lang="en-US" dirty="0"/>
              <a:t>	that would break any function that used p1.description</a:t>
            </a:r>
          </a:p>
          <a:p>
            <a:r>
              <a:rPr lang="en-US" dirty="0"/>
              <a:t>We therefore need to protect the </a:t>
            </a:r>
            <a:r>
              <a:rPr lang="en-US" dirty="0">
                <a:solidFill>
                  <a:schemeClr val="hlink"/>
                </a:solidFill>
              </a:rPr>
              <a:t>p1.description</a:t>
            </a:r>
            <a:r>
              <a:rPr lang="en-US" dirty="0"/>
              <a:t> and provide accessors to this data</a:t>
            </a:r>
          </a:p>
          <a:p>
            <a:pPr lvl="1"/>
            <a:r>
              <a:rPr lang="en-US" dirty="0"/>
              <a:t>Encapsulation or Data Hiding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 are "</a:t>
            </a:r>
            <a:r>
              <a:rPr lang="en-US" dirty="0" err="1"/>
              <a:t>gettors</a:t>
            </a:r>
            <a:r>
              <a:rPr lang="en-US" dirty="0"/>
              <a:t>" and "</a:t>
            </a:r>
            <a:r>
              <a:rPr lang="en-US" dirty="0" err="1"/>
              <a:t>settors</a:t>
            </a:r>
            <a:r>
              <a:rPr lang="en-US" dirty="0"/>
              <a:t>"</a:t>
            </a:r>
          </a:p>
          <a:p>
            <a:r>
              <a:rPr lang="en-US" dirty="0"/>
              <a:t>Encapsulation is particularly important when other people use your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3638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Data, Cont.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 anything with two leading underscores is private</a:t>
            </a:r>
          </a:p>
          <a:p>
            <a:pPr lvl="2"/>
            <a:r>
              <a:rPr lang="en-US"/>
              <a:t>__a, __my_variable</a:t>
            </a:r>
          </a:p>
          <a:p>
            <a:r>
              <a:rPr lang="en-US"/>
              <a:t>Anything with one leading underscore is semi-private, and you should feel guilty accessing this data directly.</a:t>
            </a:r>
          </a:p>
          <a:p>
            <a:pPr lvl="2"/>
            <a:r>
              <a:rPr lang="en-US"/>
              <a:t>_b</a:t>
            </a:r>
          </a:p>
          <a:p>
            <a:pPr lvl="1"/>
            <a:r>
              <a:rPr lang="en-US"/>
              <a:t>Sometimes useful as an intermediate step to making data private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9678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Point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8640" lvl="2" indent="0">
              <a:buNone/>
            </a:pPr>
            <a:r>
              <a:rPr lang="en-US" dirty="0"/>
              <a:t>class </a:t>
            </a:r>
            <a:r>
              <a:rPr lang="en-US" dirty="0" err="1"/>
              <a:t>FinancialProduct</a:t>
            </a:r>
            <a:r>
              <a:rPr lang="en-US" dirty="0"/>
              <a:t>:</a:t>
            </a:r>
          </a:p>
          <a:p>
            <a:pPr marL="548640" lvl="2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self,description,product_code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self.description</a:t>
            </a:r>
            <a:r>
              <a:rPr lang="en-US" dirty="0"/>
              <a:t> = color</a:t>
            </a:r>
          </a:p>
          <a:p>
            <a:pPr marL="548640" lvl="2" indent="0">
              <a:buNone/>
            </a:pPr>
            <a:r>
              <a:rPr lang="en-US" dirty="0"/>
              <a:t>		self.__</a:t>
            </a:r>
            <a:r>
              <a:rPr lang="en-US" dirty="0" err="1"/>
              <a:t>product_code</a:t>
            </a:r>
            <a:r>
              <a:rPr lang="en-US" dirty="0"/>
              <a:t> =</a:t>
            </a:r>
            <a:r>
              <a:rPr lang="en-US" dirty="0" err="1"/>
              <a:t>product_code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#position is private</a:t>
            </a:r>
          </a:p>
          <a:p>
            <a:pPr marL="548640" lvl="2" indent="0">
              <a:buNone/>
            </a:pPr>
            <a:r>
              <a:rPr lang="en-US" dirty="0"/>
              <a:t>	def </a:t>
            </a:r>
            <a:r>
              <a:rPr lang="en-US" dirty="0" err="1"/>
              <a:t>product_code</a:t>
            </a:r>
            <a:r>
              <a:rPr lang="en-US" dirty="0"/>
              <a:t>(self):</a:t>
            </a:r>
          </a:p>
          <a:p>
            <a:pPr marL="548640" lvl="2" indent="0">
              <a:buNone/>
            </a:pPr>
            <a:r>
              <a:rPr lang="en-US" dirty="0"/>
              <a:t>		return self.__</a:t>
            </a:r>
            <a:r>
              <a:rPr lang="en-US" dirty="0" err="1"/>
              <a:t>product_code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31252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Encapsulate?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defining a specific interface you can keep other modules from doing anything incorrect to your data</a:t>
            </a:r>
          </a:p>
          <a:p>
            <a:r>
              <a:rPr lang="en-US"/>
              <a:t>By limiting the functions you are going to support, you leave yourself free to change the internal data without messing up your users</a:t>
            </a:r>
          </a:p>
          <a:p>
            <a:pPr lvl="1"/>
            <a:r>
              <a:rPr lang="en-US"/>
              <a:t>Write to the Interface, not the the Implementation</a:t>
            </a:r>
          </a:p>
          <a:p>
            <a:pPr lvl="1"/>
            <a:r>
              <a:rPr lang="en-US"/>
              <a:t>Makes code more modular, since you can change large parts of your classes without affecting other parts of the program, so long as they only use your public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63173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that look like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 __</a:t>
            </a:r>
            <a:r>
              <a:rPr lang="en-US" dirty="0" err="1"/>
              <a:t>getitem</a:t>
            </a:r>
            <a:r>
              <a:rPr lang="en-US" dirty="0"/>
              <a:t>__(</a:t>
            </a:r>
            <a:r>
              <a:rPr lang="en-US" dirty="0" err="1"/>
              <a:t>self,index</a:t>
            </a:r>
            <a:r>
              <a:rPr lang="en-US" dirty="0"/>
              <a:t>) to make a class act like an array</a:t>
            </a:r>
          </a:p>
          <a:p>
            <a:pPr marL="548640" lvl="2" indent="0">
              <a:buNone/>
            </a:pPr>
            <a:r>
              <a:rPr lang="en-US" dirty="0"/>
              <a:t>class shape: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__(</a:t>
            </a:r>
            <a:r>
              <a:rPr lang="en-US" dirty="0" err="1"/>
              <a:t>self,index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return </a:t>
            </a:r>
            <a:r>
              <a:rPr lang="en-US" dirty="0" err="1"/>
              <a:t>self.pointlist</a:t>
            </a:r>
            <a:r>
              <a:rPr lang="en-US" dirty="0"/>
              <a:t>[index]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&gt;&gt;&gt; l1 = shape(’Line') </a:t>
            </a:r>
            <a:r>
              <a:rPr lang="en-US" dirty="0">
                <a:solidFill>
                  <a:schemeClr val="hlink"/>
                </a:solidFill>
              </a:rPr>
              <a:t>#defined as before</a:t>
            </a:r>
          </a:p>
          <a:p>
            <a:pPr marL="548640" lvl="2" indent="0">
              <a:buNone/>
            </a:pPr>
            <a:r>
              <a:rPr lang="en-US" dirty="0"/>
              <a:t>&gt;&gt;&gt; for p in l1:        </a:t>
            </a:r>
            <a:r>
              <a:rPr lang="en-US" dirty="0">
                <a:solidFill>
                  <a:schemeClr val="hlink"/>
                </a:solidFill>
              </a:rPr>
              <a:t>#use like a list!</a:t>
            </a:r>
          </a:p>
          <a:p>
            <a:pPr marL="548640" lvl="2" indent="0">
              <a:buNone/>
            </a:pPr>
            <a:r>
              <a:rPr lang="en-US" dirty="0"/>
              <a:t>		print p</a:t>
            </a:r>
          </a:p>
          <a:p>
            <a:pPr marL="548640" lvl="2" indent="0">
              <a:buNone/>
            </a:pPr>
            <a:r>
              <a:rPr lang="en-US" dirty="0"/>
              <a:t>&gt;&gt;&gt; l1[0].translate(1.,1.,1.)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92023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that look like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 __call__(</a:t>
            </a:r>
            <a:r>
              <a:rPr lang="en-US" dirty="0" err="1"/>
              <a:t>self,arg</a:t>
            </a:r>
            <a:r>
              <a:rPr lang="en-US" dirty="0"/>
              <a:t>) to make a class behave like a function</a:t>
            </a:r>
          </a:p>
          <a:p>
            <a:pPr marL="548640" lvl="2" indent="0">
              <a:buNone/>
            </a:pPr>
            <a:r>
              <a:rPr lang="en-US" dirty="0"/>
              <a:t>class </a:t>
            </a:r>
            <a:r>
              <a:rPr lang="en-US" dirty="0" err="1"/>
              <a:t>gaussian</a:t>
            </a:r>
            <a:r>
              <a:rPr lang="en-US" dirty="0"/>
              <a:t>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self,exponent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self.exponent</a:t>
            </a:r>
            <a:r>
              <a:rPr lang="en-US" dirty="0"/>
              <a:t> = exponent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__call__(</a:t>
            </a:r>
            <a:r>
              <a:rPr lang="en-US" dirty="0" err="1"/>
              <a:t>self,arg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return </a:t>
            </a:r>
            <a:r>
              <a:rPr lang="en-US" dirty="0" err="1"/>
              <a:t>math.exp</a:t>
            </a:r>
            <a:r>
              <a:rPr lang="en-US" dirty="0"/>
              <a:t>(-</a:t>
            </a:r>
            <a:r>
              <a:rPr lang="en-US" dirty="0" err="1"/>
              <a:t>self.exponent</a:t>
            </a:r>
            <a:r>
              <a:rPr lang="en-US" dirty="0"/>
              <a:t>*</a:t>
            </a:r>
            <a:r>
              <a:rPr lang="en-US" dirty="0" err="1"/>
              <a:t>arg</a:t>
            </a:r>
            <a:r>
              <a:rPr lang="en-US" dirty="0"/>
              <a:t>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&gt;&gt;&gt; 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gaussian</a:t>
            </a:r>
            <a:r>
              <a:rPr lang="en-US" dirty="0"/>
              <a:t>(1.)</a:t>
            </a:r>
          </a:p>
          <a:p>
            <a:pPr marL="548640" lvl="2" indent="0">
              <a:buNone/>
            </a:pPr>
            <a:r>
              <a:rPr lang="en-US" dirty="0"/>
              <a:t>&gt;&gt;&gt; </a:t>
            </a:r>
            <a:r>
              <a:rPr lang="en-US" dirty="0" err="1"/>
              <a:t>func</a:t>
            </a:r>
            <a:r>
              <a:rPr lang="en-US" dirty="0"/>
              <a:t>(3.)</a:t>
            </a:r>
          </a:p>
          <a:p>
            <a:pPr marL="548640" lvl="2" indent="0">
              <a:buNone/>
            </a:pPr>
            <a:r>
              <a:rPr lang="en-US" dirty="0"/>
              <a:t>0.0001234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87157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__</a:t>
            </a:r>
            <a:r>
              <a:rPr lang="en-US" dirty="0" err="1"/>
              <a:t>setitem</a:t>
            </a:r>
            <a:r>
              <a:rPr lang="en-US" dirty="0"/>
              <a:t>__(</a:t>
            </a:r>
            <a:r>
              <a:rPr lang="en-US" dirty="0" err="1"/>
              <a:t>self,index,value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Another function for making a class look like an array/dictionary</a:t>
            </a:r>
          </a:p>
          <a:p>
            <a:pPr lvl="1"/>
            <a:r>
              <a:rPr lang="en-US" dirty="0"/>
              <a:t>a[index] = value</a:t>
            </a:r>
          </a:p>
          <a:p>
            <a:r>
              <a:rPr lang="en-US" dirty="0"/>
              <a:t>__add__(</a:t>
            </a:r>
            <a:r>
              <a:rPr lang="en-US" dirty="0" err="1"/>
              <a:t>self,other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the "+" operator</a:t>
            </a:r>
          </a:p>
          <a:p>
            <a:pPr lvl="1"/>
            <a:r>
              <a:rPr lang="en-US" dirty="0"/>
              <a:t>p1= p1+ p2</a:t>
            </a:r>
          </a:p>
          <a:p>
            <a:r>
              <a:rPr lang="en-US" dirty="0"/>
              <a:t>__</a:t>
            </a:r>
            <a:r>
              <a:rPr lang="en-US" dirty="0" err="1"/>
              <a:t>mul</a:t>
            </a:r>
            <a:r>
              <a:rPr lang="en-US" dirty="0"/>
              <a:t>__(</a:t>
            </a:r>
            <a:r>
              <a:rPr lang="en-US" dirty="0" err="1"/>
              <a:t>self,number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the "*" operator</a:t>
            </a:r>
          </a:p>
          <a:p>
            <a:pPr lvl="1"/>
            <a:r>
              <a:rPr lang="en-US" dirty="0"/>
              <a:t>zeros = 3*[0]</a:t>
            </a:r>
          </a:p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attribute calls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681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139C-47E9-4E26-871D-90FD9F3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1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is Python in the programming language?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74A60-CEE2-421D-8424-F48F0E43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51425155-6813-4EEF-A2AE-A7619F3C9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401"/>
            <a:ext cx="4572000" cy="51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595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things to overload, cont.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__del__(self)</a:t>
            </a:r>
          </a:p>
          <a:p>
            <a:pPr lvl="1"/>
            <a:r>
              <a:rPr lang="en-US" dirty="0"/>
              <a:t>Overload the default destructor</a:t>
            </a:r>
          </a:p>
          <a:p>
            <a:pPr lvl="1"/>
            <a:r>
              <a:rPr lang="en-US" dirty="0"/>
              <a:t>del p1</a:t>
            </a:r>
          </a:p>
          <a:p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__(self)</a:t>
            </a:r>
          </a:p>
          <a:p>
            <a:pPr lvl="1"/>
            <a:r>
              <a:rPr lang="en-US" dirty="0"/>
              <a:t>Overload the </a:t>
            </a:r>
            <a:r>
              <a:rPr lang="en-US" dirty="0" err="1"/>
              <a:t>len</a:t>
            </a:r>
            <a:r>
              <a:rPr lang="en-US" dirty="0"/>
              <a:t>() command</a:t>
            </a:r>
          </a:p>
          <a:p>
            <a:pPr lvl="1"/>
            <a:r>
              <a:rPr lang="en-US" dirty="0"/>
              <a:t>p1_l= </a:t>
            </a:r>
            <a:r>
              <a:rPr lang="en-US" dirty="0" err="1"/>
              <a:t>len</a:t>
            </a:r>
            <a:r>
              <a:rPr lang="en-US" dirty="0"/>
              <a:t>(p1)</a:t>
            </a:r>
          </a:p>
          <a:p>
            <a:r>
              <a:rPr lang="en-US" dirty="0"/>
              <a:t>__</a:t>
            </a:r>
            <a:r>
              <a:rPr lang="en-US" dirty="0" err="1"/>
              <a:t>getslice</a:t>
            </a:r>
            <a:r>
              <a:rPr lang="en-US" dirty="0"/>
              <a:t>__(</a:t>
            </a:r>
            <a:r>
              <a:rPr lang="en-US" dirty="0" err="1"/>
              <a:t>self,low,high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slicing</a:t>
            </a:r>
          </a:p>
          <a:p>
            <a:pPr lvl="1"/>
            <a:r>
              <a:rPr lang="en-US" dirty="0"/>
              <a:t>p1_s= p1[0:9]</a:t>
            </a:r>
          </a:p>
          <a:p>
            <a:r>
              <a:rPr lang="en-US" dirty="0"/>
              <a:t>__</a:t>
            </a:r>
            <a:r>
              <a:rPr lang="en-US" dirty="0" err="1"/>
              <a:t>cmp</a:t>
            </a:r>
            <a:r>
              <a:rPr lang="en-US" dirty="0"/>
              <a:t>__(</a:t>
            </a:r>
            <a:r>
              <a:rPr lang="en-US" dirty="0" err="1"/>
              <a:t>self,other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On comparisons (&lt;, ==, etc.) returns -1, 0, or 1, like C's </a:t>
            </a:r>
            <a:r>
              <a:rPr lang="en-US" dirty="0" err="1"/>
              <a:t>strcmp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Inspired by Richard P. Muller, California Institute of Technology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947943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book </a:t>
            </a: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dirty="0">
                <a:latin typeface="Courier"/>
                <a:cs typeface="Courier"/>
              </a:rPr>
              <a:t>Book</a:t>
            </a:r>
          </a:p>
          <a:p>
            <a:r>
              <a:rPr lang="en-US" b="1" dirty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book </a:t>
            </a: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dirty="0">
                <a:latin typeface="Courier"/>
                <a:cs typeface="Courier"/>
              </a:rPr>
              <a:t>*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import math</a:t>
            </a:r>
          </a:p>
          <a:p>
            <a:r>
              <a:rPr lang="nl-NL" dirty="0">
                <a:latin typeface="Courier"/>
                <a:cs typeface="Courier"/>
              </a:rPr>
              <a:t>&gt;&gt;&gt; dir(</a:t>
            </a:r>
            <a:r>
              <a:rPr lang="nl-NL" dirty="0" err="1">
                <a:latin typeface="Courier"/>
                <a:cs typeface="Courier"/>
              </a:rPr>
              <a:t>math</a:t>
            </a:r>
            <a:r>
              <a:rPr lang="nl-NL" dirty="0">
                <a:latin typeface="Courier"/>
                <a:cs typeface="Courier"/>
              </a:rPr>
              <a:t>)</a:t>
            </a:r>
          </a:p>
          <a:p>
            <a:r>
              <a:rPr lang="nl-NL" dirty="0">
                <a:latin typeface="Courier"/>
                <a:cs typeface="Courier"/>
              </a:rPr>
              <a:t>['__</a:t>
            </a:r>
            <a:r>
              <a:rPr lang="nl-NL" dirty="0" err="1">
                <a:latin typeface="Courier"/>
                <a:cs typeface="Courier"/>
              </a:rPr>
              <a:t>doc</a:t>
            </a:r>
            <a:r>
              <a:rPr lang="nl-NL" dirty="0">
                <a:latin typeface="Courier"/>
                <a:cs typeface="Courier"/>
              </a:rPr>
              <a:t>__', '__file__', '__</a:t>
            </a:r>
            <a:r>
              <a:rPr lang="nl-NL" dirty="0" err="1">
                <a:latin typeface="Courier"/>
                <a:cs typeface="Courier"/>
              </a:rPr>
              <a:t>loader</a:t>
            </a:r>
            <a:r>
              <a:rPr lang="nl-NL" dirty="0">
                <a:latin typeface="Courier"/>
                <a:cs typeface="Courier"/>
              </a:rPr>
              <a:t>__', '__name__', '__package__', '__</a:t>
            </a:r>
            <a:r>
              <a:rPr lang="nl-NL" dirty="0" err="1">
                <a:latin typeface="Courier"/>
                <a:cs typeface="Courier"/>
              </a:rPr>
              <a:t>spec</a:t>
            </a:r>
            <a:r>
              <a:rPr lang="nl-NL" dirty="0">
                <a:latin typeface="Courier"/>
                <a:cs typeface="Courier"/>
              </a:rPr>
              <a:t>__', '</a:t>
            </a:r>
            <a:r>
              <a:rPr lang="nl-NL" dirty="0" err="1">
                <a:latin typeface="Courier"/>
                <a:cs typeface="Courier"/>
              </a:rPr>
              <a:t>acos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acosh</a:t>
            </a:r>
            <a:r>
              <a:rPr lang="nl-NL" dirty="0">
                <a:latin typeface="Courier"/>
                <a:cs typeface="Courier"/>
              </a:rPr>
              <a:t>', 'asin', '</a:t>
            </a:r>
            <a:r>
              <a:rPr lang="nl-NL" dirty="0" err="1">
                <a:latin typeface="Courier"/>
                <a:cs typeface="Courier"/>
              </a:rPr>
              <a:t>asinh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atan</a:t>
            </a:r>
            <a:r>
              <a:rPr lang="nl-NL" dirty="0">
                <a:latin typeface="Courier"/>
                <a:cs typeface="Courier"/>
              </a:rPr>
              <a:t>', 'atan2', '</a:t>
            </a:r>
            <a:r>
              <a:rPr lang="nl-NL" dirty="0" err="1">
                <a:latin typeface="Courier"/>
                <a:cs typeface="Courier"/>
              </a:rPr>
              <a:t>atanh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ceil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copysign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cos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cosh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degrees</a:t>
            </a:r>
            <a:r>
              <a:rPr lang="nl-NL" dirty="0">
                <a:latin typeface="Courier"/>
                <a:cs typeface="Courier"/>
              </a:rPr>
              <a:t>', 'e', 'erf', '</a:t>
            </a:r>
            <a:r>
              <a:rPr lang="nl-NL" dirty="0" err="1">
                <a:latin typeface="Courier"/>
                <a:cs typeface="Courier"/>
              </a:rPr>
              <a:t>erfc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exp</a:t>
            </a:r>
            <a:r>
              <a:rPr lang="nl-NL" dirty="0">
                <a:latin typeface="Courier"/>
                <a:cs typeface="Courier"/>
              </a:rPr>
              <a:t>', 'expm1', '</a:t>
            </a:r>
            <a:r>
              <a:rPr lang="nl-NL" dirty="0" err="1">
                <a:latin typeface="Courier"/>
                <a:cs typeface="Courier"/>
              </a:rPr>
              <a:t>fabs</a:t>
            </a:r>
            <a:r>
              <a:rPr lang="nl-NL" dirty="0">
                <a:latin typeface="Courier"/>
                <a:cs typeface="Courier"/>
              </a:rPr>
              <a:t>', 'factorial', 'floor', '</a:t>
            </a:r>
            <a:r>
              <a:rPr lang="nl-NL" dirty="0" err="1">
                <a:latin typeface="Courier"/>
                <a:cs typeface="Courier"/>
              </a:rPr>
              <a:t>fmod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frexp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fsum</a:t>
            </a:r>
            <a:r>
              <a:rPr lang="nl-NL" dirty="0">
                <a:latin typeface="Courier"/>
                <a:cs typeface="Courier"/>
              </a:rPr>
              <a:t>', 'gamma', '</a:t>
            </a:r>
            <a:r>
              <a:rPr lang="nl-NL" dirty="0" err="1">
                <a:latin typeface="Courier"/>
                <a:cs typeface="Courier"/>
              </a:rPr>
              <a:t>gcd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hypot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inf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isclose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isfinite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isinf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isnan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ldexp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lgamma</a:t>
            </a:r>
            <a:r>
              <a:rPr lang="nl-NL" dirty="0">
                <a:latin typeface="Courier"/>
                <a:cs typeface="Courier"/>
              </a:rPr>
              <a:t>', 'log', 'log10', 'log1p', 'log2', '</a:t>
            </a:r>
            <a:r>
              <a:rPr lang="nl-NL" dirty="0" err="1">
                <a:latin typeface="Courier"/>
                <a:cs typeface="Courier"/>
              </a:rPr>
              <a:t>modf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nan</a:t>
            </a:r>
            <a:r>
              <a:rPr lang="nl-NL" dirty="0">
                <a:latin typeface="Courier"/>
                <a:cs typeface="Courier"/>
              </a:rPr>
              <a:t>', 'pi', '</a:t>
            </a:r>
            <a:r>
              <a:rPr lang="nl-NL" dirty="0" err="1">
                <a:latin typeface="Courier"/>
                <a:cs typeface="Courier"/>
              </a:rPr>
              <a:t>pow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radians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sin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sinh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sqrt</a:t>
            </a:r>
            <a:r>
              <a:rPr lang="nl-NL" dirty="0">
                <a:latin typeface="Courier"/>
                <a:cs typeface="Courier"/>
              </a:rPr>
              <a:t>', 'tan', '</a:t>
            </a:r>
            <a:r>
              <a:rPr lang="nl-NL" dirty="0" err="1">
                <a:latin typeface="Courier"/>
                <a:cs typeface="Courier"/>
              </a:rPr>
              <a:t>tanh</a:t>
            </a:r>
            <a:r>
              <a:rPr lang="nl-NL" dirty="0">
                <a:latin typeface="Courier"/>
                <a:cs typeface="Courier"/>
              </a:rPr>
              <a:t>', '</a:t>
            </a:r>
            <a:r>
              <a:rPr lang="nl-NL" dirty="0" err="1">
                <a:latin typeface="Courier"/>
                <a:cs typeface="Courier"/>
              </a:rPr>
              <a:t>trunc</a:t>
            </a:r>
            <a:r>
              <a:rPr lang="nl-NL" dirty="0">
                <a:latin typeface="Courier"/>
                <a:cs typeface="Courier"/>
              </a:rPr>
              <a:t>']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341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2578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sound/                          Top-level package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__.</a:t>
            </a:r>
            <a:r>
              <a:rPr lang="en-US" dirty="0" err="1">
                <a:latin typeface="Courier"/>
                <a:cs typeface="Courier"/>
              </a:rPr>
              <a:t>py</a:t>
            </a:r>
            <a:r>
              <a:rPr lang="en-US" dirty="0">
                <a:latin typeface="Courier"/>
                <a:cs typeface="Courier"/>
              </a:rPr>
              <a:t>               Initialize the sound package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formats/                  </a:t>
            </a:r>
            <a:r>
              <a:rPr lang="en-US" dirty="0" err="1">
                <a:latin typeface="Courier"/>
                <a:cs typeface="Courier"/>
              </a:rPr>
              <a:t>Subpackage</a:t>
            </a:r>
            <a:r>
              <a:rPr lang="en-US" dirty="0">
                <a:latin typeface="Courier"/>
                <a:cs typeface="Courier"/>
              </a:rPr>
              <a:t> for file format conversions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__.</a:t>
            </a:r>
            <a:r>
              <a:rPr lang="en-US" dirty="0" err="1">
                <a:latin typeface="Courier"/>
                <a:cs typeface="Courier"/>
              </a:rPr>
              <a:t>py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              wavread.py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</a:t>
            </a:r>
            <a:r>
              <a:rPr lang="de-DE" dirty="0" err="1">
                <a:latin typeface="Courier"/>
                <a:cs typeface="Courier"/>
              </a:rPr>
              <a:t>wavwrite.py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</a:t>
            </a:r>
            <a:r>
              <a:rPr lang="de-DE" dirty="0" err="1">
                <a:latin typeface="Courier"/>
                <a:cs typeface="Courier"/>
              </a:rPr>
              <a:t>aiffread.py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</a:t>
            </a:r>
            <a:r>
              <a:rPr lang="de-DE" dirty="0" err="1">
                <a:latin typeface="Courier"/>
                <a:cs typeface="Courier"/>
              </a:rPr>
              <a:t>aiffwrite.py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              auread.py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</a:t>
            </a:r>
            <a:r>
              <a:rPr lang="de-DE" dirty="0" err="1">
                <a:latin typeface="Courier"/>
                <a:cs typeface="Courier"/>
              </a:rPr>
              <a:t>auwrite.py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...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</a:t>
            </a:r>
            <a:r>
              <a:rPr lang="de-DE" dirty="0" err="1">
                <a:latin typeface="Courier"/>
                <a:cs typeface="Courier"/>
              </a:rPr>
              <a:t>effects</a:t>
            </a:r>
            <a:r>
              <a:rPr lang="de-DE" dirty="0">
                <a:latin typeface="Courier"/>
                <a:cs typeface="Courier"/>
              </a:rPr>
              <a:t>/                  </a:t>
            </a:r>
            <a:r>
              <a:rPr lang="de-DE" dirty="0" err="1">
                <a:latin typeface="Courier"/>
                <a:cs typeface="Courier"/>
              </a:rPr>
              <a:t>Subpackage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for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sound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effects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__.</a:t>
            </a:r>
            <a:r>
              <a:rPr lang="en-US" dirty="0" err="1">
                <a:latin typeface="Courier"/>
                <a:cs typeface="Courier"/>
              </a:rPr>
              <a:t>py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</a:t>
            </a:r>
            <a:r>
              <a:rPr lang="de-DE" dirty="0" err="1">
                <a:latin typeface="Courier"/>
                <a:cs typeface="Courier"/>
              </a:rPr>
              <a:t>echo.py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</a:t>
            </a:r>
            <a:r>
              <a:rPr lang="en-US" dirty="0" err="1">
                <a:latin typeface="Courier"/>
                <a:cs typeface="Courier"/>
              </a:rPr>
              <a:t>surround.py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              reverse.py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...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filters/                  </a:t>
            </a:r>
            <a:r>
              <a:rPr lang="en-US" dirty="0" err="1">
                <a:latin typeface="Courier"/>
                <a:cs typeface="Courier"/>
              </a:rPr>
              <a:t>Subpackage</a:t>
            </a:r>
            <a:r>
              <a:rPr lang="en-US" dirty="0">
                <a:latin typeface="Courier"/>
                <a:cs typeface="Courier"/>
              </a:rPr>
              <a:t> for filters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__.</a:t>
            </a:r>
            <a:r>
              <a:rPr lang="en-US" dirty="0" err="1">
                <a:latin typeface="Courier"/>
                <a:cs typeface="Courier"/>
              </a:rPr>
              <a:t>py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            </a:t>
            </a:r>
            <a:r>
              <a:rPr lang="it-IT" dirty="0" err="1">
                <a:latin typeface="Courier"/>
                <a:cs typeface="Courier"/>
              </a:rPr>
              <a:t>equalizer.py</a:t>
            </a:r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              vocoder.py</a:t>
            </a: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            karaoke.py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      ...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62800" y="1447800"/>
            <a:ext cx="3352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import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sound.effects.echo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/>
              <a:t>from</a:t>
            </a:r>
            <a:r>
              <a:rPr lang="en-US" sz="1800" dirty="0"/>
              <a:t> </a:t>
            </a:r>
            <a:r>
              <a:rPr lang="en-US" sz="1800" b="1" dirty="0" err="1"/>
              <a:t>sound.effects</a:t>
            </a:r>
            <a:r>
              <a:rPr lang="en-US" sz="1800" dirty="0"/>
              <a:t> </a:t>
            </a:r>
            <a:r>
              <a:rPr lang="en-US" sz="1800" b="1" dirty="0"/>
              <a:t>import</a:t>
            </a:r>
            <a:r>
              <a:rPr lang="en-US" sz="1800" dirty="0"/>
              <a:t> echo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/>
              <a:t>from</a:t>
            </a:r>
            <a:r>
              <a:rPr lang="en-US" sz="1800" dirty="0"/>
              <a:t> </a:t>
            </a:r>
            <a:r>
              <a:rPr lang="en-US" sz="1800" b="1" dirty="0" err="1"/>
              <a:t>sound.effects.echo</a:t>
            </a:r>
            <a:r>
              <a:rPr lang="en-US" sz="1800" dirty="0"/>
              <a:t> </a:t>
            </a:r>
            <a:r>
              <a:rPr lang="en-US" sz="1800" b="1" dirty="0"/>
              <a:t>import</a:t>
            </a:r>
            <a:r>
              <a:rPr lang="en-US" sz="1800" dirty="0"/>
              <a:t> </a:t>
            </a:r>
            <a:r>
              <a:rPr lang="en-US" sz="1800" dirty="0" err="1"/>
              <a:t>echofilter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0275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194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844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latin typeface="Courier"/>
                <a:cs typeface="Courier"/>
              </a:rPr>
              <a:t>&gt;&gt;&gt; </a:t>
            </a:r>
            <a:r>
              <a:rPr lang="en-US" dirty="0">
                <a:latin typeface="Courier"/>
                <a:cs typeface="Courier"/>
              </a:rPr>
              <a:t>10 * (1/0)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dirty="0" err="1">
                <a:latin typeface="Courier"/>
                <a:cs typeface="Courier"/>
              </a:rPr>
              <a:t>ZeroDivisionError</a:t>
            </a:r>
            <a:r>
              <a:rPr lang="en-US" dirty="0">
                <a:latin typeface="Courier"/>
                <a:cs typeface="Courier"/>
              </a:rPr>
              <a:t>: division by zero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&gt;&gt;&gt; </a:t>
            </a:r>
            <a:r>
              <a:rPr lang="en-US" dirty="0">
                <a:latin typeface="Courier"/>
                <a:cs typeface="Courier"/>
              </a:rPr>
              <a:t>4 + spam*3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dirty="0" err="1">
                <a:latin typeface="Courier"/>
                <a:cs typeface="Courier"/>
              </a:rPr>
              <a:t>NameError</a:t>
            </a:r>
            <a:r>
              <a:rPr lang="en-US" dirty="0">
                <a:latin typeface="Courier"/>
                <a:cs typeface="Courier"/>
              </a:rPr>
              <a:t>: name 'spam' is not defined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&gt;&gt;&gt; </a:t>
            </a:r>
            <a:r>
              <a:rPr lang="en-US" dirty="0">
                <a:latin typeface="Courier"/>
                <a:cs typeface="Courier"/>
              </a:rPr>
              <a:t>'2' + 2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dirty="0" err="1">
                <a:latin typeface="Courier"/>
                <a:cs typeface="Courier"/>
              </a:rPr>
              <a:t>TypeError</a:t>
            </a:r>
            <a:r>
              <a:rPr lang="en-US" dirty="0">
                <a:latin typeface="Courier"/>
                <a:cs typeface="Courier"/>
              </a:rPr>
              <a:t>: Can't convert '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' object to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 implicitly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908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35052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EnvironmentError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IOError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IOError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SyntaxError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IndentationError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SystemError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SystemExit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ValueError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RuntimeError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NotImplementedError</a:t>
            </a:r>
            <a:r>
              <a:rPr lang="en-US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15000" y="1600201"/>
            <a:ext cx="472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Exception </a:t>
            </a:r>
            <a:r>
              <a:rPr lang="en-US" dirty="0" err="1">
                <a:latin typeface="Courier"/>
                <a:cs typeface="Courier"/>
              </a:rPr>
              <a:t>StopIteration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SystemExit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StandardError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ArithmeticError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OverflowError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FloatingPointError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ZeroDivisonError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AssertionError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AttributeError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EOFError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ImportError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KeyboardInterrupt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LookupError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IndexError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KeyError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NameError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UnboundLocalError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737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# code raising an exception or not</a:t>
            </a:r>
          </a:p>
          <a:p>
            <a:pPr marL="0" indent="0">
              <a:buNone/>
            </a:pPr>
            <a:r>
              <a:rPr lang="en-US" dirty="0"/>
              <a:t>except {</a:t>
            </a:r>
            <a:r>
              <a:rPr lang="en-US" dirty="0" err="1"/>
              <a:t>NameOfError</a:t>
            </a:r>
            <a:r>
              <a:rPr lang="en-US" dirty="0"/>
              <a:t>}:</a:t>
            </a:r>
          </a:p>
          <a:p>
            <a:pPr marL="0" indent="0">
              <a:buNone/>
            </a:pPr>
            <a:r>
              <a:rPr lang="en-US" dirty="0"/>
              <a:t>  # code pick to resolve the exception or not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block ‘try’ is executed until an exception occurs</a:t>
            </a:r>
          </a:p>
          <a:p>
            <a:r>
              <a:rPr lang="en-US" dirty="0"/>
              <a:t>If an exception occurs the rest of the code is skipped</a:t>
            </a:r>
          </a:p>
          <a:p>
            <a:r>
              <a:rPr lang="en-US" dirty="0"/>
              <a:t>If an exception occurs not matching the exception named in the except clause, it is passed on to outer try statements</a:t>
            </a:r>
          </a:p>
          <a:p>
            <a:r>
              <a:rPr lang="en-US" dirty="0"/>
              <a:t>If no handler is found, it is an unhandled exception and execution stops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612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  <a:r>
              <a:rPr lang="is-IS" dirty="0"/>
              <a:t>…except...else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# code raising an exception or not</a:t>
            </a:r>
          </a:p>
          <a:p>
            <a:pPr marL="0" indent="0">
              <a:buNone/>
            </a:pPr>
            <a:r>
              <a:rPr lang="en-US" dirty="0"/>
              <a:t>except {</a:t>
            </a:r>
            <a:r>
              <a:rPr lang="en-US" dirty="0" err="1"/>
              <a:t>NameOfError</a:t>
            </a:r>
            <a:r>
              <a:rPr lang="en-US" dirty="0"/>
              <a:t>}:</a:t>
            </a:r>
          </a:p>
          <a:p>
            <a:pPr marL="0" indent="0">
              <a:buNone/>
            </a:pPr>
            <a:r>
              <a:rPr lang="en-US" dirty="0"/>
              <a:t>  # code pick to resolve the exception or note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# it is useful when the code must be executed if the try clause does not raise an exception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429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"/>
                <a:cs typeface="Courier"/>
              </a:rPr>
              <a:t>raise</a:t>
            </a:r>
            <a:r>
              <a:rPr lang="en-US" dirty="0"/>
              <a:t> statement allow the programmer to force a specified exception to occur: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raise </a:t>
            </a:r>
            <a:r>
              <a:rPr lang="en-US" dirty="0" err="1">
                <a:latin typeface="Courier"/>
                <a:cs typeface="Courier"/>
              </a:rPr>
              <a:t>NameError</a:t>
            </a:r>
            <a:r>
              <a:rPr lang="en-US" dirty="0">
                <a:latin typeface="Courier"/>
                <a:cs typeface="Courier"/>
              </a:rPr>
              <a:t>(‘Hello’)</a:t>
            </a:r>
          </a:p>
          <a:p>
            <a:pPr lvl="1"/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You can have the </a:t>
            </a:r>
            <a:r>
              <a:rPr lang="en-US" dirty="0">
                <a:latin typeface="Courier"/>
                <a:cs typeface="Courier"/>
              </a:rPr>
              <a:t>raise</a:t>
            </a:r>
            <a:r>
              <a:rPr lang="en-US" dirty="0"/>
              <a:t> statement allowing one to re-raise the exception if we don’t want to handle the exception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# code raising an exception or not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except {</a:t>
            </a:r>
            <a:r>
              <a:rPr lang="en-US" dirty="0" err="1">
                <a:latin typeface="Courier"/>
                <a:cs typeface="Courier"/>
              </a:rPr>
              <a:t>NameOfError</a:t>
            </a:r>
            <a:r>
              <a:rPr lang="en-US" dirty="0">
                <a:latin typeface="Courier"/>
                <a:cs typeface="Courier"/>
              </a:rPr>
              <a:t>}: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# code pick to resolve the exception or note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817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MyError</a:t>
            </a:r>
            <a:r>
              <a:rPr lang="en-US" dirty="0">
                <a:latin typeface="Courier"/>
                <a:cs typeface="Courier"/>
              </a:rPr>
              <a:t>(Exception):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__(self, value):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</a:t>
            </a:r>
            <a:r>
              <a:rPr lang="en-US" dirty="0" err="1">
                <a:latin typeface="Courier"/>
                <a:cs typeface="Courier"/>
              </a:rPr>
              <a:t>self.value</a:t>
            </a:r>
            <a:r>
              <a:rPr lang="en-US" dirty="0">
                <a:latin typeface="Courier"/>
                <a:cs typeface="Courier"/>
              </a:rPr>
              <a:t> = value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__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return </a:t>
            </a:r>
            <a:r>
              <a:rPr lang="en-US" dirty="0" err="1">
                <a:latin typeface="Courier"/>
                <a:cs typeface="Courier"/>
              </a:rPr>
              <a:t>repr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self.value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exception occurred, value: 4</a:t>
            </a:r>
          </a:p>
          <a:p>
            <a:pPr marL="0" indent="0">
              <a:buNone/>
            </a:pPr>
            <a:r>
              <a:rPr lang="en-US" dirty="0"/>
              <a:t>&gt;&gt;&gt; raise </a:t>
            </a:r>
            <a:r>
              <a:rPr lang="en-US" dirty="0" err="1"/>
              <a:t>MyError</a:t>
            </a:r>
            <a:r>
              <a:rPr lang="en-US" dirty="0"/>
              <a:t>(‘</a:t>
            </a:r>
            <a:r>
              <a:rPr lang="en-US" dirty="0" err="1"/>
              <a:t>Arg</a:t>
            </a:r>
            <a:r>
              <a:rPr lang="en-US" dirty="0"/>
              <a:t>!’)</a:t>
            </a:r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0" indent="0">
              <a:buNone/>
            </a:pPr>
            <a:r>
              <a:rPr lang="en-US" dirty="0"/>
              <a:t> __main__.</a:t>
            </a:r>
            <a:r>
              <a:rPr lang="en-US" dirty="0" err="1"/>
              <a:t>MyError</a:t>
            </a:r>
            <a:r>
              <a:rPr lang="en-US" dirty="0"/>
              <a:t>: ‘</a:t>
            </a:r>
            <a:r>
              <a:rPr lang="en-US" dirty="0" err="1"/>
              <a:t>Arg</a:t>
            </a:r>
            <a:r>
              <a:rPr lang="en-US" dirty="0"/>
              <a:t>!’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64520E7-B8BA-4AAA-8C15-070145F1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L"/>
              <a:t>Memory Hierarchy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1B93BE6-6B64-4463-AA64-80B03F18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447801"/>
            <a:ext cx="68484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1EFBE-6ADC-4826-BC9A-524A1D56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59172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cleanup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&gt;&gt;&gt; try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... </a:t>
            </a: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raise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KeyboardInterrupt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... finally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... </a:t>
            </a: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print</a:t>
            </a:r>
            <a:r>
              <a:rPr lang="en-US" sz="1600" dirty="0">
                <a:latin typeface="Courier"/>
                <a:cs typeface="Courier"/>
              </a:rPr>
              <a:t> 'Goodbye, world!'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...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Goodbye, world!</a:t>
            </a:r>
          </a:p>
          <a:p>
            <a:pPr marL="0" indent="0">
              <a:buNone/>
            </a:pPr>
            <a:r>
              <a:rPr lang="en-US" sz="1600" b="1" dirty="0" err="1">
                <a:latin typeface="Courier"/>
                <a:cs typeface="Courier"/>
              </a:rPr>
              <a:t>KeyboardInterrupt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Traceback</a:t>
            </a:r>
            <a:r>
              <a:rPr lang="en-US" sz="1600" dirty="0">
                <a:latin typeface="Courier"/>
                <a:cs typeface="Courier"/>
              </a:rPr>
              <a:t> (most recent call last):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File "&lt;</a:t>
            </a:r>
            <a:r>
              <a:rPr lang="en-US" sz="1600" dirty="0" err="1">
                <a:latin typeface="Courier"/>
                <a:cs typeface="Courier"/>
              </a:rPr>
              <a:t>stdin</a:t>
            </a:r>
            <a:r>
              <a:rPr lang="en-US" sz="1600" dirty="0">
                <a:latin typeface="Courier"/>
                <a:cs typeface="Courier"/>
              </a:rPr>
              <a:t>&gt;", line 2, in &lt;module&gt;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981201" y="4724401"/>
            <a:ext cx="4048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 will be called in any circumstances</a:t>
            </a:r>
          </a:p>
          <a:p>
            <a:r>
              <a:rPr lang="en-US" dirty="0"/>
              <a:t>Let’s code the function divide(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46189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r>
              <a:rPr lang="en-US" dirty="0"/>
              <a:t>Date / Time</a:t>
            </a:r>
          </a:p>
          <a:p>
            <a:r>
              <a:rPr lang="en-US" dirty="0"/>
              <a:t>Regular Expression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771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670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Type Casting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969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Type-casting -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&gt;&gt;&gt; print 2/3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0</a:t>
            </a:r>
          </a:p>
          <a:p>
            <a:pPr marL="0" indent="0">
              <a:buNone/>
            </a:pPr>
            <a:endParaRPr 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&gt;&gt;&gt; print float(2/3)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0.0</a:t>
            </a:r>
          </a:p>
          <a:p>
            <a:pPr marL="0" indent="0">
              <a:buNone/>
            </a:pPr>
            <a:endParaRPr 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&gt;&gt;&gt; print float(2)/3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0.666666666667</a:t>
            </a:r>
          </a:p>
          <a:p>
            <a:pPr marL="0" indent="0">
              <a:buNone/>
            </a:pPr>
            <a:endParaRPr 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&gt;&gt;&gt; print 'add one ' + 3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49" charset="0"/>
              </a:rPr>
              <a:t>Traceback</a:t>
            </a:r>
            <a:r>
              <a:rPr lang="en-US" sz="1800" dirty="0">
                <a:latin typeface="Courier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  File "&lt;</a:t>
            </a:r>
            <a:r>
              <a:rPr lang="en-US" sz="1800" dirty="0" err="1">
                <a:latin typeface="Courier" pitchFamily="49" charset="0"/>
              </a:rPr>
              <a:t>stdin</a:t>
            </a:r>
            <a:r>
              <a:rPr lang="en-US" sz="1800" dirty="0">
                <a:latin typeface="Courier" pitchFamily="49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49" charset="0"/>
              </a:rPr>
              <a:t>TypeError</a:t>
            </a:r>
            <a:r>
              <a:rPr lang="en-US" sz="1800" dirty="0">
                <a:latin typeface="Courier" pitchFamily="49" charset="0"/>
              </a:rPr>
              <a:t>: cannot concatenate '</a:t>
            </a:r>
            <a:r>
              <a:rPr lang="en-US" sz="1800" dirty="0" err="1">
                <a:latin typeface="Courier" pitchFamily="49" charset="0"/>
              </a:rPr>
              <a:t>str</a:t>
            </a:r>
            <a:r>
              <a:rPr lang="en-US" sz="1800" dirty="0">
                <a:latin typeface="Courier" pitchFamily="49" charset="0"/>
              </a:rPr>
              <a:t>' and '</a:t>
            </a:r>
            <a:r>
              <a:rPr lang="en-US" sz="1800" dirty="0" err="1">
                <a:latin typeface="Courier" pitchFamily="49" charset="0"/>
              </a:rPr>
              <a:t>int</a:t>
            </a:r>
            <a:r>
              <a:rPr lang="en-US" sz="1800" dirty="0">
                <a:latin typeface="Courier" pitchFamily="49" charset="0"/>
              </a:rPr>
              <a:t>' objects</a:t>
            </a:r>
          </a:p>
          <a:p>
            <a:pPr marL="0" indent="0">
              <a:buNone/>
            </a:pPr>
            <a:endParaRPr lang="en-US" sz="1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&gt;&gt;&gt; print 'add one ' + </a:t>
            </a:r>
            <a:r>
              <a:rPr lang="en-US" sz="1800" dirty="0" err="1">
                <a:latin typeface="Courier" pitchFamily="49" charset="0"/>
              </a:rPr>
              <a:t>str</a:t>
            </a:r>
            <a:r>
              <a:rPr lang="en-US" sz="1800" dirty="0">
                <a:latin typeface="Courier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add one 3</a:t>
            </a:r>
          </a:p>
          <a:p>
            <a:pPr marL="0" indent="0">
              <a:buNone/>
            </a:pPr>
            <a:endParaRPr lang="en-US" sz="1800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3290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– type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type(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(123))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&lt;type '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type(float(123))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&lt;type 'float'&gt;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type(list('Test'))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&lt;type 'list'&gt;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a=12.12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&lt;type 'float'&gt;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312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ral"/>
              </a:rPr>
              <a:t>string, floating point → integer 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&gt;&gt;&gt; </a:t>
            </a:r>
            <a:r>
              <a:rPr lang="en-US" sz="1800" dirty="0" err="1">
                <a:latin typeface="Courier" pitchFamily="49" charset="0"/>
              </a:rPr>
              <a:t>int</a:t>
            </a:r>
            <a:r>
              <a:rPr lang="en-US" sz="1800" dirty="0">
                <a:latin typeface="Courier" pitchFamily="49" charset="0"/>
              </a:rPr>
              <a:t>('2014')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 2014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&gt;&gt;&gt; </a:t>
            </a:r>
            <a:r>
              <a:rPr lang="en-US" sz="1800" dirty="0" err="1">
                <a:latin typeface="Courier" pitchFamily="49" charset="0"/>
              </a:rPr>
              <a:t>int</a:t>
            </a:r>
            <a:r>
              <a:rPr lang="en-US" sz="1800" dirty="0">
                <a:latin typeface="Courier" pitchFamily="49" charset="0"/>
              </a:rPr>
              <a:t>(3.141592)</a:t>
            </a:r>
          </a:p>
          <a:p>
            <a:pPr marL="0" indent="0">
              <a:buNone/>
            </a:pPr>
            <a:r>
              <a:rPr lang="en-US" sz="1800" dirty="0">
                <a:latin typeface="Courier" pitchFamily="49" charset="0"/>
              </a:rPr>
              <a:t> 3 </a:t>
            </a:r>
          </a:p>
          <a:p>
            <a:pPr marL="0" indent="0">
              <a:buNone/>
            </a:pPr>
            <a:endParaRPr lang="en-US" sz="1800" dirty="0">
              <a:latin typeface="Courier" pitchFamily="49" charset="0"/>
            </a:endParaRPr>
          </a:p>
          <a:p>
            <a:r>
              <a:rPr lang="en-US" dirty="0">
                <a:latin typeface="Ariral"/>
              </a:rPr>
              <a:t>string, integer → integer </a:t>
            </a:r>
          </a:p>
          <a:p>
            <a:pPr marL="0" indent="0">
              <a:buNone/>
            </a:pPr>
            <a:r>
              <a:rPr lang="en-US" sz="1800" dirty="0"/>
              <a:t>&gt;&gt;&gt; float('1.99')</a:t>
            </a:r>
          </a:p>
          <a:p>
            <a:pPr marL="0" indent="0">
              <a:buNone/>
            </a:pPr>
            <a:r>
              <a:rPr lang="en-US" sz="1800" dirty="0"/>
              <a:t> 1.99</a:t>
            </a:r>
          </a:p>
          <a:p>
            <a:pPr marL="0" indent="0">
              <a:buNone/>
            </a:pPr>
            <a:r>
              <a:rPr lang="en-US" sz="1800" dirty="0"/>
              <a:t> &gt;&gt;&gt; float(5)</a:t>
            </a:r>
          </a:p>
          <a:p>
            <a:pPr marL="0" indent="0">
              <a:buNone/>
            </a:pPr>
            <a:r>
              <a:rPr lang="en-US" sz="1800" dirty="0"/>
              <a:t> 5.0 </a:t>
            </a:r>
            <a:endParaRPr lang="en-US" sz="1800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0532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Ariral"/>
              </a:rPr>
              <a:t>integer, float, list, tuple, dictionary →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/>
              <a:t>&gt;&gt;&gt; str(3.141592)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pl-PL" dirty="0"/>
              <a:t> '3.141592' 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pl-PL" dirty="0"/>
              <a:t>&gt;&gt;&gt; str([1,2,3,4]) 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pl-PL" dirty="0"/>
              <a:t>'[1, 2, 3, 4]‘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Ariral"/>
              </a:rPr>
              <a:t>string, tuple, dictionary → list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list(Home') # list of characters in Home‘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[‘H', ‘o', ‘m', ‘e'] 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list((1,2,3,4)) # (1,2,3,4) is a tuple 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[1, 2, 3, 4]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1219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670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Date/Time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341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/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datetime</a:t>
            </a:r>
            <a:r>
              <a:rPr lang="en-US" altLang="en-US" dirty="0"/>
              <a:t> module contains a class called date that holds information about a particular day</a:t>
            </a:r>
          </a:p>
          <a:p>
            <a:r>
              <a:rPr lang="en-US" altLang="en-US" dirty="0" err="1"/>
              <a:t>DateTime</a:t>
            </a:r>
            <a:r>
              <a:rPr lang="en-US" altLang="en-US" dirty="0"/>
              <a:t> and </a:t>
            </a:r>
            <a:r>
              <a:rPr lang="en-US" altLang="en-US" dirty="0" err="1"/>
              <a:t>DateTimeDelate</a:t>
            </a:r>
            <a:r>
              <a:rPr lang="en-US" altLang="en-US" dirty="0"/>
              <a:t> are immutable</a:t>
            </a:r>
          </a:p>
          <a:p>
            <a:endParaRPr lang="en-US" altLang="en-US" dirty="0">
              <a:hlinkClick r:id="" action="ppaction://noaction"/>
            </a:endParaRPr>
          </a:p>
          <a:p>
            <a:r>
              <a:rPr lang="en-US" altLang="en-US" dirty="0">
                <a:hlinkClick r:id="" action="ppaction://noaction"/>
              </a:rPr>
              <a:t>http://www.egenix.com/products/python/mxBase/mxDateTime/mxDateTime.pdf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 create a date object: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latin typeface="Courier" pitchFamily="49" charset="0"/>
              </a:rPr>
              <a:t>import </a:t>
            </a:r>
            <a:r>
              <a:rPr lang="en-US" altLang="en-US" dirty="0" err="1">
                <a:latin typeface="Courier" pitchFamily="49" charset="0"/>
              </a:rPr>
              <a:t>datetime</a:t>
            </a:r>
            <a:endParaRPr lang="en-US" altLang="en-US" dirty="0">
              <a:latin typeface="Courier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latin typeface="Courier" pitchFamily="49" charset="0"/>
              </a:rPr>
              <a:t>today = </a:t>
            </a:r>
            <a:r>
              <a:rPr lang="en-US" altLang="en-US" dirty="0" err="1">
                <a:latin typeface="Courier" pitchFamily="49" charset="0"/>
              </a:rPr>
              <a:t>datetime.date</a:t>
            </a:r>
            <a:r>
              <a:rPr lang="en-US" altLang="en-US" dirty="0">
                <a:latin typeface="Courier" pitchFamily="49" charset="0"/>
              </a:rPr>
              <a:t>(2016,10,18)</a:t>
            </a:r>
          </a:p>
          <a:p>
            <a:endParaRPr lang="en-US" altLang="en-US" dirty="0"/>
          </a:p>
          <a:p>
            <a:r>
              <a:rPr lang="en-US" altLang="en-US" dirty="0"/>
              <a:t>Check functions associated to this object</a:t>
            </a:r>
          </a:p>
          <a:p>
            <a:pPr>
              <a:buFont typeface="Wingdings" pitchFamily="2" charset="2"/>
              <a:buNone/>
            </a:pPr>
            <a:endParaRPr lang="en-US" altLang="en-US" sz="2600" dirty="0">
              <a:latin typeface="Courier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600" dirty="0">
                <a:latin typeface="Courier" pitchFamily="49" charset="0"/>
              </a:rPr>
              <a:t>&gt;&gt;&gt; </a:t>
            </a:r>
            <a:r>
              <a:rPr lang="en-US" altLang="en-US" sz="2600" dirty="0" err="1">
                <a:latin typeface="Courier" pitchFamily="49" charset="0"/>
              </a:rPr>
              <a:t>dir</a:t>
            </a:r>
            <a:r>
              <a:rPr lang="en-US" altLang="en-US" sz="2600" dirty="0">
                <a:latin typeface="Courier" pitchFamily="49" charset="0"/>
              </a:rPr>
              <a:t>(today)</a:t>
            </a:r>
          </a:p>
          <a:p>
            <a:pPr>
              <a:buFont typeface="Wingdings" pitchFamily="2" charset="2"/>
              <a:buNone/>
            </a:pPr>
            <a:r>
              <a:rPr lang="en-US" altLang="en-US" sz="2600" dirty="0">
                <a:latin typeface="Courier" pitchFamily="49" charset="0"/>
              </a:rPr>
              <a:t>['__add__', '__class__', '__</a:t>
            </a:r>
            <a:r>
              <a:rPr lang="en-US" altLang="en-US" sz="2600" dirty="0" err="1">
                <a:latin typeface="Courier" pitchFamily="49" charset="0"/>
              </a:rPr>
              <a:t>delattr</a:t>
            </a:r>
            <a:r>
              <a:rPr lang="en-US" altLang="en-US" sz="2600" dirty="0">
                <a:latin typeface="Courier" pitchFamily="49" charset="0"/>
              </a:rPr>
              <a:t>__', '__doc__', '__</a:t>
            </a:r>
            <a:r>
              <a:rPr lang="en-US" altLang="en-US" sz="2600" dirty="0" err="1">
                <a:latin typeface="Courier" pitchFamily="49" charset="0"/>
              </a:rPr>
              <a:t>eq</a:t>
            </a:r>
            <a:r>
              <a:rPr lang="en-US" altLang="en-US" sz="2600" dirty="0">
                <a:latin typeface="Courier" pitchFamily="49" charset="0"/>
              </a:rPr>
              <a:t>__', '__format__', '__</a:t>
            </a:r>
            <a:r>
              <a:rPr lang="en-US" altLang="en-US" sz="2600" dirty="0" err="1">
                <a:latin typeface="Courier" pitchFamily="49" charset="0"/>
              </a:rPr>
              <a:t>ge</a:t>
            </a:r>
            <a:r>
              <a:rPr lang="en-US" altLang="en-US" sz="2600" dirty="0">
                <a:latin typeface="Courier" pitchFamily="49" charset="0"/>
              </a:rPr>
              <a:t>__', '__</a:t>
            </a:r>
            <a:r>
              <a:rPr lang="en-US" altLang="en-US" sz="2600" dirty="0" err="1">
                <a:latin typeface="Courier" pitchFamily="49" charset="0"/>
              </a:rPr>
              <a:t>getattribute</a:t>
            </a:r>
            <a:r>
              <a:rPr lang="en-US" altLang="en-US" sz="2600" dirty="0">
                <a:latin typeface="Courier" pitchFamily="49" charset="0"/>
              </a:rPr>
              <a:t>__', '__</a:t>
            </a:r>
            <a:r>
              <a:rPr lang="en-US" altLang="en-US" sz="2600" dirty="0" err="1">
                <a:latin typeface="Courier" pitchFamily="49" charset="0"/>
              </a:rPr>
              <a:t>gt</a:t>
            </a:r>
            <a:r>
              <a:rPr lang="en-US" altLang="en-US" sz="2600" dirty="0">
                <a:latin typeface="Courier" pitchFamily="49" charset="0"/>
              </a:rPr>
              <a:t>__', '__hash__', '__</a:t>
            </a:r>
            <a:r>
              <a:rPr lang="en-US" altLang="en-US" sz="2600" dirty="0" err="1">
                <a:latin typeface="Courier" pitchFamily="49" charset="0"/>
              </a:rPr>
              <a:t>init</a:t>
            </a:r>
            <a:r>
              <a:rPr lang="en-US" altLang="en-US" sz="2600" dirty="0">
                <a:latin typeface="Courier" pitchFamily="49" charset="0"/>
              </a:rPr>
              <a:t>__', '__le__', '__</a:t>
            </a:r>
            <a:r>
              <a:rPr lang="en-US" altLang="en-US" sz="2600" dirty="0" err="1">
                <a:latin typeface="Courier" pitchFamily="49" charset="0"/>
              </a:rPr>
              <a:t>lt</a:t>
            </a:r>
            <a:r>
              <a:rPr lang="en-US" altLang="en-US" sz="2600" dirty="0">
                <a:latin typeface="Courier" pitchFamily="49" charset="0"/>
              </a:rPr>
              <a:t>__', '__ne__', '__new__', '__</a:t>
            </a:r>
            <a:r>
              <a:rPr lang="en-US" altLang="en-US" sz="2600" dirty="0" err="1">
                <a:latin typeface="Courier" pitchFamily="49" charset="0"/>
              </a:rPr>
              <a:t>radd</a:t>
            </a:r>
            <a:r>
              <a:rPr lang="en-US" altLang="en-US" sz="2600" dirty="0">
                <a:latin typeface="Courier" pitchFamily="49" charset="0"/>
              </a:rPr>
              <a:t>__', '__reduce__', '__</a:t>
            </a:r>
            <a:r>
              <a:rPr lang="en-US" altLang="en-US" sz="2600" dirty="0" err="1">
                <a:latin typeface="Courier" pitchFamily="49" charset="0"/>
              </a:rPr>
              <a:t>reduce_ex</a:t>
            </a:r>
            <a:r>
              <a:rPr lang="en-US" altLang="en-US" sz="2600" dirty="0">
                <a:latin typeface="Courier" pitchFamily="49" charset="0"/>
              </a:rPr>
              <a:t>__', '__</a:t>
            </a:r>
            <a:r>
              <a:rPr lang="en-US" altLang="en-US" sz="2600" dirty="0" err="1">
                <a:latin typeface="Courier" pitchFamily="49" charset="0"/>
              </a:rPr>
              <a:t>repr</a:t>
            </a:r>
            <a:r>
              <a:rPr lang="en-US" altLang="en-US" sz="2600" dirty="0">
                <a:latin typeface="Courier" pitchFamily="49" charset="0"/>
              </a:rPr>
              <a:t>__', '__</a:t>
            </a:r>
            <a:r>
              <a:rPr lang="en-US" altLang="en-US" sz="2600" dirty="0" err="1">
                <a:latin typeface="Courier" pitchFamily="49" charset="0"/>
              </a:rPr>
              <a:t>rsub</a:t>
            </a:r>
            <a:r>
              <a:rPr lang="en-US" altLang="en-US" sz="2600" dirty="0">
                <a:latin typeface="Courier" pitchFamily="49" charset="0"/>
              </a:rPr>
              <a:t>__', '__</a:t>
            </a:r>
            <a:r>
              <a:rPr lang="en-US" altLang="en-US" sz="2600" dirty="0" err="1">
                <a:latin typeface="Courier" pitchFamily="49" charset="0"/>
              </a:rPr>
              <a:t>setattr</a:t>
            </a:r>
            <a:r>
              <a:rPr lang="en-US" altLang="en-US" sz="2600" dirty="0">
                <a:latin typeface="Courier" pitchFamily="49" charset="0"/>
              </a:rPr>
              <a:t>__', '__</a:t>
            </a:r>
            <a:r>
              <a:rPr lang="en-US" altLang="en-US" sz="2600" dirty="0" err="1">
                <a:latin typeface="Courier" pitchFamily="49" charset="0"/>
              </a:rPr>
              <a:t>sizeof</a:t>
            </a:r>
            <a:r>
              <a:rPr lang="en-US" altLang="en-US" sz="2600" dirty="0">
                <a:latin typeface="Courier" pitchFamily="49" charset="0"/>
              </a:rPr>
              <a:t>__', '__</a:t>
            </a:r>
            <a:r>
              <a:rPr lang="en-US" altLang="en-US" sz="2600" dirty="0" err="1">
                <a:latin typeface="Courier" pitchFamily="49" charset="0"/>
              </a:rPr>
              <a:t>str</a:t>
            </a:r>
            <a:r>
              <a:rPr lang="en-US" altLang="en-US" sz="2600" dirty="0">
                <a:latin typeface="Courier" pitchFamily="49" charset="0"/>
              </a:rPr>
              <a:t>__', '__sub__', '__</a:t>
            </a:r>
            <a:r>
              <a:rPr lang="en-US" altLang="en-US" sz="2600" dirty="0" err="1">
                <a:latin typeface="Courier" pitchFamily="49" charset="0"/>
              </a:rPr>
              <a:t>subclasshook</a:t>
            </a:r>
            <a:r>
              <a:rPr lang="en-US" altLang="en-US" sz="2600" dirty="0">
                <a:latin typeface="Courier" pitchFamily="49" charset="0"/>
              </a:rPr>
              <a:t>__', '</a:t>
            </a:r>
            <a:r>
              <a:rPr lang="en-US" altLang="en-US" sz="2600" dirty="0" err="1">
                <a:latin typeface="Courier" pitchFamily="49" charset="0"/>
              </a:rPr>
              <a:t>ctime</a:t>
            </a:r>
            <a:r>
              <a:rPr lang="en-US" altLang="en-US" sz="2600" dirty="0">
                <a:latin typeface="Courier" pitchFamily="49" charset="0"/>
              </a:rPr>
              <a:t>', 'day', '</a:t>
            </a:r>
            <a:r>
              <a:rPr lang="en-US" altLang="en-US" sz="2600" dirty="0" err="1">
                <a:latin typeface="Courier" pitchFamily="49" charset="0"/>
              </a:rPr>
              <a:t>fromordinal</a:t>
            </a:r>
            <a:r>
              <a:rPr lang="en-US" altLang="en-US" sz="2600" dirty="0">
                <a:latin typeface="Courier" pitchFamily="49" charset="0"/>
              </a:rPr>
              <a:t>', '</a:t>
            </a:r>
            <a:r>
              <a:rPr lang="en-US" altLang="en-US" sz="2600" dirty="0" err="1">
                <a:latin typeface="Courier" pitchFamily="49" charset="0"/>
              </a:rPr>
              <a:t>fromtimestamp</a:t>
            </a:r>
            <a:r>
              <a:rPr lang="en-US" altLang="en-US" sz="2600" dirty="0">
                <a:latin typeface="Courier" pitchFamily="49" charset="0"/>
              </a:rPr>
              <a:t>', '</a:t>
            </a:r>
            <a:r>
              <a:rPr lang="en-US" altLang="en-US" sz="2600" dirty="0" err="1">
                <a:latin typeface="Courier" pitchFamily="49" charset="0"/>
              </a:rPr>
              <a:t>isocalendar</a:t>
            </a:r>
            <a:r>
              <a:rPr lang="en-US" altLang="en-US" sz="2600" dirty="0">
                <a:latin typeface="Courier" pitchFamily="49" charset="0"/>
              </a:rPr>
              <a:t>', '</a:t>
            </a:r>
            <a:r>
              <a:rPr lang="en-US" altLang="en-US" sz="2600" dirty="0" err="1">
                <a:latin typeface="Courier" pitchFamily="49" charset="0"/>
              </a:rPr>
              <a:t>isoformat</a:t>
            </a:r>
            <a:r>
              <a:rPr lang="en-US" altLang="en-US" sz="2600" dirty="0">
                <a:latin typeface="Courier" pitchFamily="49" charset="0"/>
              </a:rPr>
              <a:t>', '</a:t>
            </a:r>
            <a:r>
              <a:rPr lang="en-US" altLang="en-US" sz="2600" dirty="0" err="1">
                <a:latin typeface="Courier" pitchFamily="49" charset="0"/>
              </a:rPr>
              <a:t>isoweekday</a:t>
            </a:r>
            <a:r>
              <a:rPr lang="en-US" altLang="en-US" sz="2600" dirty="0">
                <a:latin typeface="Courier" pitchFamily="49" charset="0"/>
              </a:rPr>
              <a:t>', 'max', 'min', 'month', 'replace', 'resolution', '</a:t>
            </a:r>
            <a:r>
              <a:rPr lang="en-US" altLang="en-US" sz="2600" dirty="0" err="1">
                <a:latin typeface="Courier" pitchFamily="49" charset="0"/>
              </a:rPr>
              <a:t>strftime</a:t>
            </a:r>
            <a:r>
              <a:rPr lang="en-US" altLang="en-US" sz="2600" dirty="0">
                <a:latin typeface="Courier" pitchFamily="49" charset="0"/>
              </a:rPr>
              <a:t>', '</a:t>
            </a:r>
            <a:r>
              <a:rPr lang="en-US" altLang="en-US" sz="2600" dirty="0" err="1">
                <a:latin typeface="Courier" pitchFamily="49" charset="0"/>
              </a:rPr>
              <a:t>timetuple</a:t>
            </a:r>
            <a:r>
              <a:rPr lang="en-US" altLang="en-US" sz="2600" dirty="0">
                <a:latin typeface="Courier" pitchFamily="49" charset="0"/>
              </a:rPr>
              <a:t>', 'today', '</a:t>
            </a:r>
            <a:r>
              <a:rPr lang="en-US" altLang="en-US" sz="2600" dirty="0" err="1">
                <a:latin typeface="Courier" pitchFamily="49" charset="0"/>
              </a:rPr>
              <a:t>toordinal</a:t>
            </a:r>
            <a:r>
              <a:rPr lang="en-US" altLang="en-US" sz="2600" dirty="0">
                <a:latin typeface="Courier" pitchFamily="49" charset="0"/>
              </a:rPr>
              <a:t>', 'weekday', 'year']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034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600" dirty="0">
              <a:latin typeface="Courier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dirty="0" err="1">
                <a:latin typeface="Courier" pitchFamily="49" charset="0"/>
              </a:rPr>
              <a:t>today.strftime</a:t>
            </a:r>
            <a:r>
              <a:rPr lang="en-US" altLang="en-US" dirty="0">
                <a:latin typeface="Courier" pitchFamily="49" charset="0"/>
              </a:rPr>
              <a:t>(“%B %d, %Y”)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latin typeface="Courier" pitchFamily="49" charset="0"/>
              </a:rPr>
              <a:t>&gt;&gt;&gt; print </a:t>
            </a:r>
            <a:r>
              <a:rPr lang="en-US" altLang="en-US" dirty="0" err="1">
                <a:latin typeface="Courier" pitchFamily="49" charset="0"/>
              </a:rPr>
              <a:t>today.strftime</a:t>
            </a:r>
            <a:r>
              <a:rPr lang="en-US" altLang="en-US" dirty="0">
                <a:latin typeface="Courier" pitchFamily="49" charset="0"/>
              </a:rPr>
              <a:t>("%D")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latin typeface="Courier" pitchFamily="49" charset="0"/>
              </a:rPr>
              <a:t>10/18/16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latin typeface="Courier" pitchFamily="49" charset="0"/>
              </a:rPr>
              <a:t>&gt;&gt;&gt; print </a:t>
            </a:r>
            <a:r>
              <a:rPr lang="en-US" altLang="en-US" dirty="0" err="1">
                <a:latin typeface="Courier" pitchFamily="49" charset="0"/>
              </a:rPr>
              <a:t>today.strftime</a:t>
            </a:r>
            <a:r>
              <a:rPr lang="en-US" altLang="en-US" dirty="0">
                <a:latin typeface="Courier" pitchFamily="49" charset="0"/>
              </a:rPr>
              <a:t>("%B %d, %Y")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latin typeface="Courier" pitchFamily="49" charset="0"/>
              </a:rPr>
              <a:t>October 18, 2016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latin typeface="Courier" pitchFamily="49" charset="0"/>
              </a:rPr>
              <a:t>&gt;&gt;&gt; </a:t>
            </a:r>
            <a:r>
              <a:rPr lang="en-US" altLang="en-US" dirty="0" err="1">
                <a:latin typeface="Courier" pitchFamily="49" charset="0"/>
              </a:rPr>
              <a:t>today.timetuple</a:t>
            </a:r>
            <a:r>
              <a:rPr lang="en-US" altLang="en-US" dirty="0">
                <a:latin typeface="Courier" pitchFamily="49" charset="0"/>
              </a:rPr>
              <a:t>()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err="1">
                <a:latin typeface="Courier" pitchFamily="49" charset="0"/>
              </a:rPr>
              <a:t>time.struct_time</a:t>
            </a:r>
            <a:r>
              <a:rPr lang="en-US" altLang="en-US" dirty="0">
                <a:latin typeface="Courier" pitchFamily="49" charset="0"/>
              </a:rPr>
              <a:t>(</a:t>
            </a:r>
            <a:r>
              <a:rPr lang="en-US" altLang="en-US" dirty="0" err="1">
                <a:latin typeface="Courier" pitchFamily="49" charset="0"/>
              </a:rPr>
              <a:t>tm_year</a:t>
            </a:r>
            <a:r>
              <a:rPr lang="en-US" altLang="en-US" dirty="0">
                <a:latin typeface="Courier" pitchFamily="49" charset="0"/>
              </a:rPr>
              <a:t>=2016, </a:t>
            </a:r>
            <a:r>
              <a:rPr lang="en-US" altLang="en-US" dirty="0" err="1">
                <a:latin typeface="Courier" pitchFamily="49" charset="0"/>
              </a:rPr>
              <a:t>tm_mon</a:t>
            </a:r>
            <a:r>
              <a:rPr lang="en-US" altLang="en-US" dirty="0">
                <a:latin typeface="Courier" pitchFamily="49" charset="0"/>
              </a:rPr>
              <a:t>=10, </a:t>
            </a:r>
            <a:r>
              <a:rPr lang="en-US" altLang="en-US" dirty="0" err="1">
                <a:latin typeface="Courier" pitchFamily="49" charset="0"/>
              </a:rPr>
              <a:t>tm_mday</a:t>
            </a:r>
            <a:r>
              <a:rPr lang="en-US" altLang="en-US" dirty="0">
                <a:latin typeface="Courier" pitchFamily="49" charset="0"/>
              </a:rPr>
              <a:t>=18, </a:t>
            </a:r>
            <a:r>
              <a:rPr lang="en-US" altLang="en-US" dirty="0" err="1">
                <a:latin typeface="Courier" pitchFamily="49" charset="0"/>
              </a:rPr>
              <a:t>tm_hour</a:t>
            </a:r>
            <a:r>
              <a:rPr lang="en-US" altLang="en-US" dirty="0">
                <a:latin typeface="Courier" pitchFamily="49" charset="0"/>
              </a:rPr>
              <a:t>=0, </a:t>
            </a:r>
            <a:r>
              <a:rPr lang="en-US" altLang="en-US" dirty="0" err="1">
                <a:latin typeface="Courier" pitchFamily="49" charset="0"/>
              </a:rPr>
              <a:t>tm_min</a:t>
            </a:r>
            <a:r>
              <a:rPr lang="en-US" altLang="en-US" dirty="0">
                <a:latin typeface="Courier" pitchFamily="49" charset="0"/>
              </a:rPr>
              <a:t>=0, </a:t>
            </a:r>
            <a:r>
              <a:rPr lang="en-US" altLang="en-US" dirty="0" err="1">
                <a:latin typeface="Courier" pitchFamily="49" charset="0"/>
              </a:rPr>
              <a:t>tm_sec</a:t>
            </a:r>
            <a:r>
              <a:rPr lang="en-US" altLang="en-US" dirty="0">
                <a:latin typeface="Courier" pitchFamily="49" charset="0"/>
              </a:rPr>
              <a:t>=0, </a:t>
            </a:r>
            <a:r>
              <a:rPr lang="en-US" altLang="en-US" dirty="0" err="1">
                <a:latin typeface="Courier" pitchFamily="49" charset="0"/>
              </a:rPr>
              <a:t>tm_wday</a:t>
            </a:r>
            <a:r>
              <a:rPr lang="en-US" altLang="en-US" dirty="0">
                <a:latin typeface="Courier" pitchFamily="49" charset="0"/>
              </a:rPr>
              <a:t>=1, </a:t>
            </a:r>
            <a:r>
              <a:rPr lang="en-US" altLang="en-US" dirty="0" err="1">
                <a:latin typeface="Courier" pitchFamily="49" charset="0"/>
              </a:rPr>
              <a:t>tm_yday</a:t>
            </a:r>
            <a:r>
              <a:rPr lang="en-US" altLang="en-US" dirty="0">
                <a:latin typeface="Courier" pitchFamily="49" charset="0"/>
              </a:rPr>
              <a:t>=292, </a:t>
            </a:r>
            <a:r>
              <a:rPr lang="en-US" altLang="en-US" dirty="0" err="1">
                <a:latin typeface="Courier" pitchFamily="49" charset="0"/>
              </a:rPr>
              <a:t>tm_isdst</a:t>
            </a:r>
            <a:r>
              <a:rPr lang="en-US" altLang="en-US" dirty="0">
                <a:latin typeface="Courier" pitchFamily="49" charset="0"/>
              </a:rPr>
              <a:t>=-1)</a:t>
            </a:r>
          </a:p>
          <a:p>
            <a:pPr lvl="2">
              <a:buFont typeface="Wingdings" pitchFamily="2" charset="2"/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10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66" name="Picture 586">
            <a:extLst>
              <a:ext uri="{FF2B5EF4-FFF2-40B4-BE49-F238E27FC236}">
                <a16:creationId xmlns:a16="http://schemas.microsoft.com/office/drawing/2014/main" id="{BE42DF9A-231E-4DFF-9521-F3757ABF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6" y="661989"/>
            <a:ext cx="2079625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7282" name="Object 2">
            <a:extLst>
              <a:ext uri="{FF2B5EF4-FFF2-40B4-BE49-F238E27FC236}">
                <a16:creationId xmlns:a16="http://schemas.microsoft.com/office/drawing/2014/main" id="{8A741DBF-036D-499C-8A4C-6EFEFB93B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0101" y="1854200"/>
          <a:ext cx="128111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lip" r:id="rId4" imgW="1281600" imgH="1258920" progId="MS_ClipArt_Gallery.2">
                  <p:embed/>
                </p:oleObj>
              </mc:Choice>
              <mc:Fallback>
                <p:oleObj name="Clip" r:id="rId4" imgW="1281600" imgH="1258920" progId="MS_ClipArt_Gallery.2">
                  <p:embed/>
                  <p:pic>
                    <p:nvPicPr>
                      <p:cNvPr id="97282" name="Object 2">
                        <a:extLst>
                          <a:ext uri="{FF2B5EF4-FFF2-40B4-BE49-F238E27FC236}">
                            <a16:creationId xmlns:a16="http://schemas.microsoft.com/office/drawing/2014/main" id="{8A741DBF-036D-499C-8A4C-6EFEFB93B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1" y="1854200"/>
                        <a:ext cx="128111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3" name="Group 3">
            <a:extLst>
              <a:ext uri="{FF2B5EF4-FFF2-40B4-BE49-F238E27FC236}">
                <a16:creationId xmlns:a16="http://schemas.microsoft.com/office/drawing/2014/main" id="{22B147ED-6A03-4B50-9695-2F061C95F44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76525"/>
            <a:ext cx="6464300" cy="2590800"/>
            <a:chOff x="796" y="1392"/>
            <a:chExt cx="4600" cy="2160"/>
          </a:xfrm>
        </p:grpSpPr>
        <p:sp>
          <p:nvSpPr>
            <p:cNvPr id="97284" name="Freeform 4">
              <a:extLst>
                <a:ext uri="{FF2B5EF4-FFF2-40B4-BE49-F238E27FC236}">
                  <a16:creationId xmlns:a16="http://schemas.microsoft.com/office/drawing/2014/main" id="{B5FF3C8D-FC14-4D7D-8F35-32CA9650F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1392"/>
              <a:ext cx="4600" cy="2160"/>
            </a:xfrm>
            <a:custGeom>
              <a:avLst/>
              <a:gdLst>
                <a:gd name="T0" fmla="*/ 2632 w 4600"/>
                <a:gd name="T1" fmla="*/ 48 h 2160"/>
                <a:gd name="T2" fmla="*/ 2248 w 4600"/>
                <a:gd name="T3" fmla="*/ 144 h 2160"/>
                <a:gd name="T4" fmla="*/ 904 w 4600"/>
                <a:gd name="T5" fmla="*/ 0 h 2160"/>
                <a:gd name="T6" fmla="*/ 328 w 4600"/>
                <a:gd name="T7" fmla="*/ 144 h 2160"/>
                <a:gd name="T8" fmla="*/ 40 w 4600"/>
                <a:gd name="T9" fmla="*/ 672 h 2160"/>
                <a:gd name="T10" fmla="*/ 136 w 4600"/>
                <a:gd name="T11" fmla="*/ 1344 h 2160"/>
                <a:gd name="T12" fmla="*/ 856 w 4600"/>
                <a:gd name="T13" fmla="*/ 1824 h 2160"/>
                <a:gd name="T14" fmla="*/ 2968 w 4600"/>
                <a:gd name="T15" fmla="*/ 1776 h 2160"/>
                <a:gd name="T16" fmla="*/ 4600 w 4600"/>
                <a:gd name="T17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0" h="2160">
                  <a:moveTo>
                    <a:pt x="2632" y="48"/>
                  </a:moveTo>
                  <a:cubicBezTo>
                    <a:pt x="2584" y="100"/>
                    <a:pt x="2536" y="152"/>
                    <a:pt x="2248" y="144"/>
                  </a:cubicBezTo>
                  <a:cubicBezTo>
                    <a:pt x="1960" y="136"/>
                    <a:pt x="1224" y="0"/>
                    <a:pt x="904" y="0"/>
                  </a:cubicBezTo>
                  <a:cubicBezTo>
                    <a:pt x="584" y="0"/>
                    <a:pt x="472" y="32"/>
                    <a:pt x="328" y="144"/>
                  </a:cubicBezTo>
                  <a:cubicBezTo>
                    <a:pt x="184" y="256"/>
                    <a:pt x="72" y="472"/>
                    <a:pt x="40" y="672"/>
                  </a:cubicBezTo>
                  <a:cubicBezTo>
                    <a:pt x="8" y="872"/>
                    <a:pt x="0" y="1152"/>
                    <a:pt x="136" y="1344"/>
                  </a:cubicBezTo>
                  <a:cubicBezTo>
                    <a:pt x="272" y="1536"/>
                    <a:pt x="384" y="1752"/>
                    <a:pt x="856" y="1824"/>
                  </a:cubicBezTo>
                  <a:cubicBezTo>
                    <a:pt x="1328" y="1896"/>
                    <a:pt x="2344" y="1720"/>
                    <a:pt x="2968" y="1776"/>
                  </a:cubicBezTo>
                  <a:cubicBezTo>
                    <a:pt x="3592" y="1832"/>
                    <a:pt x="4096" y="1996"/>
                    <a:pt x="4600" y="2160"/>
                  </a:cubicBezTo>
                </a:path>
              </a:pathLst>
            </a:custGeom>
            <a:noFill/>
            <a:ln w="5080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85" name="Freeform 5">
              <a:extLst>
                <a:ext uri="{FF2B5EF4-FFF2-40B4-BE49-F238E27FC236}">
                  <a16:creationId xmlns:a16="http://schemas.microsoft.com/office/drawing/2014/main" id="{603E7F5B-DE4E-4D41-BA59-C21153282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1392"/>
              <a:ext cx="4600" cy="2160"/>
            </a:xfrm>
            <a:custGeom>
              <a:avLst/>
              <a:gdLst>
                <a:gd name="T0" fmla="*/ 2632 w 4600"/>
                <a:gd name="T1" fmla="*/ 48 h 2160"/>
                <a:gd name="T2" fmla="*/ 2248 w 4600"/>
                <a:gd name="T3" fmla="*/ 144 h 2160"/>
                <a:gd name="T4" fmla="*/ 904 w 4600"/>
                <a:gd name="T5" fmla="*/ 0 h 2160"/>
                <a:gd name="T6" fmla="*/ 328 w 4600"/>
                <a:gd name="T7" fmla="*/ 144 h 2160"/>
                <a:gd name="T8" fmla="*/ 40 w 4600"/>
                <a:gd name="T9" fmla="*/ 672 h 2160"/>
                <a:gd name="T10" fmla="*/ 136 w 4600"/>
                <a:gd name="T11" fmla="*/ 1344 h 2160"/>
                <a:gd name="T12" fmla="*/ 856 w 4600"/>
                <a:gd name="T13" fmla="*/ 1824 h 2160"/>
                <a:gd name="T14" fmla="*/ 2968 w 4600"/>
                <a:gd name="T15" fmla="*/ 1776 h 2160"/>
                <a:gd name="T16" fmla="*/ 4600 w 4600"/>
                <a:gd name="T17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0" h="2160">
                  <a:moveTo>
                    <a:pt x="2632" y="48"/>
                  </a:moveTo>
                  <a:cubicBezTo>
                    <a:pt x="2584" y="100"/>
                    <a:pt x="2536" y="152"/>
                    <a:pt x="2248" y="144"/>
                  </a:cubicBezTo>
                  <a:cubicBezTo>
                    <a:pt x="1960" y="136"/>
                    <a:pt x="1224" y="0"/>
                    <a:pt x="904" y="0"/>
                  </a:cubicBezTo>
                  <a:cubicBezTo>
                    <a:pt x="584" y="0"/>
                    <a:pt x="472" y="32"/>
                    <a:pt x="328" y="144"/>
                  </a:cubicBezTo>
                  <a:cubicBezTo>
                    <a:pt x="184" y="256"/>
                    <a:pt x="72" y="472"/>
                    <a:pt x="40" y="672"/>
                  </a:cubicBezTo>
                  <a:cubicBezTo>
                    <a:pt x="8" y="872"/>
                    <a:pt x="0" y="1152"/>
                    <a:pt x="136" y="1344"/>
                  </a:cubicBezTo>
                  <a:cubicBezTo>
                    <a:pt x="272" y="1536"/>
                    <a:pt x="384" y="1752"/>
                    <a:pt x="856" y="1824"/>
                  </a:cubicBezTo>
                  <a:cubicBezTo>
                    <a:pt x="1328" y="1896"/>
                    <a:pt x="2344" y="1720"/>
                    <a:pt x="2968" y="1776"/>
                  </a:cubicBezTo>
                  <a:cubicBezTo>
                    <a:pt x="3592" y="1832"/>
                    <a:pt x="4096" y="1996"/>
                    <a:pt x="4600" y="2160"/>
                  </a:cubicBez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dash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</p:grpSp>
      <p:sp>
        <p:nvSpPr>
          <p:cNvPr id="97286" name="Rectangle 6">
            <a:extLst>
              <a:ext uri="{FF2B5EF4-FFF2-40B4-BE49-F238E27FC236}">
                <a16:creationId xmlns:a16="http://schemas.microsoft.com/office/drawing/2014/main" id="{AD0FCE1A-2411-4031-AAAE-E5D43E052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3971925" cy="477838"/>
          </a:xfrm>
        </p:spPr>
        <p:txBody>
          <a:bodyPr>
            <a:normAutofit fontScale="90000"/>
          </a:bodyPr>
          <a:lstStyle/>
          <a:p>
            <a:r>
              <a:rPr lang="en-US" altLang="en-IL"/>
              <a:t>Where are We Going??</a:t>
            </a:r>
          </a:p>
        </p:txBody>
      </p:sp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64248C44-4410-45B4-BC5D-39567A053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1" y="4657726"/>
          <a:ext cx="2130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Clip" r:id="rId6" imgW="6544800" imgH="1706400" progId="MS_ClipArt_Gallery.2">
                  <p:embed/>
                </p:oleObj>
              </mc:Choice>
              <mc:Fallback>
                <p:oleObj name="Clip" r:id="rId6" imgW="6544800" imgH="1706400" progId="MS_ClipArt_Gallery.2">
                  <p:embed/>
                  <p:pic>
                    <p:nvPicPr>
                      <p:cNvPr id="97288" name="Object 8">
                        <a:extLst>
                          <a:ext uri="{FF2B5EF4-FFF2-40B4-BE49-F238E27FC236}">
                            <a16:creationId xmlns:a16="http://schemas.microsoft.com/office/drawing/2014/main" id="{64248C44-4410-45B4-BC5D-39567A053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4657726"/>
                        <a:ext cx="21304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9" name="Group 9">
            <a:extLst>
              <a:ext uri="{FF2B5EF4-FFF2-40B4-BE49-F238E27FC236}">
                <a16:creationId xmlns:a16="http://schemas.microsoft.com/office/drawing/2014/main" id="{B5ABFD81-385E-4CF5-AF04-8CBA9679B216}"/>
              </a:ext>
            </a:extLst>
          </p:cNvPr>
          <p:cNvGrpSpPr>
            <a:grpSpLocks/>
          </p:cNvGrpSpPr>
          <p:nvPr/>
        </p:nvGrpSpPr>
        <p:grpSpPr bwMode="auto">
          <a:xfrm>
            <a:off x="7771892" y="2905125"/>
            <a:ext cx="2819909" cy="1820536"/>
            <a:chOff x="167" y="1150"/>
            <a:chExt cx="5544" cy="2888"/>
          </a:xfrm>
        </p:grpSpPr>
        <p:sp>
          <p:nvSpPr>
            <p:cNvPr id="97290" name="Rectangle 10">
              <a:extLst>
                <a:ext uri="{FF2B5EF4-FFF2-40B4-BE49-F238E27FC236}">
                  <a16:creationId xmlns:a16="http://schemas.microsoft.com/office/drawing/2014/main" id="{5F06FA55-0AA0-401A-82FB-D1FE04EE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150"/>
              <a:ext cx="1030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/>
                <a:t>µProc</a:t>
              </a:r>
            </a:p>
            <a:p>
              <a:r>
                <a:rPr lang="en-US" altLang="en-IL" sz="500"/>
                <a:t>60%/yr.</a:t>
              </a:r>
            </a:p>
            <a:p>
              <a:r>
                <a:rPr lang="en-US" altLang="en-IL" sz="500"/>
                <a:t>(2X/1.5yr)</a:t>
              </a:r>
            </a:p>
          </p:txBody>
        </p:sp>
        <p:sp>
          <p:nvSpPr>
            <p:cNvPr id="97291" name="Rectangle 11">
              <a:extLst>
                <a:ext uri="{FF2B5EF4-FFF2-40B4-BE49-F238E27FC236}">
                  <a16:creationId xmlns:a16="http://schemas.microsoft.com/office/drawing/2014/main" id="{B9BCE9EA-0EFA-4F93-A6F5-440C1977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608"/>
              <a:ext cx="1055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/>
                <a:t>DRAM</a:t>
              </a:r>
            </a:p>
            <a:p>
              <a:r>
                <a:rPr lang="en-US" altLang="en-IL" sz="500"/>
                <a:t>9%/yr.</a:t>
              </a:r>
            </a:p>
            <a:p>
              <a:r>
                <a:rPr lang="en-US" altLang="en-IL" sz="500"/>
                <a:t>(2X/10 yrs)</a:t>
              </a:r>
            </a:p>
          </p:txBody>
        </p:sp>
        <p:sp>
          <p:nvSpPr>
            <p:cNvPr id="97292" name="Arc 12">
              <a:extLst>
                <a:ext uri="{FF2B5EF4-FFF2-40B4-BE49-F238E27FC236}">
                  <a16:creationId xmlns:a16="http://schemas.microsoft.com/office/drawing/2014/main" id="{5601A8DD-4A76-40AD-AAA9-23E4A711A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2699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93" name="Line 13">
              <a:extLst>
                <a:ext uri="{FF2B5EF4-FFF2-40B4-BE49-F238E27FC236}">
                  <a16:creationId xmlns:a16="http://schemas.microsoft.com/office/drawing/2014/main" id="{50B6056A-8E1B-40DC-BF61-DDEAC22A9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94" name="Line 14">
              <a:extLst>
                <a:ext uri="{FF2B5EF4-FFF2-40B4-BE49-F238E27FC236}">
                  <a16:creationId xmlns:a16="http://schemas.microsoft.com/office/drawing/2014/main" id="{599F9AF9-8501-4C25-8DEB-29600837A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95" name="Line 15">
              <a:extLst>
                <a:ext uri="{FF2B5EF4-FFF2-40B4-BE49-F238E27FC236}">
                  <a16:creationId xmlns:a16="http://schemas.microsoft.com/office/drawing/2014/main" id="{0F1F4BF2-291E-4FA3-B65D-B559B6D51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96" name="Line 16">
              <a:extLst>
                <a:ext uri="{FF2B5EF4-FFF2-40B4-BE49-F238E27FC236}">
                  <a16:creationId xmlns:a16="http://schemas.microsoft.com/office/drawing/2014/main" id="{3CE19498-2E24-491C-93BD-FD7B56299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97" name="Line 17">
              <a:extLst>
                <a:ext uri="{FF2B5EF4-FFF2-40B4-BE49-F238E27FC236}">
                  <a16:creationId xmlns:a16="http://schemas.microsoft.com/office/drawing/2014/main" id="{619BD8B3-77CB-4B36-B57C-03D103EAF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98" name="Line 18">
              <a:extLst>
                <a:ext uri="{FF2B5EF4-FFF2-40B4-BE49-F238E27FC236}">
                  <a16:creationId xmlns:a16="http://schemas.microsoft.com/office/drawing/2014/main" id="{C4D3D014-62D7-4568-80F6-42CA1FDD6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299" name="Line 19">
              <a:extLst>
                <a:ext uri="{FF2B5EF4-FFF2-40B4-BE49-F238E27FC236}">
                  <a16:creationId xmlns:a16="http://schemas.microsoft.com/office/drawing/2014/main" id="{48E67B54-F62E-4C55-8183-47D12908F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0" name="Line 20">
              <a:extLst>
                <a:ext uri="{FF2B5EF4-FFF2-40B4-BE49-F238E27FC236}">
                  <a16:creationId xmlns:a16="http://schemas.microsoft.com/office/drawing/2014/main" id="{10B226D2-18F8-49E9-BDCC-AB10613B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1" name="Line 21">
              <a:extLst>
                <a:ext uri="{FF2B5EF4-FFF2-40B4-BE49-F238E27FC236}">
                  <a16:creationId xmlns:a16="http://schemas.microsoft.com/office/drawing/2014/main" id="{F377956D-5C95-4C42-8320-8402CA6B6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2" name="Line 22">
              <a:extLst>
                <a:ext uri="{FF2B5EF4-FFF2-40B4-BE49-F238E27FC236}">
                  <a16:creationId xmlns:a16="http://schemas.microsoft.com/office/drawing/2014/main" id="{7DC5917E-C29D-41DB-8E76-5BA829B01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3" name="Line 23">
              <a:extLst>
                <a:ext uri="{FF2B5EF4-FFF2-40B4-BE49-F238E27FC236}">
                  <a16:creationId xmlns:a16="http://schemas.microsoft.com/office/drawing/2014/main" id="{0358FA46-74D6-4516-90C9-5D7D62CBD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4" name="Line 24">
              <a:extLst>
                <a:ext uri="{FF2B5EF4-FFF2-40B4-BE49-F238E27FC236}">
                  <a16:creationId xmlns:a16="http://schemas.microsoft.com/office/drawing/2014/main" id="{92211EAA-0E0A-4ACD-A6AA-DEB0BB7E6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5" name="Line 25">
              <a:extLst>
                <a:ext uri="{FF2B5EF4-FFF2-40B4-BE49-F238E27FC236}">
                  <a16:creationId xmlns:a16="http://schemas.microsoft.com/office/drawing/2014/main" id="{922EA19B-CB6C-492B-A1E1-C10B23C67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6" name="Line 26">
              <a:extLst>
                <a:ext uri="{FF2B5EF4-FFF2-40B4-BE49-F238E27FC236}">
                  <a16:creationId xmlns:a16="http://schemas.microsoft.com/office/drawing/2014/main" id="{B83C16AD-3D01-439C-915C-F5B5B0251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7" name="Line 27">
              <a:extLst>
                <a:ext uri="{FF2B5EF4-FFF2-40B4-BE49-F238E27FC236}">
                  <a16:creationId xmlns:a16="http://schemas.microsoft.com/office/drawing/2014/main" id="{7BA115DF-7297-45F4-A3DA-62F690FF3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8" name="Line 28">
              <a:extLst>
                <a:ext uri="{FF2B5EF4-FFF2-40B4-BE49-F238E27FC236}">
                  <a16:creationId xmlns:a16="http://schemas.microsoft.com/office/drawing/2014/main" id="{901A01BF-5430-42E3-B625-CC606FF3B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09" name="Line 29">
              <a:extLst>
                <a:ext uri="{FF2B5EF4-FFF2-40B4-BE49-F238E27FC236}">
                  <a16:creationId xmlns:a16="http://schemas.microsoft.com/office/drawing/2014/main" id="{869E3E2C-0D33-4BAF-B640-6C7A2EDED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0" name="Line 30">
              <a:extLst>
                <a:ext uri="{FF2B5EF4-FFF2-40B4-BE49-F238E27FC236}">
                  <a16:creationId xmlns:a16="http://schemas.microsoft.com/office/drawing/2014/main" id="{1C1AE174-0000-48BB-9DD8-21AFBFC3C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1" name="Line 31">
              <a:extLst>
                <a:ext uri="{FF2B5EF4-FFF2-40B4-BE49-F238E27FC236}">
                  <a16:creationId xmlns:a16="http://schemas.microsoft.com/office/drawing/2014/main" id="{2647DE8B-C45F-4C10-9DA2-6551A2A43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2" name="Line 32">
              <a:extLst>
                <a:ext uri="{FF2B5EF4-FFF2-40B4-BE49-F238E27FC236}">
                  <a16:creationId xmlns:a16="http://schemas.microsoft.com/office/drawing/2014/main" id="{17339AE9-9534-45CE-8C7F-BC1835CF4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3" name="Line 33">
              <a:extLst>
                <a:ext uri="{FF2B5EF4-FFF2-40B4-BE49-F238E27FC236}">
                  <a16:creationId xmlns:a16="http://schemas.microsoft.com/office/drawing/2014/main" id="{8DE93D90-FD65-4A3D-9C98-05D20E706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4" name="Line 34">
              <a:extLst>
                <a:ext uri="{FF2B5EF4-FFF2-40B4-BE49-F238E27FC236}">
                  <a16:creationId xmlns:a16="http://schemas.microsoft.com/office/drawing/2014/main" id="{3703CA4F-A6E3-485A-BC1E-D61442F4E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5" name="Line 35">
              <a:extLst>
                <a:ext uri="{FF2B5EF4-FFF2-40B4-BE49-F238E27FC236}">
                  <a16:creationId xmlns:a16="http://schemas.microsoft.com/office/drawing/2014/main" id="{BC7C50A6-388F-44CF-ACDB-A464E1A0C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6" name="Line 36">
              <a:extLst>
                <a:ext uri="{FF2B5EF4-FFF2-40B4-BE49-F238E27FC236}">
                  <a16:creationId xmlns:a16="http://schemas.microsoft.com/office/drawing/2014/main" id="{70F98B18-CBFB-419A-9AED-0447E5B52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7" name="Line 37">
              <a:extLst>
                <a:ext uri="{FF2B5EF4-FFF2-40B4-BE49-F238E27FC236}">
                  <a16:creationId xmlns:a16="http://schemas.microsoft.com/office/drawing/2014/main" id="{73866FCA-7361-49F8-BAE4-838349F5A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8" name="Line 38">
              <a:extLst>
                <a:ext uri="{FF2B5EF4-FFF2-40B4-BE49-F238E27FC236}">
                  <a16:creationId xmlns:a16="http://schemas.microsoft.com/office/drawing/2014/main" id="{D29CB55F-0ABD-477B-8310-C2E033033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19" name="Line 39">
              <a:extLst>
                <a:ext uri="{FF2B5EF4-FFF2-40B4-BE49-F238E27FC236}">
                  <a16:creationId xmlns:a16="http://schemas.microsoft.com/office/drawing/2014/main" id="{DFC4786E-3090-4140-9B23-EF653256D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0" name="Line 40">
              <a:extLst>
                <a:ext uri="{FF2B5EF4-FFF2-40B4-BE49-F238E27FC236}">
                  <a16:creationId xmlns:a16="http://schemas.microsoft.com/office/drawing/2014/main" id="{B1A787F6-6E43-4C83-9907-2C38423B5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1" name="Line 41">
              <a:extLst>
                <a:ext uri="{FF2B5EF4-FFF2-40B4-BE49-F238E27FC236}">
                  <a16:creationId xmlns:a16="http://schemas.microsoft.com/office/drawing/2014/main" id="{0E72ED7D-ECB8-4B2B-86BF-4EB3301A2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2" name="Line 42">
              <a:extLst>
                <a:ext uri="{FF2B5EF4-FFF2-40B4-BE49-F238E27FC236}">
                  <a16:creationId xmlns:a16="http://schemas.microsoft.com/office/drawing/2014/main" id="{707E1876-ED3B-4167-82C3-9761F24F6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3" name="Line 43">
              <a:extLst>
                <a:ext uri="{FF2B5EF4-FFF2-40B4-BE49-F238E27FC236}">
                  <a16:creationId xmlns:a16="http://schemas.microsoft.com/office/drawing/2014/main" id="{851FACB4-E6DF-4846-9779-1BD0F06D1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4" name="Line 44">
              <a:extLst>
                <a:ext uri="{FF2B5EF4-FFF2-40B4-BE49-F238E27FC236}">
                  <a16:creationId xmlns:a16="http://schemas.microsoft.com/office/drawing/2014/main" id="{03F9489A-A97C-4D56-B0EE-A28F72D58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5" name="Line 45">
              <a:extLst>
                <a:ext uri="{FF2B5EF4-FFF2-40B4-BE49-F238E27FC236}">
                  <a16:creationId xmlns:a16="http://schemas.microsoft.com/office/drawing/2014/main" id="{122D4F5A-870D-4140-85F1-90291DE28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6" name="Line 46">
              <a:extLst>
                <a:ext uri="{FF2B5EF4-FFF2-40B4-BE49-F238E27FC236}">
                  <a16:creationId xmlns:a16="http://schemas.microsoft.com/office/drawing/2014/main" id="{C63987DE-E59C-4BCB-8B90-568C0503B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7" name="Line 47">
              <a:extLst>
                <a:ext uri="{FF2B5EF4-FFF2-40B4-BE49-F238E27FC236}">
                  <a16:creationId xmlns:a16="http://schemas.microsoft.com/office/drawing/2014/main" id="{EC798F33-5F14-4233-9DCA-44B52AB9D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8" name="Line 48">
              <a:extLst>
                <a:ext uri="{FF2B5EF4-FFF2-40B4-BE49-F238E27FC236}">
                  <a16:creationId xmlns:a16="http://schemas.microsoft.com/office/drawing/2014/main" id="{4A914E88-C4F0-4F25-AFB8-F7199B3F3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29" name="Line 49">
              <a:extLst>
                <a:ext uri="{FF2B5EF4-FFF2-40B4-BE49-F238E27FC236}">
                  <a16:creationId xmlns:a16="http://schemas.microsoft.com/office/drawing/2014/main" id="{B99EE428-9C00-4A92-B038-525E3ACCF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0" name="Line 50">
              <a:extLst>
                <a:ext uri="{FF2B5EF4-FFF2-40B4-BE49-F238E27FC236}">
                  <a16:creationId xmlns:a16="http://schemas.microsoft.com/office/drawing/2014/main" id="{3C9FF00B-BE1D-40BD-9A37-8B77896A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1" name="Line 51">
              <a:extLst>
                <a:ext uri="{FF2B5EF4-FFF2-40B4-BE49-F238E27FC236}">
                  <a16:creationId xmlns:a16="http://schemas.microsoft.com/office/drawing/2014/main" id="{2F900E25-D783-4D0F-8F95-C800FAC5C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2" name="Line 52">
              <a:extLst>
                <a:ext uri="{FF2B5EF4-FFF2-40B4-BE49-F238E27FC236}">
                  <a16:creationId xmlns:a16="http://schemas.microsoft.com/office/drawing/2014/main" id="{FAFF7433-97C8-49E1-9032-51FA3229D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3" name="Line 53">
              <a:extLst>
                <a:ext uri="{FF2B5EF4-FFF2-40B4-BE49-F238E27FC236}">
                  <a16:creationId xmlns:a16="http://schemas.microsoft.com/office/drawing/2014/main" id="{20E9E136-538B-4DC1-BEAE-0B0F74433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4" name="Line 54">
              <a:extLst>
                <a:ext uri="{FF2B5EF4-FFF2-40B4-BE49-F238E27FC236}">
                  <a16:creationId xmlns:a16="http://schemas.microsoft.com/office/drawing/2014/main" id="{939D0C23-841A-4F85-9D6D-CE45450F7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5" name="Line 55">
              <a:extLst>
                <a:ext uri="{FF2B5EF4-FFF2-40B4-BE49-F238E27FC236}">
                  <a16:creationId xmlns:a16="http://schemas.microsoft.com/office/drawing/2014/main" id="{EFC06990-7D60-4485-881A-949B9C1C0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6" name="Line 56">
              <a:extLst>
                <a:ext uri="{FF2B5EF4-FFF2-40B4-BE49-F238E27FC236}">
                  <a16:creationId xmlns:a16="http://schemas.microsoft.com/office/drawing/2014/main" id="{026AD2B7-E9DB-46B2-A195-524E3608F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7" name="Line 57">
              <a:extLst>
                <a:ext uri="{FF2B5EF4-FFF2-40B4-BE49-F238E27FC236}">
                  <a16:creationId xmlns:a16="http://schemas.microsoft.com/office/drawing/2014/main" id="{E0AE32A9-6A07-49BC-BB95-74A846B54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8" name="Line 58">
              <a:extLst>
                <a:ext uri="{FF2B5EF4-FFF2-40B4-BE49-F238E27FC236}">
                  <a16:creationId xmlns:a16="http://schemas.microsoft.com/office/drawing/2014/main" id="{1A4AAC27-87FC-4FC8-A4BD-B62023102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39" name="Line 59">
              <a:extLst>
                <a:ext uri="{FF2B5EF4-FFF2-40B4-BE49-F238E27FC236}">
                  <a16:creationId xmlns:a16="http://schemas.microsoft.com/office/drawing/2014/main" id="{A04160EA-7A1C-49EC-96E6-9CBE51E9C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0" name="Line 60">
              <a:extLst>
                <a:ext uri="{FF2B5EF4-FFF2-40B4-BE49-F238E27FC236}">
                  <a16:creationId xmlns:a16="http://schemas.microsoft.com/office/drawing/2014/main" id="{8EA558B3-2321-4808-B71B-98C3A56BE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1" name="Line 61">
              <a:extLst>
                <a:ext uri="{FF2B5EF4-FFF2-40B4-BE49-F238E27FC236}">
                  <a16:creationId xmlns:a16="http://schemas.microsoft.com/office/drawing/2014/main" id="{29C58F6F-FEC9-4A85-8B08-D1433A8ED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2" name="Line 62">
              <a:extLst>
                <a:ext uri="{FF2B5EF4-FFF2-40B4-BE49-F238E27FC236}">
                  <a16:creationId xmlns:a16="http://schemas.microsoft.com/office/drawing/2014/main" id="{6771C3E6-155D-46BC-934F-15D46895B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3" name="Line 63">
              <a:extLst>
                <a:ext uri="{FF2B5EF4-FFF2-40B4-BE49-F238E27FC236}">
                  <a16:creationId xmlns:a16="http://schemas.microsoft.com/office/drawing/2014/main" id="{61CC2496-55F8-4B26-841C-F485AEFC6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4" name="Line 64">
              <a:extLst>
                <a:ext uri="{FF2B5EF4-FFF2-40B4-BE49-F238E27FC236}">
                  <a16:creationId xmlns:a16="http://schemas.microsoft.com/office/drawing/2014/main" id="{88C245D8-F44D-4F7A-B3E4-982FCB734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5" name="Line 65">
              <a:extLst>
                <a:ext uri="{FF2B5EF4-FFF2-40B4-BE49-F238E27FC236}">
                  <a16:creationId xmlns:a16="http://schemas.microsoft.com/office/drawing/2014/main" id="{880FA7BE-2D96-4F79-B360-9E99B586D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6" name="Line 66">
              <a:extLst>
                <a:ext uri="{FF2B5EF4-FFF2-40B4-BE49-F238E27FC236}">
                  <a16:creationId xmlns:a16="http://schemas.microsoft.com/office/drawing/2014/main" id="{B2E9B997-B91A-457B-B1CD-618D0D006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7" name="Line 67">
              <a:extLst>
                <a:ext uri="{FF2B5EF4-FFF2-40B4-BE49-F238E27FC236}">
                  <a16:creationId xmlns:a16="http://schemas.microsoft.com/office/drawing/2014/main" id="{32BAB046-7E10-4DA0-B5D2-C66A6CF4F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8" name="Line 68">
              <a:extLst>
                <a:ext uri="{FF2B5EF4-FFF2-40B4-BE49-F238E27FC236}">
                  <a16:creationId xmlns:a16="http://schemas.microsoft.com/office/drawing/2014/main" id="{8914AE49-C0BB-4B2E-BF50-BF94A6DAE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49" name="Line 69">
              <a:extLst>
                <a:ext uri="{FF2B5EF4-FFF2-40B4-BE49-F238E27FC236}">
                  <a16:creationId xmlns:a16="http://schemas.microsoft.com/office/drawing/2014/main" id="{E9257BB3-F8BE-4631-8E86-089EE728C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0" name="Line 70">
              <a:extLst>
                <a:ext uri="{FF2B5EF4-FFF2-40B4-BE49-F238E27FC236}">
                  <a16:creationId xmlns:a16="http://schemas.microsoft.com/office/drawing/2014/main" id="{4D037D68-E524-4536-A00E-76DC6E55C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1" name="Line 71">
              <a:extLst>
                <a:ext uri="{FF2B5EF4-FFF2-40B4-BE49-F238E27FC236}">
                  <a16:creationId xmlns:a16="http://schemas.microsoft.com/office/drawing/2014/main" id="{E5E3E0A3-0EB0-424A-9BB6-7978A9075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2" name="Line 72">
              <a:extLst>
                <a:ext uri="{FF2B5EF4-FFF2-40B4-BE49-F238E27FC236}">
                  <a16:creationId xmlns:a16="http://schemas.microsoft.com/office/drawing/2014/main" id="{5A06DDC2-7EDC-4E61-91A9-958D4AA52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3" name="Line 73">
              <a:extLst>
                <a:ext uri="{FF2B5EF4-FFF2-40B4-BE49-F238E27FC236}">
                  <a16:creationId xmlns:a16="http://schemas.microsoft.com/office/drawing/2014/main" id="{36CE3504-4EC4-4147-92AB-B0302FF0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4" name="Line 74">
              <a:extLst>
                <a:ext uri="{FF2B5EF4-FFF2-40B4-BE49-F238E27FC236}">
                  <a16:creationId xmlns:a16="http://schemas.microsoft.com/office/drawing/2014/main" id="{BDE2F744-A504-4832-A65E-9D3657CD8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5" name="Line 75">
              <a:extLst>
                <a:ext uri="{FF2B5EF4-FFF2-40B4-BE49-F238E27FC236}">
                  <a16:creationId xmlns:a16="http://schemas.microsoft.com/office/drawing/2014/main" id="{C95904D4-A5B1-429E-B528-00F320C15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6" name="Line 76">
              <a:extLst>
                <a:ext uri="{FF2B5EF4-FFF2-40B4-BE49-F238E27FC236}">
                  <a16:creationId xmlns:a16="http://schemas.microsoft.com/office/drawing/2014/main" id="{96BEC891-6AB5-47C5-9796-98CF10FD6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7" name="Line 77">
              <a:extLst>
                <a:ext uri="{FF2B5EF4-FFF2-40B4-BE49-F238E27FC236}">
                  <a16:creationId xmlns:a16="http://schemas.microsoft.com/office/drawing/2014/main" id="{76730C40-DB8E-4FE0-BAFD-04E44CEB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8" name="Line 78">
              <a:extLst>
                <a:ext uri="{FF2B5EF4-FFF2-40B4-BE49-F238E27FC236}">
                  <a16:creationId xmlns:a16="http://schemas.microsoft.com/office/drawing/2014/main" id="{C4489765-BADE-4338-B64B-ABF7497D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59" name="Line 79">
              <a:extLst>
                <a:ext uri="{FF2B5EF4-FFF2-40B4-BE49-F238E27FC236}">
                  <a16:creationId xmlns:a16="http://schemas.microsoft.com/office/drawing/2014/main" id="{CFF061D8-1742-430C-8282-989B5978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0" name="Line 80">
              <a:extLst>
                <a:ext uri="{FF2B5EF4-FFF2-40B4-BE49-F238E27FC236}">
                  <a16:creationId xmlns:a16="http://schemas.microsoft.com/office/drawing/2014/main" id="{8498BAF2-5B8F-4C17-B6EA-58861FF34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1" name="Line 81">
              <a:extLst>
                <a:ext uri="{FF2B5EF4-FFF2-40B4-BE49-F238E27FC236}">
                  <a16:creationId xmlns:a16="http://schemas.microsoft.com/office/drawing/2014/main" id="{B36CDEFD-EBD8-4BA8-BBFB-47A7A2A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2" name="Line 82">
              <a:extLst>
                <a:ext uri="{FF2B5EF4-FFF2-40B4-BE49-F238E27FC236}">
                  <a16:creationId xmlns:a16="http://schemas.microsoft.com/office/drawing/2014/main" id="{318CEF31-2260-4E12-BB9C-276CD829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3" name="Line 83">
              <a:extLst>
                <a:ext uri="{FF2B5EF4-FFF2-40B4-BE49-F238E27FC236}">
                  <a16:creationId xmlns:a16="http://schemas.microsoft.com/office/drawing/2014/main" id="{C49B3882-B079-4C6E-9E8F-1B18270E8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4" name="Line 84">
              <a:extLst>
                <a:ext uri="{FF2B5EF4-FFF2-40B4-BE49-F238E27FC236}">
                  <a16:creationId xmlns:a16="http://schemas.microsoft.com/office/drawing/2014/main" id="{95F32A39-4BF4-40AA-9DFA-AD81E84CD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5" name="Line 85">
              <a:extLst>
                <a:ext uri="{FF2B5EF4-FFF2-40B4-BE49-F238E27FC236}">
                  <a16:creationId xmlns:a16="http://schemas.microsoft.com/office/drawing/2014/main" id="{76F32F0E-38C4-444A-AB28-9290B458B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6" name="Line 86">
              <a:extLst>
                <a:ext uri="{FF2B5EF4-FFF2-40B4-BE49-F238E27FC236}">
                  <a16:creationId xmlns:a16="http://schemas.microsoft.com/office/drawing/2014/main" id="{0D7543B1-B83F-4FA0-BD1C-E0F3B0F0B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7" name="Line 87">
              <a:extLst>
                <a:ext uri="{FF2B5EF4-FFF2-40B4-BE49-F238E27FC236}">
                  <a16:creationId xmlns:a16="http://schemas.microsoft.com/office/drawing/2014/main" id="{743148D2-F130-49A3-8F50-6B0419E1E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8" name="Line 88">
              <a:extLst>
                <a:ext uri="{FF2B5EF4-FFF2-40B4-BE49-F238E27FC236}">
                  <a16:creationId xmlns:a16="http://schemas.microsoft.com/office/drawing/2014/main" id="{D0900B28-C2A6-4BA9-BF7C-2AAA937CE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69" name="Line 89">
              <a:extLst>
                <a:ext uri="{FF2B5EF4-FFF2-40B4-BE49-F238E27FC236}">
                  <a16:creationId xmlns:a16="http://schemas.microsoft.com/office/drawing/2014/main" id="{8380A08B-A90F-4858-9555-1333A3A41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0" name="Line 90">
              <a:extLst>
                <a:ext uri="{FF2B5EF4-FFF2-40B4-BE49-F238E27FC236}">
                  <a16:creationId xmlns:a16="http://schemas.microsoft.com/office/drawing/2014/main" id="{FB7D5FC2-9165-4E5A-9FF1-C775566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1" name="Line 91">
              <a:extLst>
                <a:ext uri="{FF2B5EF4-FFF2-40B4-BE49-F238E27FC236}">
                  <a16:creationId xmlns:a16="http://schemas.microsoft.com/office/drawing/2014/main" id="{6D38FD8E-2FAE-4026-96C7-94AFC5106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2" name="Line 92">
              <a:extLst>
                <a:ext uri="{FF2B5EF4-FFF2-40B4-BE49-F238E27FC236}">
                  <a16:creationId xmlns:a16="http://schemas.microsoft.com/office/drawing/2014/main" id="{CFC12F85-7667-4BED-B10B-4D3983400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3" name="Line 93">
              <a:extLst>
                <a:ext uri="{FF2B5EF4-FFF2-40B4-BE49-F238E27FC236}">
                  <a16:creationId xmlns:a16="http://schemas.microsoft.com/office/drawing/2014/main" id="{C6549135-6114-495A-A1E7-160E33E8A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4" name="Line 94">
              <a:extLst>
                <a:ext uri="{FF2B5EF4-FFF2-40B4-BE49-F238E27FC236}">
                  <a16:creationId xmlns:a16="http://schemas.microsoft.com/office/drawing/2014/main" id="{4E1B688A-4425-46AC-A056-63D27201C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5" name="Line 95">
              <a:extLst>
                <a:ext uri="{FF2B5EF4-FFF2-40B4-BE49-F238E27FC236}">
                  <a16:creationId xmlns:a16="http://schemas.microsoft.com/office/drawing/2014/main" id="{24FBC2FD-A712-4697-92D4-E1FB686CA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6" name="Line 96">
              <a:extLst>
                <a:ext uri="{FF2B5EF4-FFF2-40B4-BE49-F238E27FC236}">
                  <a16:creationId xmlns:a16="http://schemas.microsoft.com/office/drawing/2014/main" id="{F016B011-5CFA-4F8D-8065-67DB8A027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7" name="Line 97">
              <a:extLst>
                <a:ext uri="{FF2B5EF4-FFF2-40B4-BE49-F238E27FC236}">
                  <a16:creationId xmlns:a16="http://schemas.microsoft.com/office/drawing/2014/main" id="{A6A346E5-E9FA-4C3B-8412-8521F143C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8" name="Line 98">
              <a:extLst>
                <a:ext uri="{FF2B5EF4-FFF2-40B4-BE49-F238E27FC236}">
                  <a16:creationId xmlns:a16="http://schemas.microsoft.com/office/drawing/2014/main" id="{4FB24994-5B32-49FB-A1D3-A9D3FF0A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79" name="Line 99">
              <a:extLst>
                <a:ext uri="{FF2B5EF4-FFF2-40B4-BE49-F238E27FC236}">
                  <a16:creationId xmlns:a16="http://schemas.microsoft.com/office/drawing/2014/main" id="{A37D387C-0A0A-48D0-9C31-D4F54A3F4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0" name="Line 100">
              <a:extLst>
                <a:ext uri="{FF2B5EF4-FFF2-40B4-BE49-F238E27FC236}">
                  <a16:creationId xmlns:a16="http://schemas.microsoft.com/office/drawing/2014/main" id="{9F518679-20BA-49BB-96CB-6212C6C52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1" name="Line 101">
              <a:extLst>
                <a:ext uri="{FF2B5EF4-FFF2-40B4-BE49-F238E27FC236}">
                  <a16:creationId xmlns:a16="http://schemas.microsoft.com/office/drawing/2014/main" id="{198DABCF-B0FF-47C7-82E2-9C0A5D057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2" name="Line 102">
              <a:extLst>
                <a:ext uri="{FF2B5EF4-FFF2-40B4-BE49-F238E27FC236}">
                  <a16:creationId xmlns:a16="http://schemas.microsoft.com/office/drawing/2014/main" id="{9C2B345E-3C29-4740-BEF2-ED310EF53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3" name="Line 103">
              <a:extLst>
                <a:ext uri="{FF2B5EF4-FFF2-40B4-BE49-F238E27FC236}">
                  <a16:creationId xmlns:a16="http://schemas.microsoft.com/office/drawing/2014/main" id="{CE45521D-565D-46E2-815B-EF5C5EC82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4" name="Line 104">
              <a:extLst>
                <a:ext uri="{FF2B5EF4-FFF2-40B4-BE49-F238E27FC236}">
                  <a16:creationId xmlns:a16="http://schemas.microsoft.com/office/drawing/2014/main" id="{A92036BA-04E9-4092-B922-F42BA7C0E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5" name="Line 105">
              <a:extLst>
                <a:ext uri="{FF2B5EF4-FFF2-40B4-BE49-F238E27FC236}">
                  <a16:creationId xmlns:a16="http://schemas.microsoft.com/office/drawing/2014/main" id="{99880086-1581-4DC7-B70E-74EB4A1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6" name="Line 106">
              <a:extLst>
                <a:ext uri="{FF2B5EF4-FFF2-40B4-BE49-F238E27FC236}">
                  <a16:creationId xmlns:a16="http://schemas.microsoft.com/office/drawing/2014/main" id="{51C15636-9809-409A-9380-3E8341DA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7" name="Line 107">
              <a:extLst>
                <a:ext uri="{FF2B5EF4-FFF2-40B4-BE49-F238E27FC236}">
                  <a16:creationId xmlns:a16="http://schemas.microsoft.com/office/drawing/2014/main" id="{700ADEE1-0611-416C-B8BA-A36F4D5D5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8" name="Line 108">
              <a:extLst>
                <a:ext uri="{FF2B5EF4-FFF2-40B4-BE49-F238E27FC236}">
                  <a16:creationId xmlns:a16="http://schemas.microsoft.com/office/drawing/2014/main" id="{512FFCD0-BFA1-4126-A80B-CF4036723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89" name="Line 109">
              <a:extLst>
                <a:ext uri="{FF2B5EF4-FFF2-40B4-BE49-F238E27FC236}">
                  <a16:creationId xmlns:a16="http://schemas.microsoft.com/office/drawing/2014/main" id="{EF74D323-26E5-47C8-B46C-4E63D0B0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0" name="Line 110">
              <a:extLst>
                <a:ext uri="{FF2B5EF4-FFF2-40B4-BE49-F238E27FC236}">
                  <a16:creationId xmlns:a16="http://schemas.microsoft.com/office/drawing/2014/main" id="{A55D7BC8-E1D8-4A57-9717-6D4399268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1" name="Line 111">
              <a:extLst>
                <a:ext uri="{FF2B5EF4-FFF2-40B4-BE49-F238E27FC236}">
                  <a16:creationId xmlns:a16="http://schemas.microsoft.com/office/drawing/2014/main" id="{1D96CD16-C1C0-4831-8E6B-3536A2A20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2" name="Line 112">
              <a:extLst>
                <a:ext uri="{FF2B5EF4-FFF2-40B4-BE49-F238E27FC236}">
                  <a16:creationId xmlns:a16="http://schemas.microsoft.com/office/drawing/2014/main" id="{5E568F4C-213C-445A-9723-C0A84173E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3" name="Line 113">
              <a:extLst>
                <a:ext uri="{FF2B5EF4-FFF2-40B4-BE49-F238E27FC236}">
                  <a16:creationId xmlns:a16="http://schemas.microsoft.com/office/drawing/2014/main" id="{A13FEB59-BD6A-4146-817B-0A89BADA0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4" name="Line 114">
              <a:extLst>
                <a:ext uri="{FF2B5EF4-FFF2-40B4-BE49-F238E27FC236}">
                  <a16:creationId xmlns:a16="http://schemas.microsoft.com/office/drawing/2014/main" id="{3F28C157-0770-4E5A-AC99-2CC78DD0D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5" name="Line 115">
              <a:extLst>
                <a:ext uri="{FF2B5EF4-FFF2-40B4-BE49-F238E27FC236}">
                  <a16:creationId xmlns:a16="http://schemas.microsoft.com/office/drawing/2014/main" id="{BE570E0E-894A-467F-800C-A45396C3D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6" name="Line 116">
              <a:extLst>
                <a:ext uri="{FF2B5EF4-FFF2-40B4-BE49-F238E27FC236}">
                  <a16:creationId xmlns:a16="http://schemas.microsoft.com/office/drawing/2014/main" id="{D32DB358-1D2C-4237-85A1-15AF4E5BC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7" name="Line 117">
              <a:extLst>
                <a:ext uri="{FF2B5EF4-FFF2-40B4-BE49-F238E27FC236}">
                  <a16:creationId xmlns:a16="http://schemas.microsoft.com/office/drawing/2014/main" id="{F94BF2B8-707A-4068-8B2C-68A09E8B8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8" name="Line 118">
              <a:extLst>
                <a:ext uri="{FF2B5EF4-FFF2-40B4-BE49-F238E27FC236}">
                  <a16:creationId xmlns:a16="http://schemas.microsoft.com/office/drawing/2014/main" id="{B156470B-78BD-4737-9BB8-7CBA4AED1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399" name="Line 119">
              <a:extLst>
                <a:ext uri="{FF2B5EF4-FFF2-40B4-BE49-F238E27FC236}">
                  <a16:creationId xmlns:a16="http://schemas.microsoft.com/office/drawing/2014/main" id="{5AC65A9B-A7B2-4026-93D4-46AE96236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0" name="Line 120">
              <a:extLst>
                <a:ext uri="{FF2B5EF4-FFF2-40B4-BE49-F238E27FC236}">
                  <a16:creationId xmlns:a16="http://schemas.microsoft.com/office/drawing/2014/main" id="{C6FBD617-33A2-4B18-B18C-85AB88D73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1" name="Line 121">
              <a:extLst>
                <a:ext uri="{FF2B5EF4-FFF2-40B4-BE49-F238E27FC236}">
                  <a16:creationId xmlns:a16="http://schemas.microsoft.com/office/drawing/2014/main" id="{B70B1DE0-3781-4BED-A83B-FD88CC820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2" name="Line 122">
              <a:extLst>
                <a:ext uri="{FF2B5EF4-FFF2-40B4-BE49-F238E27FC236}">
                  <a16:creationId xmlns:a16="http://schemas.microsoft.com/office/drawing/2014/main" id="{9EB7BF79-7E68-4637-9622-300FF25FA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3" name="Line 123">
              <a:extLst>
                <a:ext uri="{FF2B5EF4-FFF2-40B4-BE49-F238E27FC236}">
                  <a16:creationId xmlns:a16="http://schemas.microsoft.com/office/drawing/2014/main" id="{0C49E15B-C7A9-4C5E-A12B-B1826DEA0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4" name="Line 124">
              <a:extLst>
                <a:ext uri="{FF2B5EF4-FFF2-40B4-BE49-F238E27FC236}">
                  <a16:creationId xmlns:a16="http://schemas.microsoft.com/office/drawing/2014/main" id="{BF77F107-DBF7-41CD-B88D-E36B6B506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5" name="Line 125">
              <a:extLst>
                <a:ext uri="{FF2B5EF4-FFF2-40B4-BE49-F238E27FC236}">
                  <a16:creationId xmlns:a16="http://schemas.microsoft.com/office/drawing/2014/main" id="{53448459-C1D1-4018-A815-89E9B5228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6" name="Line 126">
              <a:extLst>
                <a:ext uri="{FF2B5EF4-FFF2-40B4-BE49-F238E27FC236}">
                  <a16:creationId xmlns:a16="http://schemas.microsoft.com/office/drawing/2014/main" id="{6E7EE178-16AF-411C-8182-BED6FA76D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7" name="Line 127">
              <a:extLst>
                <a:ext uri="{FF2B5EF4-FFF2-40B4-BE49-F238E27FC236}">
                  <a16:creationId xmlns:a16="http://schemas.microsoft.com/office/drawing/2014/main" id="{4EAE0880-95C4-4FBE-8EB2-DBEB1E3F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8" name="Line 128">
              <a:extLst>
                <a:ext uri="{FF2B5EF4-FFF2-40B4-BE49-F238E27FC236}">
                  <a16:creationId xmlns:a16="http://schemas.microsoft.com/office/drawing/2014/main" id="{5BBEFC9A-D28C-4B2B-92AD-3A98D40F0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09" name="Line 129">
              <a:extLst>
                <a:ext uri="{FF2B5EF4-FFF2-40B4-BE49-F238E27FC236}">
                  <a16:creationId xmlns:a16="http://schemas.microsoft.com/office/drawing/2014/main" id="{C6A236AD-5724-4099-9D7A-DF4D579B4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0" name="Line 130">
              <a:extLst>
                <a:ext uri="{FF2B5EF4-FFF2-40B4-BE49-F238E27FC236}">
                  <a16:creationId xmlns:a16="http://schemas.microsoft.com/office/drawing/2014/main" id="{AF08E204-9EE3-4C8E-85C8-2A7B55BD1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1" name="Line 131">
              <a:extLst>
                <a:ext uri="{FF2B5EF4-FFF2-40B4-BE49-F238E27FC236}">
                  <a16:creationId xmlns:a16="http://schemas.microsoft.com/office/drawing/2014/main" id="{6CD1C3B9-215E-432F-A479-203610D03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2" name="Line 132">
              <a:extLst>
                <a:ext uri="{FF2B5EF4-FFF2-40B4-BE49-F238E27FC236}">
                  <a16:creationId xmlns:a16="http://schemas.microsoft.com/office/drawing/2014/main" id="{2AF11A8B-76B5-4AC8-86A9-74F7CC198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3" name="Line 133">
              <a:extLst>
                <a:ext uri="{FF2B5EF4-FFF2-40B4-BE49-F238E27FC236}">
                  <a16:creationId xmlns:a16="http://schemas.microsoft.com/office/drawing/2014/main" id="{ED4B6E11-3E93-43EA-992F-12CB52CBA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4" name="Line 134">
              <a:extLst>
                <a:ext uri="{FF2B5EF4-FFF2-40B4-BE49-F238E27FC236}">
                  <a16:creationId xmlns:a16="http://schemas.microsoft.com/office/drawing/2014/main" id="{3E7949E3-D848-42D3-9C5E-6BEB450AC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5" name="Line 135">
              <a:extLst>
                <a:ext uri="{FF2B5EF4-FFF2-40B4-BE49-F238E27FC236}">
                  <a16:creationId xmlns:a16="http://schemas.microsoft.com/office/drawing/2014/main" id="{445F5E6C-036D-4BD4-AD3D-3E52F18A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6" name="Line 136">
              <a:extLst>
                <a:ext uri="{FF2B5EF4-FFF2-40B4-BE49-F238E27FC236}">
                  <a16:creationId xmlns:a16="http://schemas.microsoft.com/office/drawing/2014/main" id="{ABE2C68E-5787-4A18-8C97-A78D44A87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7" name="Line 137">
              <a:extLst>
                <a:ext uri="{FF2B5EF4-FFF2-40B4-BE49-F238E27FC236}">
                  <a16:creationId xmlns:a16="http://schemas.microsoft.com/office/drawing/2014/main" id="{E629DEC3-2C21-4278-8B4D-DE9369ABE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8" name="Line 138">
              <a:extLst>
                <a:ext uri="{FF2B5EF4-FFF2-40B4-BE49-F238E27FC236}">
                  <a16:creationId xmlns:a16="http://schemas.microsoft.com/office/drawing/2014/main" id="{04B39AF9-2A0C-46A4-9067-6D30F4294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19" name="Line 139">
              <a:extLst>
                <a:ext uri="{FF2B5EF4-FFF2-40B4-BE49-F238E27FC236}">
                  <a16:creationId xmlns:a16="http://schemas.microsoft.com/office/drawing/2014/main" id="{2E6208B1-05A6-4954-8300-44C13ECF8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0" name="Line 140">
              <a:extLst>
                <a:ext uri="{FF2B5EF4-FFF2-40B4-BE49-F238E27FC236}">
                  <a16:creationId xmlns:a16="http://schemas.microsoft.com/office/drawing/2014/main" id="{C95C6EB3-B3E6-4135-85E5-F8FAF2508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1" name="Line 141">
              <a:extLst>
                <a:ext uri="{FF2B5EF4-FFF2-40B4-BE49-F238E27FC236}">
                  <a16:creationId xmlns:a16="http://schemas.microsoft.com/office/drawing/2014/main" id="{451AA92D-A26D-44C0-8AC9-683DA59B4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2" name="Line 142">
              <a:extLst>
                <a:ext uri="{FF2B5EF4-FFF2-40B4-BE49-F238E27FC236}">
                  <a16:creationId xmlns:a16="http://schemas.microsoft.com/office/drawing/2014/main" id="{65E7C02D-EF8C-4407-BB0F-B91A3A9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3" name="Line 143">
              <a:extLst>
                <a:ext uri="{FF2B5EF4-FFF2-40B4-BE49-F238E27FC236}">
                  <a16:creationId xmlns:a16="http://schemas.microsoft.com/office/drawing/2014/main" id="{D407AD06-ACC6-41E0-8F60-66852649F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4" name="Line 144">
              <a:extLst>
                <a:ext uri="{FF2B5EF4-FFF2-40B4-BE49-F238E27FC236}">
                  <a16:creationId xmlns:a16="http://schemas.microsoft.com/office/drawing/2014/main" id="{42C76D67-7692-4EB8-A6B7-0498A5958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5" name="Line 145">
              <a:extLst>
                <a:ext uri="{FF2B5EF4-FFF2-40B4-BE49-F238E27FC236}">
                  <a16:creationId xmlns:a16="http://schemas.microsoft.com/office/drawing/2014/main" id="{C0C5A7A4-C65B-41A4-A357-3A36D8D2F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6" name="Line 146">
              <a:extLst>
                <a:ext uri="{FF2B5EF4-FFF2-40B4-BE49-F238E27FC236}">
                  <a16:creationId xmlns:a16="http://schemas.microsoft.com/office/drawing/2014/main" id="{D8770603-A3E8-451E-8851-83BEC458A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7" name="Line 147">
              <a:extLst>
                <a:ext uri="{FF2B5EF4-FFF2-40B4-BE49-F238E27FC236}">
                  <a16:creationId xmlns:a16="http://schemas.microsoft.com/office/drawing/2014/main" id="{DBFC3E8C-2D59-4013-B80D-88043B6A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8" name="Line 148">
              <a:extLst>
                <a:ext uri="{FF2B5EF4-FFF2-40B4-BE49-F238E27FC236}">
                  <a16:creationId xmlns:a16="http://schemas.microsoft.com/office/drawing/2014/main" id="{C062F8F7-62CF-480C-A85D-B80E561B0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29" name="Line 149">
              <a:extLst>
                <a:ext uri="{FF2B5EF4-FFF2-40B4-BE49-F238E27FC236}">
                  <a16:creationId xmlns:a16="http://schemas.microsoft.com/office/drawing/2014/main" id="{7FFFA0F3-F847-4801-A1C8-1E81BD40D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0" name="Line 150">
              <a:extLst>
                <a:ext uri="{FF2B5EF4-FFF2-40B4-BE49-F238E27FC236}">
                  <a16:creationId xmlns:a16="http://schemas.microsoft.com/office/drawing/2014/main" id="{27E2969F-51F1-4167-ACFE-3F32537A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1" name="Line 151">
              <a:extLst>
                <a:ext uri="{FF2B5EF4-FFF2-40B4-BE49-F238E27FC236}">
                  <a16:creationId xmlns:a16="http://schemas.microsoft.com/office/drawing/2014/main" id="{07D8B8A2-620F-481F-8BE0-794FAAB47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2" name="Line 152">
              <a:extLst>
                <a:ext uri="{FF2B5EF4-FFF2-40B4-BE49-F238E27FC236}">
                  <a16:creationId xmlns:a16="http://schemas.microsoft.com/office/drawing/2014/main" id="{ED17C063-EEAC-4CA3-9961-954A7E0F8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3" name="Line 153">
              <a:extLst>
                <a:ext uri="{FF2B5EF4-FFF2-40B4-BE49-F238E27FC236}">
                  <a16:creationId xmlns:a16="http://schemas.microsoft.com/office/drawing/2014/main" id="{E789057F-3097-42E1-9D7D-F7ABD22D9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4" name="Line 154">
              <a:extLst>
                <a:ext uri="{FF2B5EF4-FFF2-40B4-BE49-F238E27FC236}">
                  <a16:creationId xmlns:a16="http://schemas.microsoft.com/office/drawing/2014/main" id="{5957ABCF-FD50-41E7-A13A-DD98EB4CD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5" name="Line 155">
              <a:extLst>
                <a:ext uri="{FF2B5EF4-FFF2-40B4-BE49-F238E27FC236}">
                  <a16:creationId xmlns:a16="http://schemas.microsoft.com/office/drawing/2014/main" id="{9E25482A-268C-4D18-A7F7-BBAE02484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6" name="Line 156">
              <a:extLst>
                <a:ext uri="{FF2B5EF4-FFF2-40B4-BE49-F238E27FC236}">
                  <a16:creationId xmlns:a16="http://schemas.microsoft.com/office/drawing/2014/main" id="{5DBAEE4F-00EB-4DD9-86A2-A8A159F9D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7" name="Line 157">
              <a:extLst>
                <a:ext uri="{FF2B5EF4-FFF2-40B4-BE49-F238E27FC236}">
                  <a16:creationId xmlns:a16="http://schemas.microsoft.com/office/drawing/2014/main" id="{5BC05A11-CE29-4197-995E-3D489C3C7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8" name="Line 158">
              <a:extLst>
                <a:ext uri="{FF2B5EF4-FFF2-40B4-BE49-F238E27FC236}">
                  <a16:creationId xmlns:a16="http://schemas.microsoft.com/office/drawing/2014/main" id="{751FB74F-918B-4032-AEC7-FF80B046A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39" name="Line 159">
              <a:extLst>
                <a:ext uri="{FF2B5EF4-FFF2-40B4-BE49-F238E27FC236}">
                  <a16:creationId xmlns:a16="http://schemas.microsoft.com/office/drawing/2014/main" id="{3F48A319-81D1-4245-9EF7-729D9DD22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0" name="Line 160">
              <a:extLst>
                <a:ext uri="{FF2B5EF4-FFF2-40B4-BE49-F238E27FC236}">
                  <a16:creationId xmlns:a16="http://schemas.microsoft.com/office/drawing/2014/main" id="{5728CB64-A06D-4252-8917-2179CDFB9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1" name="Line 161">
              <a:extLst>
                <a:ext uri="{FF2B5EF4-FFF2-40B4-BE49-F238E27FC236}">
                  <a16:creationId xmlns:a16="http://schemas.microsoft.com/office/drawing/2014/main" id="{C3C21D31-324D-4843-80EB-99D2E274F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2" name="Line 162">
              <a:extLst>
                <a:ext uri="{FF2B5EF4-FFF2-40B4-BE49-F238E27FC236}">
                  <a16:creationId xmlns:a16="http://schemas.microsoft.com/office/drawing/2014/main" id="{F25B1FCB-CD7F-4D6A-8629-94AF85E3D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3" name="Line 163">
              <a:extLst>
                <a:ext uri="{FF2B5EF4-FFF2-40B4-BE49-F238E27FC236}">
                  <a16:creationId xmlns:a16="http://schemas.microsoft.com/office/drawing/2014/main" id="{0EE2E880-1BD8-4F3D-8C4C-B9D8B49AD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4" name="Line 164">
              <a:extLst>
                <a:ext uri="{FF2B5EF4-FFF2-40B4-BE49-F238E27FC236}">
                  <a16:creationId xmlns:a16="http://schemas.microsoft.com/office/drawing/2014/main" id="{5DA7D8CE-69DF-423C-8516-ABE803A4B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5" name="Line 165">
              <a:extLst>
                <a:ext uri="{FF2B5EF4-FFF2-40B4-BE49-F238E27FC236}">
                  <a16:creationId xmlns:a16="http://schemas.microsoft.com/office/drawing/2014/main" id="{774F8C3C-9BBC-484B-9690-7EAAC033E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6" name="Line 166">
              <a:extLst>
                <a:ext uri="{FF2B5EF4-FFF2-40B4-BE49-F238E27FC236}">
                  <a16:creationId xmlns:a16="http://schemas.microsoft.com/office/drawing/2014/main" id="{973553AB-0016-4F52-AFC8-20EED359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7" name="Line 167">
              <a:extLst>
                <a:ext uri="{FF2B5EF4-FFF2-40B4-BE49-F238E27FC236}">
                  <a16:creationId xmlns:a16="http://schemas.microsoft.com/office/drawing/2014/main" id="{E0B5B053-E0D1-459A-8B46-289A62ACA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8" name="Line 168">
              <a:extLst>
                <a:ext uri="{FF2B5EF4-FFF2-40B4-BE49-F238E27FC236}">
                  <a16:creationId xmlns:a16="http://schemas.microsoft.com/office/drawing/2014/main" id="{9D48CD72-F266-493A-A3DE-B26883775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49" name="Line 169">
              <a:extLst>
                <a:ext uri="{FF2B5EF4-FFF2-40B4-BE49-F238E27FC236}">
                  <a16:creationId xmlns:a16="http://schemas.microsoft.com/office/drawing/2014/main" id="{6B2EAE28-4600-4117-9B33-F68945E60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0" name="Line 170">
              <a:extLst>
                <a:ext uri="{FF2B5EF4-FFF2-40B4-BE49-F238E27FC236}">
                  <a16:creationId xmlns:a16="http://schemas.microsoft.com/office/drawing/2014/main" id="{D1498304-2616-43C8-9202-CF37887A1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1" name="Line 171">
              <a:extLst>
                <a:ext uri="{FF2B5EF4-FFF2-40B4-BE49-F238E27FC236}">
                  <a16:creationId xmlns:a16="http://schemas.microsoft.com/office/drawing/2014/main" id="{60665FA0-811D-48F1-9737-9714B95C8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2" name="Line 172">
              <a:extLst>
                <a:ext uri="{FF2B5EF4-FFF2-40B4-BE49-F238E27FC236}">
                  <a16:creationId xmlns:a16="http://schemas.microsoft.com/office/drawing/2014/main" id="{7D3C0272-7CB5-49ED-8EFC-F5478BD4E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3" name="Line 173">
              <a:extLst>
                <a:ext uri="{FF2B5EF4-FFF2-40B4-BE49-F238E27FC236}">
                  <a16:creationId xmlns:a16="http://schemas.microsoft.com/office/drawing/2014/main" id="{BDB45FD1-4369-4EBD-A98C-9CDAF006C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4" name="Line 174">
              <a:extLst>
                <a:ext uri="{FF2B5EF4-FFF2-40B4-BE49-F238E27FC236}">
                  <a16:creationId xmlns:a16="http://schemas.microsoft.com/office/drawing/2014/main" id="{21DBA99E-8A41-4695-8594-8D6750312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5" name="Line 175">
              <a:extLst>
                <a:ext uri="{FF2B5EF4-FFF2-40B4-BE49-F238E27FC236}">
                  <a16:creationId xmlns:a16="http://schemas.microsoft.com/office/drawing/2014/main" id="{4B9172FD-004A-452C-8591-3E7B89815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6" name="Line 176">
              <a:extLst>
                <a:ext uri="{FF2B5EF4-FFF2-40B4-BE49-F238E27FC236}">
                  <a16:creationId xmlns:a16="http://schemas.microsoft.com/office/drawing/2014/main" id="{5DD89530-D64A-4F97-9176-10D481175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7" name="Line 177">
              <a:extLst>
                <a:ext uri="{FF2B5EF4-FFF2-40B4-BE49-F238E27FC236}">
                  <a16:creationId xmlns:a16="http://schemas.microsoft.com/office/drawing/2014/main" id="{20BF8EBB-5A60-4A19-98DA-0DCEA50A1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8" name="Line 178">
              <a:extLst>
                <a:ext uri="{FF2B5EF4-FFF2-40B4-BE49-F238E27FC236}">
                  <a16:creationId xmlns:a16="http://schemas.microsoft.com/office/drawing/2014/main" id="{565874A9-C5D8-4896-B99C-0F9ECDF70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59" name="Line 179">
              <a:extLst>
                <a:ext uri="{FF2B5EF4-FFF2-40B4-BE49-F238E27FC236}">
                  <a16:creationId xmlns:a16="http://schemas.microsoft.com/office/drawing/2014/main" id="{468639E4-7603-4840-868E-35C991C84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0" name="Line 180">
              <a:extLst>
                <a:ext uri="{FF2B5EF4-FFF2-40B4-BE49-F238E27FC236}">
                  <a16:creationId xmlns:a16="http://schemas.microsoft.com/office/drawing/2014/main" id="{70437186-6C2F-4214-936E-F6B16A470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1" name="Line 181">
              <a:extLst>
                <a:ext uri="{FF2B5EF4-FFF2-40B4-BE49-F238E27FC236}">
                  <a16:creationId xmlns:a16="http://schemas.microsoft.com/office/drawing/2014/main" id="{5896445F-655A-4F14-8C56-3E5354F4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2" name="Line 182">
              <a:extLst>
                <a:ext uri="{FF2B5EF4-FFF2-40B4-BE49-F238E27FC236}">
                  <a16:creationId xmlns:a16="http://schemas.microsoft.com/office/drawing/2014/main" id="{2F013F95-70DF-4308-8190-EBD719B84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3" name="Line 183">
              <a:extLst>
                <a:ext uri="{FF2B5EF4-FFF2-40B4-BE49-F238E27FC236}">
                  <a16:creationId xmlns:a16="http://schemas.microsoft.com/office/drawing/2014/main" id="{652A621D-0CA6-4A10-9A0C-CEA96CD8C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4" name="Line 184">
              <a:extLst>
                <a:ext uri="{FF2B5EF4-FFF2-40B4-BE49-F238E27FC236}">
                  <a16:creationId xmlns:a16="http://schemas.microsoft.com/office/drawing/2014/main" id="{EEEE3460-4E93-4160-AB80-884D5C99D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5" name="Line 185">
              <a:extLst>
                <a:ext uri="{FF2B5EF4-FFF2-40B4-BE49-F238E27FC236}">
                  <a16:creationId xmlns:a16="http://schemas.microsoft.com/office/drawing/2014/main" id="{D50448C8-06B7-411E-9A31-1CA07B3A8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6" name="Line 186">
              <a:extLst>
                <a:ext uri="{FF2B5EF4-FFF2-40B4-BE49-F238E27FC236}">
                  <a16:creationId xmlns:a16="http://schemas.microsoft.com/office/drawing/2014/main" id="{20B01FFA-08B3-48AA-A1E4-1785C377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7" name="Line 187">
              <a:extLst>
                <a:ext uri="{FF2B5EF4-FFF2-40B4-BE49-F238E27FC236}">
                  <a16:creationId xmlns:a16="http://schemas.microsoft.com/office/drawing/2014/main" id="{2512A4C7-3232-4C30-9074-C2011468D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8" name="Line 188">
              <a:extLst>
                <a:ext uri="{FF2B5EF4-FFF2-40B4-BE49-F238E27FC236}">
                  <a16:creationId xmlns:a16="http://schemas.microsoft.com/office/drawing/2014/main" id="{26541B85-5813-4996-8BCF-7454A60FF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69" name="Line 189">
              <a:extLst>
                <a:ext uri="{FF2B5EF4-FFF2-40B4-BE49-F238E27FC236}">
                  <a16:creationId xmlns:a16="http://schemas.microsoft.com/office/drawing/2014/main" id="{ED770925-88FC-43E6-8DA6-B286D0A08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0" name="Line 190">
              <a:extLst>
                <a:ext uri="{FF2B5EF4-FFF2-40B4-BE49-F238E27FC236}">
                  <a16:creationId xmlns:a16="http://schemas.microsoft.com/office/drawing/2014/main" id="{FE920BB8-3CB1-48AE-9DDF-0BE0BAE51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1" name="Line 191">
              <a:extLst>
                <a:ext uri="{FF2B5EF4-FFF2-40B4-BE49-F238E27FC236}">
                  <a16:creationId xmlns:a16="http://schemas.microsoft.com/office/drawing/2014/main" id="{F1C82631-B95E-49BD-8CE9-42269F677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2" name="Line 192">
              <a:extLst>
                <a:ext uri="{FF2B5EF4-FFF2-40B4-BE49-F238E27FC236}">
                  <a16:creationId xmlns:a16="http://schemas.microsoft.com/office/drawing/2014/main" id="{0897ACAA-045B-4931-9D8B-E41DC2CE4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3" name="Line 193">
              <a:extLst>
                <a:ext uri="{FF2B5EF4-FFF2-40B4-BE49-F238E27FC236}">
                  <a16:creationId xmlns:a16="http://schemas.microsoft.com/office/drawing/2014/main" id="{38FEC226-EE54-463A-B06C-6A72D95B0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4" name="Line 194">
              <a:extLst>
                <a:ext uri="{FF2B5EF4-FFF2-40B4-BE49-F238E27FC236}">
                  <a16:creationId xmlns:a16="http://schemas.microsoft.com/office/drawing/2014/main" id="{27DE04C6-0767-4E17-884D-062432744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5" name="Line 195">
              <a:extLst>
                <a:ext uri="{FF2B5EF4-FFF2-40B4-BE49-F238E27FC236}">
                  <a16:creationId xmlns:a16="http://schemas.microsoft.com/office/drawing/2014/main" id="{5C6A9EC2-6176-4AED-A741-B69E712F5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6" name="Line 196">
              <a:extLst>
                <a:ext uri="{FF2B5EF4-FFF2-40B4-BE49-F238E27FC236}">
                  <a16:creationId xmlns:a16="http://schemas.microsoft.com/office/drawing/2014/main" id="{6A6F0018-AD74-437B-804D-94B8735E0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7" name="Line 197">
              <a:extLst>
                <a:ext uri="{FF2B5EF4-FFF2-40B4-BE49-F238E27FC236}">
                  <a16:creationId xmlns:a16="http://schemas.microsoft.com/office/drawing/2014/main" id="{59BF59D8-9B0A-4425-9750-3B1AD1FB2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8" name="Line 198">
              <a:extLst>
                <a:ext uri="{FF2B5EF4-FFF2-40B4-BE49-F238E27FC236}">
                  <a16:creationId xmlns:a16="http://schemas.microsoft.com/office/drawing/2014/main" id="{4D443DF2-BA50-45E0-81F7-36B020906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79" name="Line 199">
              <a:extLst>
                <a:ext uri="{FF2B5EF4-FFF2-40B4-BE49-F238E27FC236}">
                  <a16:creationId xmlns:a16="http://schemas.microsoft.com/office/drawing/2014/main" id="{3C84E0F7-12E5-47D5-B321-1CC9C6819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0" name="Line 200">
              <a:extLst>
                <a:ext uri="{FF2B5EF4-FFF2-40B4-BE49-F238E27FC236}">
                  <a16:creationId xmlns:a16="http://schemas.microsoft.com/office/drawing/2014/main" id="{F366E67D-6F45-4A9D-9706-76CF9D61B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1" name="Line 201">
              <a:extLst>
                <a:ext uri="{FF2B5EF4-FFF2-40B4-BE49-F238E27FC236}">
                  <a16:creationId xmlns:a16="http://schemas.microsoft.com/office/drawing/2014/main" id="{E893CF7A-EEF6-48C1-B596-881C51EDD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2" name="Line 202">
              <a:extLst>
                <a:ext uri="{FF2B5EF4-FFF2-40B4-BE49-F238E27FC236}">
                  <a16:creationId xmlns:a16="http://schemas.microsoft.com/office/drawing/2014/main" id="{FA006694-8041-47A9-AB2D-5B209A7DF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3" name="Line 203">
              <a:extLst>
                <a:ext uri="{FF2B5EF4-FFF2-40B4-BE49-F238E27FC236}">
                  <a16:creationId xmlns:a16="http://schemas.microsoft.com/office/drawing/2014/main" id="{2F65B982-AAA1-4ADE-AA25-254B928BF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4" name="Line 204">
              <a:extLst>
                <a:ext uri="{FF2B5EF4-FFF2-40B4-BE49-F238E27FC236}">
                  <a16:creationId xmlns:a16="http://schemas.microsoft.com/office/drawing/2014/main" id="{9196A272-2983-4FFB-B3BD-4B1554BD2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5" name="Line 205">
              <a:extLst>
                <a:ext uri="{FF2B5EF4-FFF2-40B4-BE49-F238E27FC236}">
                  <a16:creationId xmlns:a16="http://schemas.microsoft.com/office/drawing/2014/main" id="{25CFBEAA-5AE1-401C-A595-5523F9C84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6" name="Line 206">
              <a:extLst>
                <a:ext uri="{FF2B5EF4-FFF2-40B4-BE49-F238E27FC236}">
                  <a16:creationId xmlns:a16="http://schemas.microsoft.com/office/drawing/2014/main" id="{4F579D16-0149-411D-88C0-1B988A2FB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7" name="Line 207">
              <a:extLst>
                <a:ext uri="{FF2B5EF4-FFF2-40B4-BE49-F238E27FC236}">
                  <a16:creationId xmlns:a16="http://schemas.microsoft.com/office/drawing/2014/main" id="{8C3B6EBF-F9BA-442C-800B-1AB756F30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8" name="Line 208">
              <a:extLst>
                <a:ext uri="{FF2B5EF4-FFF2-40B4-BE49-F238E27FC236}">
                  <a16:creationId xmlns:a16="http://schemas.microsoft.com/office/drawing/2014/main" id="{AF62A7A8-9C62-4AFF-B4C6-F5B711A4B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89" name="Line 209">
              <a:extLst>
                <a:ext uri="{FF2B5EF4-FFF2-40B4-BE49-F238E27FC236}">
                  <a16:creationId xmlns:a16="http://schemas.microsoft.com/office/drawing/2014/main" id="{34B97556-0B6F-4C4C-84BA-FA9AC1B84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0" name="Line 210">
              <a:extLst>
                <a:ext uri="{FF2B5EF4-FFF2-40B4-BE49-F238E27FC236}">
                  <a16:creationId xmlns:a16="http://schemas.microsoft.com/office/drawing/2014/main" id="{5AE85E21-9BB9-4D49-9BC5-6521B1366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1" name="Line 211">
              <a:extLst>
                <a:ext uri="{FF2B5EF4-FFF2-40B4-BE49-F238E27FC236}">
                  <a16:creationId xmlns:a16="http://schemas.microsoft.com/office/drawing/2014/main" id="{921C5401-7AA0-4773-AFD2-E7520C53E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2" name="Line 212">
              <a:extLst>
                <a:ext uri="{FF2B5EF4-FFF2-40B4-BE49-F238E27FC236}">
                  <a16:creationId xmlns:a16="http://schemas.microsoft.com/office/drawing/2014/main" id="{2527E9B8-D106-415C-BDF1-A5AD580DB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3" name="Line 213">
              <a:extLst>
                <a:ext uri="{FF2B5EF4-FFF2-40B4-BE49-F238E27FC236}">
                  <a16:creationId xmlns:a16="http://schemas.microsoft.com/office/drawing/2014/main" id="{00B5BA26-2996-4D6C-8CA6-E9C80DD77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4" name="Line 214">
              <a:extLst>
                <a:ext uri="{FF2B5EF4-FFF2-40B4-BE49-F238E27FC236}">
                  <a16:creationId xmlns:a16="http://schemas.microsoft.com/office/drawing/2014/main" id="{9546B6C3-67E6-4540-89A8-0D200B004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5" name="Line 215">
              <a:extLst>
                <a:ext uri="{FF2B5EF4-FFF2-40B4-BE49-F238E27FC236}">
                  <a16:creationId xmlns:a16="http://schemas.microsoft.com/office/drawing/2014/main" id="{C3DF5839-9D64-4E53-B559-3A18CC1E0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6" name="Line 216">
              <a:extLst>
                <a:ext uri="{FF2B5EF4-FFF2-40B4-BE49-F238E27FC236}">
                  <a16:creationId xmlns:a16="http://schemas.microsoft.com/office/drawing/2014/main" id="{91572C72-FD64-4EBC-9D18-C1637053F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7" name="Line 217">
              <a:extLst>
                <a:ext uri="{FF2B5EF4-FFF2-40B4-BE49-F238E27FC236}">
                  <a16:creationId xmlns:a16="http://schemas.microsoft.com/office/drawing/2014/main" id="{0B5E21D3-349B-4D1B-BCF1-342F69B19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8" name="Line 218">
              <a:extLst>
                <a:ext uri="{FF2B5EF4-FFF2-40B4-BE49-F238E27FC236}">
                  <a16:creationId xmlns:a16="http://schemas.microsoft.com/office/drawing/2014/main" id="{A196241B-85D6-4F86-BF38-0F1474045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499" name="Line 219">
              <a:extLst>
                <a:ext uri="{FF2B5EF4-FFF2-40B4-BE49-F238E27FC236}">
                  <a16:creationId xmlns:a16="http://schemas.microsoft.com/office/drawing/2014/main" id="{CA1D55CD-D5F1-4A77-B47D-6E533CA7A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0" name="Line 220">
              <a:extLst>
                <a:ext uri="{FF2B5EF4-FFF2-40B4-BE49-F238E27FC236}">
                  <a16:creationId xmlns:a16="http://schemas.microsoft.com/office/drawing/2014/main" id="{3BC4734D-CA33-4FD8-8410-595103B48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" y="1348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1" name="Line 221">
              <a:extLst>
                <a:ext uri="{FF2B5EF4-FFF2-40B4-BE49-F238E27FC236}">
                  <a16:creationId xmlns:a16="http://schemas.microsoft.com/office/drawing/2014/main" id="{45010BCE-AAE9-49CA-B5B0-E5BECBFFE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31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2" name="Line 222">
              <a:extLst>
                <a:ext uri="{FF2B5EF4-FFF2-40B4-BE49-F238E27FC236}">
                  <a16:creationId xmlns:a16="http://schemas.microsoft.com/office/drawing/2014/main" id="{3F2EFBBB-68A3-4D75-B554-E5A21B20D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3188"/>
              <a:ext cx="3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3" name="Line 223">
              <a:extLst>
                <a:ext uri="{FF2B5EF4-FFF2-40B4-BE49-F238E27FC236}">
                  <a16:creationId xmlns:a16="http://schemas.microsoft.com/office/drawing/2014/main" id="{E2DA183D-4C0E-4EEA-9B4A-2568CD503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4" name="Line 224">
              <a:extLst>
                <a:ext uri="{FF2B5EF4-FFF2-40B4-BE49-F238E27FC236}">
                  <a16:creationId xmlns:a16="http://schemas.microsoft.com/office/drawing/2014/main" id="{75D58F1B-677F-4BD1-AB8E-EBFD78E41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5" name="Line 225">
              <a:extLst>
                <a:ext uri="{FF2B5EF4-FFF2-40B4-BE49-F238E27FC236}">
                  <a16:creationId xmlns:a16="http://schemas.microsoft.com/office/drawing/2014/main" id="{25F76ABD-1EF3-4414-942D-B8A5D96B1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6" name="Line 226">
              <a:extLst>
                <a:ext uri="{FF2B5EF4-FFF2-40B4-BE49-F238E27FC236}">
                  <a16:creationId xmlns:a16="http://schemas.microsoft.com/office/drawing/2014/main" id="{A3A88538-FAC7-4E4B-BFED-142154BD0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7" name="Line 227">
              <a:extLst>
                <a:ext uri="{FF2B5EF4-FFF2-40B4-BE49-F238E27FC236}">
                  <a16:creationId xmlns:a16="http://schemas.microsoft.com/office/drawing/2014/main" id="{3A5777BF-6DE1-4CFA-B7EA-86021541A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8" name="Line 228">
              <a:extLst>
                <a:ext uri="{FF2B5EF4-FFF2-40B4-BE49-F238E27FC236}">
                  <a16:creationId xmlns:a16="http://schemas.microsoft.com/office/drawing/2014/main" id="{9EAE4986-CDAA-4A5C-B813-C00925BD7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09" name="Line 229">
              <a:extLst>
                <a:ext uri="{FF2B5EF4-FFF2-40B4-BE49-F238E27FC236}">
                  <a16:creationId xmlns:a16="http://schemas.microsoft.com/office/drawing/2014/main" id="{AE8CE4C3-227B-4205-A9FC-F156F862F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0" name="Line 230">
              <a:extLst>
                <a:ext uri="{FF2B5EF4-FFF2-40B4-BE49-F238E27FC236}">
                  <a16:creationId xmlns:a16="http://schemas.microsoft.com/office/drawing/2014/main" id="{3F0ACE4B-9C0F-4571-A579-455E73E03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1" name="Line 231">
              <a:extLst>
                <a:ext uri="{FF2B5EF4-FFF2-40B4-BE49-F238E27FC236}">
                  <a16:creationId xmlns:a16="http://schemas.microsoft.com/office/drawing/2014/main" id="{AE22029F-40FB-44DB-8749-80EA00FE2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2" name="Line 232">
              <a:extLst>
                <a:ext uri="{FF2B5EF4-FFF2-40B4-BE49-F238E27FC236}">
                  <a16:creationId xmlns:a16="http://schemas.microsoft.com/office/drawing/2014/main" id="{5315AE04-D8AA-488E-8A6D-24ADED0AE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3" name="Line 233">
              <a:extLst>
                <a:ext uri="{FF2B5EF4-FFF2-40B4-BE49-F238E27FC236}">
                  <a16:creationId xmlns:a16="http://schemas.microsoft.com/office/drawing/2014/main" id="{532483E7-1F06-4BAA-B19F-52AD56D89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4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4" name="Line 234">
              <a:extLst>
                <a:ext uri="{FF2B5EF4-FFF2-40B4-BE49-F238E27FC236}">
                  <a16:creationId xmlns:a16="http://schemas.microsoft.com/office/drawing/2014/main" id="{B3BC8C13-9F14-47F0-9E3C-722300BCA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2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5" name="Line 235">
              <a:extLst>
                <a:ext uri="{FF2B5EF4-FFF2-40B4-BE49-F238E27FC236}">
                  <a16:creationId xmlns:a16="http://schemas.microsoft.com/office/drawing/2014/main" id="{3B1D7E6A-51F3-4F48-BF67-5EEFFB4E8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6" name="Line 236">
              <a:extLst>
                <a:ext uri="{FF2B5EF4-FFF2-40B4-BE49-F238E27FC236}">
                  <a16:creationId xmlns:a16="http://schemas.microsoft.com/office/drawing/2014/main" id="{F14055C7-70AE-4B85-B277-BFC66486B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8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7" name="Line 237">
              <a:extLst>
                <a:ext uri="{FF2B5EF4-FFF2-40B4-BE49-F238E27FC236}">
                  <a16:creationId xmlns:a16="http://schemas.microsoft.com/office/drawing/2014/main" id="{03B3DC33-5A4C-417E-BB56-C6DF79D9E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6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8" name="Line 238">
              <a:extLst>
                <a:ext uri="{FF2B5EF4-FFF2-40B4-BE49-F238E27FC236}">
                  <a16:creationId xmlns:a16="http://schemas.microsoft.com/office/drawing/2014/main" id="{E859E9E3-3BFE-4597-9B9B-D04E778AD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4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19" name="Line 239">
              <a:extLst>
                <a:ext uri="{FF2B5EF4-FFF2-40B4-BE49-F238E27FC236}">
                  <a16:creationId xmlns:a16="http://schemas.microsoft.com/office/drawing/2014/main" id="{AABFCAFE-E22C-4177-9416-FF615C472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0" name="Line 240">
              <a:extLst>
                <a:ext uri="{FF2B5EF4-FFF2-40B4-BE49-F238E27FC236}">
                  <a16:creationId xmlns:a16="http://schemas.microsoft.com/office/drawing/2014/main" id="{3BF54EF2-BD43-44DC-B655-B33FB421A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8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1" name="Line 241">
              <a:extLst>
                <a:ext uri="{FF2B5EF4-FFF2-40B4-BE49-F238E27FC236}">
                  <a16:creationId xmlns:a16="http://schemas.microsoft.com/office/drawing/2014/main" id="{82F3FB6A-CF5F-4932-9B64-9DDD2B6F0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6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2" name="Line 242">
              <a:extLst>
                <a:ext uri="{FF2B5EF4-FFF2-40B4-BE49-F238E27FC236}">
                  <a16:creationId xmlns:a16="http://schemas.microsoft.com/office/drawing/2014/main" id="{EA98068C-F486-433F-9A79-1F2371849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4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3" name="Line 243">
              <a:extLst>
                <a:ext uri="{FF2B5EF4-FFF2-40B4-BE49-F238E27FC236}">
                  <a16:creationId xmlns:a16="http://schemas.microsoft.com/office/drawing/2014/main" id="{2CD7BCF4-3E14-43D8-8728-0133291D5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2" y="3294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4" name="Freeform 244">
              <a:extLst>
                <a:ext uri="{FF2B5EF4-FFF2-40B4-BE49-F238E27FC236}">
                  <a16:creationId xmlns:a16="http://schemas.microsoft.com/office/drawing/2014/main" id="{ECD9E7A7-9695-49C6-A94F-D2BE733EB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1368"/>
              <a:ext cx="3385" cy="1817"/>
            </a:xfrm>
            <a:custGeom>
              <a:avLst/>
              <a:gdLst>
                <a:gd name="T0" fmla="*/ 0 w 3385"/>
                <a:gd name="T1" fmla="*/ 1816 h 1817"/>
                <a:gd name="T2" fmla="*/ 168 w 3385"/>
                <a:gd name="T3" fmla="*/ 1752 h 1817"/>
                <a:gd name="T4" fmla="*/ 344 w 3385"/>
                <a:gd name="T5" fmla="*/ 1696 h 1817"/>
                <a:gd name="T6" fmla="*/ 512 w 3385"/>
                <a:gd name="T7" fmla="*/ 1640 h 1817"/>
                <a:gd name="T8" fmla="*/ 680 w 3385"/>
                <a:gd name="T9" fmla="*/ 1576 h 1817"/>
                <a:gd name="T10" fmla="*/ 848 w 3385"/>
                <a:gd name="T11" fmla="*/ 1520 h 1817"/>
                <a:gd name="T12" fmla="*/ 1016 w 3385"/>
                <a:gd name="T13" fmla="*/ 1456 h 1817"/>
                <a:gd name="T14" fmla="*/ 1184 w 3385"/>
                <a:gd name="T15" fmla="*/ 1400 h 1817"/>
                <a:gd name="T16" fmla="*/ 1352 w 3385"/>
                <a:gd name="T17" fmla="*/ 1296 h 1817"/>
                <a:gd name="T18" fmla="*/ 1528 w 3385"/>
                <a:gd name="T19" fmla="*/ 1184 h 1817"/>
                <a:gd name="T20" fmla="*/ 1696 w 3385"/>
                <a:gd name="T21" fmla="*/ 1080 h 1817"/>
                <a:gd name="T22" fmla="*/ 1864 w 3385"/>
                <a:gd name="T23" fmla="*/ 968 h 1817"/>
                <a:gd name="T24" fmla="*/ 2032 w 3385"/>
                <a:gd name="T25" fmla="*/ 864 h 1817"/>
                <a:gd name="T26" fmla="*/ 2200 w 3385"/>
                <a:gd name="T27" fmla="*/ 752 h 1817"/>
                <a:gd name="T28" fmla="*/ 2368 w 3385"/>
                <a:gd name="T29" fmla="*/ 648 h 1817"/>
                <a:gd name="T30" fmla="*/ 2536 w 3385"/>
                <a:gd name="T31" fmla="*/ 536 h 1817"/>
                <a:gd name="T32" fmla="*/ 2712 w 3385"/>
                <a:gd name="T33" fmla="*/ 432 h 1817"/>
                <a:gd name="T34" fmla="*/ 2880 w 3385"/>
                <a:gd name="T35" fmla="*/ 328 h 1817"/>
                <a:gd name="T36" fmla="*/ 3048 w 3385"/>
                <a:gd name="T37" fmla="*/ 216 h 1817"/>
                <a:gd name="T38" fmla="*/ 3216 w 3385"/>
                <a:gd name="T39" fmla="*/ 112 h 1817"/>
                <a:gd name="T40" fmla="*/ 3384 w 3385"/>
                <a:gd name="T41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1817">
                  <a:moveTo>
                    <a:pt x="0" y="1816"/>
                  </a:moveTo>
                  <a:lnTo>
                    <a:pt x="168" y="1752"/>
                  </a:lnTo>
                  <a:lnTo>
                    <a:pt x="344" y="1696"/>
                  </a:lnTo>
                  <a:lnTo>
                    <a:pt x="512" y="1640"/>
                  </a:lnTo>
                  <a:lnTo>
                    <a:pt x="680" y="1576"/>
                  </a:lnTo>
                  <a:lnTo>
                    <a:pt x="848" y="1520"/>
                  </a:lnTo>
                  <a:lnTo>
                    <a:pt x="1016" y="1456"/>
                  </a:lnTo>
                  <a:lnTo>
                    <a:pt x="1184" y="1400"/>
                  </a:lnTo>
                  <a:lnTo>
                    <a:pt x="1352" y="1296"/>
                  </a:lnTo>
                  <a:lnTo>
                    <a:pt x="1528" y="1184"/>
                  </a:lnTo>
                  <a:lnTo>
                    <a:pt x="1696" y="1080"/>
                  </a:lnTo>
                  <a:lnTo>
                    <a:pt x="1864" y="968"/>
                  </a:lnTo>
                  <a:lnTo>
                    <a:pt x="2032" y="864"/>
                  </a:lnTo>
                  <a:lnTo>
                    <a:pt x="2200" y="752"/>
                  </a:lnTo>
                  <a:lnTo>
                    <a:pt x="2368" y="648"/>
                  </a:lnTo>
                  <a:lnTo>
                    <a:pt x="2536" y="536"/>
                  </a:lnTo>
                  <a:lnTo>
                    <a:pt x="2712" y="432"/>
                  </a:lnTo>
                  <a:lnTo>
                    <a:pt x="2880" y="328"/>
                  </a:lnTo>
                  <a:lnTo>
                    <a:pt x="3048" y="216"/>
                  </a:lnTo>
                  <a:lnTo>
                    <a:pt x="3216" y="112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97525" name="Freeform 245">
              <a:extLst>
                <a:ext uri="{FF2B5EF4-FFF2-40B4-BE49-F238E27FC236}">
                  <a16:creationId xmlns:a16="http://schemas.microsoft.com/office/drawing/2014/main" id="{5B39CE01-6419-4215-BC84-208FDFB39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824"/>
              <a:ext cx="3385" cy="361"/>
            </a:xfrm>
            <a:custGeom>
              <a:avLst/>
              <a:gdLst>
                <a:gd name="T0" fmla="*/ 0 w 3385"/>
                <a:gd name="T1" fmla="*/ 360 h 361"/>
                <a:gd name="T2" fmla="*/ 168 w 3385"/>
                <a:gd name="T3" fmla="*/ 344 h 361"/>
                <a:gd name="T4" fmla="*/ 344 w 3385"/>
                <a:gd name="T5" fmla="*/ 320 h 361"/>
                <a:gd name="T6" fmla="*/ 512 w 3385"/>
                <a:gd name="T7" fmla="*/ 304 h 361"/>
                <a:gd name="T8" fmla="*/ 680 w 3385"/>
                <a:gd name="T9" fmla="*/ 288 h 361"/>
                <a:gd name="T10" fmla="*/ 848 w 3385"/>
                <a:gd name="T11" fmla="*/ 272 h 361"/>
                <a:gd name="T12" fmla="*/ 1016 w 3385"/>
                <a:gd name="T13" fmla="*/ 248 h 361"/>
                <a:gd name="T14" fmla="*/ 1184 w 3385"/>
                <a:gd name="T15" fmla="*/ 232 h 361"/>
                <a:gd name="T16" fmla="*/ 1352 w 3385"/>
                <a:gd name="T17" fmla="*/ 216 h 361"/>
                <a:gd name="T18" fmla="*/ 1528 w 3385"/>
                <a:gd name="T19" fmla="*/ 200 h 361"/>
                <a:gd name="T20" fmla="*/ 1696 w 3385"/>
                <a:gd name="T21" fmla="*/ 176 h 361"/>
                <a:gd name="T22" fmla="*/ 1864 w 3385"/>
                <a:gd name="T23" fmla="*/ 160 h 361"/>
                <a:gd name="T24" fmla="*/ 2032 w 3385"/>
                <a:gd name="T25" fmla="*/ 144 h 361"/>
                <a:gd name="T26" fmla="*/ 2200 w 3385"/>
                <a:gd name="T27" fmla="*/ 128 h 361"/>
                <a:gd name="T28" fmla="*/ 2368 w 3385"/>
                <a:gd name="T29" fmla="*/ 104 h 361"/>
                <a:gd name="T30" fmla="*/ 2536 w 3385"/>
                <a:gd name="T31" fmla="*/ 88 h 361"/>
                <a:gd name="T32" fmla="*/ 2712 w 3385"/>
                <a:gd name="T33" fmla="*/ 72 h 361"/>
                <a:gd name="T34" fmla="*/ 2880 w 3385"/>
                <a:gd name="T35" fmla="*/ 56 h 361"/>
                <a:gd name="T36" fmla="*/ 3048 w 3385"/>
                <a:gd name="T37" fmla="*/ 32 h 361"/>
                <a:gd name="T38" fmla="*/ 3216 w 3385"/>
                <a:gd name="T39" fmla="*/ 16 h 361"/>
                <a:gd name="T40" fmla="*/ 3384 w 3385"/>
                <a:gd name="T4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361">
                  <a:moveTo>
                    <a:pt x="0" y="360"/>
                  </a:moveTo>
                  <a:lnTo>
                    <a:pt x="168" y="344"/>
                  </a:lnTo>
                  <a:lnTo>
                    <a:pt x="344" y="320"/>
                  </a:lnTo>
                  <a:lnTo>
                    <a:pt x="512" y="304"/>
                  </a:lnTo>
                  <a:lnTo>
                    <a:pt x="680" y="288"/>
                  </a:lnTo>
                  <a:lnTo>
                    <a:pt x="848" y="272"/>
                  </a:lnTo>
                  <a:lnTo>
                    <a:pt x="1016" y="248"/>
                  </a:lnTo>
                  <a:lnTo>
                    <a:pt x="1184" y="232"/>
                  </a:lnTo>
                  <a:lnTo>
                    <a:pt x="1352" y="216"/>
                  </a:lnTo>
                  <a:lnTo>
                    <a:pt x="1528" y="200"/>
                  </a:lnTo>
                  <a:lnTo>
                    <a:pt x="1696" y="176"/>
                  </a:lnTo>
                  <a:lnTo>
                    <a:pt x="1864" y="160"/>
                  </a:lnTo>
                  <a:lnTo>
                    <a:pt x="2032" y="144"/>
                  </a:lnTo>
                  <a:lnTo>
                    <a:pt x="2200" y="128"/>
                  </a:lnTo>
                  <a:lnTo>
                    <a:pt x="2368" y="104"/>
                  </a:lnTo>
                  <a:lnTo>
                    <a:pt x="2536" y="88"/>
                  </a:lnTo>
                  <a:lnTo>
                    <a:pt x="2712" y="72"/>
                  </a:lnTo>
                  <a:lnTo>
                    <a:pt x="2880" y="56"/>
                  </a:lnTo>
                  <a:lnTo>
                    <a:pt x="3048" y="32"/>
                  </a:lnTo>
                  <a:lnTo>
                    <a:pt x="3216" y="16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97526" name="Rectangle 246">
              <a:extLst>
                <a:ext uri="{FF2B5EF4-FFF2-40B4-BE49-F238E27FC236}">
                  <a16:creationId xmlns:a16="http://schemas.microsoft.com/office/drawing/2014/main" id="{75939936-5A65-4AEC-A22A-AECD00C8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7" name="Rectangle 247">
              <a:extLst>
                <a:ext uri="{FF2B5EF4-FFF2-40B4-BE49-F238E27FC236}">
                  <a16:creationId xmlns:a16="http://schemas.microsoft.com/office/drawing/2014/main" id="{1099279D-212D-4D2B-BEAB-645EF1B2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095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8" name="Rectangle 248">
              <a:extLst>
                <a:ext uri="{FF2B5EF4-FFF2-40B4-BE49-F238E27FC236}">
                  <a16:creationId xmlns:a16="http://schemas.microsoft.com/office/drawing/2014/main" id="{7A5DF6D3-43CD-4E6A-886A-1CF27E217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29" name="Rectangle 249">
              <a:extLst>
                <a:ext uri="{FF2B5EF4-FFF2-40B4-BE49-F238E27FC236}">
                  <a16:creationId xmlns:a16="http://schemas.microsoft.com/office/drawing/2014/main" id="{052CB495-A2AE-4E14-8335-AE4EA667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98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0" name="Rectangle 250">
              <a:extLst>
                <a:ext uri="{FF2B5EF4-FFF2-40B4-BE49-F238E27FC236}">
                  <a16:creationId xmlns:a16="http://schemas.microsoft.com/office/drawing/2014/main" id="{A6F6E8C7-2B27-4550-816E-7115EB60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2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1" name="Rectangle 251">
              <a:extLst>
                <a:ext uri="{FF2B5EF4-FFF2-40B4-BE49-F238E27FC236}">
                  <a16:creationId xmlns:a16="http://schemas.microsoft.com/office/drawing/2014/main" id="{4957D553-7318-41B9-85D7-212C25C2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286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2" name="Rectangle 252">
              <a:extLst>
                <a:ext uri="{FF2B5EF4-FFF2-40B4-BE49-F238E27FC236}">
                  <a16:creationId xmlns:a16="http://schemas.microsoft.com/office/drawing/2014/main" id="{9A49D9A8-4FBE-4749-9A24-EADB7AD8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0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3" name="Rectangle 253">
              <a:extLst>
                <a:ext uri="{FF2B5EF4-FFF2-40B4-BE49-F238E27FC236}">
                  <a16:creationId xmlns:a16="http://schemas.microsoft.com/office/drawing/2014/main" id="{4F17327D-0E93-4723-B6B6-3C312699F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7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4" name="Rectangle 254">
              <a:extLst>
                <a:ext uri="{FF2B5EF4-FFF2-40B4-BE49-F238E27FC236}">
                  <a16:creationId xmlns:a16="http://schemas.microsoft.com/office/drawing/2014/main" id="{4682ACA0-B2CF-4C22-A2E2-67F26637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5" name="Rectangle 255">
              <a:extLst>
                <a:ext uri="{FF2B5EF4-FFF2-40B4-BE49-F238E27FC236}">
                  <a16:creationId xmlns:a16="http://schemas.microsoft.com/office/drawing/2014/main" id="{74B25E5F-4F75-4220-A01B-0C87F440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3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6" name="Rectangle 256">
              <a:extLst>
                <a:ext uri="{FF2B5EF4-FFF2-40B4-BE49-F238E27FC236}">
                  <a16:creationId xmlns:a16="http://schemas.microsoft.com/office/drawing/2014/main" id="{B77E72C8-A206-4736-AA70-DF4752F3A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42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7" name="Rectangle 257">
              <a:extLst>
                <a:ext uri="{FF2B5EF4-FFF2-40B4-BE49-F238E27FC236}">
                  <a16:creationId xmlns:a16="http://schemas.microsoft.com/office/drawing/2014/main" id="{4FE6925B-F288-490F-8904-9A048CE5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31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8" name="Rectangle 258">
              <a:extLst>
                <a:ext uri="{FF2B5EF4-FFF2-40B4-BE49-F238E27FC236}">
                  <a16:creationId xmlns:a16="http://schemas.microsoft.com/office/drawing/2014/main" id="{01738A7D-5146-4F96-832A-794E087A9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21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39" name="Rectangle 259">
              <a:extLst>
                <a:ext uri="{FF2B5EF4-FFF2-40B4-BE49-F238E27FC236}">
                  <a16:creationId xmlns:a16="http://schemas.microsoft.com/office/drawing/2014/main" id="{1CD8DA5E-6EE0-4AC2-9323-1386FB0B1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10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0" name="Rectangle 260">
              <a:extLst>
                <a:ext uri="{FF2B5EF4-FFF2-40B4-BE49-F238E27FC236}">
                  <a16:creationId xmlns:a16="http://schemas.microsoft.com/office/drawing/2014/main" id="{5489BE57-652B-4B1F-A40B-BE73349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99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1" name="Rectangle 261">
              <a:extLst>
                <a:ext uri="{FF2B5EF4-FFF2-40B4-BE49-F238E27FC236}">
                  <a16:creationId xmlns:a16="http://schemas.microsoft.com/office/drawing/2014/main" id="{097DED0B-46DF-46BC-8549-DA96A8E58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188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2" name="Rectangle 262">
              <a:extLst>
                <a:ext uri="{FF2B5EF4-FFF2-40B4-BE49-F238E27FC236}">
                  <a16:creationId xmlns:a16="http://schemas.microsoft.com/office/drawing/2014/main" id="{361A1CD1-76EA-4C82-BFF5-EBDC96C35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8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3" name="Rectangle 263">
              <a:extLst>
                <a:ext uri="{FF2B5EF4-FFF2-40B4-BE49-F238E27FC236}">
                  <a16:creationId xmlns:a16="http://schemas.microsoft.com/office/drawing/2014/main" id="{D413DCD4-B359-4BEF-9FC7-0A767C643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67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4" name="Rectangle 264">
              <a:extLst>
                <a:ext uri="{FF2B5EF4-FFF2-40B4-BE49-F238E27FC236}">
                  <a16:creationId xmlns:a16="http://schemas.microsoft.com/office/drawing/2014/main" id="{253FBCF8-26EE-495B-9407-A5D2B7A3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56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5" name="Rectangle 265">
              <a:extLst>
                <a:ext uri="{FF2B5EF4-FFF2-40B4-BE49-F238E27FC236}">
                  <a16:creationId xmlns:a16="http://schemas.microsoft.com/office/drawing/2014/main" id="{7CFCFF66-6A0F-40E4-B20C-2A54C90A5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146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6" name="Rectangle 266">
              <a:extLst>
                <a:ext uri="{FF2B5EF4-FFF2-40B4-BE49-F238E27FC236}">
                  <a16:creationId xmlns:a16="http://schemas.microsoft.com/office/drawing/2014/main" id="{7C906853-3615-4C42-8548-CE75C9A6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7" name="Rectangle 267">
              <a:extLst>
                <a:ext uri="{FF2B5EF4-FFF2-40B4-BE49-F238E27FC236}">
                  <a16:creationId xmlns:a16="http://schemas.microsoft.com/office/drawing/2014/main" id="{D1F0F207-AB3B-432E-8699-D69D60CA2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8" name="Rectangle 268">
              <a:extLst>
                <a:ext uri="{FF2B5EF4-FFF2-40B4-BE49-F238E27FC236}">
                  <a16:creationId xmlns:a16="http://schemas.microsoft.com/office/drawing/2014/main" id="{0B8C05E6-1024-448A-B6CC-224D8104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14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49" name="Rectangle 269">
              <a:extLst>
                <a:ext uri="{FF2B5EF4-FFF2-40B4-BE49-F238E27FC236}">
                  <a16:creationId xmlns:a16="http://schemas.microsoft.com/office/drawing/2014/main" id="{056E076B-1FD5-44E3-B035-B384F470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1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0" name="Rectangle 270">
              <a:extLst>
                <a:ext uri="{FF2B5EF4-FFF2-40B4-BE49-F238E27FC236}">
                  <a16:creationId xmlns:a16="http://schemas.microsoft.com/office/drawing/2014/main" id="{8B2F5BC2-3853-43B7-9223-AA8BE6AC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10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1" name="Rectangle 271">
              <a:extLst>
                <a:ext uri="{FF2B5EF4-FFF2-40B4-BE49-F238E27FC236}">
                  <a16:creationId xmlns:a16="http://schemas.microsoft.com/office/drawing/2014/main" id="{7A09FBD9-62C6-426F-84A0-C3FF9E6F5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8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2" name="Rectangle 272">
              <a:extLst>
                <a:ext uri="{FF2B5EF4-FFF2-40B4-BE49-F238E27FC236}">
                  <a16:creationId xmlns:a16="http://schemas.microsoft.com/office/drawing/2014/main" id="{6803EE12-515C-4EF3-87BF-CE80F1E6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3071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3" name="Rectangle 273">
              <a:extLst>
                <a:ext uri="{FF2B5EF4-FFF2-40B4-BE49-F238E27FC236}">
                  <a16:creationId xmlns:a16="http://schemas.microsoft.com/office/drawing/2014/main" id="{CCC473E2-7C4E-44B6-8FE3-8A3DF644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4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4" name="Rectangle 274">
              <a:extLst>
                <a:ext uri="{FF2B5EF4-FFF2-40B4-BE49-F238E27FC236}">
                  <a16:creationId xmlns:a16="http://schemas.microsoft.com/office/drawing/2014/main" id="{0F16812C-E2E6-4337-A9F3-BFDFDAD0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30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5" name="Rectangle 275">
              <a:extLst>
                <a:ext uri="{FF2B5EF4-FFF2-40B4-BE49-F238E27FC236}">
                  <a16:creationId xmlns:a16="http://schemas.microsoft.com/office/drawing/2014/main" id="{F8953C03-3182-463D-BEBE-2C45A617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6" name="Rectangle 276">
              <a:extLst>
                <a:ext uri="{FF2B5EF4-FFF2-40B4-BE49-F238E27FC236}">
                  <a16:creationId xmlns:a16="http://schemas.microsoft.com/office/drawing/2014/main" id="{0F59E4DC-477D-4E44-A6BB-A8E371EB1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0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7" name="Rectangle 277">
              <a:extLst>
                <a:ext uri="{FF2B5EF4-FFF2-40B4-BE49-F238E27FC236}">
                  <a16:creationId xmlns:a16="http://schemas.microsoft.com/office/drawing/2014/main" id="{BC84952A-3C52-4D51-9379-BA7A1F6C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98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8" name="Rectangle 278">
              <a:extLst>
                <a:ext uri="{FF2B5EF4-FFF2-40B4-BE49-F238E27FC236}">
                  <a16:creationId xmlns:a16="http://schemas.microsoft.com/office/drawing/2014/main" id="{95FD3E8E-B8B7-43EC-AEA2-29D81925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96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59" name="Rectangle 279">
              <a:extLst>
                <a:ext uri="{FF2B5EF4-FFF2-40B4-BE49-F238E27FC236}">
                  <a16:creationId xmlns:a16="http://schemas.microsoft.com/office/drawing/2014/main" id="{8DB0E0AF-A8D3-4055-A57C-755E29A1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94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0" name="Rectangle 280">
              <a:extLst>
                <a:ext uri="{FF2B5EF4-FFF2-40B4-BE49-F238E27FC236}">
                  <a16:creationId xmlns:a16="http://schemas.microsoft.com/office/drawing/2014/main" id="{FD8F4BAE-0F93-42ED-9938-8F274DB58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93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1" name="Rectangle 281">
              <a:extLst>
                <a:ext uri="{FF2B5EF4-FFF2-40B4-BE49-F238E27FC236}">
                  <a16:creationId xmlns:a16="http://schemas.microsoft.com/office/drawing/2014/main" id="{EF513957-DBB8-48C7-B3D4-9512FF09C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290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2" name="Rectangle 282">
              <a:extLst>
                <a:ext uri="{FF2B5EF4-FFF2-40B4-BE49-F238E27FC236}">
                  <a16:creationId xmlns:a16="http://schemas.microsoft.com/office/drawing/2014/main" id="{F3886301-6C3B-45BE-AA22-E319FF96A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89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3" name="Rectangle 283">
              <a:extLst>
                <a:ext uri="{FF2B5EF4-FFF2-40B4-BE49-F238E27FC236}">
                  <a16:creationId xmlns:a16="http://schemas.microsoft.com/office/drawing/2014/main" id="{E11969B2-23E6-441B-BD45-F85962DE8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287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4" name="Rectangle 284">
              <a:extLst>
                <a:ext uri="{FF2B5EF4-FFF2-40B4-BE49-F238E27FC236}">
                  <a16:creationId xmlns:a16="http://schemas.microsoft.com/office/drawing/2014/main" id="{7DC0C66B-B9F6-41B4-A6B1-62268A307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286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5" name="Rectangle 285">
              <a:extLst>
                <a:ext uri="{FF2B5EF4-FFF2-40B4-BE49-F238E27FC236}">
                  <a16:creationId xmlns:a16="http://schemas.microsoft.com/office/drawing/2014/main" id="{533AFB22-40BF-4B6E-91BC-B40AD249F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28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6" name="Rectangle 286">
              <a:extLst>
                <a:ext uri="{FF2B5EF4-FFF2-40B4-BE49-F238E27FC236}">
                  <a16:creationId xmlns:a16="http://schemas.microsoft.com/office/drawing/2014/main" id="{66C9444F-C9B3-4164-97E5-B97E9461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8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7" name="Rectangle 287">
              <a:extLst>
                <a:ext uri="{FF2B5EF4-FFF2-40B4-BE49-F238E27FC236}">
                  <a16:creationId xmlns:a16="http://schemas.microsoft.com/office/drawing/2014/main" id="{3D5BEF4F-F911-49CA-A063-842BF2810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8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68" name="Rectangle 288">
              <a:extLst>
                <a:ext uri="{FF2B5EF4-FFF2-40B4-BE49-F238E27FC236}">
                  <a16:creationId xmlns:a16="http://schemas.microsoft.com/office/drawing/2014/main" id="{E7D9FD88-340D-4588-B1C2-21C6C6218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3026"/>
              <a:ext cx="429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</a:t>
              </a:r>
            </a:p>
          </p:txBody>
        </p:sp>
        <p:sp>
          <p:nvSpPr>
            <p:cNvPr id="97569" name="Rectangle 289">
              <a:extLst>
                <a:ext uri="{FF2B5EF4-FFF2-40B4-BE49-F238E27FC236}">
                  <a16:creationId xmlns:a16="http://schemas.microsoft.com/office/drawing/2014/main" id="{05F8EF97-6E62-40C4-8873-EE6C919F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419"/>
              <a:ext cx="49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10</a:t>
              </a:r>
            </a:p>
          </p:txBody>
        </p:sp>
        <p:sp>
          <p:nvSpPr>
            <p:cNvPr id="97570" name="Rectangle 290">
              <a:extLst>
                <a:ext uri="{FF2B5EF4-FFF2-40B4-BE49-F238E27FC236}">
                  <a16:creationId xmlns:a16="http://schemas.microsoft.com/office/drawing/2014/main" id="{93E2F2BE-E203-46FA-B1B6-3AE3D9EF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" y="1860"/>
              <a:ext cx="5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100</a:t>
              </a:r>
            </a:p>
          </p:txBody>
        </p:sp>
        <p:sp>
          <p:nvSpPr>
            <p:cNvPr id="97571" name="Rectangle 291">
              <a:extLst>
                <a:ext uri="{FF2B5EF4-FFF2-40B4-BE49-F238E27FC236}">
                  <a16:creationId xmlns:a16="http://schemas.microsoft.com/office/drawing/2014/main" id="{89EC2F5B-B4C0-4E7D-AC1D-8AB25E007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1193"/>
              <a:ext cx="63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1000</a:t>
              </a:r>
            </a:p>
          </p:txBody>
        </p:sp>
        <p:sp>
          <p:nvSpPr>
            <p:cNvPr id="97572" name="Rectangle 292">
              <a:extLst>
                <a:ext uri="{FF2B5EF4-FFF2-40B4-BE49-F238E27FC236}">
                  <a16:creationId xmlns:a16="http://schemas.microsoft.com/office/drawing/2014/main" id="{668B8AF8-3A3C-4EFB-8F79-DD46DDDF45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09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1980</a:t>
              </a:r>
            </a:p>
          </p:txBody>
        </p:sp>
        <p:sp>
          <p:nvSpPr>
            <p:cNvPr id="97573" name="Rectangle 293">
              <a:extLst>
                <a:ext uri="{FF2B5EF4-FFF2-40B4-BE49-F238E27FC236}">
                  <a16:creationId xmlns:a16="http://schemas.microsoft.com/office/drawing/2014/main" id="{9E049FBD-4BB5-401D-97AC-BF1E9871C2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71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1981</a:t>
              </a:r>
            </a:p>
          </p:txBody>
        </p:sp>
        <p:sp>
          <p:nvSpPr>
            <p:cNvPr id="97574" name="Rectangle 294">
              <a:extLst>
                <a:ext uri="{FF2B5EF4-FFF2-40B4-BE49-F238E27FC236}">
                  <a16:creationId xmlns:a16="http://schemas.microsoft.com/office/drawing/2014/main" id="{F1D113D2-C2F7-4B9F-8172-8F4EB960D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11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1983</a:t>
              </a:r>
            </a:p>
          </p:txBody>
        </p:sp>
        <p:sp>
          <p:nvSpPr>
            <p:cNvPr id="97575" name="Rectangle 295">
              <a:extLst>
                <a:ext uri="{FF2B5EF4-FFF2-40B4-BE49-F238E27FC236}">
                  <a16:creationId xmlns:a16="http://schemas.microsoft.com/office/drawing/2014/main" id="{2A0DF219-DAA7-4EC6-A7DB-43ACAA84C3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71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1984</a:t>
              </a:r>
            </a:p>
          </p:txBody>
        </p:sp>
        <p:sp>
          <p:nvSpPr>
            <p:cNvPr id="97576" name="Rectangle 296">
              <a:extLst>
                <a:ext uri="{FF2B5EF4-FFF2-40B4-BE49-F238E27FC236}">
                  <a16:creationId xmlns:a16="http://schemas.microsoft.com/office/drawing/2014/main" id="{6CD493A0-E1F2-4EB6-8976-3469D7FC32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42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1985</a:t>
              </a:r>
            </a:p>
          </p:txBody>
        </p:sp>
        <p:sp>
          <p:nvSpPr>
            <p:cNvPr id="97577" name="Rectangle 297">
              <a:extLst>
                <a:ext uri="{FF2B5EF4-FFF2-40B4-BE49-F238E27FC236}">
                  <a16:creationId xmlns:a16="http://schemas.microsoft.com/office/drawing/2014/main" id="{8E9F048B-75C5-495A-9366-E54E9EC1B3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0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1986</a:t>
              </a:r>
            </a:p>
          </p:txBody>
        </p:sp>
        <p:sp>
          <p:nvSpPr>
            <p:cNvPr id="97578" name="Rectangle 298">
              <a:extLst>
                <a:ext uri="{FF2B5EF4-FFF2-40B4-BE49-F238E27FC236}">
                  <a16:creationId xmlns:a16="http://schemas.microsoft.com/office/drawing/2014/main" id="{BDA879A8-725A-448F-8EDF-E7583A2218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92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1987</a:t>
              </a:r>
            </a:p>
          </p:txBody>
        </p:sp>
        <p:sp>
          <p:nvSpPr>
            <p:cNvPr id="97579" name="Rectangle 299">
              <a:extLst>
                <a:ext uri="{FF2B5EF4-FFF2-40B4-BE49-F238E27FC236}">
                  <a16:creationId xmlns:a16="http://schemas.microsoft.com/office/drawing/2014/main" id="{680673F8-4684-4A96-BC03-79A240131B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51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1988</a:t>
              </a:r>
            </a:p>
          </p:txBody>
        </p:sp>
        <p:sp>
          <p:nvSpPr>
            <p:cNvPr id="97580" name="Rectangle 300">
              <a:extLst>
                <a:ext uri="{FF2B5EF4-FFF2-40B4-BE49-F238E27FC236}">
                  <a16:creationId xmlns:a16="http://schemas.microsoft.com/office/drawing/2014/main" id="{E2D8F8F1-1D08-4F73-9BF7-49FD67AB4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23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1989</a:t>
              </a:r>
            </a:p>
          </p:txBody>
        </p:sp>
        <p:sp>
          <p:nvSpPr>
            <p:cNvPr id="97581" name="Rectangle 301">
              <a:extLst>
                <a:ext uri="{FF2B5EF4-FFF2-40B4-BE49-F238E27FC236}">
                  <a16:creationId xmlns:a16="http://schemas.microsoft.com/office/drawing/2014/main" id="{7BB21629-3823-4122-B02D-3262978A35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88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1990</a:t>
              </a:r>
            </a:p>
          </p:txBody>
        </p:sp>
        <p:sp>
          <p:nvSpPr>
            <p:cNvPr id="97582" name="Rectangle 302">
              <a:extLst>
                <a:ext uri="{FF2B5EF4-FFF2-40B4-BE49-F238E27FC236}">
                  <a16:creationId xmlns:a16="http://schemas.microsoft.com/office/drawing/2014/main" id="{EB8562C1-9428-46D0-B2BB-F3C90EB21C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63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1991</a:t>
              </a:r>
            </a:p>
          </p:txBody>
        </p:sp>
        <p:sp>
          <p:nvSpPr>
            <p:cNvPr id="97583" name="Rectangle 303">
              <a:extLst>
                <a:ext uri="{FF2B5EF4-FFF2-40B4-BE49-F238E27FC236}">
                  <a16:creationId xmlns:a16="http://schemas.microsoft.com/office/drawing/2014/main" id="{668BF603-31D8-46D8-8C9B-F76BDF56ED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31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1992</a:t>
              </a:r>
            </a:p>
          </p:txBody>
        </p:sp>
        <p:sp>
          <p:nvSpPr>
            <p:cNvPr id="97584" name="Rectangle 304">
              <a:extLst>
                <a:ext uri="{FF2B5EF4-FFF2-40B4-BE49-F238E27FC236}">
                  <a16:creationId xmlns:a16="http://schemas.microsoft.com/office/drawing/2014/main" id="{B454479E-AC75-42DC-9794-B4C8ED8F9F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03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1993</a:t>
              </a:r>
            </a:p>
          </p:txBody>
        </p:sp>
        <p:sp>
          <p:nvSpPr>
            <p:cNvPr id="97585" name="Rectangle 305">
              <a:extLst>
                <a:ext uri="{FF2B5EF4-FFF2-40B4-BE49-F238E27FC236}">
                  <a16:creationId xmlns:a16="http://schemas.microsoft.com/office/drawing/2014/main" id="{1E2A9F4F-1772-4C20-BA01-CB0D46C410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168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1994</a:t>
              </a:r>
            </a:p>
          </p:txBody>
        </p:sp>
        <p:sp>
          <p:nvSpPr>
            <p:cNvPr id="97586" name="Rectangle 306">
              <a:extLst>
                <a:ext uri="{FF2B5EF4-FFF2-40B4-BE49-F238E27FC236}">
                  <a16:creationId xmlns:a16="http://schemas.microsoft.com/office/drawing/2014/main" id="{A9172351-1B92-42FD-B201-DDF9BDCAD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40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1995</a:t>
              </a:r>
            </a:p>
          </p:txBody>
        </p:sp>
        <p:sp>
          <p:nvSpPr>
            <p:cNvPr id="97587" name="Rectangle 307">
              <a:extLst>
                <a:ext uri="{FF2B5EF4-FFF2-40B4-BE49-F238E27FC236}">
                  <a16:creationId xmlns:a16="http://schemas.microsoft.com/office/drawing/2014/main" id="{A24C925B-5154-44C9-B2D3-3E7F40B556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09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1996</a:t>
              </a:r>
            </a:p>
          </p:txBody>
        </p:sp>
        <p:sp>
          <p:nvSpPr>
            <p:cNvPr id="97588" name="Rectangle 308">
              <a:extLst>
                <a:ext uri="{FF2B5EF4-FFF2-40B4-BE49-F238E27FC236}">
                  <a16:creationId xmlns:a16="http://schemas.microsoft.com/office/drawing/2014/main" id="{EECFE556-981C-4B2D-A754-C0ADF91DD8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80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1997</a:t>
              </a:r>
            </a:p>
          </p:txBody>
        </p:sp>
        <p:sp>
          <p:nvSpPr>
            <p:cNvPr id="97589" name="Rectangle 309">
              <a:extLst>
                <a:ext uri="{FF2B5EF4-FFF2-40B4-BE49-F238E27FC236}">
                  <a16:creationId xmlns:a16="http://schemas.microsoft.com/office/drawing/2014/main" id="{909AFB1A-2E83-4447-8D90-E315E6C4BE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39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1998</a:t>
              </a:r>
            </a:p>
          </p:txBody>
        </p:sp>
        <p:sp>
          <p:nvSpPr>
            <p:cNvPr id="97590" name="Rectangle 310">
              <a:extLst>
                <a:ext uri="{FF2B5EF4-FFF2-40B4-BE49-F238E27FC236}">
                  <a16:creationId xmlns:a16="http://schemas.microsoft.com/office/drawing/2014/main" id="{540E8634-5646-409D-8327-156A4A9A12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020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1999</a:t>
              </a:r>
            </a:p>
          </p:txBody>
        </p:sp>
        <p:sp>
          <p:nvSpPr>
            <p:cNvPr id="97591" name="Rectangle 311">
              <a:extLst>
                <a:ext uri="{FF2B5EF4-FFF2-40B4-BE49-F238E27FC236}">
                  <a16:creationId xmlns:a16="http://schemas.microsoft.com/office/drawing/2014/main" id="{7C9A9D31-83AA-4EC2-90BE-EC2653DF2E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89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2000</a:t>
              </a:r>
            </a:p>
          </p:txBody>
        </p:sp>
        <p:sp>
          <p:nvSpPr>
            <p:cNvPr id="97592" name="Rectangle 312">
              <a:extLst>
                <a:ext uri="{FF2B5EF4-FFF2-40B4-BE49-F238E27FC236}">
                  <a16:creationId xmlns:a16="http://schemas.microsoft.com/office/drawing/2014/main" id="{F3779392-C8B0-459F-A2A0-D370A292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885"/>
              <a:ext cx="68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>
                  <a:solidFill>
                    <a:srgbClr val="000000"/>
                  </a:solidFill>
                </a:rPr>
                <a:t>DRAM</a:t>
              </a:r>
            </a:p>
          </p:txBody>
        </p:sp>
        <p:sp>
          <p:nvSpPr>
            <p:cNvPr id="97593" name="Rectangle 313">
              <a:extLst>
                <a:ext uri="{FF2B5EF4-FFF2-40B4-BE49-F238E27FC236}">
                  <a16:creationId xmlns:a16="http://schemas.microsoft.com/office/drawing/2014/main" id="{CE3769F6-84D9-427D-9787-CED90C97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324"/>
              <a:ext cx="62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97594" name="Arc 314">
              <a:extLst>
                <a:ext uri="{FF2B5EF4-FFF2-40B4-BE49-F238E27FC236}">
                  <a16:creationId xmlns:a16="http://schemas.microsoft.com/office/drawing/2014/main" id="{AB86DC59-A5AE-4B06-B531-9D54B04F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11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95" name="Rectangle 315">
              <a:extLst>
                <a:ext uri="{FF2B5EF4-FFF2-40B4-BE49-F238E27FC236}">
                  <a16:creationId xmlns:a16="http://schemas.microsoft.com/office/drawing/2014/main" id="{F25AD9E7-D4D9-4DD5-8AC9-F21862D477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68" y="3232"/>
              <a:ext cx="50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IL" sz="500" b="1">
                  <a:latin typeface="Geneva" charset="0"/>
                </a:rPr>
                <a:t>1982</a:t>
              </a:r>
            </a:p>
          </p:txBody>
        </p:sp>
        <p:sp>
          <p:nvSpPr>
            <p:cNvPr id="97596" name="Line 316">
              <a:extLst>
                <a:ext uri="{FF2B5EF4-FFF2-40B4-BE49-F238E27FC236}">
                  <a16:creationId xmlns:a16="http://schemas.microsoft.com/office/drawing/2014/main" id="{322FE422-E8A2-400A-87E3-6AC62D74B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" y="1736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7597" name="Rectangle 317">
              <a:extLst>
                <a:ext uri="{FF2B5EF4-FFF2-40B4-BE49-F238E27FC236}">
                  <a16:creationId xmlns:a16="http://schemas.microsoft.com/office/drawing/2014/main" id="{D71A2BE0-C2DE-47B1-AC34-5F2787407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863"/>
              <a:ext cx="1358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 b="1"/>
                <a:t>Processor-Memory</a:t>
              </a:r>
            </a:p>
            <a:p>
              <a:r>
                <a:rPr lang="en-US" altLang="en-IL" sz="500" b="1"/>
                <a:t>Performance Gap:</a:t>
              </a:r>
              <a:br>
                <a:rPr lang="en-US" altLang="en-IL" sz="500" b="1"/>
              </a:br>
              <a:r>
                <a:rPr lang="en-US" altLang="en-IL" sz="500" b="1"/>
                <a:t>(grows 50% / year)</a:t>
              </a:r>
            </a:p>
          </p:txBody>
        </p:sp>
        <p:sp>
          <p:nvSpPr>
            <p:cNvPr id="97598" name="Rectangle 318">
              <a:extLst>
                <a:ext uri="{FF2B5EF4-FFF2-40B4-BE49-F238E27FC236}">
                  <a16:creationId xmlns:a16="http://schemas.microsoft.com/office/drawing/2014/main" id="{AE88A21D-220E-43B9-B21E-03C14E0C0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8" y="2429"/>
              <a:ext cx="83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 b="1"/>
                <a:t>Performance</a:t>
              </a:r>
            </a:p>
          </p:txBody>
        </p:sp>
        <p:sp>
          <p:nvSpPr>
            <p:cNvPr id="97599" name="Rectangle 319">
              <a:extLst>
                <a:ext uri="{FF2B5EF4-FFF2-40B4-BE49-F238E27FC236}">
                  <a16:creationId xmlns:a16="http://schemas.microsoft.com/office/drawing/2014/main" id="{B44ABFE8-649B-4929-90E0-274B7F18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3774"/>
              <a:ext cx="62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 b="1"/>
                <a:t>Time</a:t>
              </a:r>
            </a:p>
          </p:txBody>
        </p:sp>
        <p:sp>
          <p:nvSpPr>
            <p:cNvPr id="97600" name="Rectangle 320">
              <a:extLst>
                <a:ext uri="{FF2B5EF4-FFF2-40B4-BE49-F238E27FC236}">
                  <a16:creationId xmlns:a16="http://schemas.microsoft.com/office/drawing/2014/main" id="{3FDC8D2A-CFD0-4E1E-8BE3-1E85E52C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480"/>
              <a:ext cx="113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IL" sz="500">
                  <a:solidFill>
                    <a:srgbClr val="FC0128"/>
                  </a:solidFill>
                </a:rPr>
                <a:t>“Moore’s Law”</a:t>
              </a:r>
            </a:p>
          </p:txBody>
        </p:sp>
      </p:grpSp>
      <p:sp>
        <p:nvSpPr>
          <p:cNvPr id="97601" name="Text Box 321">
            <a:extLst>
              <a:ext uri="{FF2B5EF4-FFF2-40B4-BE49-F238E27FC236}">
                <a16:creationId xmlns:a16="http://schemas.microsoft.com/office/drawing/2014/main" id="{175CE530-25AA-447D-9F4E-1FC58C80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726" y="5330826"/>
            <a:ext cx="601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IL" sz="400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endParaRPr lang="en-US" altLang="en-IL" sz="4000">
              <a:latin typeface="Times New Roman" panose="02020603050405020304" pitchFamily="18" charset="0"/>
            </a:endParaRPr>
          </a:p>
        </p:txBody>
      </p:sp>
      <p:grpSp>
        <p:nvGrpSpPr>
          <p:cNvPr id="97602" name="Group 322">
            <a:extLst>
              <a:ext uri="{FF2B5EF4-FFF2-40B4-BE49-F238E27FC236}">
                <a16:creationId xmlns:a16="http://schemas.microsoft.com/office/drawing/2014/main" id="{08FC6B6E-4FD3-4F0C-83C8-A6634819D8C5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655638"/>
            <a:ext cx="2159000" cy="1676400"/>
            <a:chOff x="2304" y="288"/>
            <a:chExt cx="1360" cy="1056"/>
          </a:xfrm>
        </p:grpSpPr>
        <p:graphicFrame>
          <p:nvGraphicFramePr>
            <p:cNvPr id="97603" name="Object 323">
              <a:extLst>
                <a:ext uri="{FF2B5EF4-FFF2-40B4-BE49-F238E27FC236}">
                  <a16:creationId xmlns:a16="http://schemas.microsoft.com/office/drawing/2014/main" id="{7606C7D1-3656-4A5B-8A33-1C3F15154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88"/>
            <a:ext cx="96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VISIO" r:id="rId8" imgW="5725440" imgH="6327360" progId="Visio.Drawing.5">
                    <p:embed/>
                  </p:oleObj>
                </mc:Choice>
                <mc:Fallback>
                  <p:oleObj name="VISIO" r:id="rId8" imgW="5725440" imgH="6327360" progId="Visio.Drawing.5">
                    <p:embed/>
                    <p:pic>
                      <p:nvPicPr>
                        <p:cNvPr id="97603" name="Object 323">
                          <a:extLst>
                            <a:ext uri="{FF2B5EF4-FFF2-40B4-BE49-F238E27FC236}">
                              <a16:creationId xmlns:a16="http://schemas.microsoft.com/office/drawing/2014/main" id="{7606C7D1-3656-4A5B-8A33-1C3F151541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88"/>
                          <a:ext cx="96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604" name="Text Box 324">
              <a:extLst>
                <a:ext uri="{FF2B5EF4-FFF2-40B4-BE49-F238E27FC236}">
                  <a16:creationId xmlns:a16="http://schemas.microsoft.com/office/drawing/2014/main" id="{0A83F267-4C27-4217-A76B-19398530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410"/>
              <a:ext cx="7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IL">
                  <a:latin typeface="Times New Roman" panose="02020603050405020304" pitchFamily="18" charset="0"/>
                </a:rPr>
                <a:t>Arithmetic</a:t>
              </a:r>
            </a:p>
          </p:txBody>
        </p:sp>
      </p:grpSp>
      <p:grpSp>
        <p:nvGrpSpPr>
          <p:cNvPr id="97605" name="Group 325">
            <a:extLst>
              <a:ext uri="{FF2B5EF4-FFF2-40B4-BE49-F238E27FC236}">
                <a16:creationId xmlns:a16="http://schemas.microsoft.com/office/drawing/2014/main" id="{59AC4F00-E1D6-4E67-8769-28B0305912E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312863"/>
            <a:ext cx="2984500" cy="1905000"/>
            <a:chOff x="144" y="480"/>
            <a:chExt cx="1880" cy="1200"/>
          </a:xfrm>
        </p:grpSpPr>
        <p:grpSp>
          <p:nvGrpSpPr>
            <p:cNvPr id="97606" name="Group 326">
              <a:extLst>
                <a:ext uri="{FF2B5EF4-FFF2-40B4-BE49-F238E27FC236}">
                  <a16:creationId xmlns:a16="http://schemas.microsoft.com/office/drawing/2014/main" id="{891F6F71-64EF-44D4-88E5-6D2931216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720"/>
              <a:ext cx="1344" cy="960"/>
              <a:chOff x="240" y="816"/>
              <a:chExt cx="4896" cy="2880"/>
            </a:xfrm>
          </p:grpSpPr>
          <p:grpSp>
            <p:nvGrpSpPr>
              <p:cNvPr id="97607" name="Group 327">
                <a:extLst>
                  <a:ext uri="{FF2B5EF4-FFF2-40B4-BE49-F238E27FC236}">
                    <a16:creationId xmlns:a16="http://schemas.microsoft.com/office/drawing/2014/main" id="{66CEE14E-1C22-4117-A1FD-746EEBC54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6" y="2323"/>
                <a:ext cx="254" cy="583"/>
                <a:chOff x="4064" y="2310"/>
                <a:chExt cx="288" cy="716"/>
              </a:xfrm>
            </p:grpSpPr>
            <p:sp>
              <p:nvSpPr>
                <p:cNvPr id="97608" name="Line 328">
                  <a:extLst>
                    <a:ext uri="{FF2B5EF4-FFF2-40B4-BE49-F238E27FC236}">
                      <a16:creationId xmlns:a16="http://schemas.microsoft.com/office/drawing/2014/main" id="{733E5EA3-FD34-4EB0-9525-6A2767F024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4" y="2310"/>
                  <a:ext cx="0" cy="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09" name="Line 329">
                  <a:extLst>
                    <a:ext uri="{FF2B5EF4-FFF2-40B4-BE49-F238E27FC236}">
                      <a16:creationId xmlns:a16="http://schemas.microsoft.com/office/drawing/2014/main" id="{F6E96269-A9D5-43FA-ACDB-8213F5615C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2" y="2310"/>
                  <a:ext cx="272" cy="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10" name="Line 330">
                  <a:extLst>
                    <a:ext uri="{FF2B5EF4-FFF2-40B4-BE49-F238E27FC236}">
                      <a16:creationId xmlns:a16="http://schemas.microsoft.com/office/drawing/2014/main" id="{BFD9930C-3450-4673-9597-7119B729B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2" y="2489"/>
                  <a:ext cx="128" cy="7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11" name="Line 331">
                  <a:extLst>
                    <a:ext uri="{FF2B5EF4-FFF2-40B4-BE49-F238E27FC236}">
                      <a16:creationId xmlns:a16="http://schemas.microsoft.com/office/drawing/2014/main" id="{91D7E664-1128-4810-B311-5084F7F84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8" y="2579"/>
                  <a:ext cx="0" cy="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12" name="Line 332">
                  <a:extLst>
                    <a:ext uri="{FF2B5EF4-FFF2-40B4-BE49-F238E27FC236}">
                      <a16:creationId xmlns:a16="http://schemas.microsoft.com/office/drawing/2014/main" id="{D53C8A7D-C079-4CB8-A654-3C47557390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2" y="2489"/>
                  <a:ext cx="0" cy="34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13" name="Line 333">
                  <a:extLst>
                    <a:ext uri="{FF2B5EF4-FFF2-40B4-BE49-F238E27FC236}">
                      <a16:creationId xmlns:a16="http://schemas.microsoft.com/office/drawing/2014/main" id="{DBEFBC59-CF86-4498-B8EC-E19665287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72" y="2742"/>
                  <a:ext cx="128" cy="10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14" name="Line 334">
                  <a:extLst>
                    <a:ext uri="{FF2B5EF4-FFF2-40B4-BE49-F238E27FC236}">
                      <a16:creationId xmlns:a16="http://schemas.microsoft.com/office/drawing/2014/main" id="{8A873647-DA6D-4527-B3F3-021DE607E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4" y="2847"/>
                  <a:ext cx="0" cy="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15" name="Line 335">
                  <a:extLst>
                    <a:ext uri="{FF2B5EF4-FFF2-40B4-BE49-F238E27FC236}">
                      <a16:creationId xmlns:a16="http://schemas.microsoft.com/office/drawing/2014/main" id="{E3B26C4A-C597-44AA-B7C6-2CF032A59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72" y="2831"/>
                  <a:ext cx="272" cy="19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616" name="Line 336">
                <a:extLst>
                  <a:ext uri="{FF2B5EF4-FFF2-40B4-BE49-F238E27FC236}">
                    <a16:creationId xmlns:a16="http://schemas.microsoft.com/office/drawing/2014/main" id="{B4B10F3F-BB56-4234-B3F5-2CF2B72F5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3" y="2608"/>
                <a:ext cx="85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17" name="Line 337">
                <a:extLst>
                  <a:ext uri="{FF2B5EF4-FFF2-40B4-BE49-F238E27FC236}">
                    <a16:creationId xmlns:a16="http://schemas.microsoft.com/office/drawing/2014/main" id="{2DF52915-1622-464A-9B78-D78D5806A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3" y="1814"/>
                <a:ext cx="0" cy="57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18" name="Rectangle 338">
                <a:extLst>
                  <a:ext uri="{FF2B5EF4-FFF2-40B4-BE49-F238E27FC236}">
                    <a16:creationId xmlns:a16="http://schemas.microsoft.com/office/drawing/2014/main" id="{63131A1F-1370-4C95-8B20-781324E20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323"/>
                <a:ext cx="798" cy="57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19" name="Oval 339">
                <a:extLst>
                  <a:ext uri="{FF2B5EF4-FFF2-40B4-BE49-F238E27FC236}">
                    <a16:creationId xmlns:a16="http://schemas.microsoft.com/office/drawing/2014/main" id="{67E86789-ECBB-415B-AED6-2313478DF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806"/>
                <a:ext cx="71" cy="6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0" name="Line 340">
                <a:extLst>
                  <a:ext uri="{FF2B5EF4-FFF2-40B4-BE49-F238E27FC236}">
                    <a16:creationId xmlns:a16="http://schemas.microsoft.com/office/drawing/2014/main" id="{65D53186-186C-4D59-A4B6-7A5B6C591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36" y="2559"/>
                <a:ext cx="283" cy="2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1" name="Line 341">
                <a:extLst>
                  <a:ext uri="{FF2B5EF4-FFF2-40B4-BE49-F238E27FC236}">
                    <a16:creationId xmlns:a16="http://schemas.microsoft.com/office/drawing/2014/main" id="{9AF7D697-D33C-4FE7-B8B8-5C2409B97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5" y="2390"/>
                <a:ext cx="100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2" name="Line 342">
                <a:extLst>
                  <a:ext uri="{FF2B5EF4-FFF2-40B4-BE49-F238E27FC236}">
                    <a16:creationId xmlns:a16="http://schemas.microsoft.com/office/drawing/2014/main" id="{3F174995-F1BE-459C-9A6E-F07A58590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6" y="2205"/>
                <a:ext cx="0" cy="1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3" name="Line 343">
                <a:extLst>
                  <a:ext uri="{FF2B5EF4-FFF2-40B4-BE49-F238E27FC236}">
                    <a16:creationId xmlns:a16="http://schemas.microsoft.com/office/drawing/2014/main" id="{7583F0F4-BCF8-4BC2-A3FF-30E49E8E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5" y="2749"/>
                <a:ext cx="53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4" name="Line 344">
                <a:extLst>
                  <a:ext uri="{FF2B5EF4-FFF2-40B4-BE49-F238E27FC236}">
                    <a16:creationId xmlns:a16="http://schemas.microsoft.com/office/drawing/2014/main" id="{44EA1BC2-300B-4842-A1D4-19388D8CC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5" y="2819"/>
                <a:ext cx="99" cy="1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5" name="Line 345">
                <a:extLst>
                  <a:ext uri="{FF2B5EF4-FFF2-40B4-BE49-F238E27FC236}">
                    <a16:creationId xmlns:a16="http://schemas.microsoft.com/office/drawing/2014/main" id="{C2F139A4-B886-48E3-84C6-7F72CDA80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2102"/>
                <a:ext cx="0" cy="21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6" name="Line 346">
                <a:extLst>
                  <a:ext uri="{FF2B5EF4-FFF2-40B4-BE49-F238E27FC236}">
                    <a16:creationId xmlns:a16="http://schemas.microsoft.com/office/drawing/2014/main" id="{C9EE2927-FABB-4631-9BE5-7878ADF98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6" y="1993"/>
                <a:ext cx="0" cy="32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7" name="Line 347">
                <a:extLst>
                  <a:ext uri="{FF2B5EF4-FFF2-40B4-BE49-F238E27FC236}">
                    <a16:creationId xmlns:a16="http://schemas.microsoft.com/office/drawing/2014/main" id="{2EAB8B44-28B3-416A-9B1D-096646C40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8" y="2102"/>
                <a:ext cx="0" cy="21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8" name="Line 348">
                <a:extLst>
                  <a:ext uri="{FF2B5EF4-FFF2-40B4-BE49-F238E27FC236}">
                    <a16:creationId xmlns:a16="http://schemas.microsoft.com/office/drawing/2014/main" id="{D09876FC-E18F-423E-B8E3-C61EAE975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0" y="3613"/>
                <a:ext cx="348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29" name="Line 349">
                <a:extLst>
                  <a:ext uri="{FF2B5EF4-FFF2-40B4-BE49-F238E27FC236}">
                    <a16:creationId xmlns:a16="http://schemas.microsoft.com/office/drawing/2014/main" id="{E90078E3-1E18-4A51-A1EA-25483382D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7" y="2559"/>
                <a:ext cx="0" cy="105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grpSp>
            <p:nvGrpSpPr>
              <p:cNvPr id="97630" name="Group 350">
                <a:extLst>
                  <a:ext uri="{FF2B5EF4-FFF2-40B4-BE49-F238E27FC236}">
                    <a16:creationId xmlns:a16="http://schemas.microsoft.com/office/drawing/2014/main" id="{6E80E49B-A419-477D-A23D-67C72A34B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605"/>
                <a:ext cx="170" cy="628"/>
                <a:chOff x="3536" y="2656"/>
                <a:chExt cx="192" cy="773"/>
              </a:xfrm>
            </p:grpSpPr>
            <p:sp>
              <p:nvSpPr>
                <p:cNvPr id="97631" name="Line 351">
                  <a:extLst>
                    <a:ext uri="{FF2B5EF4-FFF2-40B4-BE49-F238E27FC236}">
                      <a16:creationId xmlns:a16="http://schemas.microsoft.com/office/drawing/2014/main" id="{6A338D35-7EE7-4F70-9DD2-1853CD415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6" y="2656"/>
                  <a:ext cx="0" cy="757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32" name="Line 352">
                  <a:extLst>
                    <a:ext uri="{FF2B5EF4-FFF2-40B4-BE49-F238E27FC236}">
                      <a16:creationId xmlns:a16="http://schemas.microsoft.com/office/drawing/2014/main" id="{C702507A-4686-46F3-B574-94479EA18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44" y="2656"/>
                  <a:ext cx="176" cy="8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33" name="Line 353">
                  <a:extLst>
                    <a:ext uri="{FF2B5EF4-FFF2-40B4-BE49-F238E27FC236}">
                      <a16:creationId xmlns:a16="http://schemas.microsoft.com/office/drawing/2014/main" id="{AAE59FCA-4BD1-40F5-A186-785A22C3A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4" y="3311"/>
                  <a:ext cx="176" cy="11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34" name="Line 354">
                  <a:extLst>
                    <a:ext uri="{FF2B5EF4-FFF2-40B4-BE49-F238E27FC236}">
                      <a16:creationId xmlns:a16="http://schemas.microsoft.com/office/drawing/2014/main" id="{7E6927B1-1FA8-4F7D-B51B-D5D79F8EE6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8" y="2758"/>
                  <a:ext cx="0" cy="55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grpSp>
            <p:nvGrpSpPr>
              <p:cNvPr id="97635" name="Group 355">
                <a:extLst>
                  <a:ext uri="{FF2B5EF4-FFF2-40B4-BE49-F238E27FC236}">
                    <a16:creationId xmlns:a16="http://schemas.microsoft.com/office/drawing/2014/main" id="{9B5A617F-3BA8-48EC-92DF-E71D38127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4" y="1857"/>
                <a:ext cx="502" cy="151"/>
                <a:chOff x="1992" y="1736"/>
                <a:chExt cx="568" cy="186"/>
              </a:xfrm>
            </p:grpSpPr>
            <p:sp>
              <p:nvSpPr>
                <p:cNvPr id="97636" name="Line 356">
                  <a:extLst>
                    <a:ext uri="{FF2B5EF4-FFF2-40B4-BE49-F238E27FC236}">
                      <a16:creationId xmlns:a16="http://schemas.microsoft.com/office/drawing/2014/main" id="{7F1DCD89-E10D-4038-A65F-F32F69491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92" y="1736"/>
                  <a:ext cx="56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37" name="Line 357">
                  <a:extLst>
                    <a:ext uri="{FF2B5EF4-FFF2-40B4-BE49-F238E27FC236}">
                      <a16:creationId xmlns:a16="http://schemas.microsoft.com/office/drawing/2014/main" id="{B3FAC1BC-EA4B-4ED1-916E-E7B8C1E65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70" y="1744"/>
                  <a:ext cx="90" cy="17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38" name="Line 358">
                  <a:extLst>
                    <a:ext uri="{FF2B5EF4-FFF2-40B4-BE49-F238E27FC236}">
                      <a16:creationId xmlns:a16="http://schemas.microsoft.com/office/drawing/2014/main" id="{D5F05104-108B-4800-9A58-CBFE28EEA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08" y="1744"/>
                  <a:ext cx="58" cy="17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39" name="Line 359">
                  <a:extLst>
                    <a:ext uri="{FF2B5EF4-FFF2-40B4-BE49-F238E27FC236}">
                      <a16:creationId xmlns:a16="http://schemas.microsoft.com/office/drawing/2014/main" id="{05B08B77-D48F-49B8-9C62-FBF81FFE0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6" y="1922"/>
                  <a:ext cx="42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640" name="Line 360">
                <a:extLst>
                  <a:ext uri="{FF2B5EF4-FFF2-40B4-BE49-F238E27FC236}">
                    <a16:creationId xmlns:a16="http://schemas.microsoft.com/office/drawing/2014/main" id="{49CE571F-EFA0-4A80-848E-347384619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1741"/>
                <a:ext cx="0" cy="9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1" name="Line 361">
                <a:extLst>
                  <a:ext uri="{FF2B5EF4-FFF2-40B4-BE49-F238E27FC236}">
                    <a16:creationId xmlns:a16="http://schemas.microsoft.com/office/drawing/2014/main" id="{B4E96BDE-CD86-4028-8D21-D70F94805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741"/>
                <a:ext cx="0" cy="9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2" name="Line 362">
                <a:extLst>
                  <a:ext uri="{FF2B5EF4-FFF2-40B4-BE49-F238E27FC236}">
                    <a16:creationId xmlns:a16="http://schemas.microsoft.com/office/drawing/2014/main" id="{FD476D36-A801-469B-AAE9-684684EFD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941"/>
                <a:ext cx="24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3" name="Rectangle 363">
                <a:extLst>
                  <a:ext uri="{FF2B5EF4-FFF2-40B4-BE49-F238E27FC236}">
                    <a16:creationId xmlns:a16="http://schemas.microsoft.com/office/drawing/2014/main" id="{F1962B09-2A6B-4F7B-91D7-B07D19EFF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" y="2956"/>
                <a:ext cx="198" cy="49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4" name="Line 364">
                <a:extLst>
                  <a:ext uri="{FF2B5EF4-FFF2-40B4-BE49-F238E27FC236}">
                    <a16:creationId xmlns:a16="http://schemas.microsoft.com/office/drawing/2014/main" id="{5C4147DB-9E01-403E-87AA-011732B0B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3154"/>
                <a:ext cx="36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5" name="Line 365">
                <a:extLst>
                  <a:ext uri="{FF2B5EF4-FFF2-40B4-BE49-F238E27FC236}">
                    <a16:creationId xmlns:a16="http://schemas.microsoft.com/office/drawing/2014/main" id="{AFF61523-074E-4A97-8F26-A5E2B2C78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1" y="3227"/>
                <a:ext cx="53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6" name="Line 366">
                <a:extLst>
                  <a:ext uri="{FF2B5EF4-FFF2-40B4-BE49-F238E27FC236}">
                    <a16:creationId xmlns:a16="http://schemas.microsoft.com/office/drawing/2014/main" id="{F7724FCE-A806-4271-B5CD-E552AE9C8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4" y="3198"/>
                <a:ext cx="0" cy="47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7" name="Line 367">
                <a:extLst>
                  <a:ext uri="{FF2B5EF4-FFF2-40B4-BE49-F238E27FC236}">
                    <a16:creationId xmlns:a16="http://schemas.microsoft.com/office/drawing/2014/main" id="{3BE486EA-65D5-4833-B815-5279BC579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" y="2827"/>
                <a:ext cx="28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8" name="Line 368">
                <a:extLst>
                  <a:ext uri="{FF2B5EF4-FFF2-40B4-BE49-F238E27FC236}">
                    <a16:creationId xmlns:a16="http://schemas.microsoft.com/office/drawing/2014/main" id="{E523A3CA-62F3-4C4C-9F6D-D2EF860B1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2" y="3008"/>
                <a:ext cx="0" cy="61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49" name="Line 369">
                <a:extLst>
                  <a:ext uri="{FF2B5EF4-FFF2-40B4-BE49-F238E27FC236}">
                    <a16:creationId xmlns:a16="http://schemas.microsoft.com/office/drawing/2014/main" id="{536172D8-3508-4EC4-9F7A-401EA0768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2" y="3455"/>
                <a:ext cx="0" cy="24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grpSp>
            <p:nvGrpSpPr>
              <p:cNvPr id="97650" name="Group 370">
                <a:extLst>
                  <a:ext uri="{FF2B5EF4-FFF2-40B4-BE49-F238E27FC236}">
                    <a16:creationId xmlns:a16="http://schemas.microsoft.com/office/drawing/2014/main" id="{427AE83C-8239-44E0-975A-BF3C46EE7F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5" y="2508"/>
                <a:ext cx="170" cy="936"/>
                <a:chOff x="5296" y="2537"/>
                <a:chExt cx="192" cy="1151"/>
              </a:xfrm>
            </p:grpSpPr>
            <p:sp>
              <p:nvSpPr>
                <p:cNvPr id="97651" name="Line 371">
                  <a:extLst>
                    <a:ext uri="{FF2B5EF4-FFF2-40B4-BE49-F238E27FC236}">
                      <a16:creationId xmlns:a16="http://schemas.microsoft.com/office/drawing/2014/main" id="{6440EB0A-AF93-4F5B-BD19-57B5C1B098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6" y="2537"/>
                  <a:ext cx="0" cy="113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52" name="Line 372">
                  <a:extLst>
                    <a:ext uri="{FF2B5EF4-FFF2-40B4-BE49-F238E27FC236}">
                      <a16:creationId xmlns:a16="http://schemas.microsoft.com/office/drawing/2014/main" id="{34F3905A-4E2B-4CC1-B081-B630910289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4" y="2537"/>
                  <a:ext cx="176" cy="13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53" name="Line 373">
                  <a:extLst>
                    <a:ext uri="{FF2B5EF4-FFF2-40B4-BE49-F238E27FC236}">
                      <a16:creationId xmlns:a16="http://schemas.microsoft.com/office/drawing/2014/main" id="{AE031B14-CC18-4312-974C-4A37C74A7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04" y="3518"/>
                  <a:ext cx="176" cy="17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54" name="Line 374">
                  <a:extLst>
                    <a:ext uri="{FF2B5EF4-FFF2-40B4-BE49-F238E27FC236}">
                      <a16:creationId xmlns:a16="http://schemas.microsoft.com/office/drawing/2014/main" id="{503ED408-7F79-4E61-86D2-ECFC732FF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88" y="2691"/>
                  <a:ext cx="0" cy="827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655" name="Line 375">
                <a:extLst>
                  <a:ext uri="{FF2B5EF4-FFF2-40B4-BE49-F238E27FC236}">
                    <a16:creationId xmlns:a16="http://schemas.microsoft.com/office/drawing/2014/main" id="{7ED1ADA4-545C-4EA0-9B35-830B1B72F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0" y="1821"/>
                <a:ext cx="0" cy="72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56" name="Line 376">
                <a:extLst>
                  <a:ext uri="{FF2B5EF4-FFF2-40B4-BE49-F238E27FC236}">
                    <a16:creationId xmlns:a16="http://schemas.microsoft.com/office/drawing/2014/main" id="{FBFDAF92-774F-4999-95B8-7F599FA35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2" y="2994"/>
                <a:ext cx="9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57" name="Rectangle 377">
                <a:extLst>
                  <a:ext uri="{FF2B5EF4-FFF2-40B4-BE49-F238E27FC236}">
                    <a16:creationId xmlns:a16="http://schemas.microsoft.com/office/drawing/2014/main" id="{262E6EFD-ABF8-4C75-AD51-D692F9880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2955"/>
                <a:ext cx="627" cy="5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58" name="Line 378">
                <a:extLst>
                  <a:ext uri="{FF2B5EF4-FFF2-40B4-BE49-F238E27FC236}">
                    <a16:creationId xmlns:a16="http://schemas.microsoft.com/office/drawing/2014/main" id="{38BCEA20-1CC0-4868-B614-AF3AEF822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3" y="3471"/>
                <a:ext cx="17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59" name="Oval 379">
                <a:extLst>
                  <a:ext uri="{FF2B5EF4-FFF2-40B4-BE49-F238E27FC236}">
                    <a16:creationId xmlns:a16="http://schemas.microsoft.com/office/drawing/2014/main" id="{5207599A-A834-4681-BCDD-A69E4FDAD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440"/>
                <a:ext cx="71" cy="6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0" name="Line 380">
                <a:extLst>
                  <a:ext uri="{FF2B5EF4-FFF2-40B4-BE49-F238E27FC236}">
                    <a16:creationId xmlns:a16="http://schemas.microsoft.com/office/drawing/2014/main" id="{EFD9A632-A198-43A2-B15E-5325AF025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9" y="3045"/>
                <a:ext cx="31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1" name="Line 381">
                <a:extLst>
                  <a:ext uri="{FF2B5EF4-FFF2-40B4-BE49-F238E27FC236}">
                    <a16:creationId xmlns:a16="http://schemas.microsoft.com/office/drawing/2014/main" id="{FE64317D-A8C1-4F9F-9993-EA9DCEB1A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0" y="1808"/>
                <a:ext cx="0" cy="1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2" name="Line 382">
                <a:extLst>
                  <a:ext uri="{FF2B5EF4-FFF2-40B4-BE49-F238E27FC236}">
                    <a16:creationId xmlns:a16="http://schemas.microsoft.com/office/drawing/2014/main" id="{1A1F6568-DED3-44D7-A56D-691A60EA0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7" y="2628"/>
                <a:ext cx="0" cy="31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3" name="Line 383">
                <a:extLst>
                  <a:ext uri="{FF2B5EF4-FFF2-40B4-BE49-F238E27FC236}">
                    <a16:creationId xmlns:a16="http://schemas.microsoft.com/office/drawing/2014/main" id="{6DA3D29E-104E-4913-9762-40133DA6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6" y="3202"/>
                <a:ext cx="142" cy="1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4" name="Line 384">
                <a:extLst>
                  <a:ext uri="{FF2B5EF4-FFF2-40B4-BE49-F238E27FC236}">
                    <a16:creationId xmlns:a16="http://schemas.microsoft.com/office/drawing/2014/main" id="{3AD66555-6FAC-47B5-A4FB-B939A52B4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7" y="2763"/>
                <a:ext cx="0" cy="2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5" name="Line 385">
                <a:extLst>
                  <a:ext uri="{FF2B5EF4-FFF2-40B4-BE49-F238E27FC236}">
                    <a16:creationId xmlns:a16="http://schemas.microsoft.com/office/drawing/2014/main" id="{7017E7F8-DE27-4600-84D3-10C3ED827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4" y="3041"/>
                <a:ext cx="675" cy="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6" name="Line 386">
                <a:extLst>
                  <a:ext uri="{FF2B5EF4-FFF2-40B4-BE49-F238E27FC236}">
                    <a16:creationId xmlns:a16="http://schemas.microsoft.com/office/drawing/2014/main" id="{5871A559-CC93-4184-9EA0-3EBB1EEF0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" y="907"/>
                <a:ext cx="138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7" name="Line 387">
                <a:extLst>
                  <a:ext uri="{FF2B5EF4-FFF2-40B4-BE49-F238E27FC236}">
                    <a16:creationId xmlns:a16="http://schemas.microsoft.com/office/drawing/2014/main" id="{9A06C35E-2459-4AE0-8B10-8E8903E42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3" y="914"/>
                <a:ext cx="0" cy="4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8" name="Line 388">
                <a:extLst>
                  <a:ext uri="{FF2B5EF4-FFF2-40B4-BE49-F238E27FC236}">
                    <a16:creationId xmlns:a16="http://schemas.microsoft.com/office/drawing/2014/main" id="{290AAB8E-5303-46DF-9EA2-2D1438D5A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0" y="914"/>
                <a:ext cx="0" cy="4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69" name="Line 389">
                <a:extLst>
                  <a:ext uri="{FF2B5EF4-FFF2-40B4-BE49-F238E27FC236}">
                    <a16:creationId xmlns:a16="http://schemas.microsoft.com/office/drawing/2014/main" id="{E3980FC3-901D-4A8A-90DF-E6A27C724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914"/>
                <a:ext cx="0" cy="4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70" name="Line 390">
                <a:extLst>
                  <a:ext uri="{FF2B5EF4-FFF2-40B4-BE49-F238E27FC236}">
                    <a16:creationId xmlns:a16="http://schemas.microsoft.com/office/drawing/2014/main" id="{3820F266-91F7-49EE-9472-7EF6CF351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14"/>
                <a:ext cx="0" cy="4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71" name="Oval 391">
                <a:extLst>
                  <a:ext uri="{FF2B5EF4-FFF2-40B4-BE49-F238E27FC236}">
                    <a16:creationId xmlns:a16="http://schemas.microsoft.com/office/drawing/2014/main" id="{1F62F42C-D353-472E-A2E6-A3273C737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2719"/>
                <a:ext cx="43" cy="65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72" name="Line 392">
                <a:extLst>
                  <a:ext uri="{FF2B5EF4-FFF2-40B4-BE49-F238E27FC236}">
                    <a16:creationId xmlns:a16="http://schemas.microsoft.com/office/drawing/2014/main" id="{17818DCC-B7C6-4140-8D4F-2460F980E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" y="2588"/>
                <a:ext cx="2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grpSp>
            <p:nvGrpSpPr>
              <p:cNvPr id="97673" name="Group 393">
                <a:extLst>
                  <a:ext uri="{FF2B5EF4-FFF2-40B4-BE49-F238E27FC236}">
                    <a16:creationId xmlns:a16="http://schemas.microsoft.com/office/drawing/2014/main" id="{DB6B03D7-C2A9-4298-978F-B0001BE4B4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" y="2075"/>
                <a:ext cx="214" cy="593"/>
                <a:chOff x="644" y="2005"/>
                <a:chExt cx="242" cy="729"/>
              </a:xfrm>
            </p:grpSpPr>
            <p:sp>
              <p:nvSpPr>
                <p:cNvPr id="97674" name="Line 394">
                  <a:extLst>
                    <a:ext uri="{FF2B5EF4-FFF2-40B4-BE49-F238E27FC236}">
                      <a16:creationId xmlns:a16="http://schemas.microsoft.com/office/drawing/2014/main" id="{06E33381-43E3-4A98-B658-885B609C9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" y="2005"/>
                  <a:ext cx="0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75" name="Line 395">
                  <a:extLst>
                    <a:ext uri="{FF2B5EF4-FFF2-40B4-BE49-F238E27FC236}">
                      <a16:creationId xmlns:a16="http://schemas.microsoft.com/office/drawing/2014/main" id="{B63380E6-A2A3-4F61-A15E-3A696F93C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2" y="2005"/>
                  <a:ext cx="226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76" name="Line 396">
                  <a:extLst>
                    <a:ext uri="{FF2B5EF4-FFF2-40B4-BE49-F238E27FC236}">
                      <a16:creationId xmlns:a16="http://schemas.microsoft.com/office/drawing/2014/main" id="{DBB34C81-DFE0-4F40-A647-FDCF176818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2" y="2187"/>
                  <a:ext cx="105" cy="7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77" name="Line 397">
                  <a:extLst>
                    <a:ext uri="{FF2B5EF4-FFF2-40B4-BE49-F238E27FC236}">
                      <a16:creationId xmlns:a16="http://schemas.microsoft.com/office/drawing/2014/main" id="{86BF4CD7-B5F2-48E8-859D-DB83473A6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5" y="2279"/>
                  <a:ext cx="0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78" name="Line 398">
                  <a:extLst>
                    <a:ext uri="{FF2B5EF4-FFF2-40B4-BE49-F238E27FC236}">
                      <a16:creationId xmlns:a16="http://schemas.microsoft.com/office/drawing/2014/main" id="{B3D5622A-F9DD-4F53-A4D7-F2BE008F13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6" y="2187"/>
                  <a:ext cx="0" cy="349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79" name="Line 399">
                  <a:extLst>
                    <a:ext uri="{FF2B5EF4-FFF2-40B4-BE49-F238E27FC236}">
                      <a16:creationId xmlns:a16="http://schemas.microsoft.com/office/drawing/2014/main" id="{1FB57E17-4E95-4C21-A7CF-F2FFCBB52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2" y="2445"/>
                  <a:ext cx="105" cy="107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0" name="Line 400">
                  <a:extLst>
                    <a:ext uri="{FF2B5EF4-FFF2-40B4-BE49-F238E27FC236}">
                      <a16:creationId xmlns:a16="http://schemas.microsoft.com/office/drawing/2014/main" id="{FFE9449D-2999-449C-B085-EC3D89CED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" y="2552"/>
                  <a:ext cx="0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1" name="Line 401">
                  <a:extLst>
                    <a:ext uri="{FF2B5EF4-FFF2-40B4-BE49-F238E27FC236}">
                      <a16:creationId xmlns:a16="http://schemas.microsoft.com/office/drawing/2014/main" id="{2C188DA0-A25B-4E51-BE6C-42A8E8562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2" y="2536"/>
                  <a:ext cx="226" cy="19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grpSp>
            <p:nvGrpSpPr>
              <p:cNvPr id="97682" name="Group 402">
                <a:extLst>
                  <a:ext uri="{FF2B5EF4-FFF2-40B4-BE49-F238E27FC236}">
                    <a16:creationId xmlns:a16="http://schemas.microsoft.com/office/drawing/2014/main" id="{1C8E1CE1-0CA0-46E2-89CE-7735FFE4C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706"/>
                <a:ext cx="214" cy="593"/>
                <a:chOff x="650" y="2781"/>
                <a:chExt cx="242" cy="729"/>
              </a:xfrm>
            </p:grpSpPr>
            <p:sp>
              <p:nvSpPr>
                <p:cNvPr id="97683" name="Line 403">
                  <a:extLst>
                    <a:ext uri="{FF2B5EF4-FFF2-40B4-BE49-F238E27FC236}">
                      <a16:creationId xmlns:a16="http://schemas.microsoft.com/office/drawing/2014/main" id="{63E47C13-F297-4C27-9CFF-C1C8D7A66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" y="2781"/>
                  <a:ext cx="0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4" name="Line 404">
                  <a:extLst>
                    <a:ext uri="{FF2B5EF4-FFF2-40B4-BE49-F238E27FC236}">
                      <a16:creationId xmlns:a16="http://schemas.microsoft.com/office/drawing/2014/main" id="{240C5E01-E19C-49CA-806A-752E09DF2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" y="2781"/>
                  <a:ext cx="226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5" name="Line 405">
                  <a:extLst>
                    <a:ext uri="{FF2B5EF4-FFF2-40B4-BE49-F238E27FC236}">
                      <a16:creationId xmlns:a16="http://schemas.microsoft.com/office/drawing/2014/main" id="{3E229FAF-A800-4E19-81F7-6C7860CF26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" y="2963"/>
                  <a:ext cx="105" cy="7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6" name="Line 406">
                  <a:extLst>
                    <a:ext uri="{FF2B5EF4-FFF2-40B4-BE49-F238E27FC236}">
                      <a16:creationId xmlns:a16="http://schemas.microsoft.com/office/drawing/2014/main" id="{D186D4AF-95EC-4AA2-B4D6-C027D5D86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1" y="3055"/>
                  <a:ext cx="0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7" name="Line 407">
                  <a:extLst>
                    <a:ext uri="{FF2B5EF4-FFF2-40B4-BE49-F238E27FC236}">
                      <a16:creationId xmlns:a16="http://schemas.microsoft.com/office/drawing/2014/main" id="{B2348CE1-3415-4743-A6C0-AF25CA5C43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2" y="2963"/>
                  <a:ext cx="0" cy="349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8" name="Line 408">
                  <a:extLst>
                    <a:ext uri="{FF2B5EF4-FFF2-40B4-BE49-F238E27FC236}">
                      <a16:creationId xmlns:a16="http://schemas.microsoft.com/office/drawing/2014/main" id="{CA0028C7-41D0-4594-9038-E80485FD3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8" y="3221"/>
                  <a:ext cx="105" cy="107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89" name="Line 409">
                  <a:extLst>
                    <a:ext uri="{FF2B5EF4-FFF2-40B4-BE49-F238E27FC236}">
                      <a16:creationId xmlns:a16="http://schemas.microsoft.com/office/drawing/2014/main" id="{D41A8959-00DE-494B-A91E-2E7761997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" y="3328"/>
                  <a:ext cx="0" cy="16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90" name="Line 410">
                  <a:extLst>
                    <a:ext uri="{FF2B5EF4-FFF2-40B4-BE49-F238E27FC236}">
                      <a16:creationId xmlns:a16="http://schemas.microsoft.com/office/drawing/2014/main" id="{C6271DD5-DA5C-4DD9-BCF1-EFD5854D7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8" y="3312"/>
                  <a:ext cx="226" cy="19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691" name="Line 411">
                <a:extLst>
                  <a:ext uri="{FF2B5EF4-FFF2-40B4-BE49-F238E27FC236}">
                    <a16:creationId xmlns:a16="http://schemas.microsoft.com/office/drawing/2014/main" id="{7B613E3C-DAB7-4248-B3DB-94CDC0584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" y="2770"/>
                <a:ext cx="15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92" name="Rectangle 412">
                <a:extLst>
                  <a:ext uri="{FF2B5EF4-FFF2-40B4-BE49-F238E27FC236}">
                    <a16:creationId xmlns:a16="http://schemas.microsoft.com/office/drawing/2014/main" id="{42299675-6E33-4344-81AE-B57C05B95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384"/>
                <a:ext cx="128" cy="611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93" name="Oval 413">
                <a:extLst>
                  <a:ext uri="{FF2B5EF4-FFF2-40B4-BE49-F238E27FC236}">
                    <a16:creationId xmlns:a16="http://schemas.microsoft.com/office/drawing/2014/main" id="{390BE4A2-5583-493A-A592-E7178122C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" y="3008"/>
                <a:ext cx="57" cy="6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694" name="Line 414">
                <a:extLst>
                  <a:ext uri="{FF2B5EF4-FFF2-40B4-BE49-F238E27FC236}">
                    <a16:creationId xmlns:a16="http://schemas.microsoft.com/office/drawing/2014/main" id="{F3AB487C-B6B0-4BF8-ABCA-D4AA12A29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" y="3086"/>
                <a:ext cx="4" cy="10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grpSp>
            <p:nvGrpSpPr>
              <p:cNvPr id="97695" name="Group 415">
                <a:extLst>
                  <a:ext uri="{FF2B5EF4-FFF2-40B4-BE49-F238E27FC236}">
                    <a16:creationId xmlns:a16="http://schemas.microsoft.com/office/drawing/2014/main" id="{055AE3F4-A3FE-480B-B703-CF0B3354AE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9" y="2316"/>
                <a:ext cx="142" cy="744"/>
                <a:chOff x="1047" y="2301"/>
                <a:chExt cx="161" cy="915"/>
              </a:xfrm>
            </p:grpSpPr>
            <p:sp>
              <p:nvSpPr>
                <p:cNvPr id="97696" name="Line 416">
                  <a:extLst>
                    <a:ext uri="{FF2B5EF4-FFF2-40B4-BE49-F238E27FC236}">
                      <a16:creationId xmlns:a16="http://schemas.microsoft.com/office/drawing/2014/main" id="{36C29496-EF8B-4E45-9C04-9A70B9BF78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7" y="2301"/>
                  <a:ext cx="0" cy="899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97" name="Line 417">
                  <a:extLst>
                    <a:ext uri="{FF2B5EF4-FFF2-40B4-BE49-F238E27FC236}">
                      <a16:creationId xmlns:a16="http://schemas.microsoft.com/office/drawing/2014/main" id="{E710EBE3-3D4A-4E9E-A6DA-CF4EA9B31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5" y="2301"/>
                  <a:ext cx="145" cy="10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98" name="Line 418">
                  <a:extLst>
                    <a:ext uri="{FF2B5EF4-FFF2-40B4-BE49-F238E27FC236}">
                      <a16:creationId xmlns:a16="http://schemas.microsoft.com/office/drawing/2014/main" id="{00D31CB5-2234-4110-98EE-5F9758DFF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55" y="3078"/>
                  <a:ext cx="145" cy="13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699" name="Line 419">
                  <a:extLst>
                    <a:ext uri="{FF2B5EF4-FFF2-40B4-BE49-F238E27FC236}">
                      <a16:creationId xmlns:a16="http://schemas.microsoft.com/office/drawing/2014/main" id="{F42CE538-584B-46B6-B44C-34E51CB18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8" y="2423"/>
                  <a:ext cx="0" cy="6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700" name="Line 420">
                <a:extLst>
                  <a:ext uri="{FF2B5EF4-FFF2-40B4-BE49-F238E27FC236}">
                    <a16:creationId xmlns:a16="http://schemas.microsoft.com/office/drawing/2014/main" id="{05CFEE99-82DD-4D23-A594-616521111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1" y="2399"/>
                <a:ext cx="15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01" name="Line 421">
                <a:extLst>
                  <a:ext uri="{FF2B5EF4-FFF2-40B4-BE49-F238E27FC236}">
                    <a16:creationId xmlns:a16="http://schemas.microsoft.com/office/drawing/2014/main" id="{1004433B-D2B3-4117-AECF-F26A2E1E8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9" y="2991"/>
                <a:ext cx="15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02" name="Line 422">
                <a:extLst>
                  <a:ext uri="{FF2B5EF4-FFF2-40B4-BE49-F238E27FC236}">
                    <a16:creationId xmlns:a16="http://schemas.microsoft.com/office/drawing/2014/main" id="{960E5B71-11D6-4D9A-B087-F6DBE8FF6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" y="2145"/>
                <a:ext cx="15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03" name="Line 423">
                <a:extLst>
                  <a:ext uri="{FF2B5EF4-FFF2-40B4-BE49-F238E27FC236}">
                    <a16:creationId xmlns:a16="http://schemas.microsoft.com/office/drawing/2014/main" id="{9A2D7FCF-151C-44F3-994B-792F24430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7" y="1697"/>
                <a:ext cx="0" cy="6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04" name="Rectangle 424">
                <a:extLst>
                  <a:ext uri="{FF2B5EF4-FFF2-40B4-BE49-F238E27FC236}">
                    <a16:creationId xmlns:a16="http://schemas.microsoft.com/office/drawing/2014/main" id="{900E64EC-B138-4727-987B-0BC9FA36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3021"/>
                <a:ext cx="164" cy="41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05" name="Line 425">
                <a:extLst>
                  <a:ext uri="{FF2B5EF4-FFF2-40B4-BE49-F238E27FC236}">
                    <a16:creationId xmlns:a16="http://schemas.microsoft.com/office/drawing/2014/main" id="{A8B85DCC-1AF4-48EB-9790-4369274E6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199"/>
                <a:ext cx="15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06" name="Line 426">
                <a:extLst>
                  <a:ext uri="{FF2B5EF4-FFF2-40B4-BE49-F238E27FC236}">
                    <a16:creationId xmlns:a16="http://schemas.microsoft.com/office/drawing/2014/main" id="{798CE303-0A41-43EF-9B62-2DC3B2FA0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" y="3223"/>
                <a:ext cx="153" cy="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07" name="Freeform 427">
                <a:extLst>
                  <a:ext uri="{FF2B5EF4-FFF2-40B4-BE49-F238E27FC236}">
                    <a16:creationId xmlns:a16="http://schemas.microsoft.com/office/drawing/2014/main" id="{AAB0758F-81F2-4D71-84A6-318F9494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1323"/>
                <a:ext cx="79" cy="1263"/>
              </a:xfrm>
              <a:custGeom>
                <a:avLst/>
                <a:gdLst>
                  <a:gd name="T0" fmla="*/ 0 w 89"/>
                  <a:gd name="T1" fmla="*/ 1552 h 1553"/>
                  <a:gd name="T2" fmla="*/ 88 w 89"/>
                  <a:gd name="T3" fmla="*/ 1552 h 1553"/>
                  <a:gd name="T4" fmla="*/ 88 w 89"/>
                  <a:gd name="T5" fmla="*/ 0 h 1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" h="1553">
                    <a:moveTo>
                      <a:pt x="0" y="1552"/>
                    </a:moveTo>
                    <a:lnTo>
                      <a:pt x="88" y="1552"/>
                    </a:lnTo>
                    <a:lnTo>
                      <a:pt x="88" y="0"/>
                    </a:lnTo>
                  </a:path>
                </a:pathLst>
              </a:custGeom>
              <a:noFill/>
              <a:ln w="222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97708" name="Freeform 428">
                <a:extLst>
                  <a:ext uri="{FF2B5EF4-FFF2-40B4-BE49-F238E27FC236}">
                    <a16:creationId xmlns:a16="http://schemas.microsoft.com/office/drawing/2014/main" id="{FF0D718A-0FCB-4863-9FD1-20648B6EC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" y="1967"/>
                <a:ext cx="1257" cy="619"/>
              </a:xfrm>
              <a:custGeom>
                <a:avLst/>
                <a:gdLst>
                  <a:gd name="T0" fmla="*/ 1421 w 1422"/>
                  <a:gd name="T1" fmla="*/ 0 h 761"/>
                  <a:gd name="T2" fmla="*/ 0 w 1422"/>
                  <a:gd name="T3" fmla="*/ 0 h 761"/>
                  <a:gd name="T4" fmla="*/ 0 w 1422"/>
                  <a:gd name="T5" fmla="*/ 760 h 761"/>
                  <a:gd name="T6" fmla="*/ 199 w 1422"/>
                  <a:gd name="T7" fmla="*/ 76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2" h="761">
                    <a:moveTo>
                      <a:pt x="1421" y="0"/>
                    </a:moveTo>
                    <a:lnTo>
                      <a:pt x="0" y="0"/>
                    </a:lnTo>
                    <a:lnTo>
                      <a:pt x="0" y="760"/>
                    </a:lnTo>
                    <a:lnTo>
                      <a:pt x="199" y="760"/>
                    </a:lnTo>
                  </a:path>
                </a:pathLst>
              </a:custGeom>
              <a:noFill/>
              <a:ln w="222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97709" name="Rectangle 429">
                <a:extLst>
                  <a:ext uri="{FF2B5EF4-FFF2-40B4-BE49-F238E27FC236}">
                    <a16:creationId xmlns:a16="http://schemas.microsoft.com/office/drawing/2014/main" id="{C76E1FA3-2C70-44D1-983A-97036B810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816"/>
                <a:ext cx="613" cy="51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10" name="Line 430">
                <a:extLst>
                  <a:ext uri="{FF2B5EF4-FFF2-40B4-BE49-F238E27FC236}">
                    <a16:creationId xmlns:a16="http://schemas.microsoft.com/office/drawing/2014/main" id="{D3F435AD-4D48-4BB5-A14B-7A083C624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5" y="1704"/>
                <a:ext cx="0" cy="23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11" name="Line 431">
                <a:extLst>
                  <a:ext uri="{FF2B5EF4-FFF2-40B4-BE49-F238E27FC236}">
                    <a16:creationId xmlns:a16="http://schemas.microsoft.com/office/drawing/2014/main" id="{DCAD9662-63E9-4F01-9D4E-6D16E2B20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8" y="2722"/>
                <a:ext cx="153" cy="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12" name="Freeform 432">
                <a:extLst>
                  <a:ext uri="{FF2B5EF4-FFF2-40B4-BE49-F238E27FC236}">
                    <a16:creationId xmlns:a16="http://schemas.microsoft.com/office/drawing/2014/main" id="{E634687D-1CCA-4AFE-8366-A95DDFF3F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" y="2401"/>
                <a:ext cx="538" cy="365"/>
              </a:xfrm>
              <a:custGeom>
                <a:avLst/>
                <a:gdLst>
                  <a:gd name="T0" fmla="*/ 96 w 609"/>
                  <a:gd name="T1" fmla="*/ 448 h 449"/>
                  <a:gd name="T2" fmla="*/ 0 w 609"/>
                  <a:gd name="T3" fmla="*/ 448 h 449"/>
                  <a:gd name="T4" fmla="*/ 0 w 609"/>
                  <a:gd name="T5" fmla="*/ 331 h 449"/>
                  <a:gd name="T6" fmla="*/ 608 w 609"/>
                  <a:gd name="T7" fmla="*/ 331 h 449"/>
                  <a:gd name="T8" fmla="*/ 608 w 609"/>
                  <a:gd name="T9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9" h="449">
                    <a:moveTo>
                      <a:pt x="96" y="448"/>
                    </a:moveTo>
                    <a:lnTo>
                      <a:pt x="0" y="448"/>
                    </a:lnTo>
                    <a:lnTo>
                      <a:pt x="0" y="331"/>
                    </a:lnTo>
                    <a:lnTo>
                      <a:pt x="608" y="331"/>
                    </a:lnTo>
                    <a:lnTo>
                      <a:pt x="608" y="0"/>
                    </a:lnTo>
                  </a:path>
                </a:pathLst>
              </a:custGeom>
              <a:noFill/>
              <a:ln w="222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97713" name="Freeform 433">
                <a:extLst>
                  <a:ext uri="{FF2B5EF4-FFF2-40B4-BE49-F238E27FC236}">
                    <a16:creationId xmlns:a16="http://schemas.microsoft.com/office/drawing/2014/main" id="{00C34C88-B36E-46D0-BAC4-FE4C1202C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" y="1785"/>
                <a:ext cx="698" cy="565"/>
              </a:xfrm>
              <a:custGeom>
                <a:avLst/>
                <a:gdLst>
                  <a:gd name="T0" fmla="*/ 789 w 790"/>
                  <a:gd name="T1" fmla="*/ 693 h 694"/>
                  <a:gd name="T2" fmla="*/ 789 w 790"/>
                  <a:gd name="T3" fmla="*/ 309 h 694"/>
                  <a:gd name="T4" fmla="*/ 0 w 790"/>
                  <a:gd name="T5" fmla="*/ 309 h 694"/>
                  <a:gd name="T6" fmla="*/ 0 w 790"/>
                  <a:gd name="T7" fmla="*/ 0 h 694"/>
                  <a:gd name="T8" fmla="*/ 0 w 790"/>
                  <a:gd name="T9" fmla="*/ 0 h 694"/>
                  <a:gd name="T10" fmla="*/ 0 w 790"/>
                  <a:gd name="T11" fmla="*/ 0 h 694"/>
                  <a:gd name="T12" fmla="*/ 0 w 790"/>
                  <a:gd name="T13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694">
                    <a:moveTo>
                      <a:pt x="789" y="693"/>
                    </a:moveTo>
                    <a:lnTo>
                      <a:pt x="789" y="309"/>
                    </a:lnTo>
                    <a:lnTo>
                      <a:pt x="0" y="30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sp>
          <p:nvSpPr>
            <p:cNvPr id="97714" name="Text Box 434">
              <a:extLst>
                <a:ext uri="{FF2B5EF4-FFF2-40B4-BE49-F238E27FC236}">
                  <a16:creationId xmlns:a16="http://schemas.microsoft.com/office/drawing/2014/main" id="{CEE863A9-5742-4793-99DA-7F0BBCF51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480"/>
              <a:ext cx="114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IL">
                  <a:latin typeface="Times New Roman" panose="02020603050405020304" pitchFamily="18" charset="0"/>
                </a:rPr>
                <a:t>Single/multicycle</a:t>
              </a:r>
            </a:p>
            <a:p>
              <a:pPr algn="ctr"/>
              <a:r>
                <a:rPr lang="en-US" altLang="en-IL">
                  <a:latin typeface="Times New Roman" panose="02020603050405020304" pitchFamily="18" charset="0"/>
                </a:rPr>
                <a:t>Datapaths</a:t>
              </a:r>
            </a:p>
          </p:txBody>
        </p:sp>
      </p:grpSp>
      <p:grpSp>
        <p:nvGrpSpPr>
          <p:cNvPr id="97715" name="Group 435">
            <a:extLst>
              <a:ext uri="{FF2B5EF4-FFF2-40B4-BE49-F238E27FC236}">
                <a16:creationId xmlns:a16="http://schemas.microsoft.com/office/drawing/2014/main" id="{82924B6B-7B19-4064-8E17-438C7A37C754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4060825"/>
            <a:ext cx="3200400" cy="2654300"/>
            <a:chOff x="48" y="2400"/>
            <a:chExt cx="2016" cy="1672"/>
          </a:xfrm>
        </p:grpSpPr>
        <p:grpSp>
          <p:nvGrpSpPr>
            <p:cNvPr id="97716" name="Group 436">
              <a:extLst>
                <a:ext uri="{FF2B5EF4-FFF2-40B4-BE49-F238E27FC236}">
                  <a16:creationId xmlns:a16="http://schemas.microsoft.com/office/drawing/2014/main" id="{EC7999AD-A065-4FA4-AE1E-76E9CE9BA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400"/>
              <a:ext cx="1629" cy="669"/>
              <a:chOff x="144" y="480"/>
              <a:chExt cx="1629" cy="669"/>
            </a:xfrm>
          </p:grpSpPr>
          <p:grpSp>
            <p:nvGrpSpPr>
              <p:cNvPr id="97717" name="Group 437">
                <a:extLst>
                  <a:ext uri="{FF2B5EF4-FFF2-40B4-BE49-F238E27FC236}">
                    <a16:creationId xmlns:a16="http://schemas.microsoft.com/office/drawing/2014/main" id="{307BB4DE-D9E3-4601-ABBD-E81352E5C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480"/>
                <a:ext cx="1024" cy="134"/>
                <a:chOff x="344" y="994"/>
                <a:chExt cx="2687" cy="253"/>
              </a:xfrm>
            </p:grpSpPr>
            <p:sp>
              <p:nvSpPr>
                <p:cNvPr id="97718" name="Rectangle 438">
                  <a:extLst>
                    <a:ext uri="{FF2B5EF4-FFF2-40B4-BE49-F238E27FC236}">
                      <a16:creationId xmlns:a16="http://schemas.microsoft.com/office/drawing/2014/main" id="{348936B6-274C-4832-BDA3-54121C78D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" y="1016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19" name="Rectangle 439">
                  <a:extLst>
                    <a:ext uri="{FF2B5EF4-FFF2-40B4-BE49-F238E27FC236}">
                      <a16:creationId xmlns:a16="http://schemas.microsoft.com/office/drawing/2014/main" id="{E8D465F6-F819-4C0C-8011-56224BB30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" y="994"/>
                  <a:ext cx="72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IFetch</a:t>
                  </a:r>
                </a:p>
              </p:txBody>
            </p:sp>
            <p:sp>
              <p:nvSpPr>
                <p:cNvPr id="97720" name="Rectangle 440">
                  <a:extLst>
                    <a:ext uri="{FF2B5EF4-FFF2-40B4-BE49-F238E27FC236}">
                      <a16:creationId xmlns:a16="http://schemas.microsoft.com/office/drawing/2014/main" id="{BBEE499E-81FE-4871-80A9-C8AA91170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2" y="1016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21" name="Rectangle 441">
                  <a:extLst>
                    <a:ext uri="{FF2B5EF4-FFF2-40B4-BE49-F238E27FC236}">
                      <a16:creationId xmlns:a16="http://schemas.microsoft.com/office/drawing/2014/main" id="{4CBEDBD8-80F5-4FD4-B15A-9883E273A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016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22" name="Rectangle 442">
                  <a:extLst>
                    <a:ext uri="{FF2B5EF4-FFF2-40B4-BE49-F238E27FC236}">
                      <a16:creationId xmlns:a16="http://schemas.microsoft.com/office/drawing/2014/main" id="{D25E3881-FC1C-4A6F-9540-E06450D78B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1016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23" name="Rectangle 443">
                  <a:extLst>
                    <a:ext uri="{FF2B5EF4-FFF2-40B4-BE49-F238E27FC236}">
                      <a16:creationId xmlns:a16="http://schemas.microsoft.com/office/drawing/2014/main" id="{14F8683E-8A28-4184-BEC7-55C5CEB1A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1016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24" name="Rectangle 444">
                  <a:extLst>
                    <a:ext uri="{FF2B5EF4-FFF2-40B4-BE49-F238E27FC236}">
                      <a16:creationId xmlns:a16="http://schemas.microsoft.com/office/drawing/2014/main" id="{090D9E36-4F8B-4F03-AD6B-88350D157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994"/>
                  <a:ext cx="56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Dcd</a:t>
                  </a:r>
                </a:p>
              </p:txBody>
            </p:sp>
            <p:sp>
              <p:nvSpPr>
                <p:cNvPr id="97725" name="Rectangle 445">
                  <a:extLst>
                    <a:ext uri="{FF2B5EF4-FFF2-40B4-BE49-F238E27FC236}">
                      <a16:creationId xmlns:a16="http://schemas.microsoft.com/office/drawing/2014/main" id="{8A480C41-03EA-4519-BD87-74DFD6049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1" y="994"/>
                  <a:ext cx="61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Exec</a:t>
                  </a:r>
                </a:p>
              </p:txBody>
            </p:sp>
            <p:sp>
              <p:nvSpPr>
                <p:cNvPr id="97726" name="Rectangle 446">
                  <a:extLst>
                    <a:ext uri="{FF2B5EF4-FFF2-40B4-BE49-F238E27FC236}">
                      <a16:creationId xmlns:a16="http://schemas.microsoft.com/office/drawing/2014/main" id="{FC4F831A-F607-4D1E-B4CA-1890F7417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1" y="994"/>
                  <a:ext cx="672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Mem</a:t>
                  </a:r>
                </a:p>
              </p:txBody>
            </p:sp>
            <p:sp>
              <p:nvSpPr>
                <p:cNvPr id="97727" name="Rectangle 447">
                  <a:extLst>
                    <a:ext uri="{FF2B5EF4-FFF2-40B4-BE49-F238E27FC236}">
                      <a16:creationId xmlns:a16="http://schemas.microsoft.com/office/drawing/2014/main" id="{AEA78819-5428-4C23-B084-7ECDAE561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994"/>
                  <a:ext cx="54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WB</a:t>
                  </a:r>
                </a:p>
              </p:txBody>
            </p:sp>
          </p:grpSp>
          <p:grpSp>
            <p:nvGrpSpPr>
              <p:cNvPr id="97728" name="Group 448">
                <a:extLst>
                  <a:ext uri="{FF2B5EF4-FFF2-40B4-BE49-F238E27FC236}">
                    <a16:creationId xmlns:a16="http://schemas.microsoft.com/office/drawing/2014/main" id="{148C34BE-122F-4651-941C-0FA347391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" y="658"/>
                <a:ext cx="1025" cy="134"/>
                <a:chOff x="872" y="1329"/>
                <a:chExt cx="2690" cy="253"/>
              </a:xfrm>
            </p:grpSpPr>
            <p:sp>
              <p:nvSpPr>
                <p:cNvPr id="97729" name="Rectangle 449">
                  <a:extLst>
                    <a:ext uri="{FF2B5EF4-FFF2-40B4-BE49-F238E27FC236}">
                      <a16:creationId xmlns:a16="http://schemas.microsoft.com/office/drawing/2014/main" id="{D48F1ABD-40B9-413E-BBC5-737991800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2" y="1352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30" name="Rectangle 450">
                  <a:extLst>
                    <a:ext uri="{FF2B5EF4-FFF2-40B4-BE49-F238E27FC236}">
                      <a16:creationId xmlns:a16="http://schemas.microsoft.com/office/drawing/2014/main" id="{506D65B9-DB61-4774-9AA7-7790FED52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3" y="1329"/>
                  <a:ext cx="72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IFetch</a:t>
                  </a:r>
                </a:p>
              </p:txBody>
            </p:sp>
            <p:sp>
              <p:nvSpPr>
                <p:cNvPr id="97731" name="Rectangle 451">
                  <a:extLst>
                    <a:ext uri="{FF2B5EF4-FFF2-40B4-BE49-F238E27FC236}">
                      <a16:creationId xmlns:a16="http://schemas.microsoft.com/office/drawing/2014/main" id="{D783BD9C-BB72-43BA-9C24-ED1C4BF27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352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32" name="Rectangle 452">
                  <a:extLst>
                    <a:ext uri="{FF2B5EF4-FFF2-40B4-BE49-F238E27FC236}">
                      <a16:creationId xmlns:a16="http://schemas.microsoft.com/office/drawing/2014/main" id="{53CAB066-5F68-4D3C-983C-B77AD53800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1352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33" name="Rectangle 453">
                  <a:extLst>
                    <a:ext uri="{FF2B5EF4-FFF2-40B4-BE49-F238E27FC236}">
                      <a16:creationId xmlns:a16="http://schemas.microsoft.com/office/drawing/2014/main" id="{D94C86C6-9A76-421C-9C87-23D7D42DA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1352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34" name="Rectangle 454">
                  <a:extLst>
                    <a:ext uri="{FF2B5EF4-FFF2-40B4-BE49-F238E27FC236}">
                      <a16:creationId xmlns:a16="http://schemas.microsoft.com/office/drawing/2014/main" id="{B3396654-391F-4A50-97A0-4E1DFAB41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4" y="1352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35" name="Rectangle 455">
                  <a:extLst>
                    <a:ext uri="{FF2B5EF4-FFF2-40B4-BE49-F238E27FC236}">
                      <a16:creationId xmlns:a16="http://schemas.microsoft.com/office/drawing/2014/main" id="{D71A0F83-859D-4A0A-84A7-275A293543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1329"/>
                  <a:ext cx="56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Dcd</a:t>
                  </a:r>
                </a:p>
              </p:txBody>
            </p:sp>
            <p:sp>
              <p:nvSpPr>
                <p:cNvPr id="97736" name="Rectangle 456">
                  <a:extLst>
                    <a:ext uri="{FF2B5EF4-FFF2-40B4-BE49-F238E27FC236}">
                      <a16:creationId xmlns:a16="http://schemas.microsoft.com/office/drawing/2014/main" id="{ADB34106-879C-472B-B222-F43921527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1" y="1329"/>
                  <a:ext cx="61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Exec</a:t>
                  </a:r>
                </a:p>
              </p:txBody>
            </p:sp>
            <p:sp>
              <p:nvSpPr>
                <p:cNvPr id="97737" name="Rectangle 457">
                  <a:extLst>
                    <a:ext uri="{FF2B5EF4-FFF2-40B4-BE49-F238E27FC236}">
                      <a16:creationId xmlns:a16="http://schemas.microsoft.com/office/drawing/2014/main" id="{06665C6A-7FBB-4FC5-ADB1-21985396C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" y="1329"/>
                  <a:ext cx="672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Mem</a:t>
                  </a:r>
                </a:p>
              </p:txBody>
            </p:sp>
            <p:sp>
              <p:nvSpPr>
                <p:cNvPr id="97738" name="Rectangle 458">
                  <a:extLst>
                    <a:ext uri="{FF2B5EF4-FFF2-40B4-BE49-F238E27FC236}">
                      <a16:creationId xmlns:a16="http://schemas.microsoft.com/office/drawing/2014/main" id="{1BB2F9B3-7D43-4E4C-B744-7DE52DE93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6" y="1329"/>
                  <a:ext cx="54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/>
                    <a:t>WB</a:t>
                  </a:r>
                </a:p>
              </p:txBody>
            </p:sp>
          </p:grpSp>
          <p:grpSp>
            <p:nvGrpSpPr>
              <p:cNvPr id="97739" name="Group 459">
                <a:extLst>
                  <a:ext uri="{FF2B5EF4-FFF2-40B4-BE49-F238E27FC236}">
                    <a16:creationId xmlns:a16="http://schemas.microsoft.com/office/drawing/2014/main" id="{83A6B2DF-9D56-449B-99B4-87C5211D4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6" y="837"/>
                <a:ext cx="1025" cy="134"/>
                <a:chOff x="1400" y="1667"/>
                <a:chExt cx="2689" cy="253"/>
              </a:xfrm>
            </p:grpSpPr>
            <p:sp>
              <p:nvSpPr>
                <p:cNvPr id="97740" name="Rectangle 460">
                  <a:extLst>
                    <a:ext uri="{FF2B5EF4-FFF2-40B4-BE49-F238E27FC236}">
                      <a16:creationId xmlns:a16="http://schemas.microsoft.com/office/drawing/2014/main" id="{C7C8304F-2FF9-4A12-B980-2DBFCE332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688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41" name="Rectangle 461">
                  <a:extLst>
                    <a:ext uri="{FF2B5EF4-FFF2-40B4-BE49-F238E27FC236}">
                      <a16:creationId xmlns:a16="http://schemas.microsoft.com/office/drawing/2014/main" id="{2A09AD5A-435E-48BC-9777-7EF4DD7D1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8" y="1667"/>
                  <a:ext cx="72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chemeClr val="accent2"/>
                      </a:solidFill>
                    </a:rPr>
                    <a:t>IFetch</a:t>
                  </a:r>
                </a:p>
              </p:txBody>
            </p:sp>
            <p:sp>
              <p:nvSpPr>
                <p:cNvPr id="97742" name="Rectangle 462">
                  <a:extLst>
                    <a:ext uri="{FF2B5EF4-FFF2-40B4-BE49-F238E27FC236}">
                      <a16:creationId xmlns:a16="http://schemas.microsoft.com/office/drawing/2014/main" id="{55D6DDD9-EAB6-48AC-AE36-E0A4A34B1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1688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43" name="Rectangle 463">
                  <a:extLst>
                    <a:ext uri="{FF2B5EF4-FFF2-40B4-BE49-F238E27FC236}">
                      <a16:creationId xmlns:a16="http://schemas.microsoft.com/office/drawing/2014/main" id="{F260E44D-802E-4B4D-A5AC-3A4DF7A8C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1688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44" name="Rectangle 464">
                  <a:extLst>
                    <a:ext uri="{FF2B5EF4-FFF2-40B4-BE49-F238E27FC236}">
                      <a16:creationId xmlns:a16="http://schemas.microsoft.com/office/drawing/2014/main" id="{E3C29459-2D46-4561-91E6-39BDA7114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4" y="1688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45" name="Rectangle 465">
                  <a:extLst>
                    <a:ext uri="{FF2B5EF4-FFF2-40B4-BE49-F238E27FC236}">
                      <a16:creationId xmlns:a16="http://schemas.microsoft.com/office/drawing/2014/main" id="{421A2A0A-E9AA-453C-8FCC-959F3B52D8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1688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46" name="Rectangle 466">
                  <a:extLst>
                    <a:ext uri="{FF2B5EF4-FFF2-40B4-BE49-F238E27FC236}">
                      <a16:creationId xmlns:a16="http://schemas.microsoft.com/office/drawing/2014/main" id="{F9D82361-F5F1-45CD-8D81-7BA9802B2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1" y="1667"/>
                  <a:ext cx="56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chemeClr val="accent2"/>
                      </a:solidFill>
                    </a:rPr>
                    <a:t>Dcd</a:t>
                  </a:r>
                </a:p>
              </p:txBody>
            </p:sp>
            <p:sp>
              <p:nvSpPr>
                <p:cNvPr id="97747" name="Rectangle 467">
                  <a:extLst>
                    <a:ext uri="{FF2B5EF4-FFF2-40B4-BE49-F238E27FC236}">
                      <a16:creationId xmlns:a16="http://schemas.microsoft.com/office/drawing/2014/main" id="{36971FDD-122C-46D6-B7F4-50C5A2A1F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" y="1667"/>
                  <a:ext cx="61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chemeClr val="accent2"/>
                      </a:solidFill>
                    </a:rPr>
                    <a:t>Exec</a:t>
                  </a:r>
                </a:p>
              </p:txBody>
            </p:sp>
            <p:sp>
              <p:nvSpPr>
                <p:cNvPr id="97748" name="Rectangle 468">
                  <a:extLst>
                    <a:ext uri="{FF2B5EF4-FFF2-40B4-BE49-F238E27FC236}">
                      <a16:creationId xmlns:a16="http://schemas.microsoft.com/office/drawing/2014/main" id="{C38007B4-DA9E-4C13-AD94-468CF6F65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6" y="1667"/>
                  <a:ext cx="672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chemeClr val="accent2"/>
                      </a:solidFill>
                    </a:rPr>
                    <a:t>Mem</a:t>
                  </a:r>
                </a:p>
              </p:txBody>
            </p:sp>
            <p:sp>
              <p:nvSpPr>
                <p:cNvPr id="97749" name="Rectangle 469">
                  <a:extLst>
                    <a:ext uri="{FF2B5EF4-FFF2-40B4-BE49-F238E27FC236}">
                      <a16:creationId xmlns:a16="http://schemas.microsoft.com/office/drawing/2014/main" id="{C3AA1972-D0B9-4630-8521-89CA9B7B7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3" y="1667"/>
                  <a:ext cx="54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chemeClr val="accent2"/>
                      </a:solidFill>
                    </a:rPr>
                    <a:t>WB</a:t>
                  </a:r>
                </a:p>
              </p:txBody>
            </p:sp>
          </p:grpSp>
          <p:grpSp>
            <p:nvGrpSpPr>
              <p:cNvPr id="97750" name="Group 470">
                <a:extLst>
                  <a:ext uri="{FF2B5EF4-FFF2-40B4-BE49-F238E27FC236}">
                    <a16:creationId xmlns:a16="http://schemas.microsoft.com/office/drawing/2014/main" id="{F8D62863-08F5-4823-9AAA-E37788D31C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1015"/>
                <a:ext cx="1025" cy="134"/>
                <a:chOff x="1928" y="2002"/>
                <a:chExt cx="2691" cy="253"/>
              </a:xfrm>
            </p:grpSpPr>
            <p:sp>
              <p:nvSpPr>
                <p:cNvPr id="97751" name="Rectangle 471">
                  <a:extLst>
                    <a:ext uri="{FF2B5EF4-FFF2-40B4-BE49-F238E27FC236}">
                      <a16:creationId xmlns:a16="http://schemas.microsoft.com/office/drawing/2014/main" id="{9A62F88A-10A6-47AA-874D-BFBF23BD8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2024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52" name="Rectangle 472">
                  <a:extLst>
                    <a:ext uri="{FF2B5EF4-FFF2-40B4-BE49-F238E27FC236}">
                      <a16:creationId xmlns:a16="http://schemas.microsoft.com/office/drawing/2014/main" id="{5C0FD6A2-1EAE-48F3-92FA-88AF3C10B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3" y="2002"/>
                  <a:ext cx="724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rgbClr val="005400"/>
                      </a:solidFill>
                    </a:rPr>
                    <a:t>IFetch</a:t>
                  </a:r>
                </a:p>
              </p:txBody>
            </p:sp>
            <p:sp>
              <p:nvSpPr>
                <p:cNvPr id="97753" name="Rectangle 473">
                  <a:extLst>
                    <a:ext uri="{FF2B5EF4-FFF2-40B4-BE49-F238E27FC236}">
                      <a16:creationId xmlns:a16="http://schemas.microsoft.com/office/drawing/2014/main" id="{DFF94922-BA9F-4077-A625-C54C3569E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2024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54" name="Rectangle 474">
                  <a:extLst>
                    <a:ext uri="{FF2B5EF4-FFF2-40B4-BE49-F238E27FC236}">
                      <a16:creationId xmlns:a16="http://schemas.microsoft.com/office/drawing/2014/main" id="{8334C976-C1B3-458E-A7AB-BDE47EACB2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4" y="2024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55" name="Rectangle 475">
                  <a:extLst>
                    <a:ext uri="{FF2B5EF4-FFF2-40B4-BE49-F238E27FC236}">
                      <a16:creationId xmlns:a16="http://schemas.microsoft.com/office/drawing/2014/main" id="{3161E15F-55AB-4DA1-87CD-3F054492D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2024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56" name="Rectangle 476">
                  <a:extLst>
                    <a:ext uri="{FF2B5EF4-FFF2-40B4-BE49-F238E27FC236}">
                      <a16:creationId xmlns:a16="http://schemas.microsoft.com/office/drawing/2014/main" id="{9E7B20BD-2840-4509-A32E-78DD6B547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0" y="2024"/>
                  <a:ext cx="512" cy="2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57" name="Rectangle 477">
                  <a:extLst>
                    <a:ext uri="{FF2B5EF4-FFF2-40B4-BE49-F238E27FC236}">
                      <a16:creationId xmlns:a16="http://schemas.microsoft.com/office/drawing/2014/main" id="{9F8C2F5E-7886-4C86-B11A-CB0A3398C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1" y="2002"/>
                  <a:ext cx="56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rgbClr val="005400"/>
                      </a:solidFill>
                    </a:rPr>
                    <a:t>Dcd</a:t>
                  </a:r>
                </a:p>
              </p:txBody>
            </p:sp>
            <p:sp>
              <p:nvSpPr>
                <p:cNvPr id="97758" name="Rectangle 478">
                  <a:extLst>
                    <a:ext uri="{FF2B5EF4-FFF2-40B4-BE49-F238E27FC236}">
                      <a16:creationId xmlns:a16="http://schemas.microsoft.com/office/drawing/2014/main" id="{80C09599-3CE0-4331-A840-9A955B68A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8" y="2002"/>
                  <a:ext cx="61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rgbClr val="005400"/>
                      </a:solidFill>
                    </a:rPr>
                    <a:t>Exec</a:t>
                  </a:r>
                </a:p>
              </p:txBody>
            </p:sp>
            <p:sp>
              <p:nvSpPr>
                <p:cNvPr id="97759" name="Rectangle 479">
                  <a:extLst>
                    <a:ext uri="{FF2B5EF4-FFF2-40B4-BE49-F238E27FC236}">
                      <a16:creationId xmlns:a16="http://schemas.microsoft.com/office/drawing/2014/main" id="{295348C7-922C-43CD-BA3B-2EC2F37CA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6" y="2002"/>
                  <a:ext cx="672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rgbClr val="005400"/>
                      </a:solidFill>
                    </a:rPr>
                    <a:t>Mem</a:t>
                  </a:r>
                </a:p>
              </p:txBody>
            </p:sp>
            <p:sp>
              <p:nvSpPr>
                <p:cNvPr id="97760" name="Rectangle 480">
                  <a:extLst>
                    <a:ext uri="{FF2B5EF4-FFF2-40B4-BE49-F238E27FC236}">
                      <a16:creationId xmlns:a16="http://schemas.microsoft.com/office/drawing/2014/main" id="{3089852B-8044-438A-BE63-A27FAA66C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2002"/>
                  <a:ext cx="54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en-IL" sz="800">
                      <a:solidFill>
                        <a:srgbClr val="005400"/>
                      </a:solidFill>
                    </a:rPr>
                    <a:t>WB</a:t>
                  </a:r>
                </a:p>
              </p:txBody>
            </p:sp>
          </p:grpSp>
        </p:grpSp>
        <p:grpSp>
          <p:nvGrpSpPr>
            <p:cNvPr id="97761" name="Group 481">
              <a:extLst>
                <a:ext uri="{FF2B5EF4-FFF2-40B4-BE49-F238E27FC236}">
                  <a16:creationId xmlns:a16="http://schemas.microsoft.com/office/drawing/2014/main" id="{F3BC4AF5-BDDF-4208-A605-F6824B2F1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3216"/>
              <a:ext cx="1152" cy="856"/>
              <a:chOff x="990" y="787"/>
              <a:chExt cx="4098" cy="3045"/>
            </a:xfrm>
          </p:grpSpPr>
          <p:grpSp>
            <p:nvGrpSpPr>
              <p:cNvPr id="97762" name="Group 482">
                <a:extLst>
                  <a:ext uri="{FF2B5EF4-FFF2-40B4-BE49-F238E27FC236}">
                    <a16:creationId xmlns:a16="http://schemas.microsoft.com/office/drawing/2014/main" id="{CCDE9037-210B-4FB9-9ACE-FBB61F688A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3" y="1410"/>
                <a:ext cx="451" cy="775"/>
                <a:chOff x="1872" y="1584"/>
                <a:chExt cx="576" cy="864"/>
              </a:xfrm>
            </p:grpSpPr>
            <p:sp>
              <p:nvSpPr>
                <p:cNvPr id="97763" name="Rectangle 483">
                  <a:extLst>
                    <a:ext uri="{FF2B5EF4-FFF2-40B4-BE49-F238E27FC236}">
                      <a16:creationId xmlns:a16="http://schemas.microsoft.com/office/drawing/2014/main" id="{CD83E643-64E9-4573-9B2B-DFB9D87D2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64" name="Rectangle 484">
                  <a:extLst>
                    <a:ext uri="{FF2B5EF4-FFF2-40B4-BE49-F238E27FC236}">
                      <a16:creationId xmlns:a16="http://schemas.microsoft.com/office/drawing/2014/main" id="{43FF3C1F-851B-4A13-B6CC-197D8552F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65" name="Rectangle 485">
                  <a:extLst>
                    <a:ext uri="{FF2B5EF4-FFF2-40B4-BE49-F238E27FC236}">
                      <a16:creationId xmlns:a16="http://schemas.microsoft.com/office/drawing/2014/main" id="{B701FFFE-8570-4D46-A08B-093D7FDA9D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66" name="Rectangle 486">
                  <a:extLst>
                    <a:ext uri="{FF2B5EF4-FFF2-40B4-BE49-F238E27FC236}">
                      <a16:creationId xmlns:a16="http://schemas.microsoft.com/office/drawing/2014/main" id="{C33422ED-3940-4118-8B0A-FEF1D95E7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67" name="Rectangle 487">
                  <a:extLst>
                    <a:ext uri="{FF2B5EF4-FFF2-40B4-BE49-F238E27FC236}">
                      <a16:creationId xmlns:a16="http://schemas.microsoft.com/office/drawing/2014/main" id="{85C6B98C-0FBF-45DD-B68F-D03727292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68" name="Rectangle 488">
                  <a:extLst>
                    <a:ext uri="{FF2B5EF4-FFF2-40B4-BE49-F238E27FC236}">
                      <a16:creationId xmlns:a16="http://schemas.microsoft.com/office/drawing/2014/main" id="{9689995E-C332-4B70-8064-BE031AE16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769" name="Line 489">
                <a:extLst>
                  <a:ext uri="{FF2B5EF4-FFF2-40B4-BE49-F238E27FC236}">
                    <a16:creationId xmlns:a16="http://schemas.microsoft.com/office/drawing/2014/main" id="{9BE87CDF-A357-4EF7-BB44-5634C443D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1022"/>
                <a:ext cx="0" cy="3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grpSp>
            <p:nvGrpSpPr>
              <p:cNvPr id="97770" name="Group 490">
                <a:extLst>
                  <a:ext uri="{FF2B5EF4-FFF2-40B4-BE49-F238E27FC236}">
                    <a16:creationId xmlns:a16="http://schemas.microsoft.com/office/drawing/2014/main" id="{320F2722-9B8A-48B1-A590-B5427AE999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2" y="787"/>
                <a:ext cx="451" cy="775"/>
                <a:chOff x="1872" y="1584"/>
                <a:chExt cx="576" cy="864"/>
              </a:xfrm>
            </p:grpSpPr>
            <p:sp>
              <p:nvSpPr>
                <p:cNvPr id="97771" name="Rectangle 491">
                  <a:extLst>
                    <a:ext uri="{FF2B5EF4-FFF2-40B4-BE49-F238E27FC236}">
                      <a16:creationId xmlns:a16="http://schemas.microsoft.com/office/drawing/2014/main" id="{17903E70-7983-4CBB-98FB-551C87DE1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72" name="Rectangle 492">
                  <a:extLst>
                    <a:ext uri="{FF2B5EF4-FFF2-40B4-BE49-F238E27FC236}">
                      <a16:creationId xmlns:a16="http://schemas.microsoft.com/office/drawing/2014/main" id="{5E28F9E8-65DA-43F5-85A7-A5D65E875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73" name="Rectangle 493">
                  <a:extLst>
                    <a:ext uri="{FF2B5EF4-FFF2-40B4-BE49-F238E27FC236}">
                      <a16:creationId xmlns:a16="http://schemas.microsoft.com/office/drawing/2014/main" id="{C93C7FA4-7BA2-405D-A328-BAC372344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74" name="Rectangle 494">
                  <a:extLst>
                    <a:ext uri="{FF2B5EF4-FFF2-40B4-BE49-F238E27FC236}">
                      <a16:creationId xmlns:a16="http://schemas.microsoft.com/office/drawing/2014/main" id="{1DC36385-F58A-48D5-B206-693D46F8D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75" name="Rectangle 495">
                  <a:extLst>
                    <a:ext uri="{FF2B5EF4-FFF2-40B4-BE49-F238E27FC236}">
                      <a16:creationId xmlns:a16="http://schemas.microsoft.com/office/drawing/2014/main" id="{0A28F565-E6FF-4F78-81B3-FC40E8677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76" name="Rectangle 496">
                  <a:extLst>
                    <a:ext uri="{FF2B5EF4-FFF2-40B4-BE49-F238E27FC236}">
                      <a16:creationId xmlns:a16="http://schemas.microsoft.com/office/drawing/2014/main" id="{45C7F534-573E-4913-8009-D859BCCB1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grpSp>
            <p:nvGrpSpPr>
              <p:cNvPr id="97777" name="Group 497">
                <a:extLst>
                  <a:ext uri="{FF2B5EF4-FFF2-40B4-BE49-F238E27FC236}">
                    <a16:creationId xmlns:a16="http://schemas.microsoft.com/office/drawing/2014/main" id="{3EE0AD96-6263-4E0C-9E70-F2D8F9868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4" y="932"/>
                <a:ext cx="1090" cy="517"/>
                <a:chOff x="3456" y="1200"/>
                <a:chExt cx="1392" cy="512"/>
              </a:xfrm>
            </p:grpSpPr>
            <p:sp>
              <p:nvSpPr>
                <p:cNvPr id="97778" name="Rectangle 498">
                  <a:extLst>
                    <a:ext uri="{FF2B5EF4-FFF2-40B4-BE49-F238E27FC236}">
                      <a16:creationId xmlns:a16="http://schemas.microsoft.com/office/drawing/2014/main" id="{6562716F-57DD-40F4-9A33-FD4F6228C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79" name="Rectangle 499">
                  <a:extLst>
                    <a:ext uri="{FF2B5EF4-FFF2-40B4-BE49-F238E27FC236}">
                      <a16:creationId xmlns:a16="http://schemas.microsoft.com/office/drawing/2014/main" id="{8B7160B9-2C63-4BC5-9BBA-F55E1FCAD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328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80" name="Rectangle 500">
                  <a:extLst>
                    <a:ext uri="{FF2B5EF4-FFF2-40B4-BE49-F238E27FC236}">
                      <a16:creationId xmlns:a16="http://schemas.microsoft.com/office/drawing/2014/main" id="{3B184C46-4A8A-4202-A3B6-41C83A88A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456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81" name="Rectangle 501">
                  <a:extLst>
                    <a:ext uri="{FF2B5EF4-FFF2-40B4-BE49-F238E27FC236}">
                      <a16:creationId xmlns:a16="http://schemas.microsoft.com/office/drawing/2014/main" id="{2553308F-84B9-44C2-AA69-DAB31342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grpSp>
            <p:nvGrpSpPr>
              <p:cNvPr id="97782" name="Group 502">
                <a:extLst>
                  <a:ext uri="{FF2B5EF4-FFF2-40B4-BE49-F238E27FC236}">
                    <a16:creationId xmlns:a16="http://schemas.microsoft.com/office/drawing/2014/main" id="{BC316C08-67A7-47CF-8594-216BF207B4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" y="2137"/>
                <a:ext cx="451" cy="387"/>
                <a:chOff x="3888" y="2064"/>
                <a:chExt cx="576" cy="384"/>
              </a:xfrm>
            </p:grpSpPr>
            <p:sp>
              <p:nvSpPr>
                <p:cNvPr id="97783" name="Rectangle 503">
                  <a:extLst>
                    <a:ext uri="{FF2B5EF4-FFF2-40B4-BE49-F238E27FC236}">
                      <a16:creationId xmlns:a16="http://schemas.microsoft.com/office/drawing/2014/main" id="{1ABFDC80-4DD0-4662-B977-06404A51C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576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84" name="Rectangle 504">
                  <a:extLst>
                    <a:ext uri="{FF2B5EF4-FFF2-40B4-BE49-F238E27FC236}">
                      <a16:creationId xmlns:a16="http://schemas.microsoft.com/office/drawing/2014/main" id="{37BBF2EC-9863-4F1C-B166-86CAC4B54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192"/>
                  <a:ext cx="576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85" name="Rectangle 505">
                  <a:extLst>
                    <a:ext uri="{FF2B5EF4-FFF2-40B4-BE49-F238E27FC236}">
                      <a16:creationId xmlns:a16="http://schemas.microsoft.com/office/drawing/2014/main" id="{50ECE124-774C-4B6F-B148-12D70E728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320"/>
                  <a:ext cx="576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grpSp>
            <p:nvGrpSpPr>
              <p:cNvPr id="97786" name="Group 506">
                <a:extLst>
                  <a:ext uri="{FF2B5EF4-FFF2-40B4-BE49-F238E27FC236}">
                    <a16:creationId xmlns:a16="http://schemas.microsoft.com/office/drawing/2014/main" id="{857032B4-2FF1-4F71-A1CC-BEF2D37A4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2" y="2483"/>
                <a:ext cx="1090" cy="387"/>
                <a:chOff x="1536" y="2736"/>
                <a:chExt cx="1392" cy="384"/>
              </a:xfrm>
            </p:grpSpPr>
            <p:sp>
              <p:nvSpPr>
                <p:cNvPr id="97787" name="Rectangle 507">
                  <a:extLst>
                    <a:ext uri="{FF2B5EF4-FFF2-40B4-BE49-F238E27FC236}">
                      <a16:creationId xmlns:a16="http://schemas.microsoft.com/office/drawing/2014/main" id="{EC76D37C-0104-44C6-AFAF-AE14C6011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CC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88" name="Rectangle 508">
                  <a:extLst>
                    <a:ext uri="{FF2B5EF4-FFF2-40B4-BE49-F238E27FC236}">
                      <a16:creationId xmlns:a16="http://schemas.microsoft.com/office/drawing/2014/main" id="{58BCBE13-CD39-44AD-84CA-8987802B1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864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CC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89" name="Rectangle 509">
                  <a:extLst>
                    <a:ext uri="{FF2B5EF4-FFF2-40B4-BE49-F238E27FC236}">
                      <a16:creationId xmlns:a16="http://schemas.microsoft.com/office/drawing/2014/main" id="{D6E14FA0-DA42-4119-A4DA-B88C096A3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992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CC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790" name="Rectangle 510">
                <a:extLst>
                  <a:ext uri="{FF2B5EF4-FFF2-40B4-BE49-F238E27FC236}">
                    <a16:creationId xmlns:a16="http://schemas.microsoft.com/office/drawing/2014/main" id="{A51DF7D3-C703-48F1-B90B-DF51A1AD7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483"/>
                <a:ext cx="375" cy="38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91" name="Rectangle 511">
                <a:extLst>
                  <a:ext uri="{FF2B5EF4-FFF2-40B4-BE49-F238E27FC236}">
                    <a16:creationId xmlns:a16="http://schemas.microsoft.com/office/drawing/2014/main" id="{26BF50A9-1F57-4236-9489-31AF5B7A5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210"/>
                <a:ext cx="526" cy="19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IL" altLang="en-IL" sz="1000" b="1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97792" name="Group 512">
                <a:extLst>
                  <a:ext uri="{FF2B5EF4-FFF2-40B4-BE49-F238E27FC236}">
                    <a16:creationId xmlns:a16="http://schemas.microsoft.com/office/drawing/2014/main" id="{E24B4EAC-8F0C-46CF-95FF-C04340936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34" y="2580"/>
                <a:ext cx="1089" cy="242"/>
                <a:chOff x="3312" y="2688"/>
                <a:chExt cx="1392" cy="256"/>
              </a:xfrm>
            </p:grpSpPr>
            <p:sp>
              <p:nvSpPr>
                <p:cNvPr id="97793" name="Rectangle 513">
                  <a:extLst>
                    <a:ext uri="{FF2B5EF4-FFF2-40B4-BE49-F238E27FC236}">
                      <a16:creationId xmlns:a16="http://schemas.microsoft.com/office/drawing/2014/main" id="{99B366B8-9384-4044-9004-FDE0E78135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688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CC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  <p:sp>
              <p:nvSpPr>
                <p:cNvPr id="97794" name="Rectangle 514">
                  <a:extLst>
                    <a:ext uri="{FF2B5EF4-FFF2-40B4-BE49-F238E27FC236}">
                      <a16:creationId xmlns:a16="http://schemas.microsoft.com/office/drawing/2014/main" id="{DEEC45A1-67FF-47AC-B503-1FE867E73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816"/>
                  <a:ext cx="1392" cy="128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CC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L"/>
                </a:p>
              </p:txBody>
            </p:sp>
          </p:grpSp>
          <p:sp>
            <p:nvSpPr>
              <p:cNvPr id="97795" name="Rectangle 515">
                <a:extLst>
                  <a:ext uri="{FF2B5EF4-FFF2-40B4-BE49-F238E27FC236}">
                    <a16:creationId xmlns:a16="http://schemas.microsoft.com/office/drawing/2014/main" id="{14465EBF-2431-4114-9531-0C95509EA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580"/>
                <a:ext cx="376" cy="24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96" name="Rectangle 516">
                <a:extLst>
                  <a:ext uri="{FF2B5EF4-FFF2-40B4-BE49-F238E27FC236}">
                    <a16:creationId xmlns:a16="http://schemas.microsoft.com/office/drawing/2014/main" id="{A5B3CF44-6F74-49BF-8DF9-73AFF554F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3210"/>
                <a:ext cx="714" cy="19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IL" altLang="en-IL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97797" name="Line 517">
                <a:extLst>
                  <a:ext uri="{FF2B5EF4-FFF2-40B4-BE49-F238E27FC236}">
                    <a16:creationId xmlns:a16="http://schemas.microsoft.com/office/drawing/2014/main" id="{D1A22312-AA6C-4DB8-991F-1063E150B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1" y="2870"/>
                <a:ext cx="0" cy="3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98" name="Line 518">
                <a:extLst>
                  <a:ext uri="{FF2B5EF4-FFF2-40B4-BE49-F238E27FC236}">
                    <a16:creationId xmlns:a16="http://schemas.microsoft.com/office/drawing/2014/main" id="{9785E9FE-5BB0-4310-9A9F-BE35389C3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9" y="2870"/>
                <a:ext cx="0" cy="3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799" name="Line 519">
                <a:extLst>
                  <a:ext uri="{FF2B5EF4-FFF2-40B4-BE49-F238E27FC236}">
                    <a16:creationId xmlns:a16="http://schemas.microsoft.com/office/drawing/2014/main" id="{DF869130-FFD6-464C-862A-CB7BEE0FC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822"/>
                <a:ext cx="0" cy="3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0" name="Line 520">
                <a:extLst>
                  <a:ext uri="{FF2B5EF4-FFF2-40B4-BE49-F238E27FC236}">
                    <a16:creationId xmlns:a16="http://schemas.microsoft.com/office/drawing/2014/main" id="{63FFAC17-F2DD-40A8-B81A-D577D626B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2822"/>
                <a:ext cx="0" cy="3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1" name="Freeform 521">
                <a:extLst>
                  <a:ext uri="{FF2B5EF4-FFF2-40B4-BE49-F238E27FC236}">
                    <a16:creationId xmlns:a16="http://schemas.microsoft.com/office/drawing/2014/main" id="{8CB21E37-CDB7-4584-BF64-91DA36D8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1562"/>
                <a:ext cx="978" cy="921"/>
              </a:xfrm>
              <a:custGeom>
                <a:avLst/>
                <a:gdLst>
                  <a:gd name="T0" fmla="*/ 1248 w 1248"/>
                  <a:gd name="T1" fmla="*/ 0 h 912"/>
                  <a:gd name="T2" fmla="*/ 1248 w 1248"/>
                  <a:gd name="T3" fmla="*/ 672 h 912"/>
                  <a:gd name="T4" fmla="*/ 0 w 1248"/>
                  <a:gd name="T5" fmla="*/ 672 h 912"/>
                  <a:gd name="T6" fmla="*/ 0 w 1248"/>
                  <a:gd name="T7" fmla="*/ 91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8" h="912">
                    <a:moveTo>
                      <a:pt x="1248" y="0"/>
                    </a:moveTo>
                    <a:lnTo>
                      <a:pt x="1248" y="672"/>
                    </a:lnTo>
                    <a:lnTo>
                      <a:pt x="0" y="672"/>
                    </a:lnTo>
                    <a:lnTo>
                      <a:pt x="0" y="912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2" name="Freeform 522">
                <a:extLst>
                  <a:ext uri="{FF2B5EF4-FFF2-40B4-BE49-F238E27FC236}">
                    <a16:creationId xmlns:a16="http://schemas.microsoft.com/office/drawing/2014/main" id="{50814AC8-730A-4497-A5D9-EBEE3EDC7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8" y="2241"/>
                <a:ext cx="601" cy="339"/>
              </a:xfrm>
              <a:custGeom>
                <a:avLst/>
                <a:gdLst>
                  <a:gd name="T0" fmla="*/ 0 w 768"/>
                  <a:gd name="T1" fmla="*/ 0 h 336"/>
                  <a:gd name="T2" fmla="*/ 768 w 768"/>
                  <a:gd name="T3" fmla="*/ 0 h 336"/>
                  <a:gd name="T4" fmla="*/ 768 w 7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336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3" name="Freeform 523">
                <a:extLst>
                  <a:ext uri="{FF2B5EF4-FFF2-40B4-BE49-F238E27FC236}">
                    <a16:creationId xmlns:a16="http://schemas.microsoft.com/office/drawing/2014/main" id="{1D7EB016-ECEC-41B7-843E-302296E38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1465"/>
                <a:ext cx="1540" cy="1018"/>
              </a:xfrm>
              <a:custGeom>
                <a:avLst/>
                <a:gdLst>
                  <a:gd name="T0" fmla="*/ 1968 w 1968"/>
                  <a:gd name="T1" fmla="*/ 0 h 1008"/>
                  <a:gd name="T2" fmla="*/ 1968 w 1968"/>
                  <a:gd name="T3" fmla="*/ 528 h 1008"/>
                  <a:gd name="T4" fmla="*/ 0 w 1968"/>
                  <a:gd name="T5" fmla="*/ 528 h 1008"/>
                  <a:gd name="T6" fmla="*/ 0 w 1968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8" h="1008">
                    <a:moveTo>
                      <a:pt x="1968" y="0"/>
                    </a:moveTo>
                    <a:lnTo>
                      <a:pt x="1968" y="528"/>
                    </a:lnTo>
                    <a:lnTo>
                      <a:pt x="0" y="528"/>
                    </a:lnTo>
                    <a:lnTo>
                      <a:pt x="0" y="1008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4" name="Line 524">
                <a:extLst>
                  <a:ext uri="{FF2B5EF4-FFF2-40B4-BE49-F238E27FC236}">
                    <a16:creationId xmlns:a16="http://schemas.microsoft.com/office/drawing/2014/main" id="{560B753C-0240-4C6C-A9C5-E1634CCF2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1998"/>
                <a:ext cx="1" cy="5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5" name="Line 525">
                <a:extLst>
                  <a:ext uri="{FF2B5EF4-FFF2-40B4-BE49-F238E27FC236}">
                    <a16:creationId xmlns:a16="http://schemas.microsoft.com/office/drawing/2014/main" id="{D9969E58-1B31-400D-B517-877C6C094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465"/>
                <a:ext cx="0" cy="11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6" name="Freeform 526">
                <a:extLst>
                  <a:ext uri="{FF2B5EF4-FFF2-40B4-BE49-F238E27FC236}">
                    <a16:creationId xmlns:a16="http://schemas.microsoft.com/office/drawing/2014/main" id="{9232FC58-D7DE-4028-8FDD-442E6000E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" y="2095"/>
                <a:ext cx="1503" cy="388"/>
              </a:xfrm>
              <a:custGeom>
                <a:avLst/>
                <a:gdLst>
                  <a:gd name="T0" fmla="*/ 1920 w 1920"/>
                  <a:gd name="T1" fmla="*/ 0 h 384"/>
                  <a:gd name="T2" fmla="*/ 0 w 1920"/>
                  <a:gd name="T3" fmla="*/ 0 h 384"/>
                  <a:gd name="T4" fmla="*/ 0 w 1920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0" h="384">
                    <a:moveTo>
                      <a:pt x="1920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7" name="Freeform 527">
                <a:extLst>
                  <a:ext uri="{FF2B5EF4-FFF2-40B4-BE49-F238E27FC236}">
                    <a16:creationId xmlns:a16="http://schemas.microsoft.com/office/drawing/2014/main" id="{2E157D55-AD62-4946-B95B-7A9FDDA40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1797"/>
                <a:ext cx="864" cy="340"/>
              </a:xfrm>
              <a:custGeom>
                <a:avLst/>
                <a:gdLst>
                  <a:gd name="T0" fmla="*/ 0 w 1008"/>
                  <a:gd name="T1" fmla="*/ 0 h 144"/>
                  <a:gd name="T2" fmla="*/ 1008 w 1008"/>
                  <a:gd name="T3" fmla="*/ 0 h 144"/>
                  <a:gd name="T4" fmla="*/ 1008 w 1008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44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8" name="Line 528">
                <a:extLst>
                  <a:ext uri="{FF2B5EF4-FFF2-40B4-BE49-F238E27FC236}">
                    <a16:creationId xmlns:a16="http://schemas.microsoft.com/office/drawing/2014/main" id="{0CBB7177-D07D-4693-BFC8-C6AB3E783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" y="3832"/>
                <a:ext cx="409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09" name="Line 529">
                <a:extLst>
                  <a:ext uri="{FF2B5EF4-FFF2-40B4-BE49-F238E27FC236}">
                    <a16:creationId xmlns:a16="http://schemas.microsoft.com/office/drawing/2014/main" id="{7F2BF6EB-097A-486F-BC06-90E415755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6" y="2330"/>
                <a:ext cx="1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0" name="Freeform 530">
                <a:extLst>
                  <a:ext uri="{FF2B5EF4-FFF2-40B4-BE49-F238E27FC236}">
                    <a16:creationId xmlns:a16="http://schemas.microsoft.com/office/drawing/2014/main" id="{4A61428C-2790-4723-87EB-FD5D4F90A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1168"/>
                <a:ext cx="752" cy="2664"/>
              </a:xfrm>
              <a:custGeom>
                <a:avLst/>
                <a:gdLst>
                  <a:gd name="T0" fmla="*/ 960 w 960"/>
                  <a:gd name="T1" fmla="*/ 2448 h 2448"/>
                  <a:gd name="T2" fmla="*/ 960 w 960"/>
                  <a:gd name="T3" fmla="*/ 0 h 2448"/>
                  <a:gd name="T4" fmla="*/ 0 w 960"/>
                  <a:gd name="T5" fmla="*/ 0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2448">
                    <a:moveTo>
                      <a:pt x="960" y="2448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1" name="Line 531">
                <a:extLst>
                  <a:ext uri="{FF2B5EF4-FFF2-40B4-BE49-F238E27FC236}">
                    <a16:creationId xmlns:a16="http://schemas.microsoft.com/office/drawing/2014/main" id="{88408BF2-2007-4E75-A3AD-60486BD28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2185"/>
                <a:ext cx="0" cy="164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2" name="Line 532">
                <a:extLst>
                  <a:ext uri="{FF2B5EF4-FFF2-40B4-BE49-F238E27FC236}">
                    <a16:creationId xmlns:a16="http://schemas.microsoft.com/office/drawing/2014/main" id="{7AB9D44C-BA53-4E50-B5F8-E55159B07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3396"/>
                <a:ext cx="0" cy="4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3" name="Line 533">
                <a:extLst>
                  <a:ext uri="{FF2B5EF4-FFF2-40B4-BE49-F238E27FC236}">
                    <a16:creationId xmlns:a16="http://schemas.microsoft.com/office/drawing/2014/main" id="{20227436-4221-421F-8BE8-5C54FE571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7" y="3396"/>
                <a:ext cx="0" cy="4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4" name="Line 534">
                <a:extLst>
                  <a:ext uri="{FF2B5EF4-FFF2-40B4-BE49-F238E27FC236}">
                    <a16:creationId xmlns:a16="http://schemas.microsoft.com/office/drawing/2014/main" id="{F1773166-96A3-4F4D-9DF7-942E51695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0" y="2524"/>
                <a:ext cx="0" cy="3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5" name="Line 535">
                <a:extLst>
                  <a:ext uri="{FF2B5EF4-FFF2-40B4-BE49-F238E27FC236}">
                    <a16:creationId xmlns:a16="http://schemas.microsoft.com/office/drawing/2014/main" id="{E05A1865-8E05-4F13-A5C4-A25514306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3" y="2863"/>
                <a:ext cx="0" cy="7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6" name="Line 536">
                <a:extLst>
                  <a:ext uri="{FF2B5EF4-FFF2-40B4-BE49-F238E27FC236}">
                    <a16:creationId xmlns:a16="http://schemas.microsoft.com/office/drawing/2014/main" id="{9981B3BF-B951-4B2E-B3DA-54D94A033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3" y="2863"/>
                <a:ext cx="0" cy="96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17" name="Line 537">
                <a:extLst>
                  <a:ext uri="{FF2B5EF4-FFF2-40B4-BE49-F238E27FC236}">
                    <a16:creationId xmlns:a16="http://schemas.microsoft.com/office/drawing/2014/main" id="{6BC2DA4D-4F5F-405C-9FD8-ACC79F0C3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7" y="2815"/>
                <a:ext cx="0" cy="10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</p:grpSp>
        <p:sp>
          <p:nvSpPr>
            <p:cNvPr id="97818" name="Text Box 538">
              <a:extLst>
                <a:ext uri="{FF2B5EF4-FFF2-40B4-BE49-F238E27FC236}">
                  <a16:creationId xmlns:a16="http://schemas.microsoft.com/office/drawing/2014/main" id="{91E77FA1-9EB7-48FF-8E05-47ABD0C16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120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IL">
                  <a:latin typeface="Times New Roman" panose="02020603050405020304" pitchFamily="18" charset="0"/>
                </a:rPr>
                <a:t>Pipelining</a:t>
              </a:r>
            </a:p>
          </p:txBody>
        </p:sp>
      </p:grpSp>
      <p:grpSp>
        <p:nvGrpSpPr>
          <p:cNvPr id="97819" name="Group 539">
            <a:extLst>
              <a:ext uri="{FF2B5EF4-FFF2-40B4-BE49-F238E27FC236}">
                <a16:creationId xmlns:a16="http://schemas.microsoft.com/office/drawing/2014/main" id="{E9A4DAD8-1DA7-42BC-815A-791F6EE082D3}"/>
              </a:ext>
            </a:extLst>
          </p:cNvPr>
          <p:cNvGrpSpPr>
            <a:grpSpLocks/>
          </p:cNvGrpSpPr>
          <p:nvPr/>
        </p:nvGrpSpPr>
        <p:grpSpPr bwMode="auto">
          <a:xfrm>
            <a:off x="5333999" y="5267327"/>
            <a:ext cx="1828800" cy="1512888"/>
            <a:chOff x="2256" y="3120"/>
            <a:chExt cx="1152" cy="953"/>
          </a:xfrm>
        </p:grpSpPr>
        <p:grpSp>
          <p:nvGrpSpPr>
            <p:cNvPr id="97820" name="Group 540">
              <a:extLst>
                <a:ext uri="{FF2B5EF4-FFF2-40B4-BE49-F238E27FC236}">
                  <a16:creationId xmlns:a16="http://schemas.microsoft.com/office/drawing/2014/main" id="{1CE34498-AB8C-4F4F-9667-63C1C51C9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056" cy="720"/>
              <a:chOff x="920" y="1340"/>
              <a:chExt cx="4784" cy="2064"/>
            </a:xfrm>
          </p:grpSpPr>
          <p:sp>
            <p:nvSpPr>
              <p:cNvPr id="97821" name="Rectangle 541">
                <a:extLst>
                  <a:ext uri="{FF2B5EF4-FFF2-40B4-BE49-F238E27FC236}">
                    <a16:creationId xmlns:a16="http://schemas.microsoft.com/office/drawing/2014/main" id="{9DF3C272-ADD7-4220-83A1-E12D291B5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928"/>
                <a:ext cx="1280" cy="46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2" name="Rectangle 542">
                <a:extLst>
                  <a:ext uri="{FF2B5EF4-FFF2-40B4-BE49-F238E27FC236}">
                    <a16:creationId xmlns:a16="http://schemas.microsoft.com/office/drawing/2014/main" id="{06079930-881E-4DDC-B97C-EDDB9B1A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2552"/>
                <a:ext cx="896" cy="70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3" name="Rectangle 543">
                <a:extLst>
                  <a:ext uri="{FF2B5EF4-FFF2-40B4-BE49-F238E27FC236}">
                    <a16:creationId xmlns:a16="http://schemas.microsoft.com/office/drawing/2014/main" id="{8C8ACFFD-FAD9-4559-91C6-5EFD8D6C7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1688"/>
                <a:ext cx="704" cy="166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4" name="Rectangle 544">
                <a:extLst>
                  <a:ext uri="{FF2B5EF4-FFF2-40B4-BE49-F238E27FC236}">
                    <a16:creationId xmlns:a16="http://schemas.microsoft.com/office/drawing/2014/main" id="{CEAB0377-76C1-4240-A9C7-9F527886A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1688"/>
                <a:ext cx="1616" cy="166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5" name="Line 545">
                <a:extLst>
                  <a:ext uri="{FF2B5EF4-FFF2-40B4-BE49-F238E27FC236}">
                    <a16:creationId xmlns:a16="http://schemas.microsoft.com/office/drawing/2014/main" id="{E60CBEAA-3E63-4942-9468-9B37B206F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2" y="1340"/>
                <a:ext cx="3016" cy="12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6" name="Line 546">
                <a:extLst>
                  <a:ext uri="{FF2B5EF4-FFF2-40B4-BE49-F238E27FC236}">
                    <a16:creationId xmlns:a16="http://schemas.microsoft.com/office/drawing/2014/main" id="{92943827-BCBE-4CD5-934E-C5E42FD58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6" y="3220"/>
                <a:ext cx="3064" cy="18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7" name="Rectangle 547">
                <a:extLst>
                  <a:ext uri="{FF2B5EF4-FFF2-40B4-BE49-F238E27FC236}">
                    <a16:creationId xmlns:a16="http://schemas.microsoft.com/office/drawing/2014/main" id="{038F5315-0255-43DB-9EC3-F656EF197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2600"/>
                <a:ext cx="224" cy="60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8" name="Rectangle 548">
                <a:extLst>
                  <a:ext uri="{FF2B5EF4-FFF2-40B4-BE49-F238E27FC236}">
                    <a16:creationId xmlns:a16="http://schemas.microsoft.com/office/drawing/2014/main" id="{252CE7F8-F2F7-4D94-BC88-E54A5794F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00"/>
                <a:ext cx="416" cy="60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29" name="Rectangle 549">
                <a:extLst>
                  <a:ext uri="{FF2B5EF4-FFF2-40B4-BE49-F238E27FC236}">
                    <a16:creationId xmlns:a16="http://schemas.microsoft.com/office/drawing/2014/main" id="{58A73C97-A5DA-4795-809B-BDD25521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2312"/>
                <a:ext cx="560" cy="94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30" name="Rectangle 550">
                <a:extLst>
                  <a:ext uri="{FF2B5EF4-FFF2-40B4-BE49-F238E27FC236}">
                    <a16:creationId xmlns:a16="http://schemas.microsoft.com/office/drawing/2014/main" id="{484EAEBB-4F26-44F6-BCAD-6A5AAF0B7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2072"/>
                <a:ext cx="656" cy="118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31" name="Rectangle 551">
                <a:extLst>
                  <a:ext uri="{FF2B5EF4-FFF2-40B4-BE49-F238E27FC236}">
                    <a16:creationId xmlns:a16="http://schemas.microsoft.com/office/drawing/2014/main" id="{74517053-BAAA-4EAE-813A-F222B3AD5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1352"/>
                <a:ext cx="704" cy="2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</p:grpSp>
        <p:sp>
          <p:nvSpPr>
            <p:cNvPr id="97832" name="Text Box 552">
              <a:extLst>
                <a:ext uri="{FF2B5EF4-FFF2-40B4-BE49-F238E27FC236}">
                  <a16:creationId xmlns:a16="http://schemas.microsoft.com/office/drawing/2014/main" id="{EEDF3561-4C70-457E-8BD7-9B7B54630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840"/>
              <a:ext cx="11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IL">
                  <a:latin typeface="Times New Roman" panose="02020603050405020304" pitchFamily="18" charset="0"/>
                </a:rPr>
                <a:t>Memory Systems</a:t>
              </a:r>
            </a:p>
          </p:txBody>
        </p:sp>
      </p:grpSp>
      <p:grpSp>
        <p:nvGrpSpPr>
          <p:cNvPr id="97833" name="Group 553">
            <a:extLst>
              <a:ext uri="{FF2B5EF4-FFF2-40B4-BE49-F238E27FC236}">
                <a16:creationId xmlns:a16="http://schemas.microsoft.com/office/drawing/2014/main" id="{FCAF2570-BF22-4FC0-B62D-35A2435CF086}"/>
              </a:ext>
            </a:extLst>
          </p:cNvPr>
          <p:cNvGrpSpPr>
            <a:grpSpLocks/>
          </p:cNvGrpSpPr>
          <p:nvPr/>
        </p:nvGrpSpPr>
        <p:grpSpPr bwMode="auto">
          <a:xfrm>
            <a:off x="7759701" y="5432425"/>
            <a:ext cx="1939925" cy="1041400"/>
            <a:chOff x="3840" y="3216"/>
            <a:chExt cx="1222" cy="656"/>
          </a:xfrm>
        </p:grpSpPr>
        <p:grpSp>
          <p:nvGrpSpPr>
            <p:cNvPr id="97834" name="Group 554">
              <a:extLst>
                <a:ext uri="{FF2B5EF4-FFF2-40B4-BE49-F238E27FC236}">
                  <a16:creationId xmlns:a16="http://schemas.microsoft.com/office/drawing/2014/main" id="{62643FEC-5BA3-4578-8C58-42863938C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216"/>
              <a:ext cx="852" cy="656"/>
              <a:chOff x="795" y="720"/>
              <a:chExt cx="3849" cy="2912"/>
            </a:xfrm>
          </p:grpSpPr>
          <p:sp>
            <p:nvSpPr>
              <p:cNvPr id="97835" name="Rectangle 555" descr="25%">
                <a:extLst>
                  <a:ext uri="{FF2B5EF4-FFF2-40B4-BE49-F238E27FC236}">
                    <a16:creationId xmlns:a16="http://schemas.microsoft.com/office/drawing/2014/main" id="{8C793C1C-9B29-4EC5-B8ED-DE151FFB1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132"/>
                <a:ext cx="3849" cy="192"/>
              </a:xfrm>
              <a:prstGeom prst="rect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 useBgFill="1">
            <p:nvSpPr>
              <p:cNvPr id="97836" name="Rectangle 556">
                <a:extLst>
                  <a:ext uri="{FF2B5EF4-FFF2-40B4-BE49-F238E27FC236}">
                    <a16:creationId xmlns:a16="http://schemas.microsoft.com/office/drawing/2014/main" id="{458E81DD-651A-430E-B8F9-8CE610F54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3283"/>
                <a:ext cx="375" cy="297"/>
              </a:xfrm>
              <a:prstGeom prst="rect">
                <a:avLst/>
              </a:prstGeom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37" name="Rectangle 557">
                <a:extLst>
                  <a:ext uri="{FF2B5EF4-FFF2-40B4-BE49-F238E27FC236}">
                    <a16:creationId xmlns:a16="http://schemas.microsoft.com/office/drawing/2014/main" id="{088B3EDB-54E5-4EF9-988F-1294F74F1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720"/>
                <a:ext cx="864" cy="4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38" name="Rectangle 558">
                <a:extLst>
                  <a:ext uri="{FF2B5EF4-FFF2-40B4-BE49-F238E27FC236}">
                    <a16:creationId xmlns:a16="http://schemas.microsoft.com/office/drawing/2014/main" id="{B3136E64-80E4-4D80-B1E9-E795EE47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1452"/>
                <a:ext cx="717" cy="29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39" name="Rectangle 559">
                <a:extLst>
                  <a:ext uri="{FF2B5EF4-FFF2-40B4-BE49-F238E27FC236}">
                    <a16:creationId xmlns:a16="http://schemas.microsoft.com/office/drawing/2014/main" id="{14645E79-1282-4E87-A506-57592B819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551"/>
                <a:ext cx="767" cy="81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40" name="Rectangle 560">
                <a:extLst>
                  <a:ext uri="{FF2B5EF4-FFF2-40B4-BE49-F238E27FC236}">
                    <a16:creationId xmlns:a16="http://schemas.microsoft.com/office/drawing/2014/main" id="{95839750-9E85-4CCC-AB54-69731AB9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2551"/>
                <a:ext cx="864" cy="4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41" name="Oval 561">
                <a:extLst>
                  <a:ext uri="{FF2B5EF4-FFF2-40B4-BE49-F238E27FC236}">
                    <a16:creationId xmlns:a16="http://schemas.microsoft.com/office/drawing/2014/main" id="{9B5A6B47-6136-49D5-88A6-39E70A378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3545"/>
                <a:ext cx="375" cy="8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 useBgFill="1">
            <p:nvSpPr>
              <p:cNvPr id="97842" name="Oval 562">
                <a:extLst>
                  <a:ext uri="{FF2B5EF4-FFF2-40B4-BE49-F238E27FC236}">
                    <a16:creationId xmlns:a16="http://schemas.microsoft.com/office/drawing/2014/main" id="{6459CA40-2F47-4803-AF3A-48D5630AF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3231"/>
                <a:ext cx="375" cy="87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 useBgFill="1">
            <p:nvSpPr>
              <p:cNvPr id="97843" name="Rectangle 563">
                <a:extLst>
                  <a:ext uri="{FF2B5EF4-FFF2-40B4-BE49-F238E27FC236}">
                    <a16:creationId xmlns:a16="http://schemas.microsoft.com/office/drawing/2014/main" id="{8079E1B1-3BDC-4269-A4E2-03E129816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3283"/>
                <a:ext cx="375" cy="297"/>
              </a:xfrm>
              <a:prstGeom prst="rect">
                <a:avLst/>
              </a:prstGeom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44" name="Oval 564">
                <a:extLst>
                  <a:ext uri="{FF2B5EF4-FFF2-40B4-BE49-F238E27FC236}">
                    <a16:creationId xmlns:a16="http://schemas.microsoft.com/office/drawing/2014/main" id="{8AD2C7F0-C697-4DD1-943F-D696AA10A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3545"/>
                <a:ext cx="375" cy="8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 useBgFill="1">
            <p:nvSpPr>
              <p:cNvPr id="97845" name="Oval 565">
                <a:extLst>
                  <a:ext uri="{FF2B5EF4-FFF2-40B4-BE49-F238E27FC236}">
                    <a16:creationId xmlns:a16="http://schemas.microsoft.com/office/drawing/2014/main" id="{EE3CE642-C9B5-4F6F-824E-A0769FBD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3231"/>
                <a:ext cx="375" cy="87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46" name="Line 566">
                <a:extLst>
                  <a:ext uri="{FF2B5EF4-FFF2-40B4-BE49-F238E27FC236}">
                    <a16:creationId xmlns:a16="http://schemas.microsoft.com/office/drawing/2014/main" id="{D62D33D7-D091-43BE-817F-57A7AFCFC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9" y="2324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47" name="Line 567">
                <a:extLst>
                  <a:ext uri="{FF2B5EF4-FFF2-40B4-BE49-F238E27FC236}">
                    <a16:creationId xmlns:a16="http://schemas.microsoft.com/office/drawing/2014/main" id="{E0D93728-DB4D-4CBB-8FD5-073AE8946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9" y="1749"/>
                <a:ext cx="0" cy="3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48" name="Line 568">
                <a:extLst>
                  <a:ext uri="{FF2B5EF4-FFF2-40B4-BE49-F238E27FC236}">
                    <a16:creationId xmlns:a16="http://schemas.microsoft.com/office/drawing/2014/main" id="{97719C1B-CF8A-44B2-A08D-A715788CA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9" y="1173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49" name="Line 569">
                <a:extLst>
                  <a:ext uri="{FF2B5EF4-FFF2-40B4-BE49-F238E27FC236}">
                    <a16:creationId xmlns:a16="http://schemas.microsoft.com/office/drawing/2014/main" id="{694CD733-301A-4D33-8D33-784A0C2FF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7" y="2324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0" name="Line 570">
                <a:extLst>
                  <a:ext uri="{FF2B5EF4-FFF2-40B4-BE49-F238E27FC236}">
                    <a16:creationId xmlns:a16="http://schemas.microsoft.com/office/drawing/2014/main" id="{8F1C712F-4013-42F8-B2A8-9DC025644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1" y="3004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1" name="Line 571">
                <a:extLst>
                  <a:ext uri="{FF2B5EF4-FFF2-40B4-BE49-F238E27FC236}">
                    <a16:creationId xmlns:a16="http://schemas.microsoft.com/office/drawing/2014/main" id="{E605448E-6B27-4E68-B9CF-3C3397C2F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0" y="3004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2" name="Rectangle 572">
                <a:extLst>
                  <a:ext uri="{FF2B5EF4-FFF2-40B4-BE49-F238E27FC236}">
                    <a16:creationId xmlns:a16="http://schemas.microsoft.com/office/drawing/2014/main" id="{6C1FFBB3-D261-434D-BC34-B51585F64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2551"/>
                <a:ext cx="865" cy="4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3" name="Line 573">
                <a:extLst>
                  <a:ext uri="{FF2B5EF4-FFF2-40B4-BE49-F238E27FC236}">
                    <a16:creationId xmlns:a16="http://schemas.microsoft.com/office/drawing/2014/main" id="{D7A8DD60-50DB-4783-8765-7166B519D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6" y="2324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4" name="Rectangle 574">
                <a:extLst>
                  <a:ext uri="{FF2B5EF4-FFF2-40B4-BE49-F238E27FC236}">
                    <a16:creationId xmlns:a16="http://schemas.microsoft.com/office/drawing/2014/main" id="{B90A86B9-A59A-4FD5-ACE5-C1CA714DB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2551"/>
                <a:ext cx="864" cy="4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5" name="Line 575">
                <a:extLst>
                  <a:ext uri="{FF2B5EF4-FFF2-40B4-BE49-F238E27FC236}">
                    <a16:creationId xmlns:a16="http://schemas.microsoft.com/office/drawing/2014/main" id="{70BF4CC1-0DE1-4800-8B30-225D12B8A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5" y="2324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6" name="AutoShape 576">
                <a:extLst>
                  <a:ext uri="{FF2B5EF4-FFF2-40B4-BE49-F238E27FC236}">
                    <a16:creationId xmlns:a16="http://schemas.microsoft.com/office/drawing/2014/main" id="{2022144B-C692-475F-BB44-877F66C2D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3231"/>
                <a:ext cx="767" cy="296"/>
              </a:xfrm>
              <a:prstGeom prst="roundRect">
                <a:avLst>
                  <a:gd name="adj" fmla="val 12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7" name="Line 577">
                <a:extLst>
                  <a:ext uri="{FF2B5EF4-FFF2-40B4-BE49-F238E27FC236}">
                    <a16:creationId xmlns:a16="http://schemas.microsoft.com/office/drawing/2014/main" id="{FEDA7F43-C5A7-4DA9-80F3-C446FABB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6" y="3004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8" name="Line 578">
                <a:extLst>
                  <a:ext uri="{FF2B5EF4-FFF2-40B4-BE49-F238E27FC236}">
                    <a16:creationId xmlns:a16="http://schemas.microsoft.com/office/drawing/2014/main" id="{2F477F70-AE43-461B-BB02-0B7A32904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022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59" name="Line 579">
                <a:extLst>
                  <a:ext uri="{FF2B5EF4-FFF2-40B4-BE49-F238E27FC236}">
                    <a16:creationId xmlns:a16="http://schemas.microsoft.com/office/drawing/2014/main" id="{815EB25A-F727-4979-8417-9A3294184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8" y="921"/>
                <a:ext cx="23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60" name="Line 580">
                <a:extLst>
                  <a:ext uri="{FF2B5EF4-FFF2-40B4-BE49-F238E27FC236}">
                    <a16:creationId xmlns:a16="http://schemas.microsoft.com/office/drawing/2014/main" id="{6E202228-BBB8-41C7-A7AB-61F47C5D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929"/>
                <a:ext cx="0" cy="1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61" name="Line 581">
                <a:extLst>
                  <a:ext uri="{FF2B5EF4-FFF2-40B4-BE49-F238E27FC236}">
                    <a16:creationId xmlns:a16="http://schemas.microsoft.com/office/drawing/2014/main" id="{D2065024-6037-4387-B35D-5EAE35C61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6" y="912"/>
                <a:ext cx="0" cy="12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  <p:sp>
            <p:nvSpPr>
              <p:cNvPr id="97862" name="Line 582">
                <a:extLst>
                  <a:ext uri="{FF2B5EF4-FFF2-40B4-BE49-F238E27FC236}">
                    <a16:creationId xmlns:a16="http://schemas.microsoft.com/office/drawing/2014/main" id="{B2FABE30-2AED-41E6-A93C-AD8F1271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7" y="912"/>
                <a:ext cx="0" cy="12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L"/>
              </a:p>
            </p:txBody>
          </p:sp>
        </p:grpSp>
        <p:sp>
          <p:nvSpPr>
            <p:cNvPr id="97863" name="Text Box 583">
              <a:extLst>
                <a:ext uri="{FF2B5EF4-FFF2-40B4-BE49-F238E27FC236}">
                  <a16:creationId xmlns:a16="http://schemas.microsoft.com/office/drawing/2014/main" id="{47008556-F94C-4F9C-B3C9-F1D64BFE4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45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IL">
                  <a:latin typeface="Times New Roman" panose="02020603050405020304" pitchFamily="18" charset="0"/>
                </a:rPr>
                <a:t>I/O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698D7-BC78-404E-A38C-4F7D28D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76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date object has the properties year, month, and day which can also be accessed using the dot operator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err="1"/>
              <a:t>today.day</a:t>
            </a:r>
            <a:endParaRPr lang="en-US" altLang="en-US" dirty="0"/>
          </a:p>
          <a:p>
            <a:pPr lvl="2">
              <a:buFont typeface="Wingdings" pitchFamily="2" charset="2"/>
              <a:buNone/>
            </a:pPr>
            <a:r>
              <a:rPr lang="en-US" altLang="en-US" dirty="0" err="1"/>
              <a:t>today.year</a:t>
            </a:r>
            <a:endParaRPr lang="en-US" altLang="en-US" dirty="0"/>
          </a:p>
          <a:p>
            <a:endParaRPr lang="en-US" dirty="0"/>
          </a:p>
          <a:p>
            <a:r>
              <a:rPr lang="en-US" dirty="0"/>
              <a:t>Unix Timestamp:</a:t>
            </a:r>
          </a:p>
          <a:p>
            <a:pPr marL="0" indent="0">
              <a:buNone/>
            </a:pPr>
            <a:r>
              <a:rPr lang="en-US" i="1" dirty="0"/>
              <a:t>The </a:t>
            </a:r>
            <a:r>
              <a:rPr lang="en-US" b="1" i="1" dirty="0"/>
              <a:t>Unix</a:t>
            </a:r>
            <a:r>
              <a:rPr lang="en-US" i="1" dirty="0"/>
              <a:t> time (or </a:t>
            </a:r>
            <a:r>
              <a:rPr lang="en-US" b="1" i="1" dirty="0"/>
              <a:t>Unix</a:t>
            </a:r>
            <a:r>
              <a:rPr lang="en-US" i="1" dirty="0"/>
              <a:t> epoch or POSIX time or </a:t>
            </a:r>
            <a:r>
              <a:rPr lang="en-US" b="1" i="1" dirty="0"/>
              <a:t>Unix timestamp</a:t>
            </a:r>
            <a:r>
              <a:rPr lang="en-US" i="1" dirty="0"/>
              <a:t>) is a system for describing points in time, defined as the number of seconds elapsed since midnight </a:t>
            </a:r>
            <a:r>
              <a:rPr lang="en-US" i="1" dirty="0" err="1"/>
              <a:t>proleptic</a:t>
            </a:r>
            <a:r>
              <a:rPr lang="en-US" i="1" dirty="0"/>
              <a:t> Coordinated Universal Time (UTC) of January 1, 1970, not counting leap seconds. --wiki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728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Mathematical operators:</a:t>
            </a:r>
          </a:p>
          <a:p>
            <a:pPr lvl="1"/>
            <a:r>
              <a:rPr lang="en-US" dirty="0"/>
              <a:t>Addition: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today+yesterday</a:t>
            </a:r>
            <a:endParaRPr lang="en-US" dirty="0"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urier" pitchFamily="49" charset="0"/>
              </a:rPr>
              <a:t>Traceback</a:t>
            </a:r>
            <a:r>
              <a:rPr lang="en-US" dirty="0">
                <a:latin typeface="Courier" pitchFamily="49" charset="0"/>
              </a:rPr>
              <a:t> (most recent call last):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  File "&lt;</a:t>
            </a:r>
            <a:r>
              <a:rPr lang="en-US" dirty="0" err="1">
                <a:latin typeface="Courier" pitchFamily="49" charset="0"/>
              </a:rPr>
              <a:t>stdin</a:t>
            </a:r>
            <a:r>
              <a:rPr lang="en-US" dirty="0">
                <a:latin typeface="Courier" pitchFamily="49" charset="0"/>
              </a:rPr>
              <a:t>&gt;", line 1, in &lt;module&gt;</a:t>
            </a:r>
          </a:p>
          <a:p>
            <a:pPr marL="274320" lvl="1" indent="0">
              <a:buNone/>
            </a:pPr>
            <a:r>
              <a:rPr lang="en-US" dirty="0" err="1">
                <a:latin typeface="Courier" pitchFamily="49" charset="0"/>
              </a:rPr>
              <a:t>TypeError</a:t>
            </a:r>
            <a:r>
              <a:rPr lang="en-US" dirty="0">
                <a:latin typeface="Courier" pitchFamily="49" charset="0"/>
              </a:rPr>
              <a:t>: unsupported operand type(s) for +: '</a:t>
            </a:r>
            <a:r>
              <a:rPr lang="en-US" dirty="0" err="1">
                <a:latin typeface="Courier" pitchFamily="49" charset="0"/>
              </a:rPr>
              <a:t>datetime.date</a:t>
            </a:r>
            <a:r>
              <a:rPr lang="en-US" dirty="0">
                <a:latin typeface="Courier" pitchFamily="49" charset="0"/>
              </a:rPr>
              <a:t>' and '</a:t>
            </a:r>
            <a:r>
              <a:rPr lang="en-US" dirty="0" err="1">
                <a:latin typeface="Courier" pitchFamily="49" charset="0"/>
              </a:rPr>
              <a:t>datetime.date</a:t>
            </a:r>
            <a:r>
              <a:rPr lang="en-US" dirty="0">
                <a:latin typeface="Courier" pitchFamily="49" charset="0"/>
              </a:rPr>
              <a:t>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Subtraction: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&gt;&gt;&gt; today-yesterday</a:t>
            </a:r>
          </a:p>
          <a:p>
            <a:pPr marL="274320" lvl="1" indent="0">
              <a:buNone/>
            </a:pPr>
            <a:r>
              <a:rPr lang="en-US" dirty="0" err="1">
                <a:latin typeface="Courier" pitchFamily="49" charset="0"/>
              </a:rPr>
              <a:t>datetime.timedelta</a:t>
            </a:r>
            <a:r>
              <a:rPr lang="en-US" dirty="0">
                <a:latin typeface="Courier" pitchFamily="49" charset="0"/>
              </a:rPr>
              <a:t>(1)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(today-yesterday)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'1 day, 0:00:00'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042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Condition:</a:t>
            </a:r>
          </a:p>
          <a:p>
            <a:pPr lvl="1"/>
            <a:r>
              <a:rPr lang="en-US" dirty="0">
                <a:latin typeface="Courier" pitchFamily="49" charset="0"/>
              </a:rPr>
              <a:t>&gt;&gt;&gt; today&lt;yesterday</a:t>
            </a:r>
          </a:p>
          <a:p>
            <a:pPr lvl="1"/>
            <a:r>
              <a:rPr lang="en-US" dirty="0">
                <a:latin typeface="Courier" pitchFamily="49" charset="0"/>
              </a:rPr>
              <a:t>False</a:t>
            </a:r>
          </a:p>
          <a:p>
            <a:pPr lvl="1"/>
            <a:r>
              <a:rPr lang="en-US" dirty="0">
                <a:latin typeface="Courier" pitchFamily="49" charset="0"/>
              </a:rPr>
              <a:t>&gt;&gt;&gt; today&gt;yesterday</a:t>
            </a:r>
          </a:p>
          <a:p>
            <a:pPr lvl="1"/>
            <a:r>
              <a:rPr lang="en-US" dirty="0">
                <a:latin typeface="Courier" pitchFamily="49" charset="0"/>
              </a:rPr>
              <a:t>True</a:t>
            </a:r>
          </a:p>
          <a:p>
            <a:pPr lvl="1"/>
            <a:r>
              <a:rPr lang="en-US" dirty="0">
                <a:latin typeface="Courier" pitchFamily="49" charset="0"/>
              </a:rPr>
              <a:t>&gt;&gt;&gt; today==yesterday</a:t>
            </a:r>
          </a:p>
          <a:p>
            <a:pPr lvl="1"/>
            <a:r>
              <a:rPr lang="en-US" dirty="0">
                <a:latin typeface="Courier" pitchFamily="49" charset="0"/>
              </a:rPr>
              <a:t>False</a:t>
            </a:r>
          </a:p>
          <a:p>
            <a:pPr lvl="1"/>
            <a:r>
              <a:rPr lang="en-US" dirty="0">
                <a:latin typeface="Courier" pitchFamily="49" charset="0"/>
              </a:rPr>
              <a:t>&gt;&gt;&gt; today!=yesterday</a:t>
            </a:r>
          </a:p>
          <a:p>
            <a:pPr lvl="1"/>
            <a:r>
              <a:rPr lang="en-US" dirty="0">
                <a:latin typeface="Courier" pitchFamily="49" charset="0"/>
              </a:rPr>
              <a:t>True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943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 string to </a:t>
            </a:r>
            <a:r>
              <a:rPr lang="en-US" dirty="0" err="1"/>
              <a:t>datetime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date_object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datetime.strptime</a:t>
            </a:r>
            <a:r>
              <a:rPr lang="en-US" dirty="0">
                <a:latin typeface="Courier" pitchFamily="49" charset="0"/>
              </a:rPr>
              <a:t>('2016/10/18 18:33:00', '%Y/%m/%d %H:%M:%S')</a:t>
            </a:r>
          </a:p>
          <a:p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&gt;&gt;&gt; print </a:t>
            </a:r>
            <a:r>
              <a:rPr lang="en-US" dirty="0" err="1">
                <a:latin typeface="Courier" pitchFamily="49" charset="0"/>
              </a:rPr>
              <a:t>date_object</a:t>
            </a:r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2016-10-18 18:33:00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50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-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74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# Give the current date and time (use the function now() associated to </a:t>
            </a:r>
            <a:r>
              <a:rPr lang="en-US" dirty="0" err="1">
                <a:latin typeface="Courier" pitchFamily="49" charset="0"/>
              </a:rPr>
              <a:t>datetime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datetime.datetime.now</a:t>
            </a:r>
            <a:r>
              <a:rPr lang="en-US" dirty="0">
                <a:latin typeface="Courier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# Give the current year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datetime.datetime.now</a:t>
            </a:r>
            <a:r>
              <a:rPr lang="en-US" dirty="0">
                <a:latin typeface="Courier" pitchFamily="49" charset="0"/>
              </a:rPr>
              <a:t>().</a:t>
            </a:r>
            <a:r>
              <a:rPr lang="en-US" dirty="0" err="1">
                <a:latin typeface="Courier" pitchFamily="49" charset="0"/>
              </a:rPr>
              <a:t>strftime</a:t>
            </a:r>
            <a:r>
              <a:rPr lang="en-US" dirty="0">
                <a:latin typeface="Courier" pitchFamily="49" charset="0"/>
              </a:rPr>
              <a:t>('%Y'))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# Give the current week number of the year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datetime.datetime.now</a:t>
            </a:r>
            <a:r>
              <a:rPr lang="en-US" dirty="0">
                <a:latin typeface="Courier" pitchFamily="49" charset="0"/>
              </a:rPr>
              <a:t>().</a:t>
            </a:r>
            <a:r>
              <a:rPr lang="en-US" dirty="0" err="1">
                <a:latin typeface="Courier" pitchFamily="49" charset="0"/>
              </a:rPr>
              <a:t>strftime</a:t>
            </a:r>
            <a:r>
              <a:rPr lang="en-US" dirty="0">
                <a:latin typeface="Courier" pitchFamily="49" charset="0"/>
              </a:rPr>
              <a:t>('%W'))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# Give day of the week 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datetime.datetime.now</a:t>
            </a:r>
            <a:r>
              <a:rPr lang="en-US" dirty="0">
                <a:latin typeface="Courier" pitchFamily="49" charset="0"/>
              </a:rPr>
              <a:t>().</a:t>
            </a:r>
            <a:r>
              <a:rPr lang="en-US" dirty="0" err="1">
                <a:latin typeface="Courier" pitchFamily="49" charset="0"/>
              </a:rPr>
              <a:t>strftime</a:t>
            </a:r>
            <a:r>
              <a:rPr lang="en-US" dirty="0">
                <a:latin typeface="Courier" pitchFamily="49" charset="0"/>
              </a:rPr>
              <a:t>('%A'))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-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75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# Convert a string to </a:t>
            </a:r>
            <a:r>
              <a:rPr lang="en-US" dirty="0" err="1">
                <a:latin typeface="Courier" pitchFamily="49" charset="0"/>
              </a:rPr>
              <a:t>datetime</a:t>
            </a:r>
            <a:r>
              <a:rPr lang="en-US" dirty="0">
                <a:latin typeface="Courier" pitchFamily="49" charset="0"/>
              </a:rPr>
              <a:t> 'Oct 18 2016 6:43PM’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date_object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datetime.strptime</a:t>
            </a:r>
            <a:r>
              <a:rPr lang="en-US" dirty="0">
                <a:latin typeface="Courier" pitchFamily="49" charset="0"/>
              </a:rPr>
              <a:t>('Oct 18 2016 6:43PM', '%b %d %Y %I:%</a:t>
            </a:r>
            <a:r>
              <a:rPr lang="en-US" dirty="0" err="1">
                <a:latin typeface="Courier" pitchFamily="49" charset="0"/>
              </a:rPr>
              <a:t>M%p</a:t>
            </a:r>
            <a:r>
              <a:rPr lang="en-US" dirty="0">
                <a:latin typeface="Courier" pitchFamily="49" charset="0"/>
              </a:rPr>
              <a:t>')  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print(</a:t>
            </a:r>
            <a:r>
              <a:rPr lang="en-US" dirty="0" err="1">
                <a:latin typeface="Courier" pitchFamily="49" charset="0"/>
              </a:rPr>
              <a:t>date_object</a:t>
            </a:r>
            <a:r>
              <a:rPr lang="en-US" dirty="0">
                <a:latin typeface="Courier" pitchFamily="49" charset="0"/>
              </a:rPr>
              <a:t>)  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2016-10-18 18:43:00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# Subtract 5 days from current date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timedeltadt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date.today</a:t>
            </a:r>
            <a:r>
              <a:rPr lang="en-US" dirty="0">
                <a:latin typeface="Courier" pitchFamily="49" charset="0"/>
              </a:rPr>
              <a:t>() - </a:t>
            </a:r>
            <a:r>
              <a:rPr lang="en-US" dirty="0" err="1">
                <a:latin typeface="Courier" pitchFamily="49" charset="0"/>
              </a:rPr>
              <a:t>timedelta</a:t>
            </a:r>
            <a:r>
              <a:rPr lang="en-US" dirty="0">
                <a:latin typeface="Courier" pitchFamily="49" charset="0"/>
              </a:rPr>
              <a:t>(5)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print('Current Date :',</a:t>
            </a:r>
            <a:r>
              <a:rPr lang="en-US" dirty="0" err="1">
                <a:latin typeface="Courier" pitchFamily="49" charset="0"/>
              </a:rPr>
              <a:t>date.today</a:t>
            </a:r>
            <a:r>
              <a:rPr lang="en-US" dirty="0">
                <a:latin typeface="Courier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print('5 days before Current Date :',</a:t>
            </a:r>
            <a:r>
              <a:rPr lang="en-US" dirty="0" err="1">
                <a:latin typeface="Courier" pitchFamily="49" charset="0"/>
              </a:rPr>
              <a:t>dt</a:t>
            </a:r>
            <a:r>
              <a:rPr lang="en-US" dirty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-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# Convert a UNIX timestamp into a readable date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&gt;&gt;&gt; print(</a:t>
            </a:r>
            <a:r>
              <a:rPr lang="en-US" sz="1600" dirty="0" err="1">
                <a:latin typeface="Courier" pitchFamily="49" charset="0"/>
              </a:rPr>
              <a:t>datetime.fromtimestamp</a:t>
            </a:r>
            <a:r>
              <a:rPr lang="en-US" sz="1600" dirty="0">
                <a:latin typeface="Courier" pitchFamily="49" charset="0"/>
              </a:rPr>
              <a:t>( </a:t>
            </a:r>
            <a:r>
              <a:rPr lang="en-US" sz="1600" dirty="0" err="1">
                <a:latin typeface="Courier" pitchFamily="49" charset="0"/>
              </a:rPr>
              <a:t>int</a:t>
            </a:r>
            <a:r>
              <a:rPr lang="en-US" sz="1600" dirty="0">
                <a:latin typeface="Courier" pitchFamily="49" charset="0"/>
              </a:rPr>
              <a:t>("1344205682")    ).</a:t>
            </a:r>
            <a:r>
              <a:rPr lang="en-US" sz="1600" dirty="0" err="1">
                <a:latin typeface="Courier" pitchFamily="49" charset="0"/>
              </a:rPr>
              <a:t>strftime</a:t>
            </a:r>
            <a:r>
              <a:rPr lang="en-US" sz="1600" dirty="0">
                <a:latin typeface="Courier" pitchFamily="49" charset="0"/>
              </a:rPr>
              <a:t>('%Y-%m-%d %H:%M:%S'))</a:t>
            </a:r>
          </a:p>
          <a:p>
            <a:pPr marL="0" indent="0">
              <a:buNone/>
            </a:pP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# Give dates between two dates</a:t>
            </a:r>
          </a:p>
          <a:p>
            <a:pPr marL="0" indent="0">
              <a:buNone/>
            </a:pP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from </a:t>
            </a:r>
            <a:r>
              <a:rPr lang="en-US" sz="1600" dirty="0" err="1">
                <a:latin typeface="Courier" pitchFamily="49" charset="0"/>
              </a:rPr>
              <a:t>datetime</a:t>
            </a:r>
            <a:r>
              <a:rPr lang="en-US" sz="1600" dirty="0">
                <a:latin typeface="Courier" pitchFamily="49" charset="0"/>
              </a:rPr>
              <a:t> import </a:t>
            </a:r>
            <a:r>
              <a:rPr lang="en-US" sz="1600" dirty="0" err="1">
                <a:latin typeface="Courier" pitchFamily="49" charset="0"/>
              </a:rPr>
              <a:t>timedelta</a:t>
            </a:r>
            <a:r>
              <a:rPr lang="en-US" sz="1600" dirty="0">
                <a:latin typeface="Courier" pitchFamily="49" charset="0"/>
              </a:rPr>
              <a:t>, date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49" charset="0"/>
              </a:rPr>
              <a:t>def</a:t>
            </a:r>
            <a:r>
              <a:rPr lang="en-US" sz="1600" dirty="0">
                <a:latin typeface="Courier" pitchFamily="49" charset="0"/>
              </a:rPr>
              <a:t> </a:t>
            </a:r>
            <a:r>
              <a:rPr lang="en-US" sz="1600" dirty="0" err="1">
                <a:latin typeface="Courier" pitchFamily="49" charset="0"/>
              </a:rPr>
              <a:t>daterange</a:t>
            </a:r>
            <a:r>
              <a:rPr lang="en-US" sz="1600" dirty="0">
                <a:latin typeface="Courier" pitchFamily="49" charset="0"/>
              </a:rPr>
              <a:t>(date1, date2):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    for n in range(</a:t>
            </a:r>
            <a:r>
              <a:rPr lang="en-US" sz="1600" dirty="0" err="1">
                <a:latin typeface="Courier" pitchFamily="49" charset="0"/>
              </a:rPr>
              <a:t>int</a:t>
            </a:r>
            <a:r>
              <a:rPr lang="en-US" sz="1600" dirty="0">
                <a:latin typeface="Courier" pitchFamily="49" charset="0"/>
              </a:rPr>
              <a:t> ((date2 - date1).days)+1):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        yield date1 + </a:t>
            </a:r>
            <a:r>
              <a:rPr lang="en-US" sz="1600" dirty="0" err="1">
                <a:latin typeface="Courier" pitchFamily="49" charset="0"/>
              </a:rPr>
              <a:t>timedelta</a:t>
            </a:r>
            <a:r>
              <a:rPr lang="en-US" sz="1600" dirty="0">
                <a:latin typeface="Courier" pitchFamily="49" charset="0"/>
              </a:rPr>
              <a:t>(n)</a:t>
            </a:r>
          </a:p>
          <a:p>
            <a:pPr marL="0" indent="0">
              <a:buNone/>
            </a:pP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" pitchFamily="49" charset="0"/>
              </a:rPr>
              <a:t>start_dt</a:t>
            </a:r>
            <a:r>
              <a:rPr lang="en-US" sz="1600" dirty="0">
                <a:latin typeface="Courier" pitchFamily="49" charset="0"/>
              </a:rPr>
              <a:t> = date(2015, 12, 20)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49" charset="0"/>
              </a:rPr>
              <a:t>end_dt</a:t>
            </a:r>
            <a:r>
              <a:rPr lang="en-US" sz="1600" dirty="0">
                <a:latin typeface="Courier" pitchFamily="49" charset="0"/>
              </a:rPr>
              <a:t> = date(2016, 1, 11)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for </a:t>
            </a:r>
            <a:r>
              <a:rPr lang="en-US" sz="1600" dirty="0" err="1">
                <a:latin typeface="Courier" pitchFamily="49" charset="0"/>
              </a:rPr>
              <a:t>dt</a:t>
            </a:r>
            <a:r>
              <a:rPr lang="en-US" sz="1600" dirty="0">
                <a:latin typeface="Courier" pitchFamily="49" charset="0"/>
              </a:rPr>
              <a:t> in </a:t>
            </a:r>
            <a:r>
              <a:rPr lang="en-US" sz="1600" dirty="0" err="1">
                <a:latin typeface="Courier" pitchFamily="49" charset="0"/>
              </a:rPr>
              <a:t>daterange</a:t>
            </a:r>
            <a:r>
              <a:rPr lang="en-US" sz="1600" dirty="0">
                <a:latin typeface="Courier" pitchFamily="49" charset="0"/>
              </a:rPr>
              <a:t>(</a:t>
            </a:r>
            <a:r>
              <a:rPr lang="en-US" sz="1600" dirty="0" err="1">
                <a:latin typeface="Courier" pitchFamily="49" charset="0"/>
              </a:rPr>
              <a:t>start_dt</a:t>
            </a:r>
            <a:r>
              <a:rPr lang="en-US" sz="1600" dirty="0">
                <a:latin typeface="Courier" pitchFamily="49" charset="0"/>
              </a:rPr>
              <a:t>, </a:t>
            </a:r>
            <a:r>
              <a:rPr lang="en-US" sz="1600" dirty="0" err="1">
                <a:latin typeface="Courier" pitchFamily="49" charset="0"/>
              </a:rPr>
              <a:t>end_dt</a:t>
            </a:r>
            <a:r>
              <a:rPr lang="en-US" sz="1600" dirty="0">
                <a:latin typeface="Courier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    print(</a:t>
            </a:r>
            <a:r>
              <a:rPr lang="en-US" sz="1600" dirty="0" err="1">
                <a:latin typeface="Courier" pitchFamily="49" charset="0"/>
              </a:rPr>
              <a:t>dt.strftime</a:t>
            </a:r>
            <a:r>
              <a:rPr lang="en-US" sz="1600" dirty="0">
                <a:latin typeface="Courier" pitchFamily="49" charset="0"/>
              </a:rPr>
              <a:t>("%Y-%m-%d"))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95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971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Regular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3980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manipulation tool</a:t>
            </a:r>
          </a:p>
          <a:p>
            <a:r>
              <a:rPr lang="en-US" dirty="0"/>
              <a:t>REX are in all modern languages</a:t>
            </a:r>
          </a:p>
          <a:p>
            <a:endParaRPr lang="en-US" dirty="0"/>
          </a:p>
          <a:p>
            <a:r>
              <a:rPr lang="en-US" dirty="0"/>
              <a:t>Use regular expressions to:</a:t>
            </a:r>
          </a:p>
          <a:p>
            <a:pPr lvl="1"/>
            <a:r>
              <a:rPr lang="en-US" dirty="0"/>
              <a:t>Search a string (</a:t>
            </a:r>
            <a:r>
              <a:rPr lang="en-US" dirty="0">
                <a:latin typeface="Courier" pitchFamily="49" charset="0"/>
              </a:rPr>
              <a:t>search</a:t>
            </a:r>
            <a:r>
              <a:rPr lang="en-US" dirty="0"/>
              <a:t> and </a:t>
            </a:r>
            <a:r>
              <a:rPr lang="en-US" dirty="0">
                <a:latin typeface="Courier" pitchFamily="49" charset="0"/>
              </a:rPr>
              <a:t>match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Replace parts of a string (</a:t>
            </a:r>
            <a:r>
              <a:rPr lang="en-US" dirty="0">
                <a:latin typeface="Courier" pitchFamily="49" charset="0"/>
              </a:rPr>
              <a:t>sub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Break strings into smaller pieces (</a:t>
            </a:r>
            <a:r>
              <a:rPr lang="en-US" dirty="0">
                <a:latin typeface="Courier" pitchFamily="49" charset="0"/>
              </a:rPr>
              <a:t>split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4170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case:</a:t>
            </a:r>
          </a:p>
          <a:p>
            <a:pPr lvl="1"/>
            <a:r>
              <a:rPr lang="en-US" dirty="0"/>
              <a:t>Characters matching themselves</a:t>
            </a:r>
          </a:p>
          <a:p>
            <a:pPr marL="274320" lvl="1" indent="0">
              <a:buNone/>
            </a:pPr>
            <a:r>
              <a:rPr lang="en-US" dirty="0"/>
              <a:t>“foo” will match “foo” and only that string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[x] matching any one character of a list of characters</a:t>
            </a:r>
          </a:p>
          <a:p>
            <a:pPr marL="274320" lvl="1" indent="0">
              <a:buNone/>
            </a:pPr>
            <a:r>
              <a:rPr lang="en-US" dirty="0"/>
              <a:t>“[</a:t>
            </a:r>
            <a:r>
              <a:rPr lang="en-US" dirty="0" err="1"/>
              <a:t>abc</a:t>
            </a:r>
            <a:r>
              <a:rPr lang="en-US" dirty="0"/>
              <a:t>] matches ‘a’, ‘b’ or ‘c’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[^x] matching any one character not in the x</a:t>
            </a:r>
          </a:p>
          <a:p>
            <a:pPr marL="274320" lvl="1" indent="0">
              <a:buNone/>
            </a:pPr>
            <a:r>
              <a:rPr lang="en-US" dirty="0"/>
              <a:t>“[^</a:t>
            </a:r>
            <a:r>
              <a:rPr lang="en-US" dirty="0" err="1"/>
              <a:t>abc</a:t>
            </a:r>
            <a:r>
              <a:rPr lang="en-US" dirty="0"/>
              <a:t>] matches anything but ‘a’, ‘b’ or ‘c’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“.” matches any single character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Parentheses groups “(</a:t>
            </a:r>
            <a:r>
              <a:rPr lang="en-US" dirty="0" err="1"/>
              <a:t>abc</a:t>
            </a:r>
            <a:r>
              <a:rPr lang="en-US" dirty="0"/>
              <a:t>)+” </a:t>
            </a:r>
            <a:r>
              <a:rPr lang="en-US" dirty="0" err="1"/>
              <a:t>mathes</a:t>
            </a:r>
            <a:r>
              <a:rPr lang="en-US" dirty="0"/>
              <a:t> ‘</a:t>
            </a:r>
            <a:r>
              <a:rPr lang="en-US" dirty="0" err="1"/>
              <a:t>abc</a:t>
            </a:r>
            <a:r>
              <a:rPr lang="en-US" dirty="0"/>
              <a:t>’, ‘</a:t>
            </a:r>
            <a:r>
              <a:rPr lang="en-US" dirty="0" err="1"/>
              <a:t>abcabc</a:t>
            </a:r>
            <a:r>
              <a:rPr lang="en-US" dirty="0"/>
              <a:t>’,…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x|y</a:t>
            </a:r>
            <a:r>
              <a:rPr lang="en-US" dirty="0"/>
              <a:t> matches x or y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08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BB3A-E9E6-4FA0-B041-2B09D1AD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CE1DC-B72C-4EDD-B43F-226EB1A2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42BCE-3D20-41B1-9181-1642E5FE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905001"/>
            <a:ext cx="7286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31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complex:</a:t>
            </a:r>
          </a:p>
          <a:p>
            <a:pPr lvl="1"/>
            <a:r>
              <a:rPr lang="en-US" dirty="0"/>
              <a:t>x* </a:t>
            </a:r>
            <a:r>
              <a:rPr lang="en-US" dirty="0" err="1"/>
              <a:t>matche</a:t>
            </a:r>
            <a:r>
              <a:rPr lang="en-US" dirty="0"/>
              <a:t> zero or more x</a:t>
            </a:r>
          </a:p>
          <a:p>
            <a:pPr lvl="1"/>
            <a:r>
              <a:rPr lang="en-US" dirty="0"/>
              <a:t>x+ matches one or more x</a:t>
            </a:r>
          </a:p>
          <a:p>
            <a:pPr lvl="1"/>
            <a:r>
              <a:rPr lang="en-US" dirty="0"/>
              <a:t>x? match zero or one x</a:t>
            </a:r>
          </a:p>
          <a:p>
            <a:pPr lvl="1"/>
            <a:r>
              <a:rPr lang="en-US" dirty="0"/>
              <a:t>x{2,3} match 2 or 3 x</a:t>
            </a:r>
          </a:p>
          <a:p>
            <a:pPr lvl="1"/>
            <a:r>
              <a:rPr lang="en-US" dirty="0"/>
              <a:t>\d any digit</a:t>
            </a:r>
          </a:p>
          <a:p>
            <a:pPr lvl="1"/>
            <a:r>
              <a:rPr lang="en-US" dirty="0"/>
              <a:t>\s any whitespaces</a:t>
            </a:r>
          </a:p>
          <a:p>
            <a:pPr lvl="1"/>
            <a:r>
              <a:rPr lang="en-US" dirty="0"/>
              <a:t>\w any alphanumeric</a:t>
            </a:r>
          </a:p>
          <a:p>
            <a:pPr lvl="1"/>
            <a:r>
              <a:rPr lang="en-US" dirty="0"/>
              <a:t>\W any non-alphanumeric</a:t>
            </a:r>
          </a:p>
          <a:p>
            <a:pPr lvl="1"/>
            <a:r>
              <a:rPr lang="en-US" dirty="0"/>
              <a:t>^ matches the beginning of a string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6638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function: Search and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two basic functions are </a:t>
            </a:r>
            <a:r>
              <a:rPr lang="en-US" dirty="0" err="1"/>
              <a:t>re.search</a:t>
            </a:r>
            <a:r>
              <a:rPr lang="en-US" dirty="0"/>
              <a:t> and </a:t>
            </a:r>
            <a:r>
              <a:rPr lang="en-US" dirty="0" err="1"/>
              <a:t>re.match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Search looks for a pattern anywhere in a string</a:t>
            </a:r>
          </a:p>
          <a:p>
            <a:pPr marL="274320" lvl="1" indent="0">
              <a:buNone/>
            </a:pPr>
            <a:r>
              <a:rPr lang="en-US" dirty="0"/>
              <a:t>Match looks for a match staring at the beginning</a:t>
            </a:r>
          </a:p>
          <a:p>
            <a:pPr marL="0" indent="0">
              <a:buNone/>
            </a:pPr>
            <a:r>
              <a:rPr lang="en-US" dirty="0"/>
              <a:t>Both return None (logical false) if the pattern isn’t found and a “match object” instance if it is</a:t>
            </a:r>
          </a:p>
          <a:p>
            <a:r>
              <a:rPr lang="en-US" dirty="0"/>
              <a:t>&gt;&gt;&gt; import re</a:t>
            </a:r>
          </a:p>
          <a:p>
            <a:r>
              <a:rPr lang="en-US" dirty="0"/>
              <a:t>&gt;&gt;&gt; pattern='test'</a:t>
            </a:r>
          </a:p>
          <a:p>
            <a:r>
              <a:rPr lang="en-US" dirty="0"/>
              <a:t>&gt;&gt;&gt; </a:t>
            </a:r>
            <a:r>
              <a:rPr lang="en-US" dirty="0" err="1"/>
              <a:t>re.search</a:t>
            </a:r>
            <a:r>
              <a:rPr lang="en-US" dirty="0"/>
              <a:t>(pattern,'</a:t>
            </a:r>
            <a:r>
              <a:rPr lang="en-US" dirty="0" err="1"/>
              <a:t>aaaaatestbbbbb</a:t>
            </a:r>
            <a:r>
              <a:rPr lang="en-US" dirty="0"/>
              <a:t>')</a:t>
            </a:r>
          </a:p>
          <a:p>
            <a:r>
              <a:rPr lang="en-US" dirty="0"/>
              <a:t>&lt;_</a:t>
            </a:r>
            <a:r>
              <a:rPr lang="en-US" dirty="0" err="1"/>
              <a:t>sre.SRE_Match</a:t>
            </a:r>
            <a:r>
              <a:rPr lang="en-US" dirty="0"/>
              <a:t> object at 0x7f3eb2b3c920&gt;</a:t>
            </a:r>
          </a:p>
          <a:p>
            <a:r>
              <a:rPr lang="en-US" dirty="0"/>
              <a:t>&gt;&gt;&gt; </a:t>
            </a:r>
            <a:r>
              <a:rPr lang="en-US" dirty="0" err="1"/>
              <a:t>re.search</a:t>
            </a:r>
            <a:r>
              <a:rPr lang="en-US" dirty="0"/>
              <a:t>(pattern,'</a:t>
            </a:r>
            <a:r>
              <a:rPr lang="en-US" dirty="0" err="1"/>
              <a:t>aaaaatetbbbbb</a:t>
            </a:r>
            <a:r>
              <a:rPr lang="en-US" dirty="0"/>
              <a:t>')</a:t>
            </a:r>
          </a:p>
          <a:p>
            <a:r>
              <a:rPr lang="en-US" dirty="0"/>
              <a:t>&gt;&gt;&gt;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4045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matched_string</a:t>
            </a:r>
            <a:r>
              <a:rPr lang="en-US" dirty="0">
                <a:latin typeface="Courier" pitchFamily="49" charset="0"/>
              </a:rPr>
              <a:t>=</a:t>
            </a:r>
            <a:r>
              <a:rPr lang="en-US" dirty="0" err="1">
                <a:latin typeface="Courier" pitchFamily="49" charset="0"/>
              </a:rPr>
              <a:t>re.search</a:t>
            </a:r>
            <a:r>
              <a:rPr lang="en-US" dirty="0">
                <a:latin typeface="Courier" pitchFamily="49" charset="0"/>
              </a:rPr>
              <a:t>(pattern,'</a:t>
            </a:r>
            <a:r>
              <a:rPr lang="en-US" dirty="0" err="1">
                <a:latin typeface="Courier" pitchFamily="49" charset="0"/>
              </a:rPr>
              <a:t>aaaaatestbbbbb</a:t>
            </a:r>
            <a:r>
              <a:rPr lang="en-US" dirty="0">
                <a:latin typeface="Courier" pitchFamily="49" charset="0"/>
              </a:rPr>
              <a:t>')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matched_string.group</a:t>
            </a:r>
            <a:r>
              <a:rPr lang="en-US" dirty="0">
                <a:latin typeface="Courier" pitchFamily="49" charset="0"/>
              </a:rPr>
              <a:t>() #group returns string matched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'test'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matched_string.start</a:t>
            </a:r>
            <a:r>
              <a:rPr lang="en-US" dirty="0">
                <a:latin typeface="Courier" pitchFamily="49" charset="0"/>
              </a:rPr>
              <a:t>() # match start offset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5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matched_string.end</a:t>
            </a:r>
            <a:r>
              <a:rPr lang="en-US" dirty="0">
                <a:latin typeface="Courier" pitchFamily="49" charset="0"/>
              </a:rPr>
              <a:t>() # match end offset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9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&gt;&gt;&gt; </a:t>
            </a:r>
            <a:r>
              <a:rPr lang="en-US" dirty="0" err="1">
                <a:latin typeface="Courier" pitchFamily="49" charset="0"/>
              </a:rPr>
              <a:t>matched_string.span</a:t>
            </a:r>
            <a:r>
              <a:rPr lang="en-US" dirty="0">
                <a:latin typeface="Courier" pitchFamily="49" charset="0"/>
              </a:rPr>
              <a:t>() # return tuple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(5, 9)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0147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– Pattern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83</a:t>
            </a:fld>
            <a:endParaRPr lang="fr-F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Write the pattern to match any email addresses finishing by .</a:t>
            </a:r>
            <a:r>
              <a:rPr lang="en-US" dirty="0" err="1"/>
              <a:t>edu</a:t>
            </a:r>
            <a:r>
              <a:rPr lang="en-US" dirty="0"/>
              <a:t>,.</a:t>
            </a:r>
            <a:r>
              <a:rPr lang="en-US" dirty="0" err="1"/>
              <a:t>com,.org,.net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your code on the following address:</a:t>
            </a:r>
          </a:p>
          <a:p>
            <a:pPr lvl="1"/>
            <a:r>
              <a:rPr lang="en-US" dirty="0">
                <a:hlinkClick r:id="rId2"/>
              </a:rPr>
              <a:t>finmath@uchicago.edu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finmath@uchicago.ed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4596" y="2641601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49" charset="0"/>
              </a:rPr>
              <a:t>&gt;&gt;&gt; pattern="\w+@(\w+\.)+(</a:t>
            </a:r>
            <a:r>
              <a:rPr lang="en-US" sz="2400" dirty="0" err="1">
                <a:latin typeface="Courier" pitchFamily="49" charset="0"/>
              </a:rPr>
              <a:t>com|org|net|edu</a:t>
            </a:r>
            <a:r>
              <a:rPr lang="en-US" sz="2400" dirty="0">
                <a:latin typeface="Courier" pitchFamily="49" charset="0"/>
              </a:rPr>
              <a:t>)"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5166668"/>
            <a:ext cx="8452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49" charset="0"/>
              </a:rPr>
              <a:t>&gt;&gt;&gt; a=</a:t>
            </a:r>
            <a:r>
              <a:rPr lang="en-US" sz="2000" dirty="0" err="1">
                <a:latin typeface="Courier" pitchFamily="49" charset="0"/>
              </a:rPr>
              <a:t>re.match</a:t>
            </a:r>
            <a:r>
              <a:rPr lang="en-US" sz="2000" dirty="0">
                <a:latin typeface="Courier" pitchFamily="49" charset="0"/>
              </a:rPr>
              <a:t>(</a:t>
            </a:r>
            <a:r>
              <a:rPr lang="en-US" sz="2000" dirty="0" err="1">
                <a:latin typeface="Courier" pitchFamily="49" charset="0"/>
              </a:rPr>
              <a:t>pattern,“finmath@uchicago.edu</a:t>
            </a:r>
            <a:r>
              <a:rPr lang="en-US" sz="2000" dirty="0">
                <a:latin typeface="Courier" pitchFamily="49" charset="0"/>
              </a:rPr>
              <a:t>")</a:t>
            </a:r>
          </a:p>
          <a:p>
            <a:r>
              <a:rPr lang="en-US" sz="2000" dirty="0">
                <a:latin typeface="Courier" pitchFamily="49" charset="0"/>
              </a:rPr>
              <a:t>&gt;&gt;&gt; </a:t>
            </a:r>
            <a:r>
              <a:rPr lang="en-US" sz="2000" dirty="0" err="1">
                <a:latin typeface="Courier" pitchFamily="49" charset="0"/>
              </a:rPr>
              <a:t>a.group</a:t>
            </a:r>
            <a:r>
              <a:rPr lang="en-US" sz="2000" dirty="0">
                <a:latin typeface="Courier" pitchFamily="49" charset="0"/>
              </a:rPr>
              <a:t>()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2000" dirty="0">
                <a:latin typeface="Courier" pitchFamily="49" charset="0"/>
              </a:rPr>
              <a:t>'finmath@uchicago.edu'  </a:t>
            </a:r>
          </a:p>
        </p:txBody>
      </p:sp>
    </p:spTree>
    <p:extLst>
      <p:ext uri="{BB962C8B-B14F-4D97-AF65-F5344CB8AC3E}">
        <p14:creationId xmlns:p14="http://schemas.microsoft.com/office/powerpoint/2010/main" val="34754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– Pattern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84</a:t>
            </a:fld>
            <a:endParaRPr lang="fr-F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ea typeface="ＭＳ Ｐゴシック" charset="-128"/>
              </a:rPr>
              <a:t>We can put parentheses around groups we want to be able to reference</a:t>
            </a:r>
          </a:p>
          <a:p>
            <a:r>
              <a:rPr lang="en-US" altLang="en-US" dirty="0">
                <a:ea typeface="ＭＳ Ｐゴシック" charset="-128"/>
              </a:rPr>
              <a:t>Give the code to return the login and the domain of an email address</a:t>
            </a:r>
          </a:p>
          <a:p>
            <a:endParaRPr lang="en-US" altLang="en-US" sz="2000" dirty="0">
              <a:latin typeface="Courier" charset="0"/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Note that the ‘groups’ are numbered in a preorder traversal of the forest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2200" y="2895601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&gt;&gt;&gt; pattern2 = "(\w+)@((\w+\.)+(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com|org|net|edu</a:t>
            </a:r>
            <a:r>
              <a:rPr lang="en-US" altLang="en-US" dirty="0">
                <a:latin typeface="Courier" charset="0"/>
                <a:ea typeface="ＭＳ Ｐゴシック" charset="-128"/>
              </a:rPr>
              <a:t>))"</a:t>
            </a:r>
          </a:p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&gt;&gt;&gt; a = 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re.match</a:t>
            </a:r>
            <a:r>
              <a:rPr lang="en-US" altLang="en-US" dirty="0">
                <a:latin typeface="Courier" charset="0"/>
                <a:ea typeface="ＭＳ Ｐゴシック" charset="-128"/>
              </a:rPr>
              <a:t>(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patter,"</a:t>
            </a:r>
            <a:r>
              <a:rPr lang="en-US" dirty="0" err="1">
                <a:latin typeface="Courier" pitchFamily="49" charset="0"/>
              </a:rPr>
              <a:t>finmath@uchicago.edu</a:t>
            </a:r>
            <a:r>
              <a:rPr lang="en-US" altLang="en-US" dirty="0">
                <a:latin typeface="Courier" charset="0"/>
                <a:ea typeface="ＭＳ Ｐゴシック" charset="-128"/>
              </a:rPr>
              <a:t>")</a:t>
            </a:r>
          </a:p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&gt;&gt;&gt; 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a.group</a:t>
            </a:r>
            <a:r>
              <a:rPr lang="en-US" altLang="en-US" dirty="0">
                <a:latin typeface="Courier" charset="0"/>
                <a:ea typeface="ＭＳ Ｐゴシック" charset="-128"/>
              </a:rPr>
              <a:t>(1)</a:t>
            </a:r>
          </a:p>
          <a:p>
            <a:pPr>
              <a:buFont typeface="Symbol" charset="2"/>
              <a:buNone/>
            </a:pPr>
            <a:r>
              <a:rPr lang="en-US" altLang="en-US" dirty="0" err="1">
                <a:latin typeface="Courier" charset="0"/>
                <a:ea typeface="ＭＳ Ｐゴシック" charset="-128"/>
              </a:rPr>
              <a:t>finmath</a:t>
            </a:r>
            <a:r>
              <a:rPr lang="en-US" altLang="en-US" dirty="0">
                <a:latin typeface="Courier" charset="0"/>
                <a:ea typeface="ＭＳ Ｐゴシック" charset="-128"/>
              </a:rPr>
              <a:t>'</a:t>
            </a:r>
          </a:p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&gt;&gt;&gt; 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a.group</a:t>
            </a:r>
            <a:r>
              <a:rPr lang="en-US" altLang="en-US" dirty="0">
                <a:latin typeface="Courier" charset="0"/>
                <a:ea typeface="ＭＳ Ｐゴシック" charset="-128"/>
              </a:rPr>
              <a:t>(2)</a:t>
            </a:r>
          </a:p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'</a:t>
            </a:r>
            <a:r>
              <a:rPr lang="en-US" dirty="0">
                <a:latin typeface="Courier" pitchFamily="49" charset="0"/>
              </a:rPr>
              <a:t>uchicago.edu</a:t>
            </a:r>
            <a:r>
              <a:rPr lang="en-US" altLang="en-US" dirty="0">
                <a:latin typeface="Courier" charset="0"/>
                <a:ea typeface="ＭＳ Ｐゴシック" charset="-128"/>
              </a:rPr>
              <a:t>'</a:t>
            </a:r>
          </a:p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&gt;&gt;&gt; r2.groups()</a:t>
            </a:r>
          </a:p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r2.groups()</a:t>
            </a:r>
          </a:p>
          <a:p>
            <a:pPr>
              <a:buFont typeface="Symbol" charset="2"/>
              <a:buNone/>
            </a:pPr>
            <a:r>
              <a:rPr lang="en-US" altLang="en-US" dirty="0">
                <a:latin typeface="Courier" charset="0"/>
                <a:ea typeface="ＭＳ Ｐゴシック" charset="-128"/>
              </a:rPr>
              <a:t>('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finin</a:t>
            </a:r>
            <a:r>
              <a:rPr lang="en-US" altLang="en-US" dirty="0">
                <a:latin typeface="Courier" charset="0"/>
                <a:ea typeface="ＭＳ Ｐゴシック" charset="-128"/>
              </a:rPr>
              <a:t>', 'cs.umbc.edu', '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umbc</a:t>
            </a:r>
            <a:r>
              <a:rPr lang="en-US" altLang="en-US" dirty="0">
                <a:latin typeface="Courier" charset="0"/>
                <a:ea typeface="ＭＳ Ｐゴシック" charset="-128"/>
              </a:rPr>
              <a:t>.', '</a:t>
            </a:r>
            <a:r>
              <a:rPr lang="en-US" altLang="en-US" dirty="0" err="1">
                <a:latin typeface="Courier" charset="0"/>
                <a:ea typeface="ＭＳ Ｐゴシック" charset="-128"/>
              </a:rPr>
              <a:t>edu</a:t>
            </a:r>
            <a:r>
              <a:rPr lang="en-US" altLang="en-US" dirty="0">
                <a:latin typeface="Courier" charset="0"/>
                <a:ea typeface="ＭＳ Ｐゴシック" charset="-128"/>
              </a:rPr>
              <a:t>’)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0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– Pattern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85</a:t>
            </a:fld>
            <a:endParaRPr lang="fr-F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Label on matched group can be labelled by: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  <a:ea typeface="ＭＳ Ｐゴシック" charset="-128"/>
              </a:rPr>
              <a:t>(?P&lt;label&gt;[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pattern_to_match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])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  <a:ea typeface="ＭＳ Ｐゴシック" charset="-128"/>
              </a:rPr>
              <a:t>Example: 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(?P&lt;name&gt;\w+) can be called by .group(‘name’)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Apply that to the example with the email using the label login and the label domain.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837835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pattern3 = "(?P&lt;login&gt;\w+)@(?P&lt;domain&gt;(\w+\.)+(</a:t>
            </a:r>
            <a:r>
              <a:rPr lang="en-US" dirty="0" err="1"/>
              <a:t>com|org|net|edu</a:t>
            </a:r>
            <a:r>
              <a:rPr lang="en-US" dirty="0"/>
              <a:t>))"</a:t>
            </a:r>
          </a:p>
          <a:p>
            <a:r>
              <a:rPr lang="en-US" dirty="0"/>
              <a:t>&gt;&gt;&gt; a = </a:t>
            </a:r>
            <a:r>
              <a:rPr lang="en-US" dirty="0" err="1"/>
              <a:t>re.match</a:t>
            </a:r>
            <a:r>
              <a:rPr lang="en-US" dirty="0"/>
              <a:t>(pattern3,"finmath@uchicago.edu")</a:t>
            </a:r>
          </a:p>
          <a:p>
            <a:r>
              <a:rPr lang="en-US" dirty="0"/>
              <a:t>&gt;&gt;&gt; print </a:t>
            </a:r>
            <a:r>
              <a:rPr lang="en-US" dirty="0" err="1"/>
              <a:t>a.group</a:t>
            </a:r>
            <a:r>
              <a:rPr lang="en-US" dirty="0"/>
              <a:t>('login')</a:t>
            </a:r>
          </a:p>
          <a:p>
            <a:r>
              <a:rPr lang="en-US" dirty="0" err="1"/>
              <a:t>finmath</a:t>
            </a:r>
            <a:endParaRPr lang="en-US" dirty="0"/>
          </a:p>
          <a:p>
            <a:r>
              <a:rPr lang="en-US" dirty="0"/>
              <a:t>&gt;&gt;&gt; print </a:t>
            </a:r>
            <a:r>
              <a:rPr lang="en-US" dirty="0" err="1"/>
              <a:t>a.group</a:t>
            </a:r>
            <a:r>
              <a:rPr lang="en-US" dirty="0"/>
              <a:t>('domain')</a:t>
            </a:r>
          </a:p>
          <a:p>
            <a:r>
              <a:rPr lang="en-US" dirty="0"/>
              <a:t>uchicago.edu</a:t>
            </a:r>
          </a:p>
        </p:txBody>
      </p:sp>
    </p:spTree>
    <p:extLst>
      <p:ext uri="{BB962C8B-B14F-4D97-AF65-F5344CB8AC3E}">
        <p14:creationId xmlns:p14="http://schemas.microsoft.com/office/powerpoint/2010/main" val="33699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–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86</a:t>
            </a:fld>
            <a:endParaRPr lang="fr-F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</a:rPr>
              <a:t>You already know the method split associated to strings:</a:t>
            </a:r>
          </a:p>
          <a:p>
            <a:pPr lvl="1"/>
            <a:r>
              <a:rPr lang="en-US" dirty="0"/>
              <a:t>&gt;&gt;&gt; a="I am so glad to be in class today"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a.split</a:t>
            </a:r>
            <a:r>
              <a:rPr lang="en-US" dirty="0"/>
              <a:t>(" ")</a:t>
            </a:r>
          </a:p>
          <a:p>
            <a:pPr lvl="1"/>
            <a:r>
              <a:rPr lang="en-US" dirty="0"/>
              <a:t>['I', 'am', 'so', 'glad', 'to', 'be', 'in', 'class', 'today']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re.split</a:t>
            </a:r>
            <a:r>
              <a:rPr lang="en-US" dirty="0"/>
              <a:t>({pattern}) to find the same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4837836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&gt;&gt;&gt; </a:t>
            </a:r>
            <a:r>
              <a:rPr lang="en-US" dirty="0" err="1"/>
              <a:t>re.split</a:t>
            </a:r>
            <a:r>
              <a:rPr lang="en-US" dirty="0"/>
              <a:t>("\</a:t>
            </a:r>
            <a:r>
              <a:rPr lang="en-US" dirty="0" err="1"/>
              <a:t>W+",a</a:t>
            </a:r>
            <a:r>
              <a:rPr lang="en-US" dirty="0"/>
              <a:t>)</a:t>
            </a:r>
          </a:p>
          <a:p>
            <a:r>
              <a:rPr lang="en-US" dirty="0"/>
              <a:t>['I', 'am', 'so', 'glad', 'to', 'be', 'in', 'class', 'today']</a:t>
            </a:r>
          </a:p>
        </p:txBody>
      </p:sp>
    </p:spTree>
    <p:extLst>
      <p:ext uri="{BB962C8B-B14F-4D97-AF65-F5344CB8AC3E}">
        <p14:creationId xmlns:p14="http://schemas.microsoft.com/office/powerpoint/2010/main" val="30974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pattern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87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>
                <a:ea typeface="ＭＳ Ｐゴシック" charset="-128"/>
              </a:rPr>
              <a:t>Reuse pattern more than once </a:t>
            </a:r>
            <a:r>
              <a:rPr lang="en-US" altLang="en-US" dirty="0">
                <a:ea typeface="ＭＳ Ｐゴシック" charset="-128"/>
                <a:sym typeface="Wingdings" panose="05000000000000000000" pitchFamily="2" charset="2"/>
              </a:rPr>
              <a:t> Compile the pattern</a:t>
            </a:r>
            <a:endParaRPr lang="en-US" altLang="en-US" dirty="0">
              <a:ea typeface="ＭＳ Ｐゴシック" charset="-128"/>
            </a:endParaRPr>
          </a:p>
          <a:p>
            <a:endParaRPr lang="en-US" altLang="en-US" sz="2000" dirty="0">
              <a:latin typeface="Courier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pattern3 = "(?P&lt;login&gt;\w+)@(?P&lt;domain&gt;(\w+\.)+(</a:t>
            </a:r>
            <a:r>
              <a:rPr lang="en-US" dirty="0" err="1">
                <a:latin typeface="Courier" pitchFamily="49" charset="0"/>
              </a:rPr>
              <a:t>com|org|net|edu</a:t>
            </a:r>
            <a:r>
              <a:rPr lang="en-US" dirty="0">
                <a:latin typeface="Courier" pitchFamily="49" charset="0"/>
              </a:rPr>
              <a:t>))“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  <a:ea typeface="ＭＳ Ｐゴシック" charset="-128"/>
              </a:rPr>
              <a:t>&gt;&gt;&gt; 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compiled_pattern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 = 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re.compile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(pattern3)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  <a:ea typeface="ＭＳ Ｐゴシック" charset="-128"/>
              </a:rPr>
              <a:t>&gt;&gt;&gt; 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compiled_pattern</a:t>
            </a:r>
            <a:endParaRPr lang="en-US" altLang="en-US" dirty="0">
              <a:latin typeface="Courier" pitchFamily="49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  <a:ea typeface="ＭＳ Ｐゴシック" charset="-128"/>
              </a:rPr>
              <a:t>&lt;_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sre.SRE_Pattern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 object at 0x9422e0&gt;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Use the compiled pattern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  <a:ea typeface="ＭＳ Ｐゴシック" charset="-128"/>
              </a:rPr>
              <a:t>&gt;&gt;&gt; a=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compiled_pattern.search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("finmatch@uchicago.edu")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  <a:ea typeface="ＭＳ Ｐゴシック" charset="-128"/>
              </a:rPr>
              <a:t>&gt;&gt;&gt; 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a.groups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()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49" charset="0"/>
                <a:ea typeface="ＭＳ Ｐゴシック" charset="-128"/>
              </a:rPr>
              <a:t>('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finmatch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', 'uchicago.edu', '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uchicago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.', '</a:t>
            </a:r>
            <a:r>
              <a:rPr lang="en-US" altLang="en-US" dirty="0" err="1">
                <a:latin typeface="Courier" pitchFamily="49" charset="0"/>
                <a:ea typeface="ＭＳ Ｐゴシック" charset="-128"/>
              </a:rPr>
              <a:t>edu</a:t>
            </a:r>
            <a:r>
              <a:rPr lang="en-US" altLang="en-US" dirty="0">
                <a:latin typeface="Courier" pitchFamily="49" charset="0"/>
                <a:ea typeface="ＭＳ Ｐゴシック" charset="-128"/>
              </a:rPr>
              <a:t>')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8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971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Reading a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7380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– 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Format: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&lt;</a:t>
            </a:r>
            <a:r>
              <a:rPr lang="en-US" altLang="en-US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 variable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 = open(&lt;</a:t>
            </a:r>
            <a:r>
              <a:rPr lang="en-US" altLang="en-US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 name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  <a:r>
              <a:rPr lang="en-US" altLang="en-US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"r")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altLang="en-US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en-US" altLang="en-US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Example:</a:t>
            </a:r>
            <a:endParaRPr lang="en-US" altLang="en-US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>
                <a:ea typeface="ＭＳ Ｐゴシック" pitchFamily="34" charset="-128"/>
              </a:rPr>
              <a:t>    (</a:t>
            </a:r>
            <a:r>
              <a:rPr lang="en-US" altLang="en-US" sz="2000" dirty="0">
                <a:ea typeface="ＭＳ Ｐゴシック" pitchFamily="34" charset="-128"/>
              </a:rPr>
              <a:t>Constant file name)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itchFamily="34" charset="-128"/>
              </a:rPr>
              <a:t> 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open("data.txt", "r")</a:t>
            </a:r>
          </a:p>
          <a:p>
            <a:pPr marL="1371600" lvl="3" indent="0">
              <a:buNone/>
            </a:pPr>
            <a:r>
              <a:rPr lang="en-US" altLang="en-US" dirty="0">
                <a:ea typeface="ＭＳ Ｐゴシック" pitchFamily="34" charset="-128"/>
              </a:rPr>
              <a:t>OR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itchFamily="34" charset="-128"/>
              </a:rPr>
              <a:t>    (Variable file name: entered by user at runtime)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filename = input("Enter name of input file: ")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open(filename, "r")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89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00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is:</a:t>
            </a:r>
          </a:p>
          <a:p>
            <a:pPr lvl="1"/>
            <a:r>
              <a:rPr lang="en-US" dirty="0"/>
              <a:t>Widely used</a:t>
            </a:r>
          </a:p>
          <a:p>
            <a:pPr lvl="1"/>
            <a:r>
              <a:rPr lang="en-US" dirty="0"/>
              <a:t>High-level (vs low-level: assembly code, C,…)</a:t>
            </a:r>
          </a:p>
          <a:p>
            <a:pPr lvl="1"/>
            <a:r>
              <a:rPr lang="en-US" dirty="0"/>
              <a:t>General-purpose (vs DSL: HTML, </a:t>
            </a:r>
            <a:r>
              <a:rPr lang="en-US" dirty="0" err="1"/>
              <a:t>Erlang</a:t>
            </a:r>
            <a:r>
              <a:rPr lang="en-US" dirty="0"/>
              <a:t>,…)</a:t>
            </a:r>
          </a:p>
          <a:p>
            <a:pPr lvl="1"/>
            <a:r>
              <a:rPr lang="en-US" dirty="0"/>
              <a:t>Interpreted (vs compiled)</a:t>
            </a:r>
          </a:p>
          <a:p>
            <a:pPr lvl="1"/>
            <a:r>
              <a:rPr lang="en-US" dirty="0"/>
              <a:t>Dynamic programming language (vs static)</a:t>
            </a:r>
          </a:p>
          <a:p>
            <a:pPr lvl="1"/>
            <a:endParaRPr lang="en-US" dirty="0"/>
          </a:p>
          <a:p>
            <a:r>
              <a:rPr lang="en-US" dirty="0"/>
              <a:t>Important paradigm:</a:t>
            </a:r>
          </a:p>
          <a:p>
            <a:pPr lvl="1"/>
            <a:r>
              <a:rPr lang="en-US" dirty="0"/>
              <a:t>Object-oriented</a:t>
            </a:r>
          </a:p>
          <a:p>
            <a:pPr lvl="1"/>
            <a:r>
              <a:rPr lang="en-US" dirty="0"/>
              <a:t>Functional/procedural</a:t>
            </a:r>
          </a:p>
          <a:p>
            <a:pPr lvl="1"/>
            <a:r>
              <a:rPr lang="en-US" dirty="0"/>
              <a:t>Dynamic type</a:t>
            </a:r>
          </a:p>
          <a:p>
            <a:pPr lvl="1"/>
            <a:r>
              <a:rPr lang="en-US" dirty="0"/>
              <a:t>Large set of libraries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AutoShape 2" descr="Image result for open source stam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open source stam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996"/>
            <a:ext cx="4890644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1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– Reading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itchFamily="34" charset="-128"/>
              </a:rPr>
              <a:t>Typically reading is done within the body of a loop</a:t>
            </a:r>
          </a:p>
          <a:p>
            <a:r>
              <a:rPr lang="en-US" altLang="en-US" dirty="0">
                <a:ea typeface="ＭＳ Ｐゴシック" pitchFamily="34" charset="-128"/>
              </a:rPr>
              <a:t>Each execution of the loop will read a line from the file into a string</a:t>
            </a:r>
          </a:p>
          <a:p>
            <a:pPr>
              <a:buNone/>
            </a:pP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  <a:p>
            <a:pPr>
              <a:buNone/>
            </a:pPr>
            <a:r>
              <a:rPr lang="en-US" altLang="en-US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Format: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 &lt;</a:t>
            </a:r>
            <a:r>
              <a:rPr lang="en-US" altLang="en-US" sz="1800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variable to store a string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 in &lt;</a:t>
            </a:r>
            <a:r>
              <a:rPr lang="en-US" altLang="en-US" sz="1800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 of file variable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&lt;</a:t>
            </a:r>
            <a:r>
              <a:rPr lang="en-US" altLang="en-US" sz="1800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 something with the string read from file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altLang="en-US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buNone/>
            </a:pPr>
            <a:r>
              <a:rPr lang="en-US" altLang="en-US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Example: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 line in </a:t>
            </a:r>
            <a:r>
              <a:rPr lang="en-US" altLang="en-US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print(line)  </a:t>
            </a:r>
            <a:r>
              <a:rPr lang="en-US" altLang="en-US" b="1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# Echo file contents back onscreen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1350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– Closing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+mj-lt"/>
                <a:ea typeface="ＭＳ Ｐゴシック" pitchFamily="34" charset="-128"/>
                <a:cs typeface="Consolas" pitchFamily="49" charset="0"/>
              </a:rPr>
              <a:t>Automatically closed once program terminates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Good practice to close a file (just in case of unexpected interruption)</a:t>
            </a:r>
          </a:p>
          <a:p>
            <a:pPr>
              <a:lnSpc>
                <a:spcPct val="8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US" dirty="0">
              <a:latin typeface="+mj-lt"/>
            </a:endParaRPr>
          </a:p>
          <a:p>
            <a:r>
              <a:rPr lang="en-US" altLang="en-US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Format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</a:t>
            </a:r>
            <a:r>
              <a:rPr lang="en-US" altLang="en-US" sz="1800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 of file variable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&gt;.close()</a:t>
            </a:r>
          </a:p>
          <a:p>
            <a:pPr lvl="1">
              <a:buFont typeface="Times New Roman" pitchFamily="18" charset="0"/>
              <a:buNone/>
            </a:pPr>
            <a:endParaRPr lang="en-US" altLang="en-US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US" altLang="en-US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Example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inputFile.close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2130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670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Writing a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533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– 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altLang="en-US" b="1" dirty="0">
                <a:ea typeface="ＭＳ Ｐゴシック" pitchFamily="34" charset="-128"/>
              </a:rPr>
              <a:t>Format:</a:t>
            </a:r>
            <a:endParaRPr lang="en-US" altLang="en-US" dirty="0">
              <a:ea typeface="ＭＳ Ｐゴシック" pitchFamily="34" charset="-128"/>
            </a:endParaRPr>
          </a:p>
          <a:p>
            <a:pPr marL="457200" indent="-457200"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	&lt;</a:t>
            </a:r>
            <a:r>
              <a:rPr lang="en-US" altLang="en-US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 of file variable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 = open(&lt;</a:t>
            </a:r>
            <a:r>
              <a:rPr lang="en-US" altLang="en-US" i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 name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&gt;, "w")</a:t>
            </a:r>
          </a:p>
          <a:p>
            <a:pPr marL="457200" indent="-457200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marL="457200" indent="-457200">
              <a:buNone/>
            </a:pPr>
            <a:r>
              <a:rPr lang="en-US" altLang="en-US" b="1" dirty="0">
                <a:ea typeface="ＭＳ Ｐゴシック" pitchFamily="34" charset="-128"/>
              </a:rPr>
              <a:t>Example:</a:t>
            </a:r>
            <a:endParaRPr lang="en-US" altLang="en-US" dirty="0">
              <a:ea typeface="ＭＳ Ｐゴシック" pitchFamily="34" charset="-128"/>
            </a:endParaRPr>
          </a:p>
          <a:p>
            <a:pPr marL="457200" indent="-457200">
              <a:buNone/>
            </a:pPr>
            <a:r>
              <a:rPr lang="en-US" altLang="en-US" dirty="0">
                <a:ea typeface="ＭＳ Ｐゴシック" pitchFamily="34" charset="-128"/>
              </a:rPr>
              <a:t>      (Constant file name) </a:t>
            </a:r>
          </a:p>
          <a:p>
            <a:pPr marL="457200" indent="-457200"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altLang="en-US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outputFile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open("gpa.txt", "w")</a:t>
            </a:r>
          </a:p>
          <a:p>
            <a:pPr marL="457200" indent="-457200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marL="457200" indent="-457200">
              <a:buNone/>
            </a:pPr>
            <a:r>
              <a:rPr lang="en-US" altLang="en-US" dirty="0">
                <a:ea typeface="ＭＳ Ｐゴシック" pitchFamily="34" charset="-128"/>
              </a:rPr>
              <a:t>     (Variable file name: entered by user at runtime)</a:t>
            </a:r>
          </a:p>
          <a:p>
            <a:pPr marL="457200" indent="-457200"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outputFileName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input("Enter the name of the output file   </a:t>
            </a:r>
          </a:p>
          <a:p>
            <a:pPr marL="457200" indent="-457200"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             to record the GPA's to: ")</a:t>
            </a:r>
          </a:p>
          <a:p>
            <a:pPr marL="457200" indent="-457200">
              <a:buNone/>
            </a:pP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outputFile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open(</a:t>
            </a:r>
            <a:r>
              <a:rPr lang="en-US" altLang="en-US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outputFileName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"w")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6236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– Writing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itchFamily="34" charset="-128"/>
              </a:rPr>
              <a:t>You can use the ‘</a:t>
            </a:r>
            <a:r>
              <a:rPr lang="en-US" altLang="ja-JP" sz="20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write()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 function in conjunction with a file variable.</a:t>
            </a:r>
          </a:p>
          <a:p>
            <a:r>
              <a:rPr lang="en-US" altLang="en-US" dirty="0">
                <a:ea typeface="ＭＳ Ｐゴシック" pitchFamily="34" charset="-128"/>
              </a:rPr>
              <a:t>Note however that this function will ONLY take a string parameter (everything else must be converted to this type first). </a:t>
            </a:r>
          </a:p>
          <a:p>
            <a:pPr>
              <a:buNone/>
            </a:pPr>
            <a:endParaRPr lang="en-US" altLang="en-US" b="1" dirty="0">
              <a:ea typeface="ＭＳ Ｐゴシック" pitchFamily="34" charset="-128"/>
            </a:endParaRPr>
          </a:p>
          <a:p>
            <a:pPr>
              <a:buNone/>
            </a:pPr>
            <a:r>
              <a:rPr lang="en-US" altLang="en-US" b="1" dirty="0">
                <a:ea typeface="ＭＳ Ｐゴシック" pitchFamily="34" charset="-128"/>
              </a:rPr>
              <a:t>Format:</a:t>
            </a:r>
          </a:p>
          <a:p>
            <a:pPr>
              <a:buNone/>
            </a:pPr>
            <a:r>
              <a:rPr lang="en-US" altLang="en-US" sz="1800" dirty="0">
                <a:ea typeface="ＭＳ Ｐゴシック" pitchFamily="34" charset="-128"/>
              </a:rPr>
              <a:t>  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outputFile.write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(temp)</a:t>
            </a:r>
          </a:p>
          <a:p>
            <a:pPr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>
              <a:buNone/>
            </a:pPr>
            <a:r>
              <a:rPr lang="en-US" altLang="en-US" b="1" dirty="0">
                <a:ea typeface="ＭＳ Ｐゴシック" pitchFamily="34" charset="-128"/>
              </a:rPr>
              <a:t>Example:</a:t>
            </a:r>
          </a:p>
          <a:p>
            <a:pPr>
              <a:buNone/>
            </a:pPr>
            <a:r>
              <a:rPr lang="en-US" altLang="en-US" sz="1800" b="1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# Assume that temp contains a string of characters.   </a:t>
            </a:r>
          </a:p>
          <a:p>
            <a:pPr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outputFile.write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(temp)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6404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pitchFamily="34" charset="-128"/>
              </a:rPr>
              <a:t>Reading From Files: Commonly Used Algorithm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Pseudo-code:</a:t>
            </a:r>
          </a:p>
          <a:p>
            <a:pPr marL="342900" lvl="1" indent="0"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Read a line from a file as a string</a:t>
            </a:r>
          </a:p>
          <a:p>
            <a:pPr marL="342900" lvl="1" indent="0"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 (string is not empty)</a:t>
            </a:r>
          </a:p>
          <a:p>
            <a:pPr marL="342900" lvl="1" indent="0"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process the line</a:t>
            </a:r>
          </a:p>
          <a:p>
            <a:pPr marL="342900" lvl="1" indent="0"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Read another line from the file</a:t>
            </a:r>
          </a:p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252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File Input: Alternate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Name of the online example: 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grades3.py</a:t>
            </a:r>
          </a:p>
          <a:p>
            <a:pPr marL="342900" lvl="1" indent="0">
              <a:buNone/>
              <a:defRPr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= input ("Enter name of input file: ")</a:t>
            </a:r>
          </a:p>
          <a:p>
            <a:pPr marL="342900" lvl="1" indent="0">
              <a:buNone/>
              <a:defRPr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= open(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, "r")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print("Opening file",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, " for reading.")</a:t>
            </a:r>
          </a:p>
          <a:p>
            <a:pPr marL="342900" lvl="1" indent="0">
              <a:buNone/>
              <a:defRPr/>
            </a:pPr>
            <a:endParaRPr lang="en-US" altLang="en-US" sz="1800" dirty="0">
              <a:latin typeface="Consolas" pitchFamily="49" charset="0"/>
              <a:cs typeface="Consolas" pitchFamily="49" charset="0"/>
            </a:endParaRP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line =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inputFile.readline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lvl="1" indent="0">
              <a:buNone/>
              <a:defRPr/>
            </a:pPr>
            <a:endParaRPr lang="en-US" altLang="en-US" sz="1800" dirty="0">
              <a:latin typeface="Consolas" pitchFamily="49" charset="0"/>
              <a:cs typeface="Consolas" pitchFamily="49" charset="0"/>
            </a:endParaRP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while (line != ""):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(line)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line =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inputFile.readline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lvl="1" indent="0">
              <a:buNone/>
              <a:defRPr/>
            </a:pPr>
            <a:endParaRPr lang="en-US" altLang="en-US" sz="1800" dirty="0">
              <a:latin typeface="Consolas" pitchFamily="49" charset="0"/>
              <a:cs typeface="Consolas" pitchFamily="49" charset="0"/>
            </a:endParaRPr>
          </a:p>
          <a:p>
            <a:pPr marL="342900" lvl="1" indent="0">
              <a:buNone/>
              <a:defRPr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inputFile.close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print("Completed reading of file",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defRPr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1">
              <a:defRPr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3079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Data Processing: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Files can be used to store complex data given  that there exists a predefined format.</a:t>
            </a:r>
          </a:p>
          <a:p>
            <a:r>
              <a:rPr lang="en-US" altLang="en-US">
                <a:ea typeface="ＭＳ Ｐゴシック" pitchFamily="34" charset="-128"/>
              </a:rPr>
              <a:t>Format of the example input file: ‘</a:t>
            </a:r>
            <a:r>
              <a:rPr lang="en-US" altLang="ja-JP" sz="20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employees.txt</a:t>
            </a:r>
            <a:r>
              <a:rPr lang="en-US" altLang="en-US">
                <a:ea typeface="ＭＳ Ｐゴシック" pitchFamily="34" charset="-128"/>
              </a:rPr>
              <a:t>’</a:t>
            </a:r>
            <a:endParaRPr lang="en-US" altLang="ja-JP">
              <a:ea typeface="ＭＳ Ｐゴシック" pitchFamily="34" charset="-128"/>
            </a:endParaRPr>
          </a:p>
          <a:p>
            <a:pPr marL="342900" lvl="1" indent="0">
              <a:buNone/>
            </a:pPr>
            <a:r>
              <a:rPr lang="en-US" altLang="en-US">
                <a:ea typeface="ＭＳ Ｐゴシック" pitchFamily="34" charset="-128"/>
              </a:rPr>
              <a:t>&lt;</a:t>
            </a:r>
            <a:r>
              <a:rPr lang="en-US" altLang="en-US" i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Last name</a:t>
            </a:r>
            <a:r>
              <a:rPr lang="en-US" altLang="en-US">
                <a:ea typeface="ＭＳ Ｐゴシック" pitchFamily="34" charset="-128"/>
              </a:rPr>
              <a:t>&gt;&lt;</a:t>
            </a: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SP</a:t>
            </a:r>
            <a:r>
              <a:rPr lang="en-US" altLang="en-US">
                <a:ea typeface="ＭＳ Ｐゴシック" pitchFamily="34" charset="-128"/>
              </a:rPr>
              <a:t>&gt;&lt;</a:t>
            </a:r>
            <a:r>
              <a:rPr lang="en-US" altLang="en-US" i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First Name</a:t>
            </a:r>
            <a:r>
              <a:rPr lang="en-US" altLang="en-US">
                <a:ea typeface="ＭＳ Ｐゴシック" pitchFamily="34" charset="-128"/>
              </a:rPr>
              <a:t>&gt;,&lt;</a:t>
            </a:r>
            <a:r>
              <a:rPr lang="en-US" altLang="en-US" i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Occupation</a:t>
            </a:r>
            <a:r>
              <a:rPr lang="en-US" altLang="en-US">
                <a:ea typeface="ＭＳ Ｐゴシック" pitchFamily="34" charset="-128"/>
              </a:rPr>
              <a:t>&gt;,&lt;</a:t>
            </a:r>
            <a:r>
              <a:rPr lang="en-US" altLang="en-US" i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Income</a:t>
            </a:r>
            <a:r>
              <a:rPr lang="en-US" altLang="en-US">
                <a:ea typeface="ＭＳ Ｐゴシック" pitchFamily="34" charset="-128"/>
              </a:rPr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1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pitchFamily="34" charset="-128"/>
              </a:rPr>
              <a:t>Example Program: </a:t>
            </a: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data_processing.py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 ("employees.txt", "r")</a:t>
            </a:r>
          </a:p>
          <a:p>
            <a:pPr marL="0" indent="0">
              <a:buNone/>
            </a:pPr>
            <a:endParaRPr lang="en-US" altLang="en-US" sz="18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 ("Reading from file input.txt")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 line in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name,job,income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line.split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(',')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last,first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name.split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income =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(income)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income = income + (income * BONUS)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print("Name: %s, %s\t\t\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tJob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 %s\t\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tIncome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$%.2f" 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%(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first,last,job,income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endParaRPr lang="en-US" altLang="en-US" sz="18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 ("Completed reading of file input.txt")</a:t>
            </a:r>
          </a:p>
          <a:p>
            <a:pPr marL="0" indent="0">
              <a:buNone/>
            </a:pP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inputFile.close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0" y="2209800"/>
            <a:ext cx="29718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</a:rPr>
              <a:t># EMPLOYEES.TXT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Adama Lee,CAG,30000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Morris Heather,Heroine,0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Lee Bruce,JKD master,100000</a:t>
            </a:r>
          </a:p>
          <a:p>
            <a:pPr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2102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Error Handling With Exceptions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99</a:t>
            </a:fld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3600" y="1600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ea typeface="ＭＳ Ｐゴシック" pitchFamily="34" charset="-128"/>
              </a:rPr>
              <a:t>Exceptions are used to deal with extraordinary errors (‘exceptional ones’).</a:t>
            </a:r>
          </a:p>
          <a:p>
            <a:r>
              <a:rPr lang="en-US" altLang="en-US">
                <a:ea typeface="ＭＳ Ｐゴシック" pitchFamily="34" charset="-128"/>
              </a:rPr>
              <a:t>Typically these are fatal runtime errors (“crashes” program)</a:t>
            </a:r>
          </a:p>
          <a:p>
            <a:r>
              <a:rPr lang="en-US" altLang="en-US">
                <a:ea typeface="ＭＳ Ｐゴシック" pitchFamily="34" charset="-128"/>
              </a:rPr>
              <a:t>Example: trying to open a non-existent file</a:t>
            </a:r>
          </a:p>
          <a:p>
            <a:r>
              <a:rPr lang="en-US" altLang="en-US">
                <a:ea typeface="ＭＳ Ｐゴシック" pitchFamily="34" charset="-128"/>
              </a:rPr>
              <a:t>Basic structure of handling exceptions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try: 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	Attempt something where exception error may happen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except &lt;</a:t>
            </a:r>
            <a:r>
              <a:rPr lang="en-US" altLang="en-US" i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exception type</a:t>
            </a: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&gt;: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	React to the error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else:  </a:t>
            </a:r>
            <a:r>
              <a:rPr lang="en-US" altLang="en-US" b="1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# Not always needed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	What to do if no error is encountered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finally:  </a:t>
            </a:r>
            <a:r>
              <a:rPr lang="en-US" altLang="en-US" b="1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# Not always needed</a:t>
            </a:r>
          </a:p>
          <a:p>
            <a:pPr marL="342900" lvl="1" indent="0">
              <a:buNone/>
            </a:pPr>
            <a:r>
              <a:rPr lang="en-US" altLang="en-US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Actions that must always be performed </a:t>
            </a:r>
            <a:endParaRPr lang="en-US" altLang="en-US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8838</Words>
  <Application>Microsoft Office PowerPoint</Application>
  <PresentationFormat>Widescreen</PresentationFormat>
  <Paragraphs>1658</Paragraphs>
  <Slides>135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135</vt:i4>
      </vt:variant>
    </vt:vector>
  </HeadingPairs>
  <TitlesOfParts>
    <vt:vector size="149" baseType="lpstr">
      <vt:lpstr>Arial</vt:lpstr>
      <vt:lpstr>Ariral</vt:lpstr>
      <vt:lpstr>Calibri</vt:lpstr>
      <vt:lpstr>Calibri Light</vt:lpstr>
      <vt:lpstr>Comic Sans MS</vt:lpstr>
      <vt:lpstr>Consolas</vt:lpstr>
      <vt:lpstr>Courier</vt:lpstr>
      <vt:lpstr>Geneva</vt:lpstr>
      <vt:lpstr>Symbol</vt:lpstr>
      <vt:lpstr>Times New Roman</vt:lpstr>
      <vt:lpstr>Wingdings</vt:lpstr>
      <vt:lpstr>Office Theme</vt:lpstr>
      <vt:lpstr>Clip</vt:lpstr>
      <vt:lpstr>VISIO</vt:lpstr>
      <vt:lpstr>MSCA 37014 Python for Analytics</vt:lpstr>
      <vt:lpstr>Let’s first talk about</vt:lpstr>
      <vt:lpstr>Just after: Von Neumann architecture</vt:lpstr>
      <vt:lpstr>Compilation Chain</vt:lpstr>
      <vt:lpstr>Where is Python in the programming language?</vt:lpstr>
      <vt:lpstr>Memory Hierarchy</vt:lpstr>
      <vt:lpstr>Where are We Going??</vt:lpstr>
      <vt:lpstr>Moore’s law</vt:lpstr>
      <vt:lpstr>Python</vt:lpstr>
      <vt:lpstr>Python installation</vt:lpstr>
      <vt:lpstr>Books</vt:lpstr>
      <vt:lpstr>Running a Python program</vt:lpstr>
      <vt:lpstr>Indentation</vt:lpstr>
      <vt:lpstr>The basics</vt:lpstr>
      <vt:lpstr>Basic Data types</vt:lpstr>
      <vt:lpstr>Comments</vt:lpstr>
      <vt:lpstr>Assignment</vt:lpstr>
      <vt:lpstr>Using a variable </vt:lpstr>
      <vt:lpstr>Multiple Assignment</vt:lpstr>
      <vt:lpstr>Naming rules</vt:lpstr>
      <vt:lpstr>Understanding Reference Semantics</vt:lpstr>
      <vt:lpstr>Understanding Reference Semantics</vt:lpstr>
      <vt:lpstr>Mutable vs Immutable</vt:lpstr>
      <vt:lpstr>Built-in types</vt:lpstr>
      <vt:lpstr>List introduction</vt:lpstr>
      <vt:lpstr>List (some new functions)</vt:lpstr>
      <vt:lpstr>List (some new functions)</vt:lpstr>
      <vt:lpstr>Create a list from string</vt:lpstr>
      <vt:lpstr>List and Tuples</vt:lpstr>
      <vt:lpstr>List and Dictionary</vt:lpstr>
      <vt:lpstr>Dictionary functions</vt:lpstr>
      <vt:lpstr>Dictionary functions</vt:lpstr>
      <vt:lpstr>Dictionary functions</vt:lpstr>
      <vt:lpstr>Object Oriented Programming</vt:lpstr>
      <vt:lpstr>Object Oriented Programming in Python</vt:lpstr>
      <vt:lpstr>What is an Object?</vt:lpstr>
      <vt:lpstr>Python Classes</vt:lpstr>
      <vt:lpstr>Example: Point class</vt:lpstr>
      <vt:lpstr>FinancialProduct class</vt:lpstr>
      <vt:lpstr>Derived Class - Inheritance</vt:lpstr>
      <vt:lpstr>Overloading parent functions</vt:lpstr>
      <vt:lpstr>Adding to parent functions</vt:lpstr>
      <vt:lpstr>Public and Private Data</vt:lpstr>
      <vt:lpstr>Public and Private Data, Cont.</vt:lpstr>
      <vt:lpstr>Encapsulated Point</vt:lpstr>
      <vt:lpstr>Why Encapsulate?</vt:lpstr>
      <vt:lpstr>Classes that look like arrays</vt:lpstr>
      <vt:lpstr>Classes that look like functions</vt:lpstr>
      <vt:lpstr>More overload</vt:lpstr>
      <vt:lpstr>Other things to overload, cont.</vt:lpstr>
      <vt:lpstr>Modules</vt:lpstr>
      <vt:lpstr>Packages</vt:lpstr>
      <vt:lpstr>Exceptions</vt:lpstr>
      <vt:lpstr>Exceptions</vt:lpstr>
      <vt:lpstr>Exception list</vt:lpstr>
      <vt:lpstr>How to handle exceptions</vt:lpstr>
      <vt:lpstr>try…except...else</vt:lpstr>
      <vt:lpstr>Raising Exceptions</vt:lpstr>
      <vt:lpstr>User defined exceptions</vt:lpstr>
      <vt:lpstr>Defining cleanup actions</vt:lpstr>
      <vt:lpstr>Agenda – Session 2</vt:lpstr>
      <vt:lpstr>Type Casting</vt:lpstr>
      <vt:lpstr>Type-casting - Observations</vt:lpstr>
      <vt:lpstr>Reminder – type command</vt:lpstr>
      <vt:lpstr>Casting</vt:lpstr>
      <vt:lpstr>Casting</vt:lpstr>
      <vt:lpstr>Date/Time</vt:lpstr>
      <vt:lpstr>Date / Time</vt:lpstr>
      <vt:lpstr>Access methods example</vt:lpstr>
      <vt:lpstr>Properties</vt:lpstr>
      <vt:lpstr>Associated operations</vt:lpstr>
      <vt:lpstr>Associated operations</vt:lpstr>
      <vt:lpstr>Convert a string to datetime object</vt:lpstr>
      <vt:lpstr>Workshop - datetime</vt:lpstr>
      <vt:lpstr>Workshop - datetime</vt:lpstr>
      <vt:lpstr>Workshop - datetime</vt:lpstr>
      <vt:lpstr>Regular expression</vt:lpstr>
      <vt:lpstr>Regular expressions</vt:lpstr>
      <vt:lpstr>REX Syntax</vt:lpstr>
      <vt:lpstr>REX Syntax</vt:lpstr>
      <vt:lpstr>Python function: Search and Match</vt:lpstr>
      <vt:lpstr>More examples</vt:lpstr>
      <vt:lpstr>Workshop – Pattern Matching</vt:lpstr>
      <vt:lpstr>Workshop – Pattern Matching</vt:lpstr>
      <vt:lpstr>Workshop – Pattern Matching</vt:lpstr>
      <vt:lpstr>Workshop – Split</vt:lpstr>
      <vt:lpstr>Speeding up pattern matching</vt:lpstr>
      <vt:lpstr>Reading a file</vt:lpstr>
      <vt:lpstr>Input/Output – Opening a file</vt:lpstr>
      <vt:lpstr>Input/Output – Reading a file</vt:lpstr>
      <vt:lpstr>Input/Output – Closing a file</vt:lpstr>
      <vt:lpstr>Writing a file</vt:lpstr>
      <vt:lpstr>Input/Output – Opening a file</vt:lpstr>
      <vt:lpstr>Input/Output – Writing a file</vt:lpstr>
      <vt:lpstr>Reading From Files: Commonly Used Algorithm</vt:lpstr>
      <vt:lpstr>File Input: Alternate Implementation</vt:lpstr>
      <vt:lpstr>Data Processing: Files</vt:lpstr>
      <vt:lpstr>Example Program: data_processing.py</vt:lpstr>
      <vt:lpstr>Error Handling With Exceptions</vt:lpstr>
      <vt:lpstr>Exceptions: File Example</vt:lpstr>
      <vt:lpstr>Workshop: Create my_cp and my_grep</vt:lpstr>
      <vt:lpstr>Threading - Concurrency</vt:lpstr>
      <vt:lpstr>Introduction</vt:lpstr>
      <vt:lpstr>Concurrency</vt:lpstr>
      <vt:lpstr>Multitasking</vt:lpstr>
      <vt:lpstr>Parallel Processing</vt:lpstr>
      <vt:lpstr>Task Execution</vt:lpstr>
      <vt:lpstr>Processes / Threads</vt:lpstr>
      <vt:lpstr>Threads</vt:lpstr>
      <vt:lpstr>Naive thread</vt:lpstr>
      <vt:lpstr>Naive thread – Thread Creation </vt:lpstr>
      <vt:lpstr>Naive thread – Thread Execution </vt:lpstr>
      <vt:lpstr>Naive thread – Thread Exit</vt:lpstr>
      <vt:lpstr>Threading module</vt:lpstr>
      <vt:lpstr>First Method: Define a class and Redefine Run function</vt:lpstr>
      <vt:lpstr>Function as threads</vt:lpstr>
      <vt:lpstr>Joining a thread</vt:lpstr>
      <vt:lpstr>Workshop</vt:lpstr>
      <vt:lpstr>Access to shared data</vt:lpstr>
      <vt:lpstr>Access to Shared Data</vt:lpstr>
      <vt:lpstr>What happens to your customers?</vt:lpstr>
      <vt:lpstr>What happens to your customers?</vt:lpstr>
      <vt:lpstr>What happens to your customers?</vt:lpstr>
      <vt:lpstr>Race Conditions</vt:lpstr>
      <vt:lpstr>Synchronization options</vt:lpstr>
      <vt:lpstr>Mutex Locks</vt:lpstr>
      <vt:lpstr>Mutex Locks</vt:lpstr>
      <vt:lpstr>Critical Section</vt:lpstr>
      <vt:lpstr>Bank code example</vt:lpstr>
      <vt:lpstr>Lock Management</vt:lpstr>
      <vt:lpstr>Deadlock</vt:lpstr>
      <vt:lpstr>Semaphores</vt:lpstr>
      <vt:lpstr>Semaphores</vt:lpstr>
      <vt:lpstr>Add semaphore to bank example</vt:lpstr>
      <vt:lpstr>Daemon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BOOTCAMP</dc:title>
  <dc:creator>Sebastien Donadio</dc:creator>
  <cp:lastModifiedBy>Rafael Vescovi</cp:lastModifiedBy>
  <cp:revision>12</cp:revision>
  <dcterms:created xsi:type="dcterms:W3CDTF">2018-06-26T17:37:34Z</dcterms:created>
  <dcterms:modified xsi:type="dcterms:W3CDTF">2020-01-06T03:58:04Z</dcterms:modified>
</cp:coreProperties>
</file>