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24" r:id="rId2"/>
    <p:sldId id="729" r:id="rId3"/>
    <p:sldId id="725" r:id="rId4"/>
    <p:sldId id="706" r:id="rId5"/>
    <p:sldId id="705" r:id="rId6"/>
    <p:sldId id="726" r:id="rId7"/>
    <p:sldId id="727" r:id="rId8"/>
    <p:sldId id="728" r:id="rId9"/>
    <p:sldId id="707" r:id="rId10"/>
    <p:sldId id="709" r:id="rId11"/>
    <p:sldId id="710" r:id="rId12"/>
    <p:sldId id="712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C2E8-1B6B-4980-B6EA-E0B96A9807F1}" type="datetimeFigureOut">
              <a:rPr lang="en-IL" smtClean="0"/>
              <a:t>02/19/2020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D1E42-8CA9-4903-BB0A-7CC4E501E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9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5094-E440-4737-AA33-FD9CC17F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D43AD-043F-411E-9964-EE22061D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0BD7-C567-44DF-87F7-931BA7A6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EE50-3DE2-45BC-8E31-8AAD7F5E6C41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D2B6-EEFF-445C-988F-93ADC32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9CF-EA76-4426-8B45-6E07A3E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B035-3D67-4361-B2E7-2BA061A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2ACCF-996D-489A-9099-D66FCFCB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AC42-6E72-45DC-AC5F-DA4D4F2E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2380-D29B-405B-AC0D-E7FC3033D5CB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2C7F-07AF-4100-97CE-DA9EC79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7C53-A5A5-432E-BDFD-FAA299B3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24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E687D-B25A-4830-9AD9-89CF7A6BF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62B7-AC5B-4AA2-896D-939B82D0B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DDCE-0463-4220-B70F-4B73C9B9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244F-1F94-4ADF-9C1C-6074782D01EB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4F38-2907-4A5F-ACA2-E6B4508E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02FC-1F8D-4101-BBF7-4E836511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12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CA3B-8D34-4746-B3C2-25CA47AE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8914-7D0E-442E-8122-93486F35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A47D-6975-4AA8-B186-2BDC493B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6CD0-797D-4A5B-ABEB-62054CFFE3F1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9790-0EE2-469C-8169-840AD33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6104-1E48-44C9-B64B-61B66793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8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E7CB-572C-4106-A3C1-6D75E628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FD50-08C5-4C58-93C5-841B1257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23BF-6692-46E7-A2E1-3900A45D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D35-EF83-4A4B-B5B8-80F91E9FC884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A5E5-DB4F-4E91-947C-19B15915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FE80-61DB-41A0-8910-2BF914F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4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8E77-15AB-4112-86B9-F55E753D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AD84-11A1-4A99-B852-E3881D4A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0E39-D93E-4F76-8E8F-60E352A1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AD10-D29A-4D7B-9E89-28716C61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41FE-6FD1-456D-AF10-C50330B14C4C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5D6B9-70ED-47B8-B553-8901246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986A-3001-49D8-A2B6-A6F3BB2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8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F5B1-2866-4CE2-B5C9-E33C4BA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B533-0312-46F6-AF89-2CD7C607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3B34-B9DB-4555-896D-82399A30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D301-4F68-4BDB-B568-A02694BE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D42C4-2B0F-4091-A3F5-52ABD07E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92717-B795-474A-A81E-202CFF8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8A41-55A1-47AC-BBE8-72EE03059B7E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8A657-F6D3-4F14-BA9A-40D63800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46EAE-8800-4068-8F6B-9A9D738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7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AD9C-A34C-4B5F-8C92-B8415E88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99164-37E6-469B-89A5-E01A5CB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646-BDE7-4D62-88B2-1B8E79573CA1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FB2DC-63D5-4A4C-8E56-A09F6B5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A7247-769D-4731-84C0-5B67ECE2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2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261BE-ECCE-44B6-B8D6-311F55EC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0B7E-2282-4083-B1A2-9CA6585F6267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4D245-A603-4970-AD56-3B414924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7AFC-E3C0-4024-A1C7-068B5220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7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DD0E-AEEC-4631-AF79-733B5516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773-95F2-4490-93B0-D9358072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4700-4E48-435A-9126-1872CF36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A57B-ACC9-4C30-A50A-E982F1DE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5C8C-A958-4CD6-9C61-A18432BDB924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D6FB-BD57-4C91-B66E-34FB07E1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0C5F-E41B-4181-AB04-42DC3219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2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5BD4-C59C-48B8-B9FA-D045CDC1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753E-9DE7-4CE4-9BA8-683CDDB7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5E41-B65F-4F26-9623-12CAA86A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1097-D279-4C2E-B5B2-1AD00CB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4070-8AF2-4F53-94A3-5B2A971A890C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59CF-2890-4484-947A-0FB1885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C3C8-2C45-4E2D-B1E8-668A0F2B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52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A9C94-347C-4CCE-AE34-943C10D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E4C9E-5CCC-46E8-9F05-A82BD275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743-7045-409E-A025-578A4882B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D786-7456-4C52-8E87-956A7D0A3F84}" type="datetime8">
              <a:rPr lang="en-IL" smtClean="0"/>
              <a:t>02/19/2020 14:33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C047-B8A3-4FE1-9463-CEA2075E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MSCA-32016 More advanced python skills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D022-2356-4532-8362-80669F7F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5F7E-55CE-4BB2-977E-DEF6C655AB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35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escovi/python_for_analytics/tree/master/lectur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9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 Classes and Objects</a:t>
            </a:r>
            <a:br>
              <a:rPr lang="en-US" dirty="0"/>
            </a:br>
            <a:r>
              <a:rPr lang="en-US" dirty="0"/>
              <a:t>Sample Class</a:t>
            </a:r>
            <a:br>
              <a:rPr lang="en-US" dirty="0"/>
            </a:br>
            <a:r>
              <a:rPr lang="en-US" dirty="0"/>
              <a:t>Rafael Vescovi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0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the default constructor</a:t>
            </a:r>
          </a:p>
          <a:p>
            <a:r>
              <a:rPr lang="en-US" dirty="0"/>
              <a:t>Defined class variables (color, breed, name) that are persistent and local to the atomic object</a:t>
            </a:r>
          </a:p>
          <a:p>
            <a:r>
              <a:rPr lang="en-US" dirty="0"/>
              <a:t>Good way to manage shared memory:</a:t>
            </a:r>
          </a:p>
          <a:p>
            <a:pPr lvl="1"/>
            <a:r>
              <a:rPr lang="en-US" dirty="0"/>
              <a:t>instead of passing long lists of arguments, encapsulate some of this data into an object, and pass the object.</a:t>
            </a:r>
          </a:p>
          <a:p>
            <a:pPr lvl="1"/>
            <a:r>
              <a:rPr lang="en-US" dirty="0"/>
              <a:t>much cleaner programs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4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-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13" y="1658843"/>
            <a:ext cx="9144000" cy="4495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class Dog: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def __</a:t>
            </a:r>
            <a:r>
              <a:rPr lang="en-US" sz="1600" dirty="0" err="1">
                <a:latin typeface="Courier"/>
                <a:cs typeface="Courier"/>
              </a:rPr>
              <a:t>init</a:t>
            </a:r>
            <a:r>
              <a:rPr lang="en-US" sz="1600" dirty="0">
                <a:latin typeface="Courier"/>
                <a:cs typeface="Courier"/>
              </a:rPr>
              <a:t>__(self, color, breed, name):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self.color</a:t>
            </a:r>
            <a:r>
              <a:rPr lang="en-US" sz="1600" dirty="0">
                <a:latin typeface="Courier"/>
                <a:cs typeface="Courier"/>
              </a:rPr>
              <a:t> = color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self.breed</a:t>
            </a:r>
            <a:r>
              <a:rPr lang="en-US" sz="1600" dirty="0">
                <a:latin typeface="Courier"/>
                <a:cs typeface="Courier"/>
              </a:rPr>
              <a:t> = breed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self.name = name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self.distance</a:t>
            </a:r>
            <a:r>
              <a:rPr lang="en-US" sz="1600" dirty="0">
                <a:latin typeface="Courier"/>
                <a:cs typeface="Courier"/>
              </a:rPr>
              <a:t> = 0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def walk(self, distance):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self.distance</a:t>
            </a:r>
            <a:r>
              <a:rPr lang="en-US" sz="1600" dirty="0">
                <a:latin typeface="Courier"/>
                <a:cs typeface="Courier"/>
              </a:rPr>
              <a:t> += distance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class </a:t>
            </a:r>
            <a:r>
              <a:rPr lang="en-US" sz="1600" dirty="0" err="1">
                <a:latin typeface="Courier"/>
                <a:cs typeface="Courier"/>
              </a:rPr>
              <a:t>Retreiver</a:t>
            </a:r>
            <a:r>
              <a:rPr lang="en-US" sz="1600" dirty="0">
                <a:latin typeface="Courier"/>
                <a:cs typeface="Courier"/>
              </a:rPr>
              <a:t>(Dog):</a:t>
            </a:r>
          </a:p>
          <a:p>
            <a:pPr marL="548640" lvl="2" indent="0">
              <a:buNone/>
            </a:pPr>
            <a:r>
              <a:rPr lang="en-US" sz="1600" dirty="0">
                <a:latin typeface="Courier"/>
                <a:cs typeface="Courier"/>
              </a:rPr>
              <a:t>   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27836-8FB3-4065-B72F-A842DD40E275}"/>
              </a:ext>
            </a:extLst>
          </p:cNvPr>
          <p:cNvSpPr/>
          <p:nvPr/>
        </p:nvSpPr>
        <p:spPr>
          <a:xfrm>
            <a:off x="703400" y="5499550"/>
            <a:ext cx="10055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__, __</a:t>
            </a:r>
            <a:r>
              <a:rPr lang="en-US" dirty="0" err="1">
                <a:solidFill>
                  <a:schemeClr val="hlink"/>
                </a:solidFill>
              </a:rPr>
              <a:t>repr</a:t>
            </a:r>
            <a:r>
              <a:rPr lang="en-US" dirty="0">
                <a:solidFill>
                  <a:schemeClr val="hlink"/>
                </a:solidFill>
              </a:rPr>
              <a:t>__,</a:t>
            </a:r>
            <a:r>
              <a:rPr lang="en-US" dirty="0"/>
              <a:t> and </a:t>
            </a:r>
            <a:r>
              <a:rPr lang="en-US" dirty="0">
                <a:solidFill>
                  <a:schemeClr val="hlink"/>
                </a:solidFill>
              </a:rPr>
              <a:t>walk </a:t>
            </a:r>
            <a:r>
              <a:rPr lang="en-US" dirty="0"/>
              <a:t>are taken from the parent class (Dog)</a:t>
            </a:r>
          </a:p>
          <a:p>
            <a:r>
              <a:rPr lang="en-US" dirty="0"/>
              <a:t>Another example of code reuse Basic functions don't have to be retyped, just inherited</a:t>
            </a:r>
          </a:p>
          <a:p>
            <a:pPr lvl="1"/>
            <a:r>
              <a:rPr lang="en-US" dirty="0"/>
              <a:t>Less to rewrite when specifications change</a:t>
            </a:r>
          </a:p>
        </p:txBody>
      </p:sp>
    </p:spTree>
    <p:extLst>
      <p:ext uri="{BB962C8B-B14F-4D97-AF65-F5344CB8AC3E}">
        <p14:creationId xmlns:p14="http://schemas.microsoft.com/office/powerpoint/2010/main" val="27549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parent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382000" cy="449580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548640" lvl="2" indent="0">
              <a:buNone/>
            </a:pPr>
            <a:r>
              <a:rPr lang="en-US" dirty="0"/>
              <a:t>class Retriever(Dog):</a:t>
            </a:r>
          </a:p>
          <a:p>
            <a:pPr marL="54864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self,color,name,breed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self,color,name,breed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r>
              <a:rPr lang="en-US" dirty="0"/>
              <a:t>        </a:t>
            </a:r>
            <a:r>
              <a:rPr lang="en-US" dirty="0" err="1"/>
              <a:t>self.breed</a:t>
            </a:r>
            <a:r>
              <a:rPr lang="en-US" dirty="0"/>
              <a:t>=‘retriever’</a:t>
            </a:r>
          </a:p>
          <a:p>
            <a:pPr marL="54864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repr</a:t>
            </a:r>
            <a:r>
              <a:rPr lang="en-US" dirty="0"/>
              <a:t>__(self):</a:t>
            </a:r>
          </a:p>
          <a:p>
            <a:pPr marL="548640" lvl="2" indent="0">
              <a:buNone/>
            </a:pPr>
            <a:r>
              <a:rPr lang="en-US" dirty="0"/>
              <a:t>	  return ‘something specific to retriever’</a:t>
            </a:r>
          </a:p>
          <a:p>
            <a:r>
              <a:rPr lang="en-US" dirty="0"/>
              <a:t>Now we only inherit 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/>
              <a:t> and </a:t>
            </a:r>
            <a:r>
              <a:rPr lang="en-US" dirty="0" err="1">
                <a:solidFill>
                  <a:schemeClr val="hlink"/>
                </a:solidFill>
              </a:rPr>
              <a:t>change_description</a:t>
            </a:r>
            <a:r>
              <a:rPr lang="en-US" dirty="0"/>
              <a:t> from the parent</a:t>
            </a:r>
          </a:p>
          <a:p>
            <a:r>
              <a:rPr lang="en-US" dirty="0"/>
              <a:t>We define a new version of 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repr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/>
              <a:t> specially for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74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everything in </a:t>
            </a:r>
            <a:r>
              <a:rPr lang="en-US" dirty="0" err="1"/>
              <a:t>FinancialProduct</a:t>
            </a:r>
            <a:r>
              <a:rPr lang="en-US" dirty="0"/>
              <a:t> is public, thus we could do:</a:t>
            </a:r>
          </a:p>
          <a:p>
            <a:pPr lvl="2"/>
            <a:r>
              <a:rPr lang="en-US" dirty="0"/>
              <a:t>&gt;&gt;&gt; p1 = Dog(‘</a:t>
            </a:r>
            <a:r>
              <a:rPr lang="en-US" dirty="0" err="1"/>
              <a:t>white’,’lab’,’skip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&gt;&gt;&gt; p1.name = ’foo'</a:t>
            </a:r>
          </a:p>
          <a:p>
            <a:pPr>
              <a:buFontTx/>
              <a:buNone/>
            </a:pPr>
            <a:r>
              <a:rPr lang="en-US" dirty="0"/>
              <a:t>	that would break any function that used p1.description</a:t>
            </a:r>
          </a:p>
          <a:p>
            <a:r>
              <a:rPr lang="en-US" dirty="0"/>
              <a:t>We therefore need to protect the </a:t>
            </a:r>
            <a:r>
              <a:rPr lang="en-US" dirty="0">
                <a:solidFill>
                  <a:schemeClr val="hlink"/>
                </a:solidFill>
              </a:rPr>
              <a:t>p1.description</a:t>
            </a:r>
            <a:r>
              <a:rPr lang="en-US" dirty="0"/>
              <a:t> and provide accessors to this data</a:t>
            </a:r>
          </a:p>
          <a:p>
            <a:pPr lvl="1"/>
            <a:r>
              <a:rPr lang="en-US" dirty="0"/>
              <a:t>Encapsulation or Data Hiding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 are "</a:t>
            </a:r>
            <a:r>
              <a:rPr lang="en-US" dirty="0" err="1"/>
              <a:t>gettors</a:t>
            </a:r>
            <a:r>
              <a:rPr lang="en-US" dirty="0"/>
              <a:t>" and "</a:t>
            </a:r>
            <a:r>
              <a:rPr lang="en-US" dirty="0" err="1"/>
              <a:t>settors</a:t>
            </a:r>
            <a:r>
              <a:rPr lang="en-US" dirty="0"/>
              <a:t>"</a:t>
            </a:r>
          </a:p>
          <a:p>
            <a:r>
              <a:rPr lang="en-US" dirty="0"/>
              <a:t>Encapsulation is particularly important when other people use your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3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Data, Cont.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 anything with two leading underscores is private</a:t>
            </a:r>
          </a:p>
          <a:p>
            <a:pPr lvl="2"/>
            <a:r>
              <a:rPr lang="en-US"/>
              <a:t>__a, __my_variable</a:t>
            </a:r>
          </a:p>
          <a:p>
            <a:r>
              <a:rPr lang="en-US"/>
              <a:t>Anything with one leading underscore is semi-private, and you should feel guilty accessing this data directly.</a:t>
            </a:r>
          </a:p>
          <a:p>
            <a:pPr lvl="2"/>
            <a:r>
              <a:rPr lang="en-US"/>
              <a:t>_b</a:t>
            </a:r>
          </a:p>
          <a:p>
            <a:pPr lvl="1"/>
            <a:r>
              <a:rPr lang="en-US"/>
              <a:t>Sometimes useful as an intermediate step to making data private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Point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class Dog: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def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__(self, color, breed, name):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self.color</a:t>
            </a:r>
            <a:r>
              <a:rPr lang="en-US" dirty="0">
                <a:latin typeface="Courier"/>
                <a:cs typeface="Courier"/>
              </a:rPr>
              <a:t> = color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self.breed</a:t>
            </a:r>
            <a:r>
              <a:rPr lang="en-US" dirty="0">
                <a:latin typeface="Courier"/>
                <a:cs typeface="Courier"/>
              </a:rPr>
              <a:t> = breed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self.name = name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self.__</a:t>
            </a:r>
            <a:r>
              <a:rPr lang="en-US" dirty="0" err="1">
                <a:latin typeface="Courier"/>
                <a:cs typeface="Courier"/>
              </a:rPr>
              <a:t>total_distance</a:t>
            </a:r>
            <a:r>
              <a:rPr lang="en-US" dirty="0">
                <a:latin typeface="Courier"/>
                <a:cs typeface="Courier"/>
              </a:rPr>
              <a:t> = 0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def walk(self, distance):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    self.__</a:t>
            </a:r>
            <a:r>
              <a:rPr lang="en-US" dirty="0" err="1">
                <a:latin typeface="Courier"/>
                <a:cs typeface="Courier"/>
              </a:rPr>
              <a:t>total_distance</a:t>
            </a:r>
            <a:r>
              <a:rPr lang="en-US" dirty="0">
                <a:latin typeface="Courier"/>
                <a:cs typeface="Courier"/>
              </a:rPr>
              <a:t> += distance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    def </a:t>
            </a:r>
            <a:r>
              <a:rPr lang="en-US" dirty="0" err="1">
                <a:latin typeface="Courier"/>
                <a:cs typeface="Courier"/>
              </a:rPr>
              <a:t>get_dist</a:t>
            </a:r>
            <a:r>
              <a:rPr lang="en-US" dirty="0">
                <a:latin typeface="Courier"/>
                <a:cs typeface="Courier"/>
              </a:rPr>
              <a:t>(self): </a:t>
            </a:r>
          </a:p>
          <a:p>
            <a:pPr marL="548640" lvl="2" indent="0">
              <a:buNone/>
            </a:pPr>
            <a:r>
              <a:rPr lang="en-US" dirty="0">
                <a:latin typeface="Courier"/>
                <a:cs typeface="Courier"/>
              </a:rPr>
              <a:t>		return </a:t>
            </a:r>
            <a:r>
              <a:rPr lang="en-US" dirty="0" err="1">
                <a:latin typeface="Courier"/>
                <a:cs typeface="Courier"/>
              </a:rPr>
              <a:t>self.__distance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25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Encapsulate?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defining a specific interface you can keep other modules from doing anything incorrect to your data</a:t>
            </a:r>
          </a:p>
          <a:p>
            <a:r>
              <a:rPr lang="en-US"/>
              <a:t>By limiting the functions you are going to support, you leave yourself free to change the internal data without messing up your users</a:t>
            </a:r>
          </a:p>
          <a:p>
            <a:pPr lvl="1"/>
            <a:r>
              <a:rPr lang="en-US"/>
              <a:t>Write to the Interface, not the the Implementation</a:t>
            </a:r>
          </a:p>
          <a:p>
            <a:pPr lvl="1"/>
            <a:r>
              <a:rPr lang="en-US"/>
              <a:t>Makes code more modular, since you can change large parts of your classes without affecting other parts of the program, so long as they only use your public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17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that look like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 __</a:t>
            </a:r>
            <a:r>
              <a:rPr lang="en-US" dirty="0" err="1"/>
              <a:t>getitem</a:t>
            </a:r>
            <a:r>
              <a:rPr lang="en-US" dirty="0"/>
              <a:t>__(</a:t>
            </a:r>
            <a:r>
              <a:rPr lang="en-US" dirty="0" err="1"/>
              <a:t>self,index</a:t>
            </a:r>
            <a:r>
              <a:rPr lang="en-US" dirty="0"/>
              <a:t>) to make a class act like an array</a:t>
            </a:r>
          </a:p>
          <a:p>
            <a:pPr marL="548640" lvl="2" indent="0">
              <a:buNone/>
            </a:pPr>
            <a:r>
              <a:rPr lang="en-US" dirty="0"/>
              <a:t>class shape: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</a:t>
            </a:r>
            <a:r>
              <a:rPr lang="en-US" dirty="0" err="1"/>
              <a:t>self,index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return </a:t>
            </a:r>
            <a:r>
              <a:rPr lang="en-US" dirty="0" err="1"/>
              <a:t>self.pointlist</a:t>
            </a:r>
            <a:r>
              <a:rPr lang="en-US" dirty="0"/>
              <a:t>[index]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&gt;&gt;&gt; l1 = shape(’Line') </a:t>
            </a:r>
            <a:r>
              <a:rPr lang="en-US" dirty="0">
                <a:solidFill>
                  <a:schemeClr val="hlink"/>
                </a:solidFill>
              </a:rPr>
              <a:t>#defined as before</a:t>
            </a:r>
          </a:p>
          <a:p>
            <a:pPr marL="548640" lvl="2" indent="0">
              <a:buNone/>
            </a:pPr>
            <a:r>
              <a:rPr lang="en-US" dirty="0"/>
              <a:t>&gt;&gt;&gt; for p in l1:        </a:t>
            </a:r>
            <a:r>
              <a:rPr lang="en-US" dirty="0">
                <a:solidFill>
                  <a:schemeClr val="hlink"/>
                </a:solidFill>
              </a:rPr>
              <a:t>#use like a list!</a:t>
            </a:r>
          </a:p>
          <a:p>
            <a:pPr marL="548640" lvl="2" indent="0">
              <a:buNone/>
            </a:pPr>
            <a:r>
              <a:rPr lang="en-US" dirty="0"/>
              <a:t>		print p</a:t>
            </a:r>
          </a:p>
          <a:p>
            <a:pPr marL="548640" lvl="2" indent="0">
              <a:buNone/>
            </a:pPr>
            <a:r>
              <a:rPr lang="en-US" dirty="0"/>
              <a:t>&gt;&gt;&gt; l1[0].translate(1.,1.,1.)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02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that look like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 __call__(</a:t>
            </a:r>
            <a:r>
              <a:rPr lang="en-US" dirty="0" err="1"/>
              <a:t>self,arg</a:t>
            </a:r>
            <a:r>
              <a:rPr lang="en-US" dirty="0"/>
              <a:t>) to make a class behave like a function</a:t>
            </a:r>
          </a:p>
          <a:p>
            <a:pPr marL="548640" lvl="2" indent="0">
              <a:buNone/>
            </a:pPr>
            <a:r>
              <a:rPr lang="en-US" dirty="0"/>
              <a:t>class </a:t>
            </a:r>
            <a:r>
              <a:rPr lang="en-US" dirty="0" err="1"/>
              <a:t>gaussian</a:t>
            </a:r>
            <a:r>
              <a:rPr lang="en-US" dirty="0"/>
              <a:t>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self,exponent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</a:t>
            </a:r>
            <a:r>
              <a:rPr lang="en-US" dirty="0" err="1"/>
              <a:t>self.exponent</a:t>
            </a:r>
            <a:r>
              <a:rPr lang="en-US" dirty="0"/>
              <a:t> = exponent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__call__(</a:t>
            </a:r>
            <a:r>
              <a:rPr lang="en-US" dirty="0" err="1"/>
              <a:t>self,arg</a:t>
            </a:r>
            <a:r>
              <a:rPr lang="en-US" dirty="0"/>
              <a:t>):</a:t>
            </a:r>
          </a:p>
          <a:p>
            <a:pPr marL="548640" lvl="2" indent="0">
              <a:buNone/>
            </a:pPr>
            <a:r>
              <a:rPr lang="en-US" dirty="0"/>
              <a:t>		return </a:t>
            </a:r>
            <a:r>
              <a:rPr lang="en-US" dirty="0" err="1"/>
              <a:t>math.exp</a:t>
            </a:r>
            <a:r>
              <a:rPr lang="en-US" dirty="0"/>
              <a:t>(-</a:t>
            </a:r>
            <a:r>
              <a:rPr lang="en-US" dirty="0" err="1"/>
              <a:t>self.exponent</a:t>
            </a:r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gaussian</a:t>
            </a:r>
            <a:r>
              <a:rPr lang="en-US" dirty="0"/>
              <a:t>(1.)</a:t>
            </a:r>
          </a:p>
          <a:p>
            <a:pPr marL="548640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func</a:t>
            </a:r>
            <a:r>
              <a:rPr lang="en-US" dirty="0"/>
              <a:t>(3.)</a:t>
            </a:r>
          </a:p>
          <a:p>
            <a:pPr marL="548640" lvl="2" indent="0">
              <a:buNone/>
            </a:pPr>
            <a:r>
              <a:rPr lang="en-US" dirty="0"/>
              <a:t>0.0001234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15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</a:t>
            </a:r>
            <a:r>
              <a:rPr lang="en-US" dirty="0" err="1"/>
              <a:t>setitem</a:t>
            </a:r>
            <a:r>
              <a:rPr lang="en-US" dirty="0"/>
              <a:t>__(</a:t>
            </a:r>
            <a:r>
              <a:rPr lang="en-US" dirty="0" err="1"/>
              <a:t>self,index,value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Another function for making a class look like an array/dictionary</a:t>
            </a:r>
          </a:p>
          <a:p>
            <a:pPr lvl="1"/>
            <a:r>
              <a:rPr lang="en-US" dirty="0"/>
              <a:t>a[index] = value</a:t>
            </a:r>
          </a:p>
          <a:p>
            <a:r>
              <a:rPr lang="en-US" dirty="0"/>
              <a:t>__add__(</a:t>
            </a:r>
            <a:r>
              <a:rPr lang="en-US" dirty="0" err="1"/>
              <a:t>self,other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the "+" operator</a:t>
            </a:r>
          </a:p>
          <a:p>
            <a:pPr lvl="1"/>
            <a:r>
              <a:rPr lang="en-US" dirty="0"/>
              <a:t>p1= p1+ p2</a:t>
            </a:r>
          </a:p>
          <a:p>
            <a:r>
              <a:rPr lang="en-US" dirty="0"/>
              <a:t>__</a:t>
            </a:r>
            <a:r>
              <a:rPr lang="en-US" dirty="0" err="1"/>
              <a:t>mul</a:t>
            </a:r>
            <a:r>
              <a:rPr lang="en-US" dirty="0"/>
              <a:t>__(</a:t>
            </a:r>
            <a:r>
              <a:rPr lang="en-US" dirty="0" err="1"/>
              <a:t>self,number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the "*" operator</a:t>
            </a:r>
          </a:p>
          <a:p>
            <a:pPr lvl="1"/>
            <a:r>
              <a:rPr lang="en-US" dirty="0"/>
              <a:t>zeros = 3*[0]</a:t>
            </a:r>
          </a:p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attribute calls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1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A8C1-BAC4-41A8-A548-B33AFB9E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me 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634F-AF2A-47DC-9856-D8A9DFD34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https://github.com/ravescovi/python_for_analytics/tree/master/lectures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2FC6B-F722-4986-9067-3F08807C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80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things to overload, cont.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__del__(self)</a:t>
            </a:r>
          </a:p>
          <a:p>
            <a:pPr lvl="1"/>
            <a:r>
              <a:rPr lang="en-US" dirty="0"/>
              <a:t>Overload the default destructor</a:t>
            </a:r>
          </a:p>
          <a:p>
            <a:pPr lvl="1"/>
            <a:r>
              <a:rPr lang="en-US" dirty="0"/>
              <a:t>del p1</a:t>
            </a:r>
          </a:p>
          <a:p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__(self)</a:t>
            </a:r>
          </a:p>
          <a:p>
            <a:pPr lvl="1"/>
            <a:r>
              <a:rPr lang="en-US" dirty="0"/>
              <a:t>Overload the </a:t>
            </a:r>
            <a:r>
              <a:rPr lang="en-US" dirty="0" err="1"/>
              <a:t>len</a:t>
            </a:r>
            <a:r>
              <a:rPr lang="en-US" dirty="0"/>
              <a:t>() command</a:t>
            </a:r>
          </a:p>
          <a:p>
            <a:pPr lvl="1"/>
            <a:r>
              <a:rPr lang="en-US" dirty="0"/>
              <a:t>p1_l= </a:t>
            </a:r>
            <a:r>
              <a:rPr lang="en-US" dirty="0" err="1"/>
              <a:t>len</a:t>
            </a:r>
            <a:r>
              <a:rPr lang="en-US" dirty="0"/>
              <a:t>(p1)</a:t>
            </a:r>
          </a:p>
          <a:p>
            <a:r>
              <a:rPr lang="en-US" dirty="0"/>
              <a:t>__</a:t>
            </a:r>
            <a:r>
              <a:rPr lang="en-US" dirty="0" err="1"/>
              <a:t>getslice</a:t>
            </a:r>
            <a:r>
              <a:rPr lang="en-US" dirty="0"/>
              <a:t>__(</a:t>
            </a:r>
            <a:r>
              <a:rPr lang="en-US" dirty="0" err="1"/>
              <a:t>self,low,high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Overload slicing</a:t>
            </a:r>
          </a:p>
          <a:p>
            <a:pPr lvl="1"/>
            <a:r>
              <a:rPr lang="en-US" dirty="0"/>
              <a:t>p1_s= p1[0:9]</a:t>
            </a:r>
          </a:p>
          <a:p>
            <a:r>
              <a:rPr lang="en-US" dirty="0"/>
              <a:t>__</a:t>
            </a:r>
            <a:r>
              <a:rPr lang="en-US" dirty="0" err="1"/>
              <a:t>cmp</a:t>
            </a:r>
            <a:r>
              <a:rPr lang="en-US" dirty="0"/>
              <a:t>__(</a:t>
            </a:r>
            <a:r>
              <a:rPr lang="en-US" dirty="0" err="1"/>
              <a:t>self,other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On comparisons (&lt;, ==, etc.) returns -1, 0, or 1, like C's </a:t>
            </a:r>
            <a:r>
              <a:rPr lang="en-US" dirty="0" err="1"/>
              <a:t>strcmp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94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78FC-8809-4F8F-88A9-781137BF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8446-A1E5-470E-97B7-A129908C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What is an object?</a:t>
            </a:r>
          </a:p>
          <a:p>
            <a:r>
              <a:rPr lang="en-US" sz="4000" dirty="0"/>
              <a:t>Why to use objects?</a:t>
            </a:r>
          </a:p>
          <a:p>
            <a:r>
              <a:rPr lang="en-US" sz="4000" dirty="0"/>
              <a:t>How to define an object?</a:t>
            </a:r>
          </a:p>
          <a:p>
            <a:r>
              <a:rPr lang="en-US" sz="4000" dirty="0"/>
              <a:t>How to initialize an object?</a:t>
            </a:r>
          </a:p>
          <a:p>
            <a:r>
              <a:rPr lang="en-US" sz="4000" dirty="0"/>
              <a:t>How to overhaul basic functions?</a:t>
            </a:r>
          </a:p>
          <a:p>
            <a:r>
              <a:rPr lang="en-US" sz="4000" dirty="0"/>
              <a:t>How to create getters and setters?</a:t>
            </a:r>
          </a:p>
          <a:p>
            <a:r>
              <a:rPr lang="en-US" sz="4000" dirty="0"/>
              <a:t>Other topics..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9FEC-8464-4C15-B366-65023CFA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28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software item </a:t>
            </a:r>
            <a:r>
              <a:rPr lang="en-US" dirty="0"/>
              <a:t>that contains </a:t>
            </a:r>
            <a:r>
              <a:rPr lang="en-US" dirty="0">
                <a:solidFill>
                  <a:schemeClr val="hlink"/>
                </a:solidFill>
              </a:rPr>
              <a:t>variables</a:t>
            </a:r>
            <a:r>
              <a:rPr lang="en-US" dirty="0"/>
              <a:t> and </a:t>
            </a:r>
            <a:r>
              <a:rPr lang="en-US" dirty="0">
                <a:solidFill>
                  <a:schemeClr val="hlink"/>
                </a:solidFill>
              </a:rPr>
              <a:t>methods</a:t>
            </a:r>
          </a:p>
          <a:p>
            <a:r>
              <a:rPr lang="en-US" dirty="0"/>
              <a:t>Object Oriented Design focuses on</a:t>
            </a:r>
          </a:p>
          <a:p>
            <a:pPr lvl="1"/>
            <a:r>
              <a:rPr lang="en-US" dirty="0"/>
              <a:t>Encapsulation: </a:t>
            </a:r>
          </a:p>
          <a:p>
            <a:pPr lvl="2"/>
            <a:r>
              <a:rPr lang="en-US" dirty="0"/>
              <a:t>dividing the code into a public </a:t>
            </a:r>
            <a:r>
              <a:rPr lang="en-US" dirty="0">
                <a:solidFill>
                  <a:schemeClr val="hlink"/>
                </a:solidFill>
              </a:rPr>
              <a:t>interface</a:t>
            </a:r>
            <a:r>
              <a:rPr lang="en-US" dirty="0"/>
              <a:t>, and a private </a:t>
            </a:r>
            <a:r>
              <a:rPr lang="en-US" dirty="0">
                <a:solidFill>
                  <a:schemeClr val="hlink"/>
                </a:solidFill>
              </a:rPr>
              <a:t>implementation</a:t>
            </a:r>
            <a:r>
              <a:rPr lang="en-US" dirty="0"/>
              <a:t> of that interface</a:t>
            </a:r>
          </a:p>
          <a:p>
            <a:pPr lvl="1"/>
            <a:r>
              <a:rPr lang="en-US" dirty="0"/>
              <a:t>Polymorphism:</a:t>
            </a:r>
          </a:p>
          <a:p>
            <a:pPr lvl="2"/>
            <a:r>
              <a:rPr lang="en-US" dirty="0"/>
              <a:t>the ability to </a:t>
            </a:r>
            <a:r>
              <a:rPr lang="en-US" dirty="0">
                <a:solidFill>
                  <a:schemeClr val="hlink"/>
                </a:solidFill>
              </a:rPr>
              <a:t>overload</a:t>
            </a:r>
            <a:r>
              <a:rPr lang="en-US" dirty="0"/>
              <a:t> standard operators so that they have appropriate behavior based on their context</a:t>
            </a:r>
          </a:p>
          <a:p>
            <a:pPr lvl="1"/>
            <a:r>
              <a:rPr lang="en-US" dirty="0"/>
              <a:t>Inheritance:</a:t>
            </a:r>
          </a:p>
          <a:p>
            <a:pPr lvl="2"/>
            <a:r>
              <a:rPr lang="en-US" dirty="0"/>
              <a:t>the ability to create </a:t>
            </a:r>
            <a:r>
              <a:rPr lang="en-US" dirty="0">
                <a:solidFill>
                  <a:schemeClr val="hlink"/>
                </a:solidFill>
              </a:rPr>
              <a:t>subclasses</a:t>
            </a:r>
            <a:r>
              <a:rPr lang="en-US" dirty="0"/>
              <a:t> that contain specializations of their parents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5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Why?</a:t>
            </a:r>
          </a:p>
          <a:p>
            <a:pPr lvl="1"/>
            <a:r>
              <a:rPr lang="en-US" sz="3200" dirty="0"/>
              <a:t>Better program design</a:t>
            </a:r>
          </a:p>
          <a:p>
            <a:pPr lvl="1"/>
            <a:r>
              <a:rPr lang="en-US" sz="3200" dirty="0"/>
              <a:t>Better modularization</a:t>
            </a:r>
          </a:p>
          <a:p>
            <a:pPr lvl="1"/>
            <a:r>
              <a:rPr lang="en-US" sz="3200" dirty="0"/>
              <a:t>Because it is awesome!!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7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458-3DFC-4263-8A46-A0BF38BB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3550-2107-4813-A582-96D817FD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an object for a dog.</a:t>
            </a:r>
          </a:p>
          <a:p>
            <a:r>
              <a:rPr lang="en-US" dirty="0"/>
              <a:t>What does it “need”?</a:t>
            </a:r>
          </a:p>
          <a:p>
            <a:r>
              <a:rPr lang="en-US" dirty="0"/>
              <a:t>What does it “have”?</a:t>
            </a:r>
          </a:p>
          <a:p>
            <a:r>
              <a:rPr lang="en-US" dirty="0"/>
              <a:t>What does it “do”?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E86B-582F-4209-A888-9880AAC8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43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D0B-A8A1-4983-BE7C-9A77A5D8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python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8CC-BAA5-4CC6-A704-B11944CD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syntax for a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class foo:</a:t>
            </a:r>
          </a:p>
          <a:p>
            <a:pPr marL="0" indent="0">
              <a:buNone/>
            </a:pPr>
            <a:r>
              <a:rPr lang="en-US" dirty="0"/>
              <a:t>		pass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F59EA-FE87-484B-AB82-9B9C7BAB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48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A834-1988-4509-844A-156EB4C4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4254-064D-4FF7-B0D6-FE96037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function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/>
              <a:t>Gets called anytime an </a:t>
            </a:r>
            <a:r>
              <a:rPr lang="en-US" i="1" dirty="0"/>
              <a:t>instance</a:t>
            </a:r>
            <a:r>
              <a:rPr lang="en-US" dirty="0"/>
              <a:t> of the object is initialized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always receive </a:t>
            </a:r>
            <a:r>
              <a:rPr lang="en-US" i="1" dirty="0"/>
              <a:t>self as first input</a:t>
            </a:r>
          </a:p>
          <a:p>
            <a:pPr marL="0" indent="0">
              <a:buNone/>
            </a:pPr>
            <a:r>
              <a:rPr lang="en-US" dirty="0"/>
              <a:t>	class foo:</a:t>
            </a:r>
          </a:p>
          <a:p>
            <a:pPr marL="0" indent="0">
              <a:buNone/>
            </a:pPr>
            <a:r>
              <a:rPr lang="en-US" dirty="0"/>
              <a:t>		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	pass</a:t>
            </a:r>
          </a:p>
          <a:p>
            <a:pPr marL="0" indent="0">
              <a:buNone/>
            </a:pPr>
            <a:r>
              <a:rPr lang="en-US" dirty="0"/>
              <a:t>		pass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D8B9-D69C-40D1-8967-4FB27F0B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5F7E-55CE-4BB2-977E-DEF6C655AB4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526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Dog Class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contains classes that define objects</a:t>
            </a:r>
          </a:p>
          <a:p>
            <a:pPr lvl="1"/>
            <a:r>
              <a:rPr lang="en-US" dirty="0"/>
              <a:t>Objects are </a:t>
            </a:r>
            <a:r>
              <a:rPr lang="en-US" dirty="0">
                <a:solidFill>
                  <a:schemeClr val="hlink"/>
                </a:solidFill>
              </a:rPr>
              <a:t>instances</a:t>
            </a:r>
            <a:r>
              <a:rPr lang="en-US" dirty="0"/>
              <a:t> of classes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# simple framework for a dog</a:t>
            </a:r>
          </a:p>
          <a:p>
            <a:pPr marL="914400" lvl="2" indent="0">
              <a:buNone/>
            </a:pPr>
            <a:r>
              <a:rPr lang="en-US" dirty="0"/>
              <a:t>class dog:</a:t>
            </a:r>
          </a:p>
          <a:p>
            <a:pPr marL="914400" lvl="2" indent="0">
              <a:buNone/>
            </a:pPr>
            <a:r>
              <a:rPr lang="en-US" dirty="0"/>
              <a:t>    # these are params here, things we set when</a:t>
            </a:r>
          </a:p>
          <a:p>
            <a:pPr marL="914400" lvl="2" indent="0">
              <a:buNone/>
            </a:pPr>
            <a:r>
              <a:rPr lang="en-US" dirty="0"/>
              <a:t>    # we initialize our instance of our class</a:t>
            </a:r>
          </a:p>
          <a:p>
            <a:pPr marL="914400" lvl="2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color, breed, name):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color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err="1"/>
              <a:t>self.breed</a:t>
            </a:r>
            <a:r>
              <a:rPr lang="en-US" dirty="0"/>
              <a:t> = breed</a:t>
            </a:r>
          </a:p>
          <a:p>
            <a:pPr marL="914400" lvl="2" indent="0">
              <a:buNone/>
            </a:pPr>
            <a:r>
              <a:rPr lang="en-US" dirty="0"/>
              <a:t>        self.name = name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115635" y="2933131"/>
            <a:ext cx="33642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 err="1">
                <a:solidFill>
                  <a:schemeClr val="hlink"/>
                </a:solidFill>
              </a:rPr>
              <a:t>init</a:t>
            </a:r>
            <a:r>
              <a:rPr lang="en-US" dirty="0">
                <a:solidFill>
                  <a:schemeClr val="hlink"/>
                </a:solidFill>
              </a:rPr>
              <a:t>__</a:t>
            </a:r>
            <a:r>
              <a:rPr lang="en-US" dirty="0">
                <a:solidFill>
                  <a:schemeClr val="accent1"/>
                </a:solidFill>
              </a:rPr>
              <a:t> is the default constructor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3119927" y="3237931"/>
            <a:ext cx="2376708" cy="148419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03231" y="6168729"/>
            <a:ext cx="291669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self</a:t>
            </a:r>
            <a:r>
              <a:rPr lang="en-US" dirty="0">
                <a:solidFill>
                  <a:schemeClr val="accent1"/>
                </a:solidFill>
              </a:rPr>
              <a:t> refers to the object itself,</a:t>
            </a:r>
          </a:p>
          <a:p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i="1" dirty="0">
                <a:solidFill>
                  <a:schemeClr val="accent1"/>
                </a:solidFill>
              </a:rPr>
              <a:t>this</a:t>
            </a:r>
            <a:r>
              <a:rPr lang="en-US" dirty="0">
                <a:solidFill>
                  <a:schemeClr val="accent1"/>
                </a:solidFill>
              </a:rPr>
              <a:t> in Java.  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567918" y="5031475"/>
            <a:ext cx="2748488" cy="11454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845-9007-4466-8527-02B95886BE88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52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1208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Office Theme</vt:lpstr>
      <vt:lpstr>Python Classes and Objects Sample Class Rafael Vescovi</vt:lpstr>
      <vt:lpstr>Follow me at </vt:lpstr>
      <vt:lpstr>PowerPoint Presentation</vt:lpstr>
      <vt:lpstr>What is an Object?</vt:lpstr>
      <vt:lpstr>Object Oriented Programming in Python</vt:lpstr>
      <vt:lpstr>A simple example</vt:lpstr>
      <vt:lpstr>Start a python class</vt:lpstr>
      <vt:lpstr>Constructor</vt:lpstr>
      <vt:lpstr>The Dog Class</vt:lpstr>
      <vt:lpstr>Dog class</vt:lpstr>
      <vt:lpstr>Derived Class - Inheritance</vt:lpstr>
      <vt:lpstr>Overloading parent functions</vt:lpstr>
      <vt:lpstr>Public and Private Data</vt:lpstr>
      <vt:lpstr>Public and Private Data, Cont.</vt:lpstr>
      <vt:lpstr>Encapsulated Point</vt:lpstr>
      <vt:lpstr>Why Encapsulate?</vt:lpstr>
      <vt:lpstr>Classes that look like arrays</vt:lpstr>
      <vt:lpstr>Classes that look like functions</vt:lpstr>
      <vt:lpstr>More overload</vt:lpstr>
      <vt:lpstr>Other things to overload,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</dc:title>
  <dc:creator>Sebastien Donadio</dc:creator>
  <cp:lastModifiedBy>Rafael Vescovi</cp:lastModifiedBy>
  <cp:revision>24</cp:revision>
  <dcterms:created xsi:type="dcterms:W3CDTF">2018-06-26T17:37:34Z</dcterms:created>
  <dcterms:modified xsi:type="dcterms:W3CDTF">2020-02-22T01:55:54Z</dcterms:modified>
</cp:coreProperties>
</file>