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60" autoAdjust="0"/>
  </p:normalViewPr>
  <p:slideViewPr>
    <p:cSldViewPr snapToGrid="0">
      <p:cViewPr varScale="1">
        <p:scale>
          <a:sx n="78" d="100"/>
          <a:sy n="7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E8D019BE-BBB0-4806-94E2-80DB06F18C91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C1DB2C43-DB28-41B7-96ED-F1A68669B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4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모델은 입력 특성에 대한 선형 함수를 만들어서 예측을 수행합니다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단순하게 </a:t>
            </a:r>
            <a:r>
              <a:rPr lang="en-US" altLang="ko-KR" dirty="0" smtClean="0"/>
              <a:t>y 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</a:t>
            </a:r>
            <a:r>
              <a:rPr lang="ko-KR" altLang="en-US" dirty="0" smtClean="0"/>
              <a:t>로 나타낼 수 있는데</a:t>
            </a:r>
            <a:r>
              <a:rPr lang="en-US" altLang="ko-KR" baseline="0" dirty="0" smtClean="0"/>
              <a:t> </a:t>
            </a:r>
            <a:r>
              <a:rPr lang="ko-KR" altLang="ko-KR" dirty="0"/>
              <a:t>여기서 </a:t>
            </a:r>
            <a:r>
              <a:rPr lang="en-US" altLang="ko-KR" dirty="0"/>
              <a:t>W</a:t>
            </a:r>
            <a:r>
              <a:rPr lang="ko-KR" altLang="ko-KR" dirty="0"/>
              <a:t>는 가중치</a:t>
            </a:r>
            <a:r>
              <a:rPr lang="en-US" altLang="ko-KR" dirty="0"/>
              <a:t>, b</a:t>
            </a:r>
            <a:r>
              <a:rPr lang="ko-KR" altLang="ko-KR" dirty="0"/>
              <a:t>는 편향이라고 합니다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ko-KR" dirty="0"/>
              <a:t>단순한 일차방정식으로 보면 기울기와 </a:t>
            </a:r>
            <a:r>
              <a:rPr lang="en-US" altLang="ko-KR" dirty="0"/>
              <a:t>y</a:t>
            </a:r>
            <a:r>
              <a:rPr lang="ko-KR" altLang="ko-KR" dirty="0"/>
              <a:t>절편이라고 볼 수 있는데요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ko-KR" dirty="0" err="1"/>
              <a:t>선형회귀</a:t>
            </a:r>
            <a:r>
              <a:rPr lang="ko-KR" altLang="ko-KR" dirty="0"/>
              <a:t> 알고리즘은 주어진 데이터를 통해서 </a:t>
            </a:r>
            <a:r>
              <a:rPr lang="en-US" altLang="ko-KR" dirty="0"/>
              <a:t>x</a:t>
            </a:r>
            <a:r>
              <a:rPr lang="ko-KR" altLang="ko-KR" dirty="0"/>
              <a:t>와</a:t>
            </a:r>
            <a:r>
              <a:rPr lang="en-US" altLang="ko-KR" dirty="0"/>
              <a:t> y</a:t>
            </a:r>
            <a:r>
              <a:rPr lang="ko-KR" altLang="ko-KR" dirty="0"/>
              <a:t>의 관계를 가장 잘 나타내는 직선 즉</a:t>
            </a:r>
            <a:r>
              <a:rPr lang="en-US" altLang="ko-KR" dirty="0"/>
              <a:t>, </a:t>
            </a:r>
            <a:r>
              <a:rPr lang="ko-KR" altLang="ko-KR" dirty="0"/>
              <a:t>적절한 </a:t>
            </a:r>
            <a:r>
              <a:rPr lang="en-US" altLang="ko-KR" dirty="0"/>
              <a:t>W</a:t>
            </a:r>
            <a:r>
              <a:rPr lang="ko-KR" altLang="ko-KR" dirty="0"/>
              <a:t>와 </a:t>
            </a:r>
            <a:r>
              <a:rPr lang="en-US" altLang="ko-KR" dirty="0"/>
              <a:t>b</a:t>
            </a:r>
            <a:r>
              <a:rPr lang="ko-KR" altLang="ko-KR" dirty="0"/>
              <a:t>의 값을 찾아내는 것 입니다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9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/>
              <a:t>선형 회귀에서는 주어진 데이터에 가장 잘 맞는 </a:t>
            </a:r>
            <a:r>
              <a:rPr lang="en-US" altLang="ko-KR" dirty="0"/>
              <a:t>W</a:t>
            </a:r>
            <a:r>
              <a:rPr lang="ko-KR" altLang="ko-KR" dirty="0"/>
              <a:t>와 </a:t>
            </a:r>
            <a:r>
              <a:rPr lang="en-US" altLang="ko-KR" dirty="0"/>
              <a:t>b</a:t>
            </a:r>
            <a:r>
              <a:rPr lang="ko-KR" altLang="ko-KR" dirty="0"/>
              <a:t>의 값을 찾는 것이 가장 중요한데요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ko-KR" dirty="0"/>
              <a:t>선형회귀에서는 </a:t>
            </a:r>
            <a:r>
              <a:rPr lang="ko-KR" altLang="ko-KR" dirty="0" err="1"/>
              <a:t>실제값과</a:t>
            </a:r>
            <a:r>
              <a:rPr lang="ko-KR" altLang="ko-KR" dirty="0"/>
              <a:t> 가설의 거리를 측정해서 이 거리를 최소화하는 최적의 </a:t>
            </a:r>
            <a:r>
              <a:rPr lang="en-US" altLang="ko-KR" dirty="0"/>
              <a:t>W</a:t>
            </a:r>
            <a:r>
              <a:rPr lang="ko-KR" altLang="ko-KR" dirty="0"/>
              <a:t>와</a:t>
            </a:r>
            <a:r>
              <a:rPr lang="en-US" altLang="ko-KR" dirty="0"/>
              <a:t> b</a:t>
            </a:r>
            <a:r>
              <a:rPr lang="ko-KR" altLang="ko-KR" dirty="0"/>
              <a:t>를 찾습니다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ko-KR" dirty="0"/>
              <a:t>이 </a:t>
            </a:r>
            <a:r>
              <a:rPr lang="ko-KR" altLang="ko-KR" dirty="0" err="1"/>
              <a:t>실제값과</a:t>
            </a:r>
            <a:r>
              <a:rPr lang="ko-KR" altLang="ko-KR" dirty="0"/>
              <a:t> 가설의 거리에 대한 식을 </a:t>
            </a:r>
            <a:r>
              <a:rPr lang="ko-KR" altLang="ko-KR" dirty="0" err="1"/>
              <a:t>평균제곱오차라고</a:t>
            </a:r>
            <a:r>
              <a:rPr lang="ko-KR" altLang="ko-KR" dirty="0"/>
              <a:t> 하며 실제 데이터의 </a:t>
            </a:r>
            <a:r>
              <a:rPr lang="en-US" altLang="ko-KR" dirty="0"/>
              <a:t>y</a:t>
            </a:r>
            <a:r>
              <a:rPr lang="ko-KR" altLang="ko-KR" dirty="0"/>
              <a:t>값과 가설의 </a:t>
            </a:r>
            <a:r>
              <a:rPr lang="en-US" altLang="ko-KR" dirty="0"/>
              <a:t>y</a:t>
            </a:r>
            <a:r>
              <a:rPr lang="ko-KR" altLang="ko-KR" dirty="0"/>
              <a:t>값의 차에 제곱을 해주면 됩니다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0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리지 회귀입니다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리지 회귀에서의 가중치</a:t>
            </a:r>
            <a:r>
              <a:rPr lang="en-US" altLang="ko-KR" dirty="0" smtClean="0"/>
              <a:t>(w) </a:t>
            </a:r>
            <a:r>
              <a:rPr lang="ko-KR" altLang="en-US" dirty="0" smtClean="0"/>
              <a:t>선택은 훈련 데이터를 잘 예측하기 위해서 뿐만 아니라 추가 제약 조건을 만족시키기 위한 목적도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제약 조건이란 가중치의 절댓값을 가능한 작게 만드는 것인데 모든 특성이 출력에 주는 영향을 최소한으로 만들어버립니다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과대 적합을 방지하는 기능이 있고요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리지 회귀에서 사용하는 규제 방식을</a:t>
            </a:r>
            <a:r>
              <a:rPr lang="en-US" altLang="ko-KR" dirty="0" smtClean="0"/>
              <a:t> L2 </a:t>
            </a:r>
            <a:r>
              <a:rPr lang="ko-KR" altLang="en-US" dirty="0" smtClean="0"/>
              <a:t>규제 라고 하고</a:t>
            </a:r>
          </a:p>
          <a:p>
            <a:r>
              <a:rPr lang="en-US" altLang="ko-KR" dirty="0" smtClean="0"/>
              <a:t>Ridge() </a:t>
            </a:r>
            <a:r>
              <a:rPr lang="ko-KR" altLang="en-US" dirty="0" smtClean="0"/>
              <a:t>함수에서는 </a:t>
            </a:r>
            <a:r>
              <a:rPr lang="en-US" altLang="ko-KR" dirty="0" smtClean="0"/>
              <a:t>alpha </a:t>
            </a:r>
            <a:r>
              <a:rPr lang="ko-KR" altLang="en-US" dirty="0" smtClean="0"/>
              <a:t>값을 통해서 규제 정도를 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2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라소</a:t>
            </a:r>
            <a:endParaRPr lang="ko-KR" altLang="en-US" dirty="0" smtClean="0"/>
          </a:p>
          <a:p>
            <a:r>
              <a:rPr lang="ko-KR" altLang="en-US" dirty="0" err="1" smtClean="0"/>
              <a:t>라소</a:t>
            </a:r>
            <a:r>
              <a:rPr lang="ko-KR" altLang="en-US" dirty="0" smtClean="0"/>
              <a:t> 역시 계수를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가깝게 </a:t>
            </a:r>
            <a:r>
              <a:rPr lang="ko-KR" altLang="en-US" dirty="0" err="1" smtClean="0"/>
              <a:t>만드려고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리소와는</a:t>
            </a:r>
            <a:r>
              <a:rPr lang="ko-KR" altLang="en-US" dirty="0" smtClean="0"/>
              <a:t> 달리 제약조건을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계수 존재 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제외되는 특성 생기게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별로 중요하지 않은 특성들은 제외되기 때문에 중요한 특성이 무엇인지 알 수 있게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마찬가지로 과대 적합을 방지하고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라소</a:t>
            </a:r>
            <a:r>
              <a:rPr lang="ko-KR" altLang="en-US" dirty="0" smtClean="0"/>
              <a:t> 회귀에서 사용하는 규제 방식은 </a:t>
            </a:r>
            <a:r>
              <a:rPr lang="en-US" altLang="ko-KR" dirty="0" smtClean="0"/>
              <a:t>L1 </a:t>
            </a:r>
            <a:r>
              <a:rPr lang="ko-KR" altLang="en-US" dirty="0" smtClean="0"/>
              <a:t>규제입니다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 리지 함수는 알파를 통해서 규제 정도를 조절한다고 했는데 다음 그림을 보시면 알파가 클수록 즉 규제 정도가 클수록 계수의 크기가 작아지는 것을 볼 수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가중치의 크기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33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선형 모델을 통해서 분류도 할 수 있는데요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선형 회귀 공식을 통해 구한 값과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비교하여 분류를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대표적인 선형 분류 알고리즘에는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회귀와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벡터 </a:t>
            </a:r>
            <a:r>
              <a:rPr lang="ko-KR" altLang="en-US" dirty="0" err="1" smtClean="0"/>
              <a:t>머신이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4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6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08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4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err="1"/>
              <a:t>머신러닝은</a:t>
            </a:r>
            <a:r>
              <a:rPr lang="ko-KR" altLang="en-US" dirty="0"/>
              <a:t> 크게 </a:t>
            </a:r>
            <a:r>
              <a:rPr lang="ko-KR" altLang="en-US" dirty="0" err="1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비지도학습으로 나눌 수 있습니다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 err="1"/>
              <a:t>지도학습은</a:t>
            </a:r>
            <a:r>
              <a:rPr lang="ko-KR" altLang="en-US" dirty="0"/>
              <a:t> 학습할 때 데이터와 레이블이 함께 주어지는 학습입니다</a:t>
            </a:r>
            <a:r>
              <a:rPr lang="en-US" altLang="ko-KR" dirty="0"/>
              <a:t>. </a:t>
            </a:r>
          </a:p>
          <a:p>
            <a:pPr fontAlgn="base" latinLnBrk="1"/>
            <a:r>
              <a:rPr lang="ko-KR" altLang="en-US" dirty="0"/>
              <a:t>따라서 주어진 데이터와 레이블을 이용해 새로운 데이터의 레이블을 예측할 때 이용됩니다</a:t>
            </a:r>
            <a:r>
              <a:rPr lang="en-US" altLang="ko-KR" dirty="0"/>
              <a:t>. </a:t>
            </a:r>
          </a:p>
          <a:p>
            <a:pPr fontAlgn="base" latinLnBrk="1"/>
            <a:r>
              <a:rPr lang="ko-KR" altLang="en-US" dirty="0" err="1"/>
              <a:t>지도학습은</a:t>
            </a:r>
            <a:r>
              <a:rPr lang="ko-KR" altLang="en-US" dirty="0"/>
              <a:t> 레이블이 함께 제공되기 때문에 쉽게 성능을 평가할 수 있다는 장점이 있지만 모든 데이터에 레이블이 주어져야 하기 때문에 많은 시간이 걸린다는 단점이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비지도학습은 레이블 없이 진행되는 학습입니다</a:t>
            </a:r>
            <a:r>
              <a:rPr lang="en-US" altLang="ko-KR" dirty="0"/>
              <a:t>. </a:t>
            </a:r>
            <a:r>
              <a:rPr lang="ko-KR" altLang="en-US" dirty="0"/>
              <a:t>따라서 데이터 자체에서 어떤 패턴을 찾아낼 때 사용이 되는데요</a:t>
            </a:r>
            <a:r>
              <a:rPr lang="en-US" altLang="ko-KR" dirty="0"/>
              <a:t>. </a:t>
            </a:r>
          </a:p>
          <a:p>
            <a:pPr fontAlgn="base" latinLnBrk="1"/>
            <a:r>
              <a:rPr lang="ko-KR" altLang="en-US" dirty="0"/>
              <a:t>레이블이 없기 때문에 성능 평가에 어려움이 있지만 </a:t>
            </a:r>
            <a:r>
              <a:rPr lang="ko-KR" altLang="en-US" dirty="0" err="1"/>
              <a:t>지도학습과</a:t>
            </a:r>
            <a:r>
              <a:rPr lang="ko-KR" altLang="en-US" dirty="0"/>
              <a:t> 반대로 레이블을 제공할 필요가 없다는 장점이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5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ko-KR" altLang="en-US" dirty="0"/>
              <a:t>분류와 회귀는 </a:t>
            </a:r>
            <a:r>
              <a:rPr lang="ko-KR" altLang="en-US" dirty="0" err="1"/>
              <a:t>지도학습의</a:t>
            </a:r>
            <a:r>
              <a:rPr lang="ko-KR" altLang="en-US" dirty="0"/>
              <a:t> 일종으로 분류는 데이터가 </a:t>
            </a:r>
            <a:r>
              <a:rPr lang="ko-KR" altLang="en-US" dirty="0" err="1"/>
              <a:t>입력됐을</a:t>
            </a:r>
            <a:r>
              <a:rPr lang="ko-KR" altLang="en-US" dirty="0"/>
              <a:t> 때 분리된 클래스로 예측하는 것입니다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en-US" dirty="0"/>
              <a:t>예측해야 할 클래스 개수에 따라 </a:t>
            </a:r>
            <a:r>
              <a:rPr lang="ko-KR" altLang="en-US" dirty="0" err="1"/>
              <a:t>이진분류와</a:t>
            </a:r>
            <a:r>
              <a:rPr lang="ko-KR" altLang="en-US" dirty="0"/>
              <a:t> </a:t>
            </a:r>
            <a:r>
              <a:rPr lang="ko-KR" altLang="en-US" dirty="0" err="1"/>
              <a:t>다중분류로</a:t>
            </a:r>
            <a:r>
              <a:rPr lang="ko-KR" altLang="en-US" dirty="0"/>
              <a:t> 나뉠 수가 있습니다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en-US" dirty="0"/>
              <a:t>예측해야 할 클래스가 </a:t>
            </a:r>
            <a:r>
              <a:rPr lang="en-US" altLang="ko-KR" dirty="0"/>
              <a:t>2</a:t>
            </a:r>
            <a:r>
              <a:rPr lang="ko-KR" altLang="en-US" dirty="0"/>
              <a:t>개인 경우를 이진 분류라고 하는데 예</a:t>
            </a:r>
            <a:r>
              <a:rPr lang="en-US" altLang="ko-KR" dirty="0"/>
              <a:t>/</a:t>
            </a:r>
            <a:r>
              <a:rPr lang="ko-KR" altLang="en-US" dirty="0" err="1"/>
              <a:t>아니오로</a:t>
            </a:r>
            <a:r>
              <a:rPr lang="ko-KR" altLang="en-US" dirty="0"/>
              <a:t> 답할 수 있는 문제가 이에 속합니다</a:t>
            </a:r>
            <a:r>
              <a:rPr lang="en-US" altLang="ko-KR" dirty="0"/>
              <a:t>.</a:t>
            </a:r>
          </a:p>
          <a:p>
            <a:pPr defTabSz="947867"/>
            <a:r>
              <a:rPr lang="ko-KR" altLang="en-US" dirty="0"/>
              <a:t>예측해야 할 클래스가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경우를 다중 분류라고 하는데 챕터 </a:t>
            </a:r>
            <a:r>
              <a:rPr lang="en-US" altLang="ko-KR" dirty="0"/>
              <a:t>1</a:t>
            </a:r>
            <a:r>
              <a:rPr lang="ko-KR" altLang="en-US" dirty="0"/>
              <a:t>에서 실습해봤던 </a:t>
            </a:r>
            <a:r>
              <a:rPr lang="ko-KR" altLang="en-US" dirty="0" err="1"/>
              <a:t>붓꽃으</a:t>
            </a:r>
            <a:r>
              <a:rPr lang="ko-KR" altLang="en-US" dirty="0"/>
              <a:t> 품종 문제가 여기에 해당된다고 할 수 있습니다</a:t>
            </a:r>
            <a:r>
              <a:rPr lang="en-US" altLang="ko-KR" dirty="0"/>
              <a:t>.</a:t>
            </a:r>
          </a:p>
          <a:p>
            <a:pPr defTabSz="947867"/>
            <a:r>
              <a:rPr lang="ko-KR" altLang="en-US" dirty="0"/>
              <a:t>회귀는 데이터에 대해 연속된 값으로 예측하는 것입니다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en-US" dirty="0"/>
              <a:t>예를 들어 옥수수 농장에서 전년도 수확량과 날씨 고용 인원수를 통해 올해의 수확량을 예측할 수 있는 문제가 여기에 해당됩니다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9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ko-KR" altLang="en-US" dirty="0" err="1"/>
              <a:t>머신러닝의</a:t>
            </a:r>
            <a:r>
              <a:rPr lang="ko-KR" altLang="en-US" dirty="0"/>
              <a:t> 모델 학습에 큰 영향을 주는 것은 데이터입니다</a:t>
            </a:r>
            <a:r>
              <a:rPr lang="en-US" altLang="ko-KR" dirty="0"/>
              <a:t>.  </a:t>
            </a:r>
          </a:p>
          <a:p>
            <a:pPr defTabSz="947867"/>
            <a:r>
              <a:rPr lang="ko-KR" altLang="en-US" dirty="0"/>
              <a:t>모델을 훈련시킬 때</a:t>
            </a:r>
            <a:r>
              <a:rPr lang="en-US" altLang="ko-KR" dirty="0"/>
              <a:t>, </a:t>
            </a:r>
            <a:r>
              <a:rPr lang="ko-KR" altLang="en-US" dirty="0"/>
              <a:t>데이터를 통해서 모델을 학습을 시키게 되는데</a:t>
            </a:r>
            <a:r>
              <a:rPr lang="en-US" altLang="ko-KR" dirty="0"/>
              <a:t>, </a:t>
            </a:r>
            <a:r>
              <a:rPr lang="ko-KR" altLang="en-US" dirty="0"/>
              <a:t>이때 훈련시킬 때 사용했던 데이터가 아니라 새로운 데이터를 입력해도 정확하게 예측하는 것을 일반화라고 합니다</a:t>
            </a:r>
            <a:r>
              <a:rPr lang="en-US" altLang="ko-KR" dirty="0"/>
              <a:t>.</a:t>
            </a:r>
          </a:p>
          <a:p>
            <a:pPr defTabSz="947867"/>
            <a:r>
              <a:rPr lang="ko-KR" altLang="en-US" dirty="0"/>
              <a:t>그렇지만 훈련 세트와 테스트가 비슷하다고 해서 테스트 세트에서 항상 정확하게 예측할 수 있는 것은 아닙니다</a:t>
            </a:r>
            <a:r>
              <a:rPr lang="en-US" altLang="ko-KR" dirty="0"/>
              <a:t>.</a:t>
            </a:r>
          </a:p>
          <a:p>
            <a:pPr defTabSz="947867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9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>
              <a:defRPr/>
            </a:pPr>
            <a:r>
              <a:rPr lang="ko-KR" altLang="en-US" dirty="0"/>
              <a:t>이 데이터를 통해서 필요 이상으로 특징을 학습할 경우 </a:t>
            </a:r>
            <a:r>
              <a:rPr lang="ko-KR" altLang="en-US" dirty="0" err="1"/>
              <a:t>과대적합이</a:t>
            </a:r>
            <a:r>
              <a:rPr lang="ko-KR" altLang="en-US" dirty="0"/>
              <a:t> 발생하며</a:t>
            </a:r>
            <a:r>
              <a:rPr lang="en-US" altLang="ko-KR" dirty="0"/>
              <a:t>, </a:t>
            </a:r>
            <a:r>
              <a:rPr lang="ko-KR" altLang="en-US" dirty="0"/>
              <a:t>데이터에서 충분히 특징을 찾아내지 못할 경우 </a:t>
            </a:r>
            <a:r>
              <a:rPr lang="ko-KR" altLang="en-US" dirty="0" err="1"/>
              <a:t>과소적합이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</a:p>
          <a:p>
            <a:pPr defTabSz="947867"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모델이 너무 단순해서 데이터의 내재된 구조를 학습하지 못할 때 발생합니다</a:t>
            </a:r>
            <a:r>
              <a:rPr lang="en-US" altLang="ko-KR" dirty="0"/>
              <a:t>. </a:t>
            </a:r>
          </a:p>
          <a:p>
            <a:pPr defTabSz="947867">
              <a:defRPr/>
            </a:pPr>
            <a:r>
              <a:rPr lang="ko-KR" altLang="en-US" dirty="0" err="1"/>
              <a:t>과소적합의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충분한 데이터로 학습하지 못했기 때문에 특정 특징에만 편향되게 되며</a:t>
            </a:r>
            <a:r>
              <a:rPr lang="en-US" altLang="ko-KR" dirty="0"/>
              <a:t>, </a:t>
            </a:r>
            <a:r>
              <a:rPr lang="ko-KR" altLang="en-US" dirty="0"/>
              <a:t>학습데이터에도 정확도가 낮아집니다</a:t>
            </a:r>
            <a:r>
              <a:rPr lang="en-US" altLang="ko-KR" dirty="0"/>
              <a:t>. </a:t>
            </a:r>
          </a:p>
          <a:p>
            <a:pPr defTabSz="947867">
              <a:defRPr/>
            </a:pPr>
            <a:r>
              <a:rPr lang="ko-KR" altLang="en-US" dirty="0"/>
              <a:t>이에 반해 </a:t>
            </a:r>
            <a:r>
              <a:rPr lang="ko-KR" altLang="en-US" dirty="0" err="1"/>
              <a:t>과대적합은</a:t>
            </a:r>
            <a:r>
              <a:rPr lang="ko-KR" altLang="en-US" dirty="0"/>
              <a:t> 학습데이터에는 정확도가 굉장히 높지만 일반성은 떨어지는 특징을 가지고 있습니다</a:t>
            </a:r>
            <a:r>
              <a:rPr lang="en-US" altLang="ko-KR" dirty="0"/>
              <a:t>. </a:t>
            </a:r>
          </a:p>
          <a:p>
            <a:pPr defTabSz="947867">
              <a:defRPr/>
            </a:pPr>
            <a:endParaRPr lang="en-US" altLang="ko-KR" dirty="0"/>
          </a:p>
          <a:p>
            <a:pPr defTabSz="947867">
              <a:defRPr/>
            </a:pPr>
            <a:r>
              <a:rPr lang="ko-KR" altLang="en-US" dirty="0" err="1"/>
              <a:t>머신러닝에서</a:t>
            </a:r>
            <a:r>
              <a:rPr lang="ko-KR" altLang="en-US" dirty="0"/>
              <a:t> 가장 대두</a:t>
            </a:r>
            <a:r>
              <a:rPr lang="en-US" altLang="ko-KR" dirty="0"/>
              <a:t>…?</a:t>
            </a:r>
            <a:r>
              <a:rPr lang="ko-KR" altLang="en-US" dirty="0"/>
              <a:t>되고 있는 문제가 바로 이 </a:t>
            </a:r>
            <a:r>
              <a:rPr lang="ko-KR" altLang="en-US" dirty="0" err="1"/>
              <a:t>과대적합</a:t>
            </a:r>
            <a:r>
              <a:rPr lang="ko-KR" altLang="en-US" dirty="0"/>
              <a:t> 문제입니다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과대적합</a:t>
            </a:r>
            <a:r>
              <a:rPr lang="ko-KR" altLang="en-US" dirty="0"/>
              <a:t> 문제를 해결하기 위해서는 데이터를 많이 수집하는 것이 중요합니다</a:t>
            </a:r>
            <a:r>
              <a:rPr lang="en-US" altLang="ko-KR" dirty="0"/>
              <a:t>.</a:t>
            </a:r>
          </a:p>
          <a:p>
            <a:pPr defTabSz="947867">
              <a:defRPr/>
            </a:pPr>
            <a:r>
              <a:rPr lang="ko-KR" altLang="en-US" dirty="0"/>
              <a:t>다음 이미지를 보시면 </a:t>
            </a:r>
            <a:r>
              <a:rPr lang="ko-KR" altLang="en-US" dirty="0" err="1"/>
              <a:t>과소적합의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데이터의 부족으로 제대로 학습되지 못한 모습을 볼 수 있으며 </a:t>
            </a:r>
            <a:endParaRPr lang="en-US" altLang="ko-KR" dirty="0"/>
          </a:p>
          <a:p>
            <a:pPr defTabSz="947867">
              <a:defRPr/>
            </a:pPr>
            <a:r>
              <a:rPr lang="ko-KR" altLang="en-US" dirty="0"/>
              <a:t>오른쪽 이미지를 통해 </a:t>
            </a:r>
            <a:r>
              <a:rPr lang="ko-KR" altLang="en-US" dirty="0" err="1"/>
              <a:t>과대적합</a:t>
            </a:r>
            <a:r>
              <a:rPr lang="en-US" altLang="ko-KR" dirty="0"/>
              <a:t>, </a:t>
            </a:r>
            <a:r>
              <a:rPr lang="ko-KR" altLang="en-US" dirty="0"/>
              <a:t>즉 훈련데이터를 너무 잘 학습시켜서 </a:t>
            </a:r>
            <a:r>
              <a:rPr lang="ko-KR" altLang="en-US" dirty="0" err="1"/>
              <a:t>훈련데이터</a:t>
            </a:r>
            <a:r>
              <a:rPr lang="ko-KR" altLang="en-US" dirty="0"/>
              <a:t> 이외의 새로운 데이터가 들어올 경우</a:t>
            </a:r>
            <a:r>
              <a:rPr lang="en-US" altLang="ko-KR" dirty="0"/>
              <a:t>, </a:t>
            </a:r>
            <a:r>
              <a:rPr lang="ko-KR" altLang="en-US" dirty="0"/>
              <a:t>제대로 분류하지 못할 가능성이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5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/>
            <a:r>
              <a:rPr lang="ko-KR" altLang="en-US" dirty="0" err="1"/>
              <a:t>지도학습의</a:t>
            </a:r>
            <a:r>
              <a:rPr lang="ko-KR" altLang="en-US" dirty="0"/>
              <a:t> 알고리즘 중 하나인 </a:t>
            </a:r>
            <a:r>
              <a:rPr lang="en-US" altLang="ko-KR" dirty="0"/>
              <a:t>k </a:t>
            </a:r>
            <a:r>
              <a:rPr lang="ko-KR" altLang="en-US" dirty="0" err="1"/>
              <a:t>최근접</a:t>
            </a:r>
            <a:r>
              <a:rPr lang="ko-KR" altLang="en-US" dirty="0"/>
              <a:t> 이웃 알고리즘입니다</a:t>
            </a:r>
            <a:r>
              <a:rPr lang="en-US" altLang="ko-KR" dirty="0"/>
              <a:t>.</a:t>
            </a:r>
          </a:p>
          <a:p>
            <a:pPr defTabSz="947867"/>
            <a:r>
              <a:rPr lang="ko-KR" altLang="en-US" dirty="0"/>
              <a:t>먼저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알고리즘은 데이터 분류에 사용되는 간단한 </a:t>
            </a:r>
            <a:r>
              <a:rPr lang="ko-KR" altLang="en-US" dirty="0" err="1"/>
              <a:t>지도학습</a:t>
            </a:r>
            <a:r>
              <a:rPr lang="ko-KR" altLang="en-US" dirty="0"/>
              <a:t> 알고리즘으로 데이터를 특정 클래스로 분류하기 위해 기존의 데이터 안에서 새로운 데이터로부터 가까운 </a:t>
            </a:r>
            <a:r>
              <a:rPr lang="en-US" altLang="ko-KR" dirty="0"/>
              <a:t>k</a:t>
            </a:r>
            <a:r>
              <a:rPr lang="ko-KR" altLang="en-US" dirty="0"/>
              <a:t>개의 데이터를 찾아 </a:t>
            </a:r>
            <a:r>
              <a:rPr lang="en-US" altLang="ko-KR" dirty="0"/>
              <a:t>k</a:t>
            </a:r>
            <a:r>
              <a:rPr lang="ko-KR" altLang="en-US" dirty="0"/>
              <a:t>개의 레이블 중 가장 많이 분류된 값으로 현재의 데이터를 분류하는 알고리즘입니다</a:t>
            </a:r>
            <a:r>
              <a:rPr lang="en-US" altLang="ko-KR" dirty="0"/>
              <a:t>. </a:t>
            </a:r>
          </a:p>
          <a:p>
            <a:pPr defTabSz="947867"/>
            <a:r>
              <a:rPr lang="ko-KR" altLang="en-US" dirty="0"/>
              <a:t>그냥 훈련 </a:t>
            </a:r>
            <a:r>
              <a:rPr lang="ko-KR" altLang="en-US" dirty="0" err="1"/>
              <a:t>데이터셋만</a:t>
            </a:r>
            <a:r>
              <a:rPr lang="ko-KR" altLang="en-US" dirty="0"/>
              <a:t> 저장하면 되기 때문에 매우 간단한 알고리즘입니다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데이터로부터 몇 개의 가장 가까운 데이터를 찾아 분류할 것인지 정하는 것이 중요한 문제인데요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이웃을 적게 사용하면 훈련 데이터에 가깝게 경계가 만들어져서 모델 복잡도가 높아지고</a:t>
            </a:r>
            <a:endParaRPr lang="en-US" altLang="ko-KR" dirty="0"/>
          </a:p>
          <a:p>
            <a:r>
              <a:rPr lang="ko-KR" altLang="en-US" dirty="0"/>
              <a:t>이웃을 많이 사용하면 결정 경계가 부드러워져서 모델 복잡도가 낮아집니다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알고리즘은 분류 뿐만 아니라 회귀에서도 사용될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3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867">
              <a:defRPr/>
            </a:pP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알고리즘은 예측을 하는 시점에서 기존 데이터와의 거리를 계산하기 때문에 예측 전에 모델을 따로 학습시킬 필요가 없다는 장점이 있습니다</a:t>
            </a:r>
            <a:r>
              <a:rPr lang="en-US" altLang="ko-KR" dirty="0"/>
              <a:t>. </a:t>
            </a:r>
          </a:p>
          <a:p>
            <a:pPr defTabSz="947867">
              <a:defRPr/>
            </a:pPr>
            <a:r>
              <a:rPr lang="ko-KR" altLang="en-US" dirty="0"/>
              <a:t>대신 예측 속도가 느리며 </a:t>
            </a:r>
            <a:r>
              <a:rPr lang="ko-KR" altLang="en-US" dirty="0" err="1"/>
              <a:t>예측값이</a:t>
            </a:r>
            <a:r>
              <a:rPr lang="ko-KR" altLang="en-US" dirty="0"/>
              <a:t> 다소 편향될 수 있다는 단점이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B2C43-DB28-41B7-96ED-F1A68669B2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5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0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98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0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53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4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5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2F70-EF9F-411E-A625-6CCBBE316E8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B36A-CD30-4160-99A3-40B874CF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Chapter2.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6562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2022-04-06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4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30079" y="1278536"/>
                <a:ext cx="10563998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2.3.3 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모델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모델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입력 특성에 대한 선형 함수를 만들어 예측을 수행한다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0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+ … + </a:t>
                </a:r>
                <a14:m>
                  <m:oMath xmlns:m="http://schemas.openxmlformats.org/officeDocument/2006/math"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Y = </a:t>
                </a:r>
                <a:r>
                  <a:rPr lang="en-US" altLang="ko-KR" sz="20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wx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+ b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0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~</m:t>
                    </m:r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20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: </m:t>
                    </m:r>
                    <m:r>
                      <a:rPr lang="ko-KR" altLang="en-US" sz="2000" i="1" spc="-15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데</m:t>
                    </m:r>
                  </m:oMath>
                </a14:m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이터 특성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= </a:t>
                </a:r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모델 </a:t>
                </a:r>
                <a:r>
                  <a:rPr lang="ko-KR" altLang="en-US" sz="20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특성이 많아지면 </a:t>
                </a:r>
                <a:r>
                  <a:rPr lang="en-US" altLang="ko-KR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</a:t>
                </a:r>
                <a:r>
                  <a:rPr lang="ko-KR" altLang="en-US" sz="20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각 특성에 해당하는 기울기를 가짐 </a:t>
                </a:r>
                <a:endParaRPr lang="en-US" altLang="ko-KR" sz="20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spc="-150" dirty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9" y="1278536"/>
                <a:ext cx="10563998" cy="4616648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98" y="4238945"/>
            <a:ext cx="2890451" cy="2544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9280" y="456627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모델은 훈련 데이터로부터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w, b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학습시켜 완성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8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30079" y="1308816"/>
                <a:ext cx="10563998" cy="3093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2.3.3 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모델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회귀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최소 </a:t>
                </a:r>
                <a:r>
                  <a:rPr lang="ko-KR" altLang="en-US" sz="24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제곱법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</a:t>
                </a:r>
                <a14:m>
                  <m:oMath xmlns:m="http://schemas.openxmlformats.org/officeDocument/2006/math">
                    <m:r>
                      <a:rPr lang="en-US" altLang="ko-KR" sz="2400" b="0" i="0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40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훈련 세트의 타겟</a:t>
                </a:r>
                <a:r>
                  <a:rPr lang="en-US" altLang="ko-KR" sz="2400" spc="-150" dirty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y 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평균제곱오차를 최소화하는 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w, b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찾는 방법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 제곱 오차</a:t>
                </a:r>
                <a:r>
                  <a:rPr lang="en-US" altLang="ko-KR" sz="2400" dirty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(MSE):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i="1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  <m: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2F"/>
                                </a:solidFill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나눔스퀘어 Bold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  <a:ea typeface="나눔스퀘어 Bold" panose="020B0600000101010101" pitchFamily="50" charset="-127"/>
                                  </a:rPr>
                                  <m:t> −</m:t>
                                </m:r>
                                <m:r>
                                  <a:rPr lang="en-US" altLang="ko-KR" sz="2400" i="1">
                                    <a:solidFill>
                                      <a:srgbClr val="00002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00002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2F"/>
                                </a:solidFill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spc="-150" dirty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9" y="1308816"/>
                <a:ext cx="10563998" cy="309366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평균 제곱 오차(MSE; Mean Squared Error)">
            <a:extLst>
              <a:ext uri="{FF2B5EF4-FFF2-40B4-BE49-F238E27FC236}">
                <a16:creationId xmlns:a16="http://schemas.microsoft.com/office/drawing/2014/main" id="{548BA8CE-BD1E-0C4B-A8D1-6C672C67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9" y="4123256"/>
            <a:ext cx="5587898" cy="20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459" y="1308816"/>
            <a:ext cx="10920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2.3.3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리지 회귀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리지 회귀에서의 가중치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선택은 훈련 데이터를 잘 예측하기 위해서 뿐만 아니라 추가 제약 조건을 만족시키기 위한 목적도 있음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가중치의 절댓값을 가능한 작게 만들기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특성이 출력에 주는 영향을 최소한으로 만든다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 적합을 방지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모든 원소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0)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리지 회귀에서 사용하는 규제 방식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L2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Ridge()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함수에서는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alpha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통해서 규제 정도를 정함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실습을 통해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선형회귀와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비교했을 때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데이터의 정확도는 낮지만 테스트 데이터의 정확도가 높으므로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잘 방지했다는 것을 알 수 있음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6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8" y="1308816"/>
            <a:ext cx="10791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2.3.3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라소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라소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역시 계수를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만드려고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되는 계수 존재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제외되는 특성 생김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중요한 특성이 무엇인지 알 수 있게 됨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특성이 출력에 주는 영향을 최소한으로 만든다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 적합을 방지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라소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회귀에서 사용하는 규제 방식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L1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4242782"/>
            <a:ext cx="3962400" cy="249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1110" y="5824067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리지 예제임 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56459" y="1308816"/>
                <a:ext cx="1092000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2.3.3 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모델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4. </a:t>
                </a:r>
                <a:r>
                  <a:rPr lang="ko-KR" altLang="en-US" sz="24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분류용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선형 모델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0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+ … + </a:t>
                </a:r>
                <a14:m>
                  <m:oMath xmlns:m="http://schemas.openxmlformats.org/officeDocument/2006/math"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선형 회귀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0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+ … + </a:t>
                </a:r>
                <a14:m>
                  <m:oMath xmlns:m="http://schemas.openxmlformats.org/officeDocument/2006/math"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solidFill>
                              <a:srgbClr val="0000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pc="-150" smtClean="0">
                        <a:solidFill>
                          <a:srgbClr val="0000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 0 (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이진 분류 선형 모델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특성들의 가중치 합을 사용해 </a:t>
                </a:r>
                <a:r>
                  <a:rPr lang="ko-KR" altLang="en-US" sz="24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임계치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비교하여 분류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대표적인 선형 분류 알고리즘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로지스틱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회귀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2400" spc="-150" dirty="0" err="1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서포트</a:t>
                </a:r>
                <a:r>
                  <a:rPr lang="ko-KR" altLang="en-US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벡터 머신</a:t>
                </a:r>
                <a:r>
                  <a:rPr lang="en-US" altLang="ko-KR" sz="2400" spc="-150" dirty="0" smtClean="0">
                    <a:solidFill>
                      <a:srgbClr val="00002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spc="-150" dirty="0" smtClean="0">
                  <a:solidFill>
                    <a:srgbClr val="00002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9" y="1308816"/>
                <a:ext cx="10920004" cy="3970318"/>
              </a:xfrm>
              <a:prstGeom prst="rect">
                <a:avLst/>
              </a:prstGeom>
              <a:blipFill>
                <a:blip r:embed="rId3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51" y="4742151"/>
            <a:ext cx="5686425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9687" y="5079076"/>
            <a:ext cx="469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리지 회귀와 같이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규제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규제 강도 조절</a:t>
            </a:r>
            <a:r>
              <a:rPr lang="en-US" altLang="ko-KR" dirty="0" smtClean="0"/>
              <a:t>: C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 </a:t>
            </a:r>
            <a:r>
              <a:rPr lang="ko-KR" altLang="en-US" dirty="0" smtClean="0"/>
              <a:t>값</a:t>
            </a:r>
            <a:r>
              <a:rPr lang="ko-KR" altLang="en-US" dirty="0" smtClean="0"/>
              <a:t>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훈련세트에</a:t>
            </a:r>
            <a:r>
              <a:rPr lang="ko-KR" altLang="en-US" dirty="0" smtClean="0"/>
              <a:t> 최대한 맞춤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규제↓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 </a:t>
            </a:r>
            <a:r>
              <a:rPr lang="ko-KR" altLang="en-US" dirty="0" smtClean="0"/>
              <a:t>값</a:t>
            </a:r>
            <a:r>
              <a:rPr lang="ko-KR" altLang="en-US" dirty="0" smtClean="0"/>
              <a:t>↓ 계수 값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가까워짐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규제↑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459" y="1308816"/>
            <a:ext cx="10920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2.3.3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클래스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분류용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선형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선형 분류 모델은 다중 클래스를 지원하지 않음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일대다 방식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클래스를 다른 모든 클래스와 구분하도록 이진 분류 모델을 학습시킴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2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459" y="1308816"/>
            <a:ext cx="10920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2.3.3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장단점과 매개변수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속도가 빠르고 예측도 빠르다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공식을 통해 예측이 어떻게 만들어지는지 비교적 쉽게 이해할 수 있다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459" y="1308816"/>
            <a:ext cx="10920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2.3.4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분류기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나이브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분류기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특성을 개별로 취급해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파라미터를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학습하고 각 특성에서는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통계를 단순하게 취합함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시간이 빠르다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GuassianNB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연속적인 어떤 데이터에 적용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BernoulliNB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데이터에 적용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ultinomialNB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카운트 데이터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문장에 나타난 단어의 횟수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8" y="1719110"/>
            <a:ext cx="1056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지도학습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(supervised learning):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학습할 때 데이터와 레이블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함께 제공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데이터와 레이블을 이용해 새로운 데이터의 레이블을 예측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비지도학습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(unsupervised learning):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레이블 없이 진행되는 학습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자체에서 패턴을 찾아내야 할 때 사용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9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분류와 회귀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8" y="1719110"/>
            <a:ext cx="1056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(classification):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입력됐을 때 분리된 값으로 예측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이진분류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예측해야  할  클래스가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 인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ex)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아니오로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대답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다중분류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예측해야  할  클래스가  여러  개인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ex)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붓꽃의 품종 문제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(regression):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입력됐을 때   연속된  값으로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→ ex)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옥수수 농장에서 전년도 수확량과 날씨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고용 인원 수에 따른 올해 수확량 예측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7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</a:t>
            </a:r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9" y="1447261"/>
            <a:ext cx="11073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훈련시킨 데이터가 아닌 새로운 데이터를 입력해도 정확하게 예측 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→ ‘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세트에서 테스트 세트로 일반화되었다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.’</a:t>
            </a: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세트와 테스트 세트가 비슷하다면 테스트 세트에서 항상 정확하게 예측할까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8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</a:t>
            </a:r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 spc="-30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73" y="1389845"/>
            <a:ext cx="105639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과대적합과   과소적합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 데이터에서  필요  이상으로  특징을  학습할  경우  발생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데이터에  대한  정확도  높다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 데이터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 데이터  외의  데이터에는  정확도가  낮게  나오는  모델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너무 복잡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과소적합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 학습  시  데이터에서  충분히  특징을  찾아내지  못할  경우  발생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학습데이터에도  정확도 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낮다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모델이 너무 간단해서 데이터의 다양성을 잡아내지 못함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↑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과대적합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↓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https://media.vlpt.us/images/rapsby/post/97d121fb-3489-412f-bf04-a3ec1a79678f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1" y="1916774"/>
            <a:ext cx="10318786" cy="358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8" y="1278536"/>
            <a:ext cx="1056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2.3.2 K-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 알고리즘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간단한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만드는 과정의 전부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예측할 때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데이터셋에서 가장 가까운 데이터 포인트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찾는다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6435" y="6334298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 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3636" y="6334298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95" y="3781079"/>
            <a:ext cx="3619500" cy="2400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541" y="3771554"/>
            <a:ext cx="3619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8" y="1278536"/>
            <a:ext cx="1056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2.3.2 K-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 알고리즘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간단한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저장 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만드는 과정의 전부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데이터셋을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예측할 때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데이터셋에서 가장 가까운 데이터 포인트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찾는다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3716" y="3995694"/>
            <a:ext cx="536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Neighbor = 1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훈련데이터에 가깝게 경계가 만들어짐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Neighbor = 9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 경계가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부드러워짐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이웃 적게 사용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복잡도 높음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이웃 많이 사용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복잡도 낮음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1" y="3753226"/>
            <a:ext cx="6029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8247" y="1517544"/>
            <a:ext cx="536886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 회귀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 뿐만 아니라 회귀에도 사용될 수 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 1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가까운 이웃의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타깃값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 3 :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이웃 간의 평균이 예측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088968"/>
            <a:ext cx="4129196" cy="5328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24" y="3748347"/>
            <a:ext cx="7122812" cy="23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0079" y="347511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36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 학습 알고리즘</a:t>
            </a:r>
            <a:endParaRPr lang="ko-KR" altLang="en-US" sz="36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79" y="1308816"/>
            <a:ext cx="1056399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2.3.2 K-</a:t>
            </a:r>
            <a:r>
              <a:rPr lang="ko-KR" altLang="en-US" sz="24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최근접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이웃 알고리즘</a:t>
            </a: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이해하기 쉬운 모델이다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전에  따로 학습시킬 필요가 없음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20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세트가 매우 크면 예측이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느려짐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전처리가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중요함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특성이 많은 데이터셋에서는 잘 작동하지 않음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spc="-150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특성값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대부분이 </a:t>
            </a:r>
            <a:r>
              <a:rPr lang="en-US" altLang="ko-KR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000" spc="-15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데이터셋에서는 잘 작동하지 않음</a:t>
            </a:r>
            <a:endParaRPr lang="en-US" altLang="ko-KR" sz="20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150" dirty="0" smtClean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4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1453</Words>
  <Application>Microsoft Office PowerPoint</Application>
  <PresentationFormat>와이드스크린</PresentationFormat>
  <Paragraphs>206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Bold</vt:lpstr>
      <vt:lpstr>맑은 고딕</vt:lpstr>
      <vt:lpstr>Arial</vt:lpstr>
      <vt:lpstr>Cambria Math</vt:lpstr>
      <vt:lpstr>Wingdings</vt:lpstr>
      <vt:lpstr>Office 테마</vt:lpstr>
      <vt:lpstr>Chapter2. 지도 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Chapter2. 지도 학습</dc:title>
  <dc:creator>dblab</dc:creator>
  <cp:lastModifiedBy>dblab</cp:lastModifiedBy>
  <cp:revision>28</cp:revision>
  <cp:lastPrinted>2022-04-06T06:03:59Z</cp:lastPrinted>
  <dcterms:created xsi:type="dcterms:W3CDTF">2022-04-05T09:59:24Z</dcterms:created>
  <dcterms:modified xsi:type="dcterms:W3CDTF">2022-04-06T06:04:16Z</dcterms:modified>
</cp:coreProperties>
</file>