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6" r:id="rId4"/>
    <p:sldId id="258" r:id="rId5"/>
    <p:sldId id="277" r:id="rId6"/>
    <p:sldId id="261" r:id="rId7"/>
    <p:sldId id="262" r:id="rId8"/>
    <p:sldId id="264" r:id="rId9"/>
    <p:sldId id="278" r:id="rId10"/>
    <p:sldId id="263" r:id="rId11"/>
    <p:sldId id="279" r:id="rId12"/>
    <p:sldId id="266" r:id="rId13"/>
    <p:sldId id="287" r:id="rId14"/>
    <p:sldId id="267" r:id="rId15"/>
    <p:sldId id="273" r:id="rId16"/>
    <p:sldId id="280" r:id="rId17"/>
    <p:sldId id="268" r:id="rId18"/>
    <p:sldId id="275" r:id="rId19"/>
    <p:sldId id="284" r:id="rId20"/>
    <p:sldId id="269" r:id="rId21"/>
    <p:sldId id="288" r:id="rId22"/>
    <p:sldId id="285" r:id="rId23"/>
    <p:sldId id="270" r:id="rId24"/>
    <p:sldId id="289" r:id="rId25"/>
    <p:sldId id="283" r:id="rId26"/>
    <p:sldId id="271" r:id="rId27"/>
    <p:sldId id="290" r:id="rId28"/>
    <p:sldId id="286" r:id="rId29"/>
    <p:sldId id="272" r:id="rId30"/>
    <p:sldId id="291" r:id="rId31"/>
    <p:sldId id="259" r:id="rId32"/>
  </p:sldIdLst>
  <p:sldSz cx="24384000" cy="13716000"/>
  <p:notesSz cx="6797675" cy="9926638"/>
  <p:embeddedFontLst>
    <p:embeddedFont>
      <p:font typeface="KoPub돋움체 Medium" panose="02020603020101020101" pitchFamily="18" charset="-127"/>
      <p:regular r:id="rId34"/>
    </p:embeddedFont>
    <p:embeddedFont>
      <p:font typeface="KoPubDotum Medium" panose="02020603020101020101" pitchFamily="18" charset="-127"/>
      <p:regular r:id="rId35"/>
    </p:embeddedFont>
    <p:embeddedFont>
      <p:font typeface="KoPub돋움체 Bold" panose="02020603020101020101" pitchFamily="18" charset="-127"/>
      <p:regular r:id="rId36"/>
    </p:embeddedFont>
    <p:embeddedFont>
      <p:font typeface="Meiryo" panose="020B0604030504040204" pitchFamily="34" charset="-128"/>
      <p:regular r:id="rId37"/>
      <p:bold r:id="rId38"/>
      <p:italic r:id="rId39"/>
      <p:boldItalic r:id="rId40"/>
    </p:embeddedFont>
    <p:embeddedFont>
      <p:font typeface="KoPubDotum Bold" panose="02020603020101020101" pitchFamily="18" charset="-127"/>
      <p:regular r:id="rId41"/>
    </p:embeddedFont>
  </p:embeddedFontLst>
  <p:defaultTextStyle>
    <a:defPPr>
      <a:defRPr lang="ko-KR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1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1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1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1" hangingPunct="1">
      <a:defRPr sz="50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00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>
      <p:cViewPr varScale="1">
        <p:scale>
          <a:sx n="55" d="100"/>
          <a:sy n="55" d="100"/>
        </p:scale>
        <p:origin x="630" y="84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9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ko-KR" altLang="ko-KR" noProof="0">
                <a:sym typeface="Helvetica Neue" charset="0"/>
              </a:rPr>
              <a:t>Second level</a:t>
            </a:r>
          </a:p>
          <a:p>
            <a:pPr lvl="2"/>
            <a:r>
              <a:rPr lang="ko-KR" altLang="ko-KR" noProof="0">
                <a:sym typeface="Helvetica Neue" charset="0"/>
              </a:rPr>
              <a:t>Third level</a:t>
            </a:r>
          </a:p>
          <a:p>
            <a:pPr lvl="3"/>
            <a:r>
              <a:rPr lang="ko-KR" altLang="ko-KR" noProof="0">
                <a:sym typeface="Helvetica Neue" charset="0"/>
              </a:rPr>
              <a:t>Fourth level</a:t>
            </a:r>
          </a:p>
          <a:p>
            <a:pPr lvl="4"/>
            <a:r>
              <a:rPr lang="ko-KR" altLang="ko-KR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85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418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7443450" y="952500"/>
            <a:ext cx="5251450" cy="11493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9100" y="952500"/>
            <a:ext cx="15601950" cy="11493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618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712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13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9100" y="3238500"/>
            <a:ext cx="10426700" cy="9207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268200" y="3238500"/>
            <a:ext cx="10426700" cy="9207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6998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086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178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9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185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Helvetica Light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438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1689100" y="952500"/>
            <a:ext cx="210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>
                <a:sym typeface="Helvetica Light" charset="0"/>
              </a:rPr>
              <a:t>Click to edit Master text styles</a:t>
            </a:r>
          </a:p>
          <a:p>
            <a:pPr lvl="1"/>
            <a:r>
              <a:rPr lang="ko-KR" altLang="ko-KR">
                <a:sym typeface="Helvetica Light" charset="0"/>
              </a:rPr>
              <a:t>Second level</a:t>
            </a:r>
          </a:p>
          <a:p>
            <a:pPr lvl="2"/>
            <a:r>
              <a:rPr lang="ko-KR" altLang="ko-KR">
                <a:sym typeface="Helvetica Light" charset="0"/>
              </a:rPr>
              <a:t>Third level</a:t>
            </a:r>
          </a:p>
          <a:p>
            <a:pPr lvl="3"/>
            <a:r>
              <a:rPr lang="ko-KR" altLang="ko-KR">
                <a:sym typeface="Helvetica Light" charset="0"/>
              </a:rPr>
              <a:t>Fourth level</a:t>
            </a:r>
          </a:p>
          <a:p>
            <a:pPr lvl="4"/>
            <a:r>
              <a:rPr lang="ko-KR" altLang="ko-KR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im9725/ndc_github" TargetMode="External"/><Relationship Id="rId5" Type="http://schemas.openxmlformats.org/officeDocument/2006/relationships/hyperlink" Target="https://support.rstudio.com/hc/en-us/articles/200486468-Authoring-R-Presentations" TargetMode="External"/><Relationship Id="rId4" Type="http://schemas.openxmlformats.org/officeDocument/2006/relationships/hyperlink" Target="http://rmarkdown.rstudio.com/lesson-12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/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35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eiryo" panose="020B0604030504040204" pitchFamily="34" charset="-128"/>
                <a:sym typeface="KoPubDotum Medium" panose="02020603020101020101" pitchFamily="18" charset="-127"/>
              </a:rPr>
              <a:t>게임빌 </a:t>
            </a:r>
            <a:r>
              <a:rPr lang="en-US" altLang="ko-KR" sz="35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eiryo" panose="020B0604030504040204" pitchFamily="34" charset="-128"/>
                <a:sym typeface="KoPubDotum Medium" panose="02020603020101020101" pitchFamily="18" charset="-127"/>
              </a:rPr>
              <a:t>BI</a:t>
            </a:r>
            <a:r>
              <a:rPr lang="ko-KR" altLang="en-US" sz="35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eiryo" panose="020B0604030504040204" pitchFamily="34" charset="-128"/>
                <a:sym typeface="KoPubDotum Medium" panose="02020603020101020101" pitchFamily="18" charset="-127"/>
              </a:rPr>
              <a:t>기획팀</a:t>
            </a:r>
            <a:endParaRPr lang="ko-KR" altLang="ko-KR" sz="180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Meiryo" panose="020B0604030504040204" pitchFamily="34" charset="-128"/>
              <a:sym typeface="KoPubDotum Medium" panose="02020603020101020101" pitchFamily="18" charset="-127"/>
            </a:endParaRPr>
          </a:p>
        </p:txBody>
      </p:sp>
      <p:sp>
        <p:nvSpPr>
          <p:cNvPr id="3076" name="Rectangle 6"/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김민준</a:t>
            </a:r>
            <a:endParaRPr lang="ko-KR" altLang="ko-KR" sz="180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KoPubDotum Bold" panose="02020603020101020101" pitchFamily="18" charset="-127"/>
            </a:endParaRPr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1422400" y="6520111"/>
            <a:ext cx="163195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</a:t>
            </a:r>
            <a:r>
              <a:rPr lang="ko-KR" altLang="en-US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에서 분석부터 보고</a:t>
            </a:r>
            <a:r>
              <a:rPr lang="en-US" altLang="ko-KR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대시보드</a:t>
            </a:r>
            <a:r>
              <a:rPr lang="en-US" altLang="ko-KR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웹 프리젠테이션까지 한 번에</a:t>
            </a:r>
            <a:endParaRPr lang="ko-KR" altLang="ko-KR" sz="180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078" name="Rectangle 3"/>
          <p:cNvSpPr>
            <a:spLocks/>
          </p:cNvSpPr>
          <p:nvPr/>
        </p:nvSpPr>
        <p:spPr bwMode="auto">
          <a:xfrm>
            <a:off x="1344613" y="5075238"/>
            <a:ext cx="16319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90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R markdown </a:t>
            </a:r>
            <a:endParaRPr lang="ko-KR" altLang="ko-KR" sz="180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KoPubDotum Bold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8744" y="546187"/>
            <a:ext cx="5047619" cy="13904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1871840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일반적인 데이터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(=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통계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프로세스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1.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의뢰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가설설정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)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2.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데이터 추출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보통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SQL)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및 정제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(R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혹은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SQL)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3.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각종 분석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EDA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부터 회귀분석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, ML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 </a:t>
            </a:r>
            <a:r>
              <a:rPr lang="ko-KR" altLang="en-US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같은 막 고급지고 그런거까지</a:t>
            </a:r>
            <a:r>
              <a:rPr lang="en-US" altLang="ko-KR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...</a:t>
            </a:r>
            <a:r>
              <a:rPr lang="en-US" altLang="ko-KR" sz="3600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 </a:t>
            </a:r>
            <a:r>
              <a:rPr lang="ko-KR" altLang="en-US" sz="3600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까지</a:t>
            </a:r>
            <a:endParaRPr lang="en-US" altLang="ko-KR" sz="36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4.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결과 도출 및 시각화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추정 결과 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표 형태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)</a:t>
            </a:r>
          </a:p>
          <a:p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도식화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,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시각화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차트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)</a:t>
            </a:r>
          </a:p>
          <a:p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5.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결과 보고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MS-WORD, PPT,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한글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(??), pdf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복사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+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붙여넣기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938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4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. “</a:t>
            </a: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더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”</a:t>
            </a: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 일반적인 데이터 분석 프로세스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8685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172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더 일반적인 데이터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(=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통계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프로세스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1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차 분석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분석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결과 도출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복사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&amp;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붙여넣기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팀장님 보고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팀장님 마음에 안든다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...</a:t>
            </a:r>
          </a:p>
          <a:p>
            <a:pPr lvl="0"/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2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차 분석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다른 방법론 이용해서 분석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결과 도출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복사 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&amp;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붙여넣기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팀장님 보고 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=&gt;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실장님 보고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실장님 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‘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야 그림이 이게 뭐냐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’</a:t>
            </a:r>
          </a:p>
          <a:p>
            <a:pPr lvl="0"/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/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40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Wingdings" panose="05000000000000000000" pitchFamily="2" charset="2"/>
              </a:rPr>
              <a:t>무한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  <a:sym typeface="Wingdings" panose="05000000000000000000" pitchFamily="2" charset="2"/>
              </a:rPr>
              <a:t>루프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  <a:sym typeface="Wingdings" panose="05000000000000000000" pitchFamily="2" charset="2"/>
              </a:rPr>
              <a:t>…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045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172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더 일반적인 데이터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(=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통계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프로세스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64" y="3878915"/>
            <a:ext cx="9649072" cy="59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64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172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더 일반적인 데이터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(=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통계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프로세스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그리고 남은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n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개의 파일들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…</a:t>
            </a:r>
          </a:p>
        </p:txBody>
      </p:sp>
      <p:pic>
        <p:nvPicPr>
          <p:cNvPr id="7170" name="Picture 2" descr="최종 진짜 최종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72" y="5186934"/>
            <a:ext cx="738346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디자이너의 흔한 최종 파일 - 게시판 - CGlink : 흔한최종파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8" y="4527588"/>
            <a:ext cx="60293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041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172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더 일반적인 데이터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(=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통계 분석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프로세스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그리고 남은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n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개의 파일들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24" y="4764988"/>
            <a:ext cx="10369152" cy="57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89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8479218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5. R markdown: </a:t>
            </a:r>
            <a:r>
              <a:rPr lang="ko-KR" altLang="en-US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내가 귀찮아서 쓰기 시작</a:t>
            </a:r>
            <a:endParaRPr lang="ko-KR" altLang="ko-KR" sz="1400" kern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981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1001089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5. R markdown: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내가 귀찮아서 쓰기 시작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MS Word, PPT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복붙 안 하고 할 수 없을까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?</a:t>
            </a: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R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에서 직접 보고용 자료를 만들 수 없을까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? </a:t>
            </a:r>
          </a:p>
          <a:p>
            <a:pPr marL="571500" lvl="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R markdown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으로 차트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+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결과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+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코멘트 포함한 보고서 만들기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장점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1" indent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R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코드도 공유 가능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1" indent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HTML, pdf, Word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까지 만들 수 있다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!</a:t>
            </a:r>
          </a:p>
          <a:p>
            <a:pPr lvl="1" indent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   - HTML =&gt;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그림도 예쁘다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!</a:t>
            </a: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단점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</a:t>
            </a:r>
            <a:r>
              <a:rPr lang="ko-KR" altLang="en-US" sz="36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진입장벽</a:t>
            </a:r>
            <a:endParaRPr lang="en-US" altLang="ko-KR" sz="3600" strike="sngStrike">
              <a:solidFill>
                <a:schemeClr val="bg2"/>
              </a:solidFill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  <p:sp>
        <p:nvSpPr>
          <p:cNvPr id="2" name="AutoShape 2" descr="data:image/jpeg;base64,/9j/4AAQSkZJRgABAQEAYABgAAD/2wBDAAgGBgcGBQgHBwcJCQgKDBQNDAsLDBkSEw8UHRofHh0aHBwgJC4nICIsIxwcKDcpLDAxNDQ0Hyc5PTgyPC4zNDL/2wBDAQkJCQwLDBgNDRgyIRwhMjIyMjIyMjIyMjIyMjIyMjIyMjIyMjIyMjIyMjIyMjIyMjIyMjIyMjIyMjIyMjIyMjL/wAARCAFTAiUDASIAAhEBAxEB/8QAHAAAAQUBAQEAAAAAAAAAAAAAAAEEBQYHAwII/8QAVBAAAQMDAQQEBg4HBgQFBAMAAQACAwQFEQYSITFBBxMiURRhcYGRsggVFzJCVnJ0kpOhsdHSIzY3UlRiwRYkJTM0QzVTgqImROHw8UZkc8Jjo7P/xAAVAQEBAAAAAAAAAAAAAAAAAAAAAf/EABQRAQAAAAAAAAAAAAAAAAAAAAD/2gAMAwEAAhEDEQA/AJnox6P9K33RNJX3KzxVFVI54dI57wXdo9zlcH9E2h9h2NPwZxu/SP8AzJr0Nfs4oflP9Yq+uQZ9aui7RVRSudLYYXEPcD+kfyPyktr6LtFVFM98tgp3OEhHv38M/KVttXYdWRfuSkkeVerLvon/AP5XfegpdF0Y6MkuldA+xQFsZGwNt+7P/UmlT0faLp73HB/Z+n6pzgw/pH93yleaTA1DXDgSxpVe1BMafUFOBwNQzd5kBU9FWiY6SVzdPwBzWlwPWP8AzLnbOi7RVTb4ZZLBAXObv/SyfmTut1bFbrRd6i5sc1lK/Yy1hJ3jdwXPRWvdPahooqWgr4zUsADoXnYefIDxQdPco0LnH9n4PrZPzI9ybQ3xfg+sk/MrLQVj6szExbLY5CwZ5+NP0FL9ybQ3xfg+sk/Mk9ybQ3xfh+tk/MrqhBS/cm0N8XoPrJPzI9ybQ3xeg+tk/MrohBSvcm0N8X4frZPzJPcm0OMn2gh+tk/MrsjCCiO6ItEOmY8WVjWtG9glfg/9y6jom0Nn9X4PrJPzK64CMIKX7k2hvi/B9ZJ+ZNKzot0RHBO5thgGwNrPWP8AzK/ndxUNdqhkFnrJX8HAj+iCpWPow0XWWyOeawwOc8k56yT8ykvcm0N8X4frZPzKxWGPqrJSNI/2wpLiEFEqOirRLDHs6fgA2wD+kfvH0lyd0WaL8KhZ7QQDbByOsf8AmV8li6wt38DlN6iN5q6eRvwc5QUW19FWknPqm1VghcGy4YTI/h9JSfuTaG+L0H1kn5lcWjG/v4r2gpfuTaG+L0H1kn5ke5Nob4vQfWSfmV0QgpfuTaG+L8H1kn5knuTaG+L8H1kn5ldUmEFMPRNobH6vw/WyfmTer6KdER0s72WGFrg0kHrJNxx8pXvCbVoLqOUAby07vMgolk6LdF1FnpZprDC+R7AS4ySfmUh7k2hvi9B9bJ+ZWSzMMdppWOGC1gGPIpBBnU/RbowXLqmWKEN6onHWP44+Uq3DoDS41BbqZ1pi6mQYkbtv7R2sfvLWJB/jLCR2TGRlVeto3UepraCQcylw8mcoOw6J9DY/V6D6yT8yPcm0N8XoPrJPzK5DfhekFL9ybQ3xeg+sk/Mj3JtDfF6D6yT8yuiEFL9ybQ3xeg+sk/Mj3JtDfF6D6yT8yuiEFL9ybQ3xeg+sk/Mj3JtDfF6D6yT8yuiEFKPRPoYf/T0H1kn5lwHRloAzOiNhgDh3ySD/APZXsjK4VFLFO0hzQHH4Q4oKiOijQ3xfp/rZPzJfcm0N8XoPrJPzJxLT3a21Dj4cBTZyC8Z/9hSturaqbAkdTyN/eY459CCD9ybQ3xfg+sk/Mj3JtDfF+D6yT8yuOd58SXPcgpvuTaG+L8H1kn5ke5Nob4vwfWSfmVluF0p7ZG11QSNs4aBzK8w3emmaHAuaD+8CEFc9ybQ3xfg+sk/Mj3JtDfF+D6yT8ytkVXDLjZkaT3ZXfa8SCme5Nob4vwfWSfmR7k2hvi9B9ZJ+ZXMHKVBS/cm0N8X4PrJPzI9ybQ3xfh+tk/MrohBSz0T6G+L8H1kn5lF0XRdo194ron2GExM2dgdY/dn/AKlo5UdQsLbnWu7yAgrvuTaG+L0H1kn5ke5Nob4vQfWSfmV0QgpfuTaG+L0H1kn5ke5Nob4vQfWSfmV0QgpfuTaG+L0H1kn5ke5Nob4vQfWSfmV0QgpfuTaG+L0H1kn5ke5Nob4vwfWSfmV0Qg+YOmfTdn0zf7dBZ6KOkimpjI9oe47TtsjO8lCmfZBHGqLV8yPruQqNG6Gv2cUHyn+sVfiMqg9DX7OKD5T/AFir+QoImkPV3etjPF4D16sxxRyHl1rt/nXiT9Hfmu5yREDzKm6x1szRGlJapjGurJZnRwNcd2c7z5kFvjOzqeU8nQjO5VjWBLNR2/xvac+Q4/qsJpZ+kTWNwdW0Mtc+R7C4GKQsaQO7kUjdR6q01e4KXUpqSWOGW1DsuAJ4goPo6po4Jqu5Uc8bXQ1VMHuB353YXytqWjqNH6tkZRTujcwiSJ7TggHfhfUgrY6p1uroXbUVTRO7XeA3K+cOluMRasjIcSH07ScoPo3o6uVRcdOwyVGHO2Wku5kkZ/qrkFn/AEUyD+ycYduw1p82Ar6x4e0OactPAoPaEIQCEIQCELnI7Yjc7uCDohcoZOsia/8AeGV05IEKpWvax1Foytlj4hpP2q6ngVmvSZMRoWsGd5H3lBctK1LqzTFuncMOdA3OfIppQGjAG6PtQ/8A4G/cp9AJCM8UqEAhCEAhCEAhCEAkIyEqEHlrQBgDAC9IQgaTAishdyxhQl8jB1HaHYGNsqyOYHEE8lEXaFjq6gmd8CTcglwvS8N4efivaAQhCAQhCAQhCASEZSoQeHRtcMHeO4jKjamxUk7i9m3DIfhRuIUqkIygr0lDe6Vx8Fq46iPkyUYPpXH22qqR3+IW2dmBvfHlzVZi3/2V5OAO5BVbjU0V5pWCCqaKiKRskbZOzjBzzXSCirXxNqDVSMkJ+DhzVM1VmoK3Jnpo3k88YPpUZLpgxNJt9fUUzuQztN9CBBDWtcOslM3jaA0p7RANnG1LPtfuvG5RZkvNvd/fqJlZCBjroPf+hSdHfKCYBhlML/3JRgoJccV6XNr2vALXAgjiN4XRAIQhB5cuMEezJI/G9xTjCTCBUIQgEIQgEIQgEIQg+ePZBfrRavmR9dyEvsg/1otXzI+u5Co0boa/ZxQfKf6xV/KoHQ1+zig+U/1itAUEXXN2blRSj94s9IWHdN9tqZbPRVcTHOggqZGykcGkgYyt3uDP0Mb/APluDlEttlHeKK5W6uibNBJKQ9hHi4oKJ0e6y03PbbYxtZT0b6WmMU0crgw7W7f58Kj9Oep7HfaugpLZLHUywZ62ePh8nPNPL50A1AvHV2e4wiGTLg2cEFvizvXNnQdNYYI6+6XGKcskYBDCDg5PPIQXvS0U9L0eaffUbW21hbv5NPJYz0vD/wAVQn/7ZuPSV9G3ikjo9KwNgB2IQ3C+eemGIf2jtuPfSUTTn/qKDRdIdIGmrBp5tHXXRkc74YwA1jneXeAtastxoblaYKq3ztmpnjsvHD7V892zogoLnaWTtr54ZzFG7GARk8VtWidKDRulRaoakz4LpNsjmUFsacgFelG2V88ttjfOcuJPoUkgEIQgQnC4VLgKd+/eQQPQux3hMq14dGQ08/6IEpKppghJIDAzJcT3LtHVxulLMjGyHA545VcgkdPaDD8Ixy8DzyU6skwfBbxIBtPhLTnvBKCbknj2HNDgTslZZ0sTiPSz25wHhn3rQDNs1josdrDlnnSRRvuVBQUEbwx1U5jQ53DjvQX7RrgdJWvHDqG/crAobTVC+2WGkonuDnQsDSRw3KZQCEIQCEIQCEIQCEIQCEIQCEIQIm9TStqer2vgO2gnKECAJUIQCEIQCEIQCEIQCEIQCEIQC8ublpC9IQcW7bHYIJHeumcJHs2mkbRHkTcufTOG04ujPM8kDjGU3qLdS1TcTU8bj3kJw14cARvB5r2g4U9NFSxdXC3Zb3ZXYJUIBCEIBCEIBCEIBCEIBCEIBCEIPnn2Qf60Wr5kfXchHsg/1otXzI+u5Co0boa/ZxQfKf6xWgLP+hr9nFD8p/rFaAoOFS3bpyFG2h2Kuta4YJflS7uB7lE0+YtQVLT718bS1BJGFpmEpHaAITC7xtlFNG9oLXSt3HyqT4hMK9u3UUmM7pMn0IPN5o2VdnngzsNLDjHJfOXS9bi7UunI2AuMtKyM+M9YV9L1o/uU3yDu8yzC52FuoNeaXa5j3RUdMZ5XEbiM7h6UElboPA6SCEH/AGgOHcQP6q/F2aXI4bGcKAuFoNPSmZsmRG1+fITlTrO1QMxzjH3IOdq32yA89n+qfKPtH/D4/ESpBAIQg8EDO5VXgVvmqBv6sZwoOK5ur6YT4AOSzd4ipLUf/Aqr5BVatA2rK75bygd2mRrZI2Ox2pZGr3bZOrdQDk2eRh+1M7acVNM/kak7vK3K6Qu6ueNn7lds+lBIXCoNLd43Ae+eG+lVfWTGNZYpn5xFW7KndUSdRUNl5sLHeghQGvJg3T1umxk+G5+5BodukZNRxSMOdoZKeKs6KqjV2Bj9raLZHN9BVmCAQhCAQhCAQhCAQhCAQhCAQhCAQhCAQhCAQhCAQkykyg9ZQvJIbxSg7kCoQhAIQhAIQhAhXhzWuBDsYPIr2VF3K6G3uOY9olhLfGQOCD2XPoXZwXQOPoTyKVszA9jshN6KriuFG2VvB/EePmvAgdBIZIidkne1BIBKvEZy0HmvaAQhCAQhCAQhCAQhCAQhCAQhCD559kH+tFq+ZH13IR7IP9aLV8yPruQqNG6Gf2cUPyn+sVoCz/oZ/ZxQ/Kf6xWgKBCouojMd7ppuTmlpUoeC8PibIQXDeDkIPa8lo3ZHDgvQCCMoOFZ/pJvkn7k1tcTRQwybDQ7YxtAbyM59CeVLS6nkaOJaVxt7HRUETHcWjCDzdIjJbZ2NGSWkBdIAW0UTSMEMAI8yc7iN6QgY4IIm3ziKgHcJnA+lSzTuULG0Mt0/imcftVPrOmOyWnUUtouVPVUro3hplezs+XyINMQmVuuVJdaSOroZ2TwP3tew5Ceb0Efeo+ttNSzvaq3peMTaYfLxOXq3zxCaB8TuDmkKu6cphSUFdb3A4ilc0buXFBF0eWvhycYqmn/swu0rhHUTOxvbcGH7QuLdmOpLeAbNG4fcndXEGvrv5aiN+e7eEHbV0QNDJLzDR96qGtI3VWk6SUEkseZQPHuV21TE6WzPcBnEecqqXKI1mlqKNp3mJ5QSPRVUdfpqcFwL2VLwfSr6Fj3RTWtpWz4fhj5yJG92TuK2AOGMoPSTIPBeHuwM78KqXqsvEdY6S310JjaP8lwwUFuylysXr+knVFFdS11DC5kAw+IOGX+RWKzdLllr3RwVzJKCpPFsgwM+VBoyE1pq2mrIxJTTxytPAtdnKcZ8aD0heScf/KEHpCEIBCF4LmggF2CeCD2hJlLlAIQgoEJXh7wxuXHCj7veaa0QmSoeB3DKzy464qbjWGktbi6U8SN+wPGgvdy1BBQjZBG3yBKZwXKWZwmqJ9gk9hnBvo4qpWnT81bNJNVTSPdnLznJ9PBWimtIicG0lM0SD/dcNoj0oLAwxxxNkll98M5JwF7ZW073bDZWk8gDlR0VkMnarKiSV37udwT+G301OB1cQB7+aB2DkJUgGBjklQCEIQCEIQIUxuNC2up3R8Hjex3cU/SYCCmWuqntFe+CfIgc7D93vD3q3RvaQMHaa7eD3hRFzoIn1gmlzsvjLHj97xpLX4ZSyto52F8IGY5RyCCcAxwXoLwzPNe0AhCEAhCEAhCEAhCEAhCEAhCEHzz7IP8AWi1fMj67kI9kH+tFq+ZH13IVGjdDX7OKD5T/AFitAWf9DX7OKD5T/WK0BQCEIQCEIQC88BuXpN6moZS08tRKcMjYXu8gQdHPDQSSAO8lcWVUM2WxTskPcxwJXzDfdU6r6StUS26xyVApQ49VDC7ZAA5krhc9B6+0hTe2/hFQWx9pzoZyS3nvGUH0wGg0FUN3+Y7jy3rJenfTlLUWKlvcbGsrI8MeR8JvjU30Va7dq6w1lJWuabjTDLsbttvevHTRGZej9p5tAJ8yCvexzrKiSK8Usk73QxbBYwnc3OeHoW8jgvmjoOq3UlHfpI3bLswDPlJC+k4SXRMceYyUHQjIXIRMYZHNaA528+MrsvLhkEIKZXx4qOQ3sJ8zk+rmbTrtgbthrh6FxvNK5k7Mc2ZP0gVI7Il8N3e+gH3IOl2Ak05NjnDu9Czu+18tqsFq6oEuka+MDuJHetGA66wBpHGM/Ys+v1rfd7FSUEees8JexuDgg5QNrBYW2mlinp3v62dgM7ScjOc5WnWqofU29jnAhwGDnmsYsdfV2TWxsdxrHyQ7WzEHHhywtygjbHC1jeA4ICdjpYXNZIY3Hg4clSbzpq5TOMn+pdye12yVfMDCMBBhl20VVVz3P25Kep4ZkkG9ViqteodP1EbrrQR11Ez/AHGMbIMePG8L6Vkp4ZRiSJjx/M0FMxZLeJC/wZmTxHI+bggwuyaxjs9UayioJ3U2d8bNrDe/dn+i1zTmuLZqGk66NxgcDslkgLTlcLpoOhnL5bd/c5HcRH70nyKoO03etNVoqI5esp9rLm7G01yDRb3M9tMyWFztl3Mc09t87ZKWLLy4kc+OVRjen01M4ucJKaTf2Tkxu7sFRli1gbfcm0lbITGJiGuA5O4ZQayOCVcopGyRtew5ad4PeuoQCjLpRPqog+B7mzx7244eRSa8kZ5oIi03N1dC6OT9HUx9l7e5SLJgOy/IcmL7cWXdtTC3Ae3D/GndTAZaZzWk7eCAUDjO7+vcqtqLXFusTHNcXzT8GsYM5KLHqJzrhLaLkBFWxnLARgPbyI711u09qFa2n8Ajqq3iGiPOPKUFFfRah13MKiseLdbm78vGDj+qkrDpmko6809sLqiIEdfK4e+PPtf0VshtNTXyNfcXhkIHYpo9wA8anKemipoxHFG1jRyCBpT25jWtDwGsHCNgwFINY1ow0ADxBLhKgTCVCEAhCEAhCEAhCEAhCEDO4wOnpXBvvhwPcm1pqxLA+JxO3GcEFSbgCCCqpc3usdwjr8nYJ2ZO7CCepbjFUiYg4EcnV7zxKfBUWC5UtVVingnbtvqmyFgODskcVZqS9U1VcqmgicetpwC8FBKoTWorIaSmdUTSBsQ+Eu8bw9jXNILXDIIQe0IQgEISZQKheM4dzTWa4wQzth2tqR3wWnOED1Ca+HQ7Qa5+y7+bcuzJGv8AeuB8hQdEIyhB88+yD/Wi1fMj67kJPZBfrRavmR9dyFRo/Q1+zig+U/1itAWf9DX7OKD5T/WK0BQCEIQCEIQCjr3SvrbNWU0R7csL2N8pCkUhG5B8t9F+p6Po+1VcqO+xmLrsRulc3fGWk/YcrVNWdLOlKew1UdJWx1080Ra2OPfxHNP9b9FNo1k81JJpK7h10YHa8oVDofY5ujqw6svofAD72KItdj0oIboGoamp1BdLi1jhTsgLcjgSTnCv/TBlugSDuxHghXrTWl7dpW1soLbEGRgDadjtPPMkqodM0Bl0bU43BkRd9oQYr0f6kten9O3htZNs1E0kRjYBvcGnJW+aR6UNPaqqm2+ilkZVBmRHIMZwN+FgOg9K2zUFgutVXRPdLBLE2NzXYxk71r1D0W2XRr/7QUNTUuqGxbMcbiNkEhBrIO/CUhcqckwx5OSWgkrsggr2zLmnvY4D0ZXe3tEpeDwdE0H0JbsMvph3udn6KZ0VwgooGumeA9zdzBvJQSng4it5hBOA0qmxhzKmnGcFleD6VbBXSVUTtillYC3c5wwqxWN6vrJnZ7FRGSf6oKD0tWaWjro9S0vYMFSA8gcDuOVsGmribtp6irjkOmiaSCo7VliZetLXGkID3yM6xg8fELn0fVvhGk6Vj27EsH6KRncRuQW1CQHISoBCCkyUBjyLw+Nr27LhlvcvWfJ6UZzwQQdy01Q1TXPjiDJD+6NxPkWW9IGk57DaZLjC4ujDxt7PHHNbeQofUNrZdLHVUjmgiRhGD34QVvo+vzp7fFbKuUuqGRh0TuT2d4V7B3LL9LUjpWwwNDRWW5xaxze7m0+JabFtGNpeO0QMjxoOqChCBCF4cDs9niuiQjKCl3ukoq27Uk9UXUtTE8gP4Ajuypq00jYnyydZ1ruAdx3eVNdZW2av05UNpYg+oDcszxyq90Y3S41tNPSXCllglpjsu6xuNrux3oNEHIr0uDqmGJuZJWMH8zsJm+/W5jwzwljncMNOUEmhNH3KkY1rn1MTdoZG08BN5L9bY3BprIcn+cIJNGVCSaotUTR/eWOJ3dkhEmpaJlOZAXPdyZGNolBNZ8STKoknSPF1xiZQTbQOO00j+in7NfJLn/mQujyMgEH8EE9yQkB3BKgEIQgEIQgQ8FF32kZWWWqie3aOwSPKFKFR8sxlfVUrjwjyPOgwmQy27UVvuri9ohmZDKRwLCcZK0Wnkgg1/NFTP31VIZHEn327IVUvNrmrbXXOhBJawFwHidxTCnulwob7Zqupj6sthdE4v4kbKDU72xtRo6VrySNnlyOV20jO+e1P23F3VzFgz3Bo/FRlRWNqtCmZrgQ4b9k5HFOdBvJtlWOOKo8/5WoLahIClQeS7u48lXNS60tWmKPrqyYOkO5kMZ2nOPdhN9d6vpNKaeqql8zPCNnYijzv2jwWD6PsFfqKrmvN0kdsl5ka2Rx35PLKC21PSHrK/VrYLRE2m6w9iIN2nAciTyWlaYgvMMcJuFIxsjhmSUnLiU/01ZqO222J8NPHHK5uXEbz6VOBu/OUHiSmhm/zI2u8oSNpYYx2GBvkXYIwgYvnkpZsSAujJwCnrTkBeJYWyt2XZxnK6BuEHzz7IL9aLV8yPruQj2QX60Wr5kfXchUaP0Nfs4oPlP8AWK0BZ/0Nfs4oPlP9YrQFAIQhAIQhAIQhAhaCjCVCAwqH0rQdfom5YBLvB3YV8VR6QmvfpSrbGwve9hY1oHEnggx/ovour6NrnWAbzWsHmGz/AOq2e/yf4HRMzukkiHlzhQVJpZli6L47ZDFicQ9ZIBxLzv3+lS1xa6W22Rjgc9YzPmQWpg2WN8QwlL8cj4wuUtRFBC6R8rGMbxJPBZjqHXlVdqp1q040lhOy+qHDx4KCc1hrWlthZR0JbU3EO3Mbv2fKVx0Vbq+pIrbmGvcRu2h48pvo/RccJ8KqwJC4Z2nb3OPPJWhQwsgjbHE0NY3gAg97A3dw4BQF6t7IbbVzAnt4JHdhWFM7nB19uqIhv2mkYQLBsy2+M8nR8fMqppqCS36jq4DkQzx9b4s5VotYPtXTNcN4jAK8OjDZp3Oa0Pa0hhA5IJAEYwlymzHh0zWg8G5XbrG7QbzKBrcblDbYRNMHbBOMgZwq3XdJem6KbqX1bi8cgwq0VRxA4FgkOMhpGcrFtXzwT1ThLZXS9oj9BCQQguEvS9YIpurbHUv/AJmx5C9N6X9NhxbKapjsc4SsKukUMUL6qClu0ZB4FmAFUKi5VkkznRS1IycYcN4QfUh6ZNJNaS+pnaB3wlMJOmawTB3gr92DgyDC+YHVU8m58kp8pHFStBaJKqOOZ01OGnlNLj7EGyRa+tlDqqmu1LUMDKp/V1MQHAZ98tvp52VFPHNG7aZI0Oae8FfLlyo4zpzZcykjla0bBp3A7WPFnOVu3Rpdm3LRlA8yBzxGGnfv3ILoEJBvGUqAQUIPBB5wmlZFK2kmNKGifG4kc06fIyNuXuDRwyU2rY554C2mmETj8LjhB86av1lfbHfnxyTRyytd7zZJGFRq7WGobhVuqRJJCTuIi7AA8y+nKjRz6iUyVFRFK9x986EEpo3oxt80pfVTl4dxayMNH3IPmUXS7VEoMlTVvdxxtbX2lWCgrr3hsTQ6UnhtBb4OiPSgO0aR5dxztpw3o803QFsojkjwd3bQZPa7Xqi7bDHw1DYW/BYxoHpJV3b7a6boAY2Sx5G90uz94yrlHY7M0gNmkx/+Upy/TttqYwyWMzRjk55I+9BQ6fX0DZure10lR8IRx7atdmv/AIZIMUNaATjaezAUxR2S227s0lFDFnm1u9SGzk7twHJArHZAOCM8l7XnIBBXrKAQhCAQhCBCocH/ABmrb3w/iplQlR2NRNx/uU7/ALMIKrZGCT2yiz76J+fM8JhqO2xS1GnJZA17Z3GJwdw3hSmn910rBjjHKD6QmepiWWbT1QR/k1rTnxIK1XWu96cs9RJbpOvtznu6yBzs9Wc8lcujG4tr7dXHGy8T5ew7iDgfgnNQ0TaSriBu6533proCkjhut3kbuJc3dy4IL+AvLnBoy7gvQ4KNvTa19onjt4BqXNIaScYzzQYtNbYekXpnrIZ9qS20IAe3PZJaMcFrDdGWtj4y1rxFG0NbEDhuAoTo60LU6TNwqq+dk9ZWSbbnN5ZOVfSQAg5Q08dMwMibst7guueQTStuVLboDLVTtjb4+PoUIKu6X3LaRjqOkzjrXe+d4wgsbZo3OLWva5w4gFdAcqNtlojtsZAkfJI/e57zvKkhuCBUIyhB88+yD/Wi1fMj67kJPZBfrRavmR9dyFRo/Q1+zig+U/1itAWf9DX7OKD5T/WK0BQCEIQCEIQCEIQCMoXF7yHjeMc0HXKZVzNt8AIDhtjcQnmcrnLGXlh7jlAbIc3ZODniCoy7Qx5ppc9qF2Y428z3KVedlva4DJJVG1VqAWu0VFzz+mf+hpGjjtd4796DPb9c6+q1FW2OKpkfD1u28A8T+75FftJ6VEMbZJGgNGCd2NryKlaTsczdQUtTV5dJOf073bt534z3rRNc6sk0RZYq6K0S1tOHbL+rkDerGOJ3FBbY2tjbss2Q0cgugVB0X0qWHWLm08RNJW/8iUjf5DzV+H2oFXhwy1w7wvaRAytrS2j2eJaSFzq5DDWRP2Tsydg+hOaeLqtsd7srlcYusoycnLcOb5UEVBdYRfhQnIkLC0A808nrAy7CKQ4ayPbOe5UXVVS2kuVou7HFsjZmskweIO4q03pkbxNUPz26QlpB8SD1ZqqW819RWbbhTwyFkWDucnlXp2grXuc9j2ud74tPFQekLVWU2naaWkrC0TEvcyUZAyVZZaiS30Uk9XNG4MGchuEFTqejC1zF+KiZrXbywnIUNL0K2SdznPkLXfvMOFcqU197Z10kjqelPvWs98V5qdME9ZLDW1YkI3N6zd9yDNrj0V6f01LDWy+F1zCf8poBBVH1NZLdW1cZsdgusZzh7XMdhbJcaa89RHRNjmbK05ZM6TIH2Kc0vVVLqd1HcnRyVkPEtbxCDMtJaBlhsTrjcqKKIx+9icDt48al+jNs1vqLjQAYbBVkNaRjsnetUqacVNO6J5dsuGDhR1BZmUl0q6oNaBMQUEyOSVIEqAQhCBtWUrKyndDIDsu5g4wom21c1HWG21Zy4f5T/wB4dynjwUXeKA1VOJYhioiO1G4IH+02RuA4B3l3hcXR1QPYe3/qCrFZdJIaeK6xscJISWVDc7lZ6GtirqOOqjILXtygWnkmL3tlc07PNq9zRR1DDG/fjj3hRsVSY7/U0zyC0xh7V3tT+vZLUOyS+Q48iCNrLdVQ5eymbVxDg0HBC4Qaiipj1EtO+jcOT2ZHpVpxkLjNSQztIliZIMfCblBC/wBqKJjCDVRufyDRkqTttzhuNOHxyBzhxbzC9RW2kh7UdNEx3eGBR1ytr4JXVtECyTGXhvPHiQTjhlvjXhjsExnjxTG0XWO5UuQcSx9l7TxBTmsJjZ1reLeJQOhuSrjDKJ42yDfldkAkyEp4JncKtlDRy1DhuYM+VA72h3qDlmZNf6Vzd4MTx9oXSmrtukkqyf0ZG4HvUfQMkZc6LrOLopHcOGSNyBbNTRh1zl2e0JHtB8RUBq6Mjo8ilHvopo3A/wDUrZQwmKG47vfSEjO7koDU7Q7o5qBjkMeYoO9KOv0ZU/zbRz5030W0xXy4NPB8cbh6E5020y6JLTvJjOVI6cpI4mPn2SJThu/uACCe2xwB38kZ7k0me1tZGHH4JPlXO1XSK6RSyxA4jkLMnnhBIAblB3i+R0EohDC+Z3vWDmp7ko11qp3XXw9zdqUDAzyQVqhtdVW3yKqvDg5749pkAPZYOW5XJoDQAAA3huCiKuVsGoKc47RiLc+dSFHM6Vr88A8j0IHeEIXgvxKB3oG01c2Ksipzxk3hOwcqs3aZw1FQ7O4Ndj0hd7Pdpq2+XKBx/RU7g1iDGvZBH/xRavmR9dyEnsghnVFq+ZH13IVGj9DX7OKD5T/WK0BZ/wBDX7OKD5T/AFitAUAhCEAhCEAhCEAVD3iQsoayRpxsR7iDwKlzwURd4tq01wA4tP2IHFvqIzSQMdIDKYw4jO9Ps8lSaaRsVXZLgSdmaPqjv3ZxhWi41T6WmbLHyeA4+LKBtqOsNHaJHB2HO7OVjM14gv2uqOnlrIY6GjOIxI8AF3f6V06d9ZVFPNS2GimLMs66Vw3E5zgKnab6Gb/qaxxXiOtpYGTZdG2YuLj49wQfQtXRRNtEMlDszOjkbIHR4O0eZTuodQ3xtXaKjZlD49mWPHDP4L5201qa/wDRhqxtmvLpHUbnhsjCc9knAe0lb/phkE4qqtuC8zvG3zcM7kHyvR0T7P0nQ0VLKW+D3MRNcOOyH4+5fZjR3r5Cr4+q6a3tIx/ioP8A3r6+3BAqEZQgRc5RtRubjiMLqkOOKDGOkiR1LbW5zhszXjd3FWqetFZpK3VhPYdBsOOe8YUT0tW10umqySPJfC4Sf9KZaWuAuXRY5gO06EAjPIZQaRp2mdSWiGBxDmtHYPiRqOn8ItDoy8hpI5cV70/J1lnp3jm3gUt+kEVv2nbwHAlA+pYxFSwxtzhrQPsXXHeudPIJIY3gbnNBXZB4c3IxvCi661jrzW0uW1TBw5O8ql0mMoG9M+R9NG6ZgZIRkgHmg1AZUGN2BnguxwOYCgdRVkVudS1cri1glDHelBYBxSrmx4exr272uAIPiXscECoQhALyftXpIQCghq2yifrjC4NErNl7HDsk96rtqqa/TlV4DU0chpySWviG0Dn7lfMLyWAjfvQVN84l1TTSNeQyohIDXDByFJWKVrDV021nqpSAFzvFMRc6CraOzCTkhFjh25qqrAy2WYnPkQWDkhIOCVAYXgjcvaEFOvzJLBWsvVIwmNxxPEOY71YqKtp7pbxUQO2o5Bv8q71VNHVUz4ZWhzHtwQVVbTRSabuUlN1pfRyv7I/dQTVlc5jqilee1E8+gqXUQWPg1CxzfezRna8oUugFBaslLLDMwDtSYa3yncp1cJ6eKqaGTNDmgggeMIGtvoRHbIoJGgggZB8i51DA270TwMDZLQpQDdw4BMK1pNXR45SHPoQO5GgxuGNxBzhVLVsTWaCqmM4bIA85VukBMZAHJVjWcZj0XVRkcAPvQP8ATFG2k09Ss99tMDt4796e11VDa6N9RI07LcZDBvyksrQLLRAf8lv3JLvbvbOgfTCUxF2DtDkQgqt81ZST0ZjjL4awAljXbiPF58qw6XoXUGn6WKT/ADXN2n+NxVIvNgb/AGktdIXmeaWYSTSY+C1aaxoa1oHADd4tyDqkwlQgrd3J9v6M4+AfvUtRANknYOG3n0qKvH/GIj+7CSFNwMAja4cXNGSg7hN5TiqZ5MpwE2kP97YOZaUFUuVQTquJudzZmj7CummywX+4N+E6RxPpTCqdnUrHnj4aB/2rjZb3QUmsqqkkqWCZ8jsMG8lBn/sgd+qLV8yPruQvPT89r9TWlzSCDRH13IVGkdDX7OKD5T/WK0BZ/wBDX7OKD5T/AFitAUAhCEAhCEAhCECHgm9ZEJKWVne0pyvLhkHxoKHOxx0ZBKBiSim9GDvVtlaK20ZaM7cQcPLhNbtbo22Otip2YMgLiPGulhc6TT1EX++EAB8o3IPmnpgpaip1DHdgx7ohG2FxxnZc1aJpTpm0nb9MUdHU9dBPTxBpjEZIJCZ6xpzdrkyxsYHOqqrtDhkA7/sTip9j3Z5pA+C41MGQMxjZdg45HCDLdbajk6RNbxy0FKWR5EUTcdogHiV9K6DpzBpaBrs5LnHJ48T6VBaf6L9P6Ko6irpopKirEZ/Tzuy4buAxu+xW7TUXVaeomEYJjB3oPljVFXFb+mKqrKgkQwXAPeWjJwCCdy1p/sh7CLgIGUFU6nJx12QMeZZbqShbP02TUs0YfHLcGB7DzBxn7Fudf0M6Lr8bNr8GdneYpX7/AEnH2ILvba+G6W6nrqckxTsD2ZGDgp6Eyt9BBa6GCjpmlsMDAxgJycBPRwQKkwlQgq2raFlfQVdPIMtnpnNHlwSFlPRNUOnoLjaH/Be5mzneAOC2u7MBERI3bWPsWEaQjktPSZdqdvZJcZGjv4oNq0i/NhjbtZcx7mnPLBTq+N6yhe3PIlR2k3ARVERP+6XelSd07bmwt989pQPKI5ooPkBOU0od1O1md7eyU7QCEIQMbiHGHLDsuB4qs6tJuWiZ5JG9uPeT4wVbaqLroXsHFwwFBaojbFpeoZ2W5AyEDzTdUKuwUsgOewGnPiUuOCrWi8tsWxnc2V2PSrLyQKhCEAhCEAhCEEddg7wLsjPaCZ2kmluFXQcm4kb51J1o/uzsd4UXbH9ffKydvvAxrD5d6CdByEqRKgEIQgRRV7o3T0ZkjAEjO0CFLLnM3aic3vCCGjqHu8AqpBjILX571N9yj6qFjrW5mN7G7TccinFFJ1tJE4nJLd5QOsJMBKEIBeHMa4gkZIOQvaECBV7WWwdOVDX7w4huPKVYVDajoJbjQNhjGT1rSfICgfW6MRW6nY3gIwPsTl2V5ibsxMb+60BdcIIlloaL4+5PftuDNhgPLJyVKhGyEqAQeCEIIC5xPN1a/ZJZ1DhlTUH+QzyBLJGHtIIG8Y4JY27LGt7kHrkmc7g2tjcSAAx2SeSeKidJN+9pLWNibqpZ2ljXdyDPr5qavu+qRZ7A7ZkdVEvqCMhu7krRoTTNNa9RTuqS6rre1tzSb9/iUToCxR0dJQ3AtBqaqsdlzt5xg81fdP0Mvt7W1e7qxK9vHmUGSeyBY3+1FqwAP7keHy3IXT2QG7VNr+Zf/u5Co0Xoa/ZxQfKf6xWgLP8Aoa/ZxQfKf6xWgKAQhCAQhCAQhCAQhCDnKwSROYeDgQUzttE+hpeoc7Ia7s57k/wkdxQZPS0nW9M72uG1HC0ygcmkhawAMKkW+xyW7XtXcpZS/wAKOywHkMK7tQM7nA+ot80MfFwwulJD4PR08R+AwN9ATnC8OGARhB8719mkrPZKiNrMxiVszj3NDBv9K+igqRZ9POf0l3u/zxbOGsp4HHmNkElXgIDAXN0rWzMjzvdldVD3J5iulDJwaXFh86CYQuUUgkblvAEhdMoGNzjL6N3MtIIWGXV7bX0wUVRgtZUPDHE8CHDC3yVvWROZ3jBWJdK9pnpoqe5sH6SkmZlw4gBw3oNNt1I+3ydY/cHnACexStq7zlvvYo+15/8A4XC01jL1p2nqmnfsDOe/Cj7Rcoqe9T0s2dqTYAPfxQWSFphrJG/AfvHiTtecBzg5eggVCEIEVW16Ws0tUHgTgZVqVO6QHF9lEJ4POSg9dHsnWadaCe2HuLvOrcOCq2jKKSltpkcNlsuHAeZWlqBUIQgEIQgEIQg5Tx9ZA9veCqpRTTUFzmmIzC6TqngHmBuVqnk6uB78bg0lV6jp3PtUbC0mSebrCT5ePoQWRpB4cF7XhmAGgcML2gEIQgEh4b0qCgaBobIWSb2uGE2tBLWTQOOeqfgeROaw7LGSH4Lt/kTWEiG8yN5TMBHjwglUJAeCVAIQhAJMJUIEAwlQhAIQhAIQhAIKEh4IOFTUR0sLpZXhrG81kuosa36QKK3bJNDQM66bPM44K/6jc2Saip3E7Dnl78dwVc0TRNkN6vZaP00rmRk8mtQPKamZBS2VkbAweEOIA7sFWGxQ7Dap/J9Q4hMoqc7NpGOyxz3n0H8VLWmMspCT8J7j6Sgwj2QX60Wr5kfXchHsgv1otXzI+u5Co0foa/ZxQfKf6xWgLP8Aoa/ZxQfKf6xWgKAQhCAQhCAQhCAQhCASEZSoKBs+mikqGyub2mHslOAk3L1yQCQjISoQeA0gcvQlJwN3kSngoTVlyq7PpmuuFFC2aaniMgY84BA3lBJzVkNOWNldsF5w0O5qL1E4NpqWXO5kzd6wOn6WX6gu0j7t/dRsbMDYydkO8a1+CqnuOizK4iTYwWvznI3b0FnpqqOlomvlOA55A8Zyu0tSOvhYD77iq5cJtjTkUu/Ikz9qkppRLTRzt98OrI86D1UVk0N0jG1+idIGuHflQGvaeOqttbSuwevpicY5gZynl+qHRPmLDh8b2Pb5Qo2+tnrtLUdf76U9h5zuwThA36Ja41Ng8He7acwYweXEf0Xq5MdS3p9S52yY5GOA8QOD96iOjeN1p1dXWp7skM2hjgc5Vi1hTmOr28EtkYW7v/fegu8bttjXd4B+xdVF2Cp8MstLNv3swc+JSiAQhCAVK6Q3dVa4puLRIG+cq6qn672JbdBTP3l8rXAedBP2eEw2eljd79sbQVIAYC4w7oY92OyP6LugEIQgEIQgEIQg8PaHNLSMgjCrEVRXw36O3GF3UB5kbLjcG9ytOEmx40ABuXpCEAhCEAhCEHOZgkicwjOQVEyteaKKo4SQu3n+XmppcHQMMToyNzgQUHuJ4fG14OQQuiYW52InxHjG7HmT7a3IFQvG3nON+Eu1vxslB6Qkz4kqAQhCASZ3cEqa10zoaR8jeLd6BylXKJ7nRsc7iQCumUCpClyvLiGjOUFW1YzJifG4h0bXFwaM4BCXSttkpdFw0xaQ+RhcQfGcqZp6FrppppO11nZw4Z3J81gYA1ow0cAEDCGANmp4yP8ALjwn8bBG0NbwCTqh1vWc8YXTCD549kF+tFq+ZH13IS+yD/Wi1fMj67kKjRuhr9nFB8p/rFaAs/6Gv2cUHyn+sVoCgEIQgEIQgEIQgEIQgEhSpCgbGduW4O4u2T4inIO5Vg1DqXU/gjnHZmfttHduVmz2dyAL8cQoG4a003apTFW3qihlHFjpm7QPkVQ6adVVOndLRxUcjmVFY/qw9vFoxvWW6S6Gbrq21x3muuApo6kbce0Np7wd4JQfRlv1BabxAZLdcaeqbj/akDlnmtLpUaruB0/bZ3tpy/q5pGfCPMLHtTaYv3RTd4ZKe4kxyglkkRxteIhbB0X9VVw0lwkYS6ojLo/LwJPnQYr0o6cpNK6tNBRhwZ1DHEH97G9bp0dmV/R4Y5MkCBrhk54hZN09AO6QA8HI6hoOFtHRvCI9L0jH4y6lbtNJ8W5B3kmFRo+Nx5l3pAKe26fwjT4fneIYz9qZ1DANPiFoAHXPAAPiK86Vd1um5Gu+DDj0FBz1MT4RK0nc+FpHlyu1iIuXR8+JvaLWuaRx3gleNSN2rlRtxudE0H0ppoGo8Hra23P3MdK8NCCFtswo9dWevB2W1cJhkxycCrjr9r2ablqY9z48HPcOap9wjbQ6ibSytOYKsSRkcmuI/BaBqiIVOla5h4GDcT5EHfTMIh07RNacgxhxPlUwoDR0jpNK2/bxtNjDTv4qfQGUIwhAigtTUMNRRda7c9jhslTUkrIml0jg1o5lRt2xNTMDe0H8MIJGA5hjx+6CuoXCn3QMBBBDQF2CBUIRlAIRlCAQhCAQhCAQhCAQhCAQhCASFLlIgjXE011YRuZKN/lTfUl59o7RJUhpc8nZYBzJ3BOK8/36hB/5h+5QfSHGRpeWpB/07hLjyHKCtaMqtQ3Curi+pw0fpA2QEjfwCs9ZqappdmnfCyOoYcOMrtlp8mVVNHXG5zUNRNaaDrX1WNiZ/vGkDnvUtHp69Xgzt1DTwzO6s9U+N+Awnl40FnsN8ivdM57WlksZxI0Dd5u9TQWMUGs67SF9htd0hcKP/LcSzGN+4g81sME8dTBHLE4OY8BwPeEHdCTKVAJjdP8Ah8viCfJrXt2qKYfyoEMwitpmzubHtfYmdhdUPtcclVIHve5zgfFk4XipkxprOeMIHpTakmlN4pKNryIoaUOe3kThBYuSRzdrcUFwaDk4AQHBwBB4oFAAGAlQhAIQhB88+yD/AFotXzI+u5CPZB/rRavmR9dyFRo3Q1+zig+U/wBYrQFn/Q1+zig+U/1itAUAhCEAk86VeXYAz3IPWULwx4e0OHBe8oBCQHKVAJClSIIKopY57+04w9mHgn7lODcB4lB3DrGago3t96W4cp0bggyzpu0rVX/TEVXRsMk1E8vcxvFzcb8KmaE6a6Ow2CC0XqkqM0jBHHJA3a3DcAR/6r6Cka1zC0tDgRg5HELJ9c9F2mbjOJ4IjS10zv8AbOG5PEkIMV13rKo1xf8ArIopGwZ2YYjvd6BwX0B0f6QqrVpK2ied0NQYu21oO4HfgdyidCdGFjo7gbnHCZo4TiJ0p2tpw4u9K1oNDSceVB8u9OtKyk1fTRs2nHqAS528nentm6aoLBb44ILU+d2w1jnukxgAY3DCT2QkRj1hQyAntwD7CrZYtN2O/wBnoLMLPTTPipmyVFUW4wTyz3oPFn1XDebVT3frepa+pdG6nc7JBPNXbR7C+y1TW7+yRjzql6j01S2rSEQttMyGGOpLjs73E5V36Ou1ZC93F3H0oPV/Zm4Q/wAsAP2qvWtxo9WOl3hhqcY8oBVuvcBmub2tbk+D/wBVVquB8UtVPjDo6ljj4sgIJjWNC2nuFPeQwOiDTHN6cgp9cql1ZpB4ByXgRnyn/wCU+1DS+H6ZnZjLjGHHzBQ4P/hCJ4Iw+Rp+4IH+ipQ6yeD7ODTSOiPmVl4Ko6KlO3d4TjLasnHlCt3EBAqEJCg4VNOyphfDJva4ce5VCG8vtFebRdGvEYcTFNjcW9ysN1uXgLqZmcGWUN82Ut2tUF3oDDIAHYyx/NpQdqC401axwp5mv2DhwB4J9kBYxWwar0bdDc6ejFZTR9mVrDjbb3471bIukRtVQxy0dtlnqAB1lOMBzSgvJcAM5UXUagt1PcI6N1Q10z+DWkHHlVIul31lqBj6C3Wh9BE8YM8rsFvoUPpjojukN7bdb7dXSPa7IbG45KDW4Knr5nBrCGD4R5p0ucELYImxszhu4Z3rqgEIQgEmUHuUHd7vPaqmCV0G3QO3SPbxaUE6hcYJmTxMljcHMeAQe8LsgEIQgF5J4cl6UbeamaktVRPAAZGsJGfIgaS6noIrgaQl5cDhzwOy09xKmWva9oe0gtPAjms803eKSpsMoayOqeQ58zTudnx55J5BfJ7fFGyqpnU1PINx2gcBBZ7iR7Y0I5h5+5ctSW03fT9fQtztSxOaPOFEtvVPUXCgaKlkzHSHDm8Ru5q15B3c8ckGMdE13moat9jnkADZHNMZ5FbPuI3jnhYdqbTdw0trGXU9PCW0XWt2nA9/ErXrFeI7tQMmaRnA2gTzQNNU2KC92uWN0bTJjsuLd+cKs6Evs9HUvsNycQ+PdC527IytEdh+W8jzVNv+nGV7nXCJ72VlK0kBo99jeEFza4cuK9qA0ze4rxbozt/p4+xK08chToPBB6XGpGaaQd7Suy5T/wCQ/wAhQQ1W3/w2xh4kNCbUL/8AxhPH+7StH2p/LF1tupWD+XPpUfR4/tvU/Nh96CZu0hitlTI3i1hP2KNslfUVNwqopCOqYxhZ5061HIIrDVu/kIUVp92xfKiI84Iz9iC1jglQOCEAhCEHzz7IP9aLV8yPruQj2Qf60Wr5kfXchUaN0Nfs4oPlP9YrQFn/AENfs4oPlP8AWK0BQCEIQC8Sb43eRe15dvBQcKXdStR1wc/ZaePArhTZ8HLXZwSWqE0/K4tfDtFxbLI3ed/DKCVtlcJXPhLtpzXuGfJj8VK53KmWSodHd5Izzk+8n8Fby8CXZ8SDoTuUZUVboi453Nk2SnDKoPqNkcN49Chb0T7W17gSCx7XZHLggfXV3VVFNUYy0PAPnOFLA5we9UihubrtpWqcXl0tK/JPkwR96t9LO19FFOTucwElB3e8MYXO4AZKoFa+ovdwkELH7D3mOJ4HvQOJVh1LcmxUApad+aio7MYB3qRtdCy30EEAG9rd58fEoOtDSR0VHFTRDDYxs/inJ4edLwCZ3CsZRUUlQ8gBg2sEoME6f6YVmprHFTjamewsON+8uWyaet1DZNOxNiYGgsBkPEk4VGtumK3Uuuaa+XOMG3wB0kYPN3IK8e0tfHFLSR1g8Dfk4Iy7fyQRl06ufR84axpAeHNyOOSnOgYnMshe4e+c4AedOLvQml0r4K3JLdkHx70ujGmOzFh3BsjselBL9W112e8jOItn7VBNt0dyrbrA84DpGEbu7CsUcZbVSvO8EABMbZCWXSveQQC7cgkHQtdSmI+9LNlUuw1HhEFxsE7MS0zyY9/Ef+ivRxjfwWeaja+w6sgu8YJjmGzIBzQP9PM8A1ldKNu9kkbJDn95XUcFSoi869hqYCHwVdPtZHIBXUEedAqChCCrav3RU8h4B539ysVLI2Wmje3gWAqM1HTdfZpiG7Rj7Q8y9adqRU2eFw4s3FBIzxRzxujkbtMdxBVcuei6CskE1I59FUZ/zIN2fKrTu44QMZ3IONPEYYI43OL3NAG0RvK7AY4BKkygVCEmUCoSZ8qMoF5JvU00dVA+GVoc14wQV3zlG7ggrtvZUWGTwSoeH0Rcepfne3xFWBrvR3pldrey50EtK8lu2Nzm7iCq9pi8VEVXNYLm8mspjhj/APmN70FxQvLc/avSAyuU0bZYHMdvDhjhlcLlVGit81QBkxtLsLy2uiNEyomeI2Fm0XHcEGY6nqaa1X+mo5i2ldLmIdW3G0089yslp0HTiBsl4qpLjMfeuc4hobyGFXdZ0s1xoXV7Q2Sqt8pki57TQeCu2kdSUeo7LBPBKwytYBKwHe09yCA1JpKKOroHWdppZw47mDcdysdluMzI47fcnYq2t449+FNuja5zXEAvbwPcoTUFlmuLIqiil6mtgOY3DgfEfEgXVFBDX2wRzx7dOJGmRo5tCbywR2kQV9vLGwENY6NvAg7s+VNLFqwXG5PsdygENexmXAjc/wAYXt5e01tnkdvDOtpzjiM8EFrYQ9jTyITeoaI5ROdwxsvXi1VPhVugk5luCPGE6kY2SMseMtdxQZbXCTS+pvDKI4pqh3aBO458S0W13GK40jZWbIOdlw7iqnqy3NmomxSt2XRO2mOHcmdrr57ZVxHeQ5u7HvZB3eVBpA8qR7dphaeBTS3V8NfTiaF+RnDm82nxp6g5RRNjjazHvRgZVbo/18qxy8GaftVp3KrUXa15WEcqdoKB3qztWGRn/McG+kphbmmHWb4+TqRp9GE71WSaSmjHw5mD7QvIi2NZwuH8KQfSgsgSpOSVAIQhB88+yD/Wi1fMj67kI9kH+tFq+ZH13IVGjdDX7OKD5T/WK0BZ/wBDX7OKD5T/AFitAUAhCEAvJ4L0kwgYx5awh27L1VrK8w6lracnjM7H0QrbV7mNwOLgqdQHGsak/wD3DW+loQc2yOpb/wAf93+oV4fjrWO7xhUK/nwfUTzyBDvT/wDCvDJBJT00g4OAP2II2hmzUgk8J3hc7gzrLfemEcGn1Qm9IcbTs/8AnSPtT1zTLHeI/wB4Y9LQgpGg5DJS3ym/fa1wH/QB94U7TXOavtlFbqVxDi3ZkcOQzhUKxXv2jkrJNrtSh8bWcyckBWjR9Sy2WKaaqJFW9z+07ds8x96CUtdudcdUuqi5xpKEdVGDzdzV3Cj7LTiC2Q5biR423+UqQPDcgCd3jVMuMx1NfhaqdxNFSkPqHjme5S+o7g+joBDA7+9VLhHGM9/PzI03bIrdQbDQTI47Ujz8IoJiGCOCJkUTQ1jRgAcl0wByCUcEjs4OOKCLu9QxtMIQQZHvaAD5U5t9NHTUuzGNlrnFyqlQ2Sn1VcKyqmaaeOEFjSdzSV2OuaJjY4aOGWqeey3Y5n8EFw3FIBg52cZO9YPqXpY1lpfUZbW2+n9r5D+iYWYOOPvu/C0/ROubdra2eE0Z2JmAddE7i0oLWRuURqC1R3O3PiLcvAJaR34UuOCQoMp0HdXyamfbKokTUzHNaHbjjO5akN03mWX68s01r1DDqa1tIqIcGUN3BzOav1ivFPfbVT3CneHB7QXAH3p4EIJhCQFKg4zwtmhfE7g4EFQ1vpfau4ila8mORmQPGOKniMhQt8jmjbFXwAmSnOSBzHNA8mudNTSdXLM0PxnZyoWo1va6WUtlLmNDtkuduCy3Vd+ZTm4VT5X9d1ofCc7nMxvCn7HZdKaxt0ElYNmplAJaJsbe5BdGa6sb6qCmFYwyzHsBpyuVb0hacoLiaKWva6YcWsG1hc6fo50vSCLqqANMe4P2jk+dPKbRunKabrobZB1uclxGc+XKCNi6SLZVNlFHTVVRKwkbDGHJ8aq9+6Ub7MBT6ZsEz6g7nmaInZK05kVtoe0xtPDv4gAH0qNq9UaZtDXyTXKihOd+HAuKDN7Pe+mCORzqq0U88Unab1zMFviGCnEvSFrzT8ZqdRaZjNHtY2qYEFo9JU5P0yaWY+VlPJPVCMZe6KPIA8ZVQuvT3TT7cdutHWw8zUY2Sg0DTXSXYdTz+DU8r4anZ2urmGz5Vcw4YzxHeF8bX/XtwvV1irY6anoXxHsGnjxu8ZV5s3TdX2+GJtVE+pDWhsjjwQfSJGeSruobIKp8VypyI6ymOQ5vNvMFR2kekW16sAbARHK4bmlyuJw7kCM8+5A1t9bFW0jJI5Ns8HeUJ6OCyut1NS6b6Rm0FLKepqADNHncHHu7lqEb+sY13eMoGGoBmx1Q59WVV7pVPuFgkpw7qmxRAl5HLCt10jMttqGYzmMrLdS3F9Dp4Rv2mtrWBjZPgt5f1QMoNYxR0dLLUTRy00rWxyPLMbLhuUTpeG56U1dFLb3Mkt9wcSW53EA78ePim9LZaW5UbrHJUBuy5xjfFvwQeJUPUx3/AE9Vx2985nbC8upXtBOy4bz9n3oPpyCZs8bZAchy6geTcss0H0i0Vxcyjqn9VUOADmOHPvC1Jrg9oc09kjcUFI1vpeeudDerN+ju9IdppH+43m0ppHqanugo612I62n7FTFnGzyIK0FzcgjcM8PEVheu2VOlNSR3cRNIlfsysa3sytJ3nyoNbsLwPComHLWyB7AP3TzU35VmHR3eZp9S3OhlcOrliZPTZPwN277Vp7eGUEbercLhQSRgdsDIPkVQtdCarrrPXDYDv0lM8He1/PBWgOaMb1SdYU1RbqqnvFGT+idlzAOXNAlkmfYbvJQV4O3K3aa8cHY3ZV0ilZIMseHDxFV+soabVNqpq6BxbM0B0Mg4tPcfOmlnr5oppmPiayoh7M0XeOTgguCqtmBl1neZcdhrY258eFZYpmzQtlaew4bQKgNO4lul4qWnsuqAwHvw1B01E0yT21vLrwV6m3arYe6Arpd43SV9uDeAl/onU1CH3AVuT2Yy1A+a7LQfFlege5Nxk0mQeLV0p3bUDT3jKDqhCEHzz7IP9aLV8yPruQj2Qf60Wr5kfXchUaN0Nfs4oPlP9YrQFn/Q1+zig+U/1itAUAhCRAqEIQNqv3rPlBUulyzU1VIeVYz1QrxLGJAATjByqRC3/Hqz52z7gg5atj/xja74wrXQuzZ6V2fgAehQWq4s1rSB/tbX2hS9pdtadpnO+CP6oIynP6CX59/VSLqmGjZdZ6iQMjZvcTyAaFHUzS6hkd31xP2rPtf3OqvepJNM2+U9U5zX1BYffbh2fsQVvSbfb/pCif76hhqD5DvJBWoilp59TzW+oBMXXhwA3biB+CqOirayzuhDGhrhINo+R5C0a8xRU+orTO1mHzSYce8AILQ1oa0NHAYASucA0k7sIHBeZWCSNzDwcMFBSqWrivd9r7ht7UFFmOMHhkbiVbqJgFJEe9uVRKOKKgprnBTDDXVTYx48u3rQYm7DGsHBoAQeycBQt71TZ9Ow9bdK6KDdnZJ7R8ykq+pZR0U9S84bHG55PkGV8f1s1frzUNwuNbOeoidtPJOQxpOGgBBf7tq+16p1BPTwXh0MdQ/AL+yCOQWs6T0lSWqkgnfK2olEeGOBBAHi/FYbbuhuquWkJL1FVOjla0vjieMBzQrX0EauramsqtN1z3SMhjMkJdvLcOAIz50Fr6brXSVXR7V1UsTDPTyMex+N4JOD9io3sbm5uN8eTwiYPtWj9MTS/oyugA4Fv2OWc+xvOKy+Z/5bOPlQfQeccwjba7s5381CXC+CFpMbA4B2zx4n8FFS3OsbB4fTyRSsjlIkYzfkeIoJm/U5qLa5zWbZaN4xxHNZtpqvGltUzU205ttqZf0Y5NJ4j0rWoZDPTslc3Z2m52T5FmGuLRLSUlR1EO0zrOuDm8RzOPIg1Rjg5oc1wIIzuSudsjKqmgtQsvun4/0jTUQDq3jn5VO1Mzm18MWcNcMoJAcF5cwOaQeBGCuENbBNO+CN4Mkfvh3JzxCDKda2EUlkuLJaOOWlO0+I7O9pPLK+b4a2rhnhZRPnjnif2AwnIIX2xd6GK4WuoppvePYQSPIvlWthptKa4p6qKF83VybTo/fbQB37kEdcNXa0kgDqi410cbTgdsjh500Zq7U0jXH29qmbI96ZnAlbdFqzo51ZSOguVNDSuO97HxkEHxYUZXaF6NKgCdt1dBETgHaOEFEpprbfLU2WtvNw8LaO1H1hdk+lR0cenGNcKiJ8khdjac/K3PS2hNJUkD3WiuZUNIy9xIduPlTiPo20LJXic7MkuclnWZBPkQZlQ0tLFapaW2MbI2dmHMiG/HjKiv7M1Ve4UFJZpmx5w6VpIX0PDbtPUjxBHbadhaMZ2Bw8qWr1Lp+wUjjJUwxNYPeRAEnzBBjti6Lqh9awe1mIsD9LLwafOruzoes7GB8s36Rw/SbhsqOuPSzPcSYbJbqwszjrmx5J8iJbRr2+w+El7Y4i3LYpX7Lj5cIGmstI6W0dpSa4W4mK4N3xSRybyfIFLdF3SZFqakhtVaSK6JmHPcdzgFU/cp1jeqWeK5VcEMe0Sxpftfes8q9L6k0bVS1wgqabwaTAkHvXjkUGr9LWhKzw2PU1mBMsODK0bycc1qGkLlJdNLW+rlBEjogHA8cjcVCaA1ZT6osMLJ54pa1seZI+ePGrhS0kVJAIoWhrAcgAcEHSbfE4d4VHuFopr3o5tLUxtfsNcW5GcEK9PblhHeFAWSLrKUgjLWTSNI+xBlvR7R07KSSfq2moa5zXE7z/AOitdvgpp9aOZNEx4G9rS0HBLAqO2mqNN9JMsO0RRz1Dm7IduBIVnmqnUOsYpmcnNJHflh/BBy1tomnoqCa+WOANraOTbI57Od49Cueh9Sw3/TUFQXATRt2ZWk+9ITpsrKu31zsdmRmXAeNZNcI5tB6olmpJHeA1bQ58ZO4d5QbyDkA9/BVjXdhjv+lKulLSZQzajIG8HuCnKSqiloqeYPGzI0FpzxyF2ZKybbYMEtOy4IMB03WxWussFfHUZlgk8Dq2Hi0HcM+dfQLDloIO4/avn7X9kmsGpKyalieKSpaJdoDstcDn07ltWlrm276aoKxrtrrIhk+McUE0d6ZXOjbW0EsB3FwOz4jhPRvSEIKrpCUQU09tediohkJ2T3HmumpaKWB8N4o25ng3SBvw2HiE7NCYNRsq42gtmj2XnHEhTLmhwO1jBGCCEFZ0zf6G5TVFHSzh7o8P6s8WA8sKw01JFTNeImBoe4udgcSVQ300Gl+kkVTIGRUt0Zsuc1oGHgLQhv4Higjbi8R1dHnnJgecKScMgg9ygNV1PgVBHWljniCQP2W8T4lI2e5R3e1wVsQLWSjOy7iD3IOrXf3KQd2QulGc0kR/lC4n/TztG8jK6UX+ji+QEDpCBwQg+efZB/rRavmR9dyEeyD/AFotXzI+u5Co0boa/ZxQ/Kf6xV8keGMc48AMqh9Df7OaEfzP9cq81BaaeUZ37J+5QJSVAqadkwBAcM4K7phZjm1QfJT9AqEIQIVR48NvtX87Z9wV4KpTG/47Uu/+9YB6Agk7/TPle+UNy0QkZXqy7TtP4HwHH+n4qafG2WIseMhw3qNtbRFS1kWz2RM7A8WP/RBTr/ejarDFTQn++1VS7qm8zv4qN6N9KzxV14vV1id4U6RzGbfIAcQpeuslBVXezyyA+FNeSwk7tnmrxGB1E5AxvduQZzpmhFfcJIice+eD5JCVcrzJDDcrSJG7TusLW+hV7S7HQ3uA4AEjZR/3lSerKuGmuNoklcGtbMTu7kFtH2JHnDHEcgUjHh7GuHvSMhcq1/V0U8nDZYUFBtDXVDsHeJLg8579krRQN+VnujHPkdBt7wZZXDdw3laFvQcamnZU0ssEg7EjC0jyjC+PtQ2yu0FqmroJMmmfIHlmd0jAchfYNVPHTUsk8pxHG0ucfEsFoqSm1x0pyPu1M2Wke0hjH7uyEEfcenNo00LXZ7UYJDEI+sc7IaMYOAnvQFp2t9ta3UNTG9kTojExzhjacXAnd5lodJ0T6HgqjLHb45JWnOw6TIHmV3pqWGkgZT00bYom4DWsbgBBS+l6XY6PLlGN7nNH3r510NrebR0Vy6ij8IfVMDAScBvjK+hukyF9boq9lpyyOEnh3LO/Y8W+CrN6kqKeOVgDGgPYDgoGGkdf3DU1zhsVRTNMlU8N65mcsZngAtqutJT2+go6GmhazrHhpa3cSOZ86kYdOWO31Rr4bbTQ1DeMrWBpG5NKWY3XUDagNJpooyG7Q4uzxQT8LBHAxoAAaAPsUXeYY+upjM0OgOY355B25TAHIqPvTNq3Pz8HBQZJY5W6I6SZ6B8obRVTsxYOdy026TOjraSRpGCfsVE6U9IS1lqivts2vCqUB+G8xxKe2C/sv+kLbWMcXTROMU2TvaQMILBHL4Jq2bGGtmi2vKrJQSmaijeTnIVNuD3G7xyjeRSucPwXfQl/dc7ZKyfdJFM5jcdwQXF4BaQeGCsQ0PaKO4dJOo55Ym1UlK4tibJvblbayWOoYTE4OGcZ8iZ0Fjt9sqJ56OljjlncXSPA3uJQUWqs9mgu0dfVaRY1+dkyRtyD5lzuXRFbL7WOqJqmSOnkGWwsGyGrTTGHDBAPmXrGPIgyyg6HGWR8ktovVRC97cEOAc0qbsWg3UbpZ6+sdLO49l0YDQ1XSSeKItD3taXcMkb0vXMJHaBzyyEEYNPURY9su3LtjBL3b03ptGWGmwW2+N7gc7Ug2jnzqeDkoOUDWGhpoABDTxRtHwWsA/onIbu7l6Qg87O7mmF2tNNeLbPQ1TNuKVmyc8vGpFIQgzDRvRjUaM1RJXU9eJqKVpDmPG8ZWnAo2d5PelwgDwUVZWFkNSMbjO4+kqVO8YXKOFsTXBu7JLvOgx7pIoKlnhtwbA5r4KhkrHj93muks0VZcKCrZvZN1Lsj5JC0XUduZdLZV0bxlssJaPLyWN6bqHSWqGKQnrKKoZA7fww47vtQadbpNm1VQaTnqnDj3FVbpWt0tTpyKsij2hFEDIQN4CsVlPWUlUw8zI37FI3mEVGn6iN2MPpMEEIK10d3s3ix2ilmla6WDLXtzvGOCudJOKZtylO8skJI8yySxxy6R13b+ty2kqh1bt3fwK1QEeDXjHfkHzIGmreruGnHRvjaWVER4jeOySoLoaqZ3acqKSX/AC6edzWDuGVMXucsslCOfVkn6JXXQtmdabbOXM2fCJTIPGCgtoSlIEqBnV/o+rlHwHfYeKcMdtMa7G4rzUt2oXDGdy807g+Ify7kFS6Rbd19iZWMcRJRvbI0g79x3qz2ypbV2ylqGnIkjDgfHhVvpAfVR2WR0DdovYYy3HfzUhosk6StrXva57YsO2TnB7kHTVLS+yuxw2mkjzphoCTb02GZOY5nhSupB/gkzu4ZKjtExCG3VTRwM5cPOgsRiDQ9wHvhwXG3HNGwd2R9qd8RheIomxM2W8M5+1B1HBCEIPnn2Qf60Wr5kfXchHsg/wBaLV8yPruQqL/0SSmLo3t5HOR4/wC8q31NQJJ3tieD2S0jx4VI6LyR0YW4jj1zv/8AQqxW12blIwnJMzuXiUE1YwRaYM/uqSCirM8+BbJ+BI5qlRwQKhCECE4VZbABXNdjfJWZz5AArM7goh8PV3Clj73F/BBLNCZRM6rwj+Ykp8uIjDzI080FIv08dLqXTzHnZa9xblXN7HNpJQ3ntEKp9IdsdPZIK6mH6egkEjTjkrHZrgy6WqGqYR2mdodxwEEBbYTT3i3N4O2Zc/SP4pnqxordV2ik3FrZQXNxyUvAw/2mhJ4RxPd9qbW+MXDVElYQHBgwDjhhBbmABoAGABjCYX2URWWqcf3CpAcO5ReoMe0tRkcv6oGelaCKGy0cuz2nM2uHerBg96aW6IQW+mjbwEYHoCeoGNxoY6+jdBMXCJ3vgDxCyHRjxV9JlWWMAEbi1uBwYFslW9sVJLI44DWEkrE+iWY1OtK2od8Nj8Hv3lBqF/tEskPhltJjq43ZOODh3IvF/NqssM8oIqZw1jGA8HHcrA4gAlxwMLNdbwVF2rrc2km2aiSoDYmcgG7yfsQWDUtG5/R3dopCHSyUUhPlLSVTegC0uotIVVY9uyaqpJBI4gYH9FoNxoK6r0tV0D3tfVSU7ow4HGSRhdtOWiOw2KktsYAbAwA8su5lB51JUvhtZii3yzu6tvnXWz200VNEHkmUNyT3eJM5JDcb/DGxhdBTDac4jcSrA1AuFyqWCSB7D8ILskIygZRwsmoepcCY3sLXA887l8+3umuHR3qOpfRuc+hMomli5FpOcgLe4qzqq5lH+9k5VX11pF9+np6yn2cxbQlH74xwQRNlv9DqOaCoopgWuo3gjmHd2F40BIyGeoYQcmoduB71mVwp7j0Zar8LpA59FLn9H5eIVm0HqiKrv7XEiPrHbZHnQarpCobLDXRtcexUu3HyqzhU3TD20t/v1OSMMkD8d2Vb2vBbtZ3HgUHRIeCTPjS8UFF6R7dU19paKelqJZWHLH078ELHBQa7p6gSU0N1Bb71z3EhfThaCk2d3FBk2jb/AKpuEkFuukb6eqiPafKMbbfEtYZt7Ldv32eS8OponSNkcxpe3OHY3rqEHpCEIBCEZ3oBCQkBeZHBjS48AgSSVkQDnuABOPOvQJKib5Ls2+N4G4ysx6VKNcBGCdwAGSUDa47TKR8zG7T2N2tnvWC22YR6svlHM3qXvljnDf8ArC36sL/ApTH7/ZOF8+axHgGuaG7bR2aiNjZsDduIQazYad0grXMIDGTuJHlapKqaJLI/OTmnI4JrpNzZ6Wvcz/cky3HyQpoU7hanxAZeYyAgqFws0NzqLDM9u1hmHY8QG9S8cPglJd6YvLnNaDk+RdKWF1PPaYpPfNY4Hcnj6dsl1q4ZPeTxAoK9eGmS0xOHwKQuVpsr9uy0b+IMQUddrW40ErYh+jbTFgGP/fcnOmtoadomOBBbGAcjxoJgcEqRKgQrm1jW5xwJXty5iePrzCD2wM4KCD1fb6i4WKWOlz1uCR6FRug51xjtt3pK3bdHBWOax7jnfzC0+uqo6WIGU9l5DCfKqL0eE0l/1LbHZb1dX1wbn94ZQXO9M6yz1QI3GM/co7SA/uNQO6YhS11/4VUDPGM/co7S8bo6OcOaRtSkjPcgn0IQgEIQg+efZB/rRavmR9dyEeyD/Wi1fMj67kKi69GTtnotoXfuyOP/APYVYbXn2xgkO7rZXO+xVro6a93RFTGMdoOef+8q3RQ+D1lvYdwz9uFA+tRxLWRY3slz6VLt4KPoo9murHD4bx9ikQMIFQhCBCmczdq407+4FPF5LBth3MIPS8j35PevSTCBtX0rKuilp3jLXtwqtpZ/glVPQh2Ghm5p7xuP3K4ngqJc2SW/WjXw9mN7C492Mb0E1tbF1qZCO0ynPmyu2mKQRUHXOHbkJOfOvTGNkmkfs56yJoPjUpSwtgp442jAAQd+SitQf8Hlz3j71KptWUrKuAxP4FB7pceCxH+ULuucbdiNrQMBowvZwRhBA6xqX0uk7lIwHb6lwbjvIWZdHDI6WogcIy2VkmxKflErYa6khrqOWmnbtRyAhwWXaXpWO1fXUkGGtik23tJ4YO5Bo18r4KC2VM00gaGxkjCrekLdVXKo9v7kN+yWUsfJjO/yqIu1W7Ves4LPA8+CRvL6gjgWjgFpUETIIGRRtDWNAAACDqO9V/VF1fRUTKam31dS7Yib/VTxOAcKmWqoF713cJnN2oaJoZETwzzKCy2ei8Bt0cTiTJjLyeZUjwCZz1HVTwxNHaeckeJO8jCALgOe/wAqCefJU3pHfqKn006q03M2Opp3bcg2Noub4lnGg+m6pqLhFa9TRsEkj9htS0YweGCEGuXEGnrYalv+3Jh3kKmgQWbfHI9Kj7hiamnZshznRbQwOPjXa1Tie2QuB+Dg+IoM+1pYHX2aClYQyZ8zwx54A8srIKyz3HTt88JpYXGald+mhzuJHMd4X0HVM/xmjbj/AMw47/IuMulKa51FfHWxYBl2mSDigpmh9WQXy+3OfZ6qWopWl0fMOAWmNuIp7Q1+C97YdvGOOAvnzUlsuHR/rWSah7cOA4kHi0961Syano9RWOOWmcBKYHsezO9pIJ4IL9R1Iq6WKYYBezawnIVE07UyvraF8krurZSOyOW471eIniSMPbwKDohCEAhJlGUCoQkygVc3yCMjPNe+IUfdzI2hcYjh7eBQPyQSmFVUA0VX/I07/MmzqmZthjlLv0oa3Lk3dN1luue8HGQT/wBKDzepR7RUjs5zJH96eagc7+z87o3lhDMghRl5exmnaJziG9qMjaOOadaqm6nTshBwHbLc9+SEExTDao4g45ywZJ8ix3XGn3T3aWB24DBh8pIWxUoLII2OI2mtAKqGuaEOkoalu9xqGNcR3ZQduj5ksVtqIpR22SbJ8wCuA3Ku6XiERrwOc5Pk3KxhBydCx0jHuaC5vArgaYmvZUD9wtTzcjKDjUtzTSA8C0/cuVuGzQQg8m4TpwDgQRuKRrAxuy0YCD2hIjKAKiYT12oZyeEcQb9qliomnBj1BUtIPbiDkCahpTVWOqY3c9rC5p7iN6omhTWVesqq6GCQUtTSsBlPBz2jB+5aXUDbpZWEZywj7FW9D001DYHQTxlmxPJstPIFxP8AVBYLjGZKCZjRkluAulM0sp42EAHZ34C7AgtSoAJUiVAISZRnxIPnn2QX60Wr5kfXchHsgv1otXzI+u5CosPR3W1DOj6kibJhh2+zgfvlT0tzrDJA8zdprhg7I3bvIhCIeMvFe17yKgg7X7o/BdPby5fxTvoj8EIUB7eXL+Kd9Efgj28uX8U76I/BCEUe3ly/infRH4I9vLl/FO+iPwQhAe3ly/infRH4I9vLl/FO+iPwQhEIb3cv4p30R+CZ11TNUVUT5ZC9wjdglCFQ5guVYxrdmcjA3bgvft5cv4p30R+CEIF9vLl/FO+iPwSe3ly/infRH4IQgPbu5Z/1Tvoj8Evt5cv4p30R+CEID27uOR/eXfRH4KvULW0+pa2qhGxPKwh7xxdvQhB7sTRb6+qqKUdXM/3zxvJ3+NWAXq45/wBSfoj8EIQcpb1cTG7+9O4dw/BNLHK+ldVvgdsOe4lxHNCEHaW7VxqmP687Qad+yPwXuK93LZH96d9EfghCDo68V74nB1QSCzf2R+CzGp0zZvbeSq8Aj67rS/ayffZ44zhCEGjvutb10P6c7osDsjh6F0o7lVxQ7LJy1u0dwAQhA3nrql1fG8ykubISDgbk8F6uO0P7yfoj8EIVFavcEdwupdVsEznQ4cXcwmOn7VQ2+vlNJAISWn3rj3eVCFBPUkj4WDq3FuIn4wpOK83BsTQ2pIGB8EfghCBfby5fxTvoj8Evt5cv4p30R+CEKA9vLl/FO+iPwSe3ly/infRH4IQqD28uX8U76I/BJ7eXL+Kd9EfghCBfbu44/wBS7j+6PwXOtu1c+mcHTkj5I/BCEHN9wq3WxrDMS3s7sBJHVz+D1TOtdsvI2h37ghCCGu0slRTwRTPc+NpbstJ3BPLnUzVFI2CaRz4h8E8EIQSFPd69g7NQRvHwR+C8V1xq56djZZi8B43EDvQhBwtdZUQ11cY5XNJecp8L5cv4p3oH4IQg9e3ly/infRH4IF8uX8U76I/BCEC+3ly/infRH4I9vLl/FO+iPwQhQHt5cv4p30R+CPby5fxTvoj8EIVAb3cT/wCZd9EfguXttXCqc/rztbHHZH4IQg7C9XHP+pPD90fgvHtzcNk/3k8T8Ed/kQhArb3cf4l30R+CX28uX8U76I/BCFAe3ly/infRH4I9vLl/FO+iPwQhFHt5cv4p30R+CBe7ln/VO+iPwQhVGLdMtdU1WoKB00u2W0xA3AYG2UIQg//Z"/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1001089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5. R markdown: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내가 귀찮아서 쓰기 시작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2" name="AutoShape 2" descr="data:image/jpeg;base64,/9j/4AAQSkZJRgABAQEAYABgAAD/2wBDAAgGBgcGBQgHBwcJCQgKDBQNDAsLDBkSEw8UHRofHh0aHBwgJC4nICIsIxwcKDcpLDAxNDQ0Hyc5PTgyPC4zNDL/2wBDAQkJCQwLDBgNDRgyIRwhMjIyMjIyMjIyMjIyMjIyMjIyMjIyMjIyMjIyMjIyMjIyMjIyMjIyMjIyMjIyMjIyMjL/wAARCAFTAiUDASIAAhEBAxEB/8QAHAAAAQUBAQEAAAAAAAAAAAAAAAEEBQYHAwII/8QAVBAAAQMDAQQEBg4HBgQFBAMAAQACAwQFEQYSITFBBxMiURRhcYGRsggVFzJCVnJ0kpOhsdHSIzY3UlRiwRYkJTM0QzVTgqImROHw8UZkc8Jjo7P/xAAVAQEBAAAAAAAAAAAAAAAAAAAAAf/EABQRAQAAAAAAAAAAAAAAAAAAAAD/2gAMAwEAAhEDEQA/AJnox6P9K33RNJX3KzxVFVI54dI57wXdo9zlcH9E2h9h2NPwZxu/SP8AzJr0Nfs4oflP9Yq+uQZ9aui7RVRSudLYYXEPcD+kfyPyktr6LtFVFM98tgp3OEhHv38M/KVttXYdWRfuSkkeVerLvon/AP5XfegpdF0Y6MkuldA+xQFsZGwNt+7P/UmlT0faLp73HB/Z+n6pzgw/pH93yleaTA1DXDgSxpVe1BMafUFOBwNQzd5kBU9FWiY6SVzdPwBzWlwPWP8AzLnbOi7RVTb4ZZLBAXObv/SyfmTut1bFbrRd6i5sc1lK/Yy1hJ3jdwXPRWvdPahooqWgr4zUsADoXnYefIDxQdPco0LnH9n4PrZPzI9ybQ3xfg+sk/MrLQVj6szExbLY5CwZ5+NP0FL9ybQ3xfg+sk/Mk9ybQ3xfh+tk/MrqhBS/cm0N8XoPrJPzI9ybQ3xeg+tk/MrohBSvcm0N8X4frZPzJPcm0OMn2gh+tk/MrsjCCiO6ItEOmY8WVjWtG9glfg/9y6jom0Nn9X4PrJPzK64CMIKX7k2hvi/B9ZJ+ZNKzot0RHBO5thgGwNrPWP8AzK/ndxUNdqhkFnrJX8HAj+iCpWPow0XWWyOeawwOc8k56yT8ykvcm0N8X4frZPzKxWGPqrJSNI/2wpLiEFEqOirRLDHs6fgA2wD+kfvH0lyd0WaL8KhZ7QQDbByOsf8AmV8li6wt38DlN6iN5q6eRvwc5QUW19FWknPqm1VghcGy4YTI/h9JSfuTaG+L0H1kn5lcWjG/v4r2gpfuTaG+L0H1kn5ke5Nob4vQfWSfmV0QgpfuTaG+L8H1kn5knuTaG+L8H1kn5ldUmEFMPRNobH6vw/WyfmTer6KdER0s72WGFrg0kHrJNxx8pXvCbVoLqOUAby07vMgolk6LdF1FnpZprDC+R7AS4ySfmUh7k2hvi9B9bJ+ZWSzMMdppWOGC1gGPIpBBnU/RbowXLqmWKEN6onHWP44+Uq3DoDS41BbqZ1pi6mQYkbtv7R2sfvLWJB/jLCR2TGRlVeto3UepraCQcylw8mcoOw6J9DY/V6D6yT8yPcm0N8XoPrJPzK5DfhekFL9ybQ3xeg+sk/Mj3JtDfF6D6yT8yuiEFL9ybQ3xeg+sk/Mj3JtDfF6D6yT8yuiEFL9ybQ3xeg+sk/Mj3JtDfF6D6yT8yuiEFKPRPoYf/T0H1kn5lwHRloAzOiNhgDh3ySD/APZXsjK4VFLFO0hzQHH4Q4oKiOijQ3xfp/rZPzJfcm0N8XoPrJPzJxLT3a21Dj4cBTZyC8Z/9hSturaqbAkdTyN/eY459CCD9ybQ3xfg+sk/Mj3JtDfF+D6yT8yuOd58SXPcgpvuTaG+L8H1kn5ke5Nob4vwfWSfmVluF0p7ZG11QSNs4aBzK8w3emmaHAuaD+8CEFc9ybQ3xfg+sk/Mj3JtDfF+D6yT8ytkVXDLjZkaT3ZXfa8SCme5Nob4vwfWSfmR7k2hvi9B9ZJ+ZXMHKVBS/cm0N8X4PrJPzI9ybQ3xfh+tk/MrohBSz0T6G+L8H1kn5lF0XRdo194ron2GExM2dgdY/dn/AKlo5UdQsLbnWu7yAgrvuTaG+L0H1kn5ke5Nob4vQfWSfmV0QgpfuTaG+L0H1kn5ke5Nob4vQfWSfmV0QgpfuTaG+L0H1kn5ke5Nob4vQfWSfmV0QgpfuTaG+L0H1kn5ke5Nob4vwfWSfmV0Qg+YOmfTdn0zf7dBZ6KOkimpjI9oe47TtsjO8lCmfZBHGqLV8yPruQqNG6Gv2cUHyn+sVfiMqg9DX7OKD5T/AFir+QoImkPV3etjPF4D16sxxRyHl1rt/nXiT9Hfmu5yREDzKm6x1szRGlJapjGurJZnRwNcd2c7z5kFvjOzqeU8nQjO5VjWBLNR2/xvac+Q4/qsJpZ+kTWNwdW0Mtc+R7C4GKQsaQO7kUjdR6q01e4KXUpqSWOGW1DsuAJ4goPo6po4Jqu5Uc8bXQ1VMHuB353YXytqWjqNH6tkZRTujcwiSJ7TggHfhfUgrY6p1uroXbUVTRO7XeA3K+cOluMRasjIcSH07ScoPo3o6uVRcdOwyVGHO2Wku5kkZ/qrkFn/AEUyD+ycYduw1p82Ar6x4e0OactPAoPaEIQCEIQCELnI7Yjc7uCDohcoZOsia/8AeGV05IEKpWvax1Foytlj4hpP2q6ngVmvSZMRoWsGd5H3lBctK1LqzTFuncMOdA3OfIppQGjAG6PtQ/8A4G/cp9AJCM8UqEAhCEAhCEAhCEAkIyEqEHlrQBgDAC9IQgaTAishdyxhQl8jB1HaHYGNsqyOYHEE8lEXaFjq6gmd8CTcglwvS8N4efivaAQhCAQhCAQhCASEZSoQeHRtcMHeO4jKjamxUk7i9m3DIfhRuIUqkIygr0lDe6Vx8Fq46iPkyUYPpXH22qqR3+IW2dmBvfHlzVZi3/2V5OAO5BVbjU0V5pWCCqaKiKRskbZOzjBzzXSCirXxNqDVSMkJ+DhzVM1VmoK3Jnpo3k88YPpUZLpgxNJt9fUUzuQztN9CBBDWtcOslM3jaA0p7RANnG1LPtfuvG5RZkvNvd/fqJlZCBjroPf+hSdHfKCYBhlML/3JRgoJccV6XNr2vALXAgjiN4XRAIQhB5cuMEezJI/G9xTjCTCBUIQgEIQgEIQgEIQg+ePZBfrRavmR9dyEvsg/1otXzI+u5Co0boa/ZxQfKf6xV/KoHQ1+zig+U/1itAUEXXN2blRSj94s9IWHdN9tqZbPRVcTHOggqZGykcGkgYyt3uDP0Mb/APluDlEttlHeKK5W6uibNBJKQ9hHi4oKJ0e6y03PbbYxtZT0b6WmMU0crgw7W7f58Kj9Oep7HfaugpLZLHUywZ62ePh8nPNPL50A1AvHV2e4wiGTLg2cEFvizvXNnQdNYYI6+6XGKcskYBDCDg5PPIQXvS0U9L0eaffUbW21hbv5NPJYz0vD/wAVQn/7ZuPSV9G3ikjo9KwNgB2IQ3C+eemGIf2jtuPfSUTTn/qKDRdIdIGmrBp5tHXXRkc74YwA1jneXeAtastxoblaYKq3ztmpnjsvHD7V892zogoLnaWTtr54ZzFG7GARk8VtWidKDRulRaoakz4LpNsjmUFsacgFelG2V88ttjfOcuJPoUkgEIQgQnC4VLgKd+/eQQPQux3hMq14dGQ08/6IEpKppghJIDAzJcT3LtHVxulLMjGyHA545VcgkdPaDD8Ixy8DzyU6skwfBbxIBtPhLTnvBKCbknj2HNDgTslZZ0sTiPSz25wHhn3rQDNs1josdrDlnnSRRvuVBQUEbwx1U5jQ53DjvQX7RrgdJWvHDqG/crAobTVC+2WGkonuDnQsDSRw3KZQCEIQCEIQCEIQCEIQCEIQCEIQIm9TStqer2vgO2gnKECAJUIQCEIQCEIQCEIQCEIQCEIQC8ublpC9IQcW7bHYIJHeumcJHs2mkbRHkTcufTOG04ujPM8kDjGU3qLdS1TcTU8bj3kJw14cARvB5r2g4U9NFSxdXC3Zb3ZXYJUIBCEIBCEIBCEIBCEIBCEIBCEIPnn2Qf60Wr5kfXchHsg/1otXzI+u5Co0boa/ZxQfKf6xWgLP+hr9nFD8p/rFaAoOFS3bpyFG2h2Kuta4YJflS7uB7lE0+YtQVLT718bS1BJGFpmEpHaAITC7xtlFNG9oLXSt3HyqT4hMK9u3UUmM7pMn0IPN5o2VdnngzsNLDjHJfOXS9bi7UunI2AuMtKyM+M9YV9L1o/uU3yDu8yzC52FuoNeaXa5j3RUdMZ5XEbiM7h6UElboPA6SCEH/AGgOHcQP6q/F2aXI4bGcKAuFoNPSmZsmRG1+fITlTrO1QMxzjH3IOdq32yA89n+qfKPtH/D4/ESpBAIQg8EDO5VXgVvmqBv6sZwoOK5ur6YT4AOSzd4ipLUf/Aqr5BVatA2rK75bygd2mRrZI2Ox2pZGr3bZOrdQDk2eRh+1M7acVNM/kak7vK3K6Qu6ueNn7lds+lBIXCoNLd43Ae+eG+lVfWTGNZYpn5xFW7KndUSdRUNl5sLHeghQGvJg3T1umxk+G5+5BodukZNRxSMOdoZKeKs6KqjV2Bj9raLZHN9BVmCAQhCAQhCAQhCAQhCAQhCAQhCAQhCAQhCAQhCAQkykyg9ZQvJIbxSg7kCoQhAIQhAIQhAhXhzWuBDsYPIr2VF3K6G3uOY9olhLfGQOCD2XPoXZwXQOPoTyKVszA9jshN6KriuFG2VvB/EePmvAgdBIZIidkne1BIBKvEZy0HmvaAQhCAQhCAQhCAQhCAQhCAQhCD559kH+tFq+ZH13IR7IP9aLV8yPruQqNG6Gf2cUPyn+sVoCz/oZ/ZxQ/Kf6xWgKBCouojMd7ppuTmlpUoeC8PibIQXDeDkIPa8lo3ZHDgvQCCMoOFZ/pJvkn7k1tcTRQwybDQ7YxtAbyM59CeVLS6nkaOJaVxt7HRUETHcWjCDzdIjJbZ2NGSWkBdIAW0UTSMEMAI8yc7iN6QgY4IIm3ziKgHcJnA+lSzTuULG0Mt0/imcftVPrOmOyWnUUtouVPVUro3hplezs+XyINMQmVuuVJdaSOroZ2TwP3tew5Ceb0Efeo+ttNSzvaq3peMTaYfLxOXq3zxCaB8TuDmkKu6cphSUFdb3A4ilc0buXFBF0eWvhycYqmn/swu0rhHUTOxvbcGH7QuLdmOpLeAbNG4fcndXEGvrv5aiN+e7eEHbV0QNDJLzDR96qGtI3VWk6SUEkseZQPHuV21TE6WzPcBnEecqqXKI1mlqKNp3mJ5QSPRVUdfpqcFwL2VLwfSr6Fj3RTWtpWz4fhj5yJG92TuK2AOGMoPSTIPBeHuwM78KqXqsvEdY6S310JjaP8lwwUFuylysXr+knVFFdS11DC5kAw+IOGX+RWKzdLllr3RwVzJKCpPFsgwM+VBoyE1pq2mrIxJTTxytPAtdnKcZ8aD0heScf/KEHpCEIBCF4LmggF2CeCD2hJlLlAIQgoEJXh7wxuXHCj7veaa0QmSoeB3DKzy464qbjWGktbi6U8SN+wPGgvdy1BBQjZBG3yBKZwXKWZwmqJ9gk9hnBvo4qpWnT81bNJNVTSPdnLznJ9PBWimtIicG0lM0SD/dcNoj0oLAwxxxNkll98M5JwF7ZW073bDZWk8gDlR0VkMnarKiSV37udwT+G301OB1cQB7+aB2DkJUgGBjklQCEIQCEIQIUxuNC2up3R8Hjex3cU/SYCCmWuqntFe+CfIgc7D93vD3q3RvaQMHaa7eD3hRFzoIn1gmlzsvjLHj97xpLX4ZSyto52F8IGY5RyCCcAxwXoLwzPNe0AhCEAhCEAhCEAhCEAhCEAhCEHzz7IP8AWi1fMj67kI9kH+tFq+ZH13IVGjdDX7OKD5T/AFitAWf9DX7OKD5T/WK0BQCEIQCEIQC88BuXpN6moZS08tRKcMjYXu8gQdHPDQSSAO8lcWVUM2WxTskPcxwJXzDfdU6r6StUS26xyVApQ49VDC7ZAA5krhc9B6+0hTe2/hFQWx9pzoZyS3nvGUH0wGg0FUN3+Y7jy3rJenfTlLUWKlvcbGsrI8MeR8JvjU30Va7dq6w1lJWuabjTDLsbttvevHTRGZej9p5tAJ8yCvexzrKiSK8Usk73QxbBYwnc3OeHoW8jgvmjoOq3UlHfpI3bLswDPlJC+k4SXRMceYyUHQjIXIRMYZHNaA528+MrsvLhkEIKZXx4qOQ3sJ8zk+rmbTrtgbthrh6FxvNK5k7Mc2ZP0gVI7Il8N3e+gH3IOl2Ak05NjnDu9Czu+18tqsFq6oEuka+MDuJHetGA66wBpHGM/Ys+v1rfd7FSUEees8JexuDgg5QNrBYW2mlinp3v62dgM7ScjOc5WnWqofU29jnAhwGDnmsYsdfV2TWxsdxrHyQ7WzEHHhywtygjbHC1jeA4ICdjpYXNZIY3Hg4clSbzpq5TOMn+pdye12yVfMDCMBBhl20VVVz3P25Kep4ZkkG9ViqteodP1EbrrQR11Ez/AHGMbIMePG8L6Vkp4ZRiSJjx/M0FMxZLeJC/wZmTxHI+bggwuyaxjs9UayioJ3U2d8bNrDe/dn+i1zTmuLZqGk66NxgcDslkgLTlcLpoOhnL5bd/c5HcRH70nyKoO03etNVoqI5esp9rLm7G01yDRb3M9tMyWFztl3Mc09t87ZKWLLy4kc+OVRjen01M4ucJKaTf2Tkxu7sFRli1gbfcm0lbITGJiGuA5O4ZQayOCVcopGyRtew5ad4PeuoQCjLpRPqog+B7mzx7244eRSa8kZ5oIi03N1dC6OT9HUx9l7e5SLJgOy/IcmL7cWXdtTC3Ae3D/GndTAZaZzWk7eCAUDjO7+vcqtqLXFusTHNcXzT8GsYM5KLHqJzrhLaLkBFWxnLARgPbyI711u09qFa2n8Ajqq3iGiPOPKUFFfRah13MKiseLdbm78vGDj+qkrDpmko6809sLqiIEdfK4e+PPtf0VshtNTXyNfcXhkIHYpo9wA8anKemipoxHFG1jRyCBpT25jWtDwGsHCNgwFINY1ow0ADxBLhKgTCVCEAhCEAhCEAhCEAhCEDO4wOnpXBvvhwPcm1pqxLA+JxO3GcEFSbgCCCqpc3usdwjr8nYJ2ZO7CCepbjFUiYg4EcnV7zxKfBUWC5UtVVingnbtvqmyFgODskcVZqS9U1VcqmgicetpwC8FBKoTWorIaSmdUTSBsQ+Eu8bw9jXNILXDIIQe0IQgEISZQKheM4dzTWa4wQzth2tqR3wWnOED1Ca+HQ7Qa5+y7+bcuzJGv8AeuB8hQdEIyhB88+yD/Wi1fMj67kJPZBfrRavmR9dyFRo/Q1+zig+U/1itAWf9DX7OKD5T/WK0BQCEIQCEIQCjr3SvrbNWU0R7csL2N8pCkUhG5B8t9F+p6Po+1VcqO+xmLrsRulc3fGWk/YcrVNWdLOlKew1UdJWx1080Ra2OPfxHNP9b9FNo1k81JJpK7h10YHa8oVDofY5ujqw6svofAD72KItdj0oIboGoamp1BdLi1jhTsgLcjgSTnCv/TBlugSDuxHghXrTWl7dpW1soLbEGRgDadjtPPMkqodM0Bl0bU43BkRd9oQYr0f6kten9O3htZNs1E0kRjYBvcGnJW+aR6UNPaqqm2+ilkZVBmRHIMZwN+FgOg9K2zUFgutVXRPdLBLE2NzXYxk71r1D0W2XRr/7QUNTUuqGxbMcbiNkEhBrIO/CUhcqckwx5OSWgkrsggr2zLmnvY4D0ZXe3tEpeDwdE0H0JbsMvph3udn6KZ0VwgooGumeA9zdzBvJQSng4it5hBOA0qmxhzKmnGcFleD6VbBXSVUTtillYC3c5wwqxWN6vrJnZ7FRGSf6oKD0tWaWjro9S0vYMFSA8gcDuOVsGmribtp6irjkOmiaSCo7VliZetLXGkID3yM6xg8fELn0fVvhGk6Vj27EsH6KRncRuQW1CQHISoBCCkyUBjyLw+Nr27LhlvcvWfJ6UZzwQQdy01Q1TXPjiDJD+6NxPkWW9IGk57DaZLjC4ujDxt7PHHNbeQofUNrZdLHVUjmgiRhGD34QVvo+vzp7fFbKuUuqGRh0TuT2d4V7B3LL9LUjpWwwNDRWW5xaxze7m0+JabFtGNpeO0QMjxoOqChCBCF4cDs9niuiQjKCl3ukoq27Uk9UXUtTE8gP4Ajuypq00jYnyydZ1ruAdx3eVNdZW2av05UNpYg+oDcszxyq90Y3S41tNPSXCllglpjsu6xuNrux3oNEHIr0uDqmGJuZJWMH8zsJm+/W5jwzwljncMNOUEmhNH3KkY1rn1MTdoZG08BN5L9bY3BprIcn+cIJNGVCSaotUTR/eWOJ3dkhEmpaJlOZAXPdyZGNolBNZ8STKoknSPF1xiZQTbQOO00j+in7NfJLn/mQujyMgEH8EE9yQkB3BKgEIQgEIQgQ8FF32kZWWWqie3aOwSPKFKFR8sxlfVUrjwjyPOgwmQy27UVvuri9ohmZDKRwLCcZK0Wnkgg1/NFTP31VIZHEn327IVUvNrmrbXXOhBJawFwHidxTCnulwob7Zqupj6sthdE4v4kbKDU72xtRo6VrySNnlyOV20jO+e1P23F3VzFgz3Bo/FRlRWNqtCmZrgQ4b9k5HFOdBvJtlWOOKo8/5WoLahIClQeS7u48lXNS60tWmKPrqyYOkO5kMZ2nOPdhN9d6vpNKaeqql8zPCNnYijzv2jwWD6PsFfqKrmvN0kdsl5ka2Rx35PLKC21PSHrK/VrYLRE2m6w9iIN2nAciTyWlaYgvMMcJuFIxsjhmSUnLiU/01ZqO222J8NPHHK5uXEbz6VOBu/OUHiSmhm/zI2u8oSNpYYx2GBvkXYIwgYvnkpZsSAujJwCnrTkBeJYWyt2XZxnK6BuEHzz7IL9aLV8yPruQj2QX60Wr5kfXchUaP0Nfs4oPlP8AWK0BZ/0Nfs4oPlP9YrQFAIQhAIQhAIQhAhaCjCVCAwqH0rQdfom5YBLvB3YV8VR6QmvfpSrbGwve9hY1oHEnggx/ovour6NrnWAbzWsHmGz/AOq2e/yf4HRMzukkiHlzhQVJpZli6L47ZDFicQ9ZIBxLzv3+lS1xa6W22Rjgc9YzPmQWpg2WN8QwlL8cj4wuUtRFBC6R8rGMbxJPBZjqHXlVdqp1q040lhOy+qHDx4KCc1hrWlthZR0JbU3EO3Mbv2fKVx0Vbq+pIrbmGvcRu2h48pvo/RccJ8KqwJC4Z2nb3OPPJWhQwsgjbHE0NY3gAg97A3dw4BQF6t7IbbVzAnt4JHdhWFM7nB19uqIhv2mkYQLBsy2+M8nR8fMqppqCS36jq4DkQzx9b4s5VotYPtXTNcN4jAK8OjDZp3Oa0Pa0hhA5IJAEYwlymzHh0zWg8G5XbrG7QbzKBrcblDbYRNMHbBOMgZwq3XdJem6KbqX1bi8cgwq0VRxA4FgkOMhpGcrFtXzwT1ThLZXS9oj9BCQQguEvS9YIpurbHUv/AJmx5C9N6X9NhxbKapjsc4SsKukUMUL6qClu0ZB4FmAFUKi5VkkznRS1IycYcN4QfUh6ZNJNaS+pnaB3wlMJOmawTB3gr92DgyDC+YHVU8m58kp8pHFStBaJKqOOZ01OGnlNLj7EGyRa+tlDqqmu1LUMDKp/V1MQHAZ98tvp52VFPHNG7aZI0Oae8FfLlyo4zpzZcykjla0bBp3A7WPFnOVu3Rpdm3LRlA8yBzxGGnfv3ILoEJBvGUqAQUIPBB5wmlZFK2kmNKGifG4kc06fIyNuXuDRwyU2rY554C2mmETj8LjhB86av1lfbHfnxyTRyytd7zZJGFRq7WGobhVuqRJJCTuIi7AA8y+nKjRz6iUyVFRFK9x986EEpo3oxt80pfVTl4dxayMNH3IPmUXS7VEoMlTVvdxxtbX2lWCgrr3hsTQ6UnhtBb4OiPSgO0aR5dxztpw3o803QFsojkjwd3bQZPa7Xqi7bDHw1DYW/BYxoHpJV3b7a6boAY2Sx5G90uz94yrlHY7M0gNmkx/+Upy/TttqYwyWMzRjk55I+9BQ6fX0DZure10lR8IRx7atdmv/AIZIMUNaATjaezAUxR2S227s0lFDFnm1u9SGzk7twHJArHZAOCM8l7XnIBBXrKAQhCAQhCBCocH/ABmrb3w/iplQlR2NRNx/uU7/ALMIKrZGCT2yiz76J+fM8JhqO2xS1GnJZA17Z3GJwdw3hSmn910rBjjHKD6QmepiWWbT1QR/k1rTnxIK1XWu96cs9RJbpOvtznu6yBzs9Wc8lcujG4tr7dXHGy8T5ew7iDgfgnNQ0TaSriBu6533proCkjhut3kbuJc3dy4IL+AvLnBoy7gvQ4KNvTa19onjt4BqXNIaScYzzQYtNbYekXpnrIZ9qS20IAe3PZJaMcFrDdGWtj4y1rxFG0NbEDhuAoTo60LU6TNwqq+dk9ZWSbbnN5ZOVfSQAg5Q08dMwMibst7guueQTStuVLboDLVTtjb4+PoUIKu6X3LaRjqOkzjrXe+d4wgsbZo3OLWva5w4gFdAcqNtlojtsZAkfJI/e57zvKkhuCBUIyhB88+yD/Wi1fMj67kJPZBfrRavmR9dyFRo/Q1+zig+U/1itAWf9DX7OKD5T/WK0BQCEIQCEIQCEIQCMoXF7yHjeMc0HXKZVzNt8AIDhtjcQnmcrnLGXlh7jlAbIc3ZODniCoy7Qx5ppc9qF2Y428z3KVedlva4DJJVG1VqAWu0VFzz+mf+hpGjjtd4796DPb9c6+q1FW2OKpkfD1u28A8T+75FftJ6VEMbZJGgNGCd2NryKlaTsczdQUtTV5dJOf073bt534z3rRNc6sk0RZYq6K0S1tOHbL+rkDerGOJ3FBbY2tjbss2Q0cgugVB0X0qWHWLm08RNJW/8iUjf5DzV+H2oFXhwy1w7wvaRAytrS2j2eJaSFzq5DDWRP2Tsydg+hOaeLqtsd7srlcYusoycnLcOb5UEVBdYRfhQnIkLC0A808nrAy7CKQ4ayPbOe5UXVVS2kuVou7HFsjZmskweIO4q03pkbxNUPz26QlpB8SD1ZqqW819RWbbhTwyFkWDucnlXp2grXuc9j2ud74tPFQekLVWU2naaWkrC0TEvcyUZAyVZZaiS30Uk9XNG4MGchuEFTqejC1zF+KiZrXbywnIUNL0K2SdznPkLXfvMOFcqU197Z10kjqelPvWs98V5qdME9ZLDW1YkI3N6zd9yDNrj0V6f01LDWy+F1zCf8poBBVH1NZLdW1cZsdgusZzh7XMdhbJcaa89RHRNjmbK05ZM6TIH2Kc0vVVLqd1HcnRyVkPEtbxCDMtJaBlhsTrjcqKKIx+9icDt48al+jNs1vqLjQAYbBVkNaRjsnetUqacVNO6J5dsuGDhR1BZmUl0q6oNaBMQUEyOSVIEqAQhCBtWUrKyndDIDsu5g4wom21c1HWG21Zy4f5T/wB4dynjwUXeKA1VOJYhioiO1G4IH+02RuA4B3l3hcXR1QPYe3/qCrFZdJIaeK6xscJISWVDc7lZ6GtirqOOqjILXtygWnkmL3tlc07PNq9zRR1DDG/fjj3hRsVSY7/U0zyC0xh7V3tT+vZLUOyS+Q48iCNrLdVQ5eymbVxDg0HBC4Qaiipj1EtO+jcOT2ZHpVpxkLjNSQztIliZIMfCblBC/wBqKJjCDVRufyDRkqTttzhuNOHxyBzhxbzC9RW2kh7UdNEx3eGBR1ytr4JXVtECyTGXhvPHiQTjhlvjXhjsExnjxTG0XWO5UuQcSx9l7TxBTmsJjZ1reLeJQOhuSrjDKJ42yDfldkAkyEp4JncKtlDRy1DhuYM+VA72h3qDlmZNf6Vzd4MTx9oXSmrtukkqyf0ZG4HvUfQMkZc6LrOLopHcOGSNyBbNTRh1zl2e0JHtB8RUBq6Mjo8ilHvopo3A/wDUrZQwmKG47vfSEjO7koDU7Q7o5qBjkMeYoO9KOv0ZU/zbRz5030W0xXy4NPB8cbh6E5020y6JLTvJjOVI6cpI4mPn2SJThu/uACCe2xwB38kZ7k0me1tZGHH4JPlXO1XSK6RSyxA4jkLMnnhBIAblB3i+R0EohDC+Z3vWDmp7ko11qp3XXw9zdqUDAzyQVqhtdVW3yKqvDg5749pkAPZYOW5XJoDQAAA3huCiKuVsGoKc47RiLc+dSFHM6Vr88A8j0IHeEIXgvxKB3oG01c2Ksipzxk3hOwcqs3aZw1FQ7O4Ndj0hd7Pdpq2+XKBx/RU7g1iDGvZBH/xRavmR9dyEnsghnVFq+ZH13IVGj9DX7OKD5T/WK0BZ/wBDX7OKD5T/AFitAUAhCEAhCEAhCEAVD3iQsoayRpxsR7iDwKlzwURd4tq01wA4tP2IHFvqIzSQMdIDKYw4jO9Ps8lSaaRsVXZLgSdmaPqjv3ZxhWi41T6WmbLHyeA4+LKBtqOsNHaJHB2HO7OVjM14gv2uqOnlrIY6GjOIxI8AF3f6V06d9ZVFPNS2GimLMs66Vw3E5zgKnab6Gb/qaxxXiOtpYGTZdG2YuLj49wQfQtXRRNtEMlDszOjkbIHR4O0eZTuodQ3xtXaKjZlD49mWPHDP4L5201qa/wDRhqxtmvLpHUbnhsjCc9knAe0lb/phkE4qqtuC8zvG3zcM7kHyvR0T7P0nQ0VLKW+D3MRNcOOyH4+5fZjR3r5Cr4+q6a3tIx/ioP8A3r6+3BAqEZQgRc5RtRubjiMLqkOOKDGOkiR1LbW5zhszXjd3FWqetFZpK3VhPYdBsOOe8YUT0tW10umqySPJfC4Sf9KZaWuAuXRY5gO06EAjPIZQaRp2mdSWiGBxDmtHYPiRqOn8ItDoy8hpI5cV70/J1lnp3jm3gUt+kEVv2nbwHAlA+pYxFSwxtzhrQPsXXHeudPIJIY3gbnNBXZB4c3IxvCi661jrzW0uW1TBw5O8ql0mMoG9M+R9NG6ZgZIRkgHmg1AZUGN2BnguxwOYCgdRVkVudS1cri1glDHelBYBxSrmx4exr272uAIPiXscECoQhALyftXpIQCghq2yifrjC4NErNl7HDsk96rtqqa/TlV4DU0chpySWviG0Dn7lfMLyWAjfvQVN84l1TTSNeQyohIDXDByFJWKVrDV021nqpSAFzvFMRc6CraOzCTkhFjh25qqrAy2WYnPkQWDkhIOCVAYXgjcvaEFOvzJLBWsvVIwmNxxPEOY71YqKtp7pbxUQO2o5Bv8q71VNHVUz4ZWhzHtwQVVbTRSabuUlN1pfRyv7I/dQTVlc5jqilee1E8+gqXUQWPg1CxzfezRna8oUugFBaslLLDMwDtSYa3yncp1cJ6eKqaGTNDmgggeMIGtvoRHbIoJGgggZB8i51DA270TwMDZLQpQDdw4BMK1pNXR45SHPoQO5GgxuGNxBzhVLVsTWaCqmM4bIA85VukBMZAHJVjWcZj0XVRkcAPvQP8ATFG2k09Ss99tMDt4796e11VDa6N9RI07LcZDBvyksrQLLRAf8lv3JLvbvbOgfTCUxF2DtDkQgqt81ZST0ZjjL4awAljXbiPF58qw6XoXUGn6WKT/ADXN2n+NxVIvNgb/AGktdIXmeaWYSTSY+C1aaxoa1oHADd4tyDqkwlQgrd3J9v6M4+AfvUtRANknYOG3n0qKvH/GIj+7CSFNwMAja4cXNGSg7hN5TiqZ5MpwE2kP97YOZaUFUuVQTquJudzZmj7CummywX+4N+E6RxPpTCqdnUrHnj4aB/2rjZb3QUmsqqkkqWCZ8jsMG8lBn/sgd+qLV8yPruQvPT89r9TWlzSCDRH13IVGkdDX7OKD5T/WK0BZ/wBDX7OKD5T/AFitAUAhCEAhCEAhCECHgm9ZEJKWVne0pyvLhkHxoKHOxx0ZBKBiSim9GDvVtlaK20ZaM7cQcPLhNbtbo22Otip2YMgLiPGulhc6TT1EX++EAB8o3IPmnpgpaip1DHdgx7ohG2FxxnZc1aJpTpm0nb9MUdHU9dBPTxBpjEZIJCZ6xpzdrkyxsYHOqqrtDhkA7/sTip9j3Z5pA+C41MGQMxjZdg45HCDLdbajk6RNbxy0FKWR5EUTcdogHiV9K6DpzBpaBrs5LnHJ48T6VBaf6L9P6Ko6irpopKirEZ/Tzuy4buAxu+xW7TUXVaeomEYJjB3oPljVFXFb+mKqrKgkQwXAPeWjJwCCdy1p/sh7CLgIGUFU6nJx12QMeZZbqShbP02TUs0YfHLcGB7DzBxn7Fudf0M6Lr8bNr8GdneYpX7/AEnH2ILvba+G6W6nrqckxTsD2ZGDgp6Eyt9BBa6GCjpmlsMDAxgJycBPRwQKkwlQgq2raFlfQVdPIMtnpnNHlwSFlPRNUOnoLjaH/Be5mzneAOC2u7MBERI3bWPsWEaQjktPSZdqdvZJcZGjv4oNq0i/NhjbtZcx7mnPLBTq+N6yhe3PIlR2k3ARVERP+6XelSd07bmwt989pQPKI5ooPkBOU0od1O1md7eyU7QCEIQMbiHGHLDsuB4qs6tJuWiZ5JG9uPeT4wVbaqLroXsHFwwFBaojbFpeoZ2W5AyEDzTdUKuwUsgOewGnPiUuOCrWi8tsWxnc2V2PSrLyQKhCEAhCEAhCEEddg7wLsjPaCZ2kmluFXQcm4kb51J1o/uzsd4UXbH9ffKydvvAxrD5d6CdByEqRKgEIQgRRV7o3T0ZkjAEjO0CFLLnM3aic3vCCGjqHu8AqpBjILX571N9yj6qFjrW5mN7G7TccinFFJ1tJE4nJLd5QOsJMBKEIBeHMa4gkZIOQvaECBV7WWwdOVDX7w4huPKVYVDajoJbjQNhjGT1rSfICgfW6MRW6nY3gIwPsTl2V5ibsxMb+60BdcIIlloaL4+5PftuDNhgPLJyVKhGyEqAQeCEIIC5xPN1a/ZJZ1DhlTUH+QzyBLJGHtIIG8Y4JY27LGt7kHrkmc7g2tjcSAAx2SeSeKidJN+9pLWNibqpZ2ljXdyDPr5qavu+qRZ7A7ZkdVEvqCMhu7krRoTTNNa9RTuqS6rre1tzSb9/iUToCxR0dJQ3AtBqaqsdlzt5xg81fdP0Mvt7W1e7qxK9vHmUGSeyBY3+1FqwAP7keHy3IXT2QG7VNr+Zf/u5Co0Xoa/ZxQfKf6xWgLP8Aoa/ZxQfKf6xWgKAQhCAQhCAQhCAQhCDnKwSROYeDgQUzttE+hpeoc7Ia7s57k/wkdxQZPS0nW9M72uG1HC0ygcmkhawAMKkW+xyW7XtXcpZS/wAKOywHkMK7tQM7nA+ot80MfFwwulJD4PR08R+AwN9ATnC8OGARhB8719mkrPZKiNrMxiVszj3NDBv9K+igqRZ9POf0l3u/zxbOGsp4HHmNkElXgIDAXN0rWzMjzvdldVD3J5iulDJwaXFh86CYQuUUgkblvAEhdMoGNzjL6N3MtIIWGXV7bX0wUVRgtZUPDHE8CHDC3yVvWROZ3jBWJdK9pnpoqe5sH6SkmZlw4gBw3oNNt1I+3ydY/cHnACexStq7zlvvYo+15/8A4XC01jL1p2nqmnfsDOe/Cj7Rcoqe9T0s2dqTYAPfxQWSFphrJG/AfvHiTtecBzg5eggVCEIEVW16Ws0tUHgTgZVqVO6QHF9lEJ4POSg9dHsnWadaCe2HuLvOrcOCq2jKKSltpkcNlsuHAeZWlqBUIQgEIQgEIQg5Tx9ZA9veCqpRTTUFzmmIzC6TqngHmBuVqnk6uB78bg0lV6jp3PtUbC0mSebrCT5ePoQWRpB4cF7XhmAGgcML2gEIQgEh4b0qCgaBobIWSb2uGE2tBLWTQOOeqfgeROaw7LGSH4Lt/kTWEiG8yN5TMBHjwglUJAeCVAIQhAJMJUIEAwlQhAIQhAIQhAIKEh4IOFTUR0sLpZXhrG81kuosa36QKK3bJNDQM66bPM44K/6jc2Saip3E7Dnl78dwVc0TRNkN6vZaP00rmRk8mtQPKamZBS2VkbAweEOIA7sFWGxQ7Dap/J9Q4hMoqc7NpGOyxz3n0H8VLWmMspCT8J7j6Sgwj2QX60Wr5kfXchHsgv1otXzI+u5Co0foa/ZxQfKf6xWgLP8Aoa/ZxQfKf6xWgKAQhCAQhCAQhCAQhCASEZSoKBs+mikqGyub2mHslOAk3L1yQCQjISoQeA0gcvQlJwN3kSngoTVlyq7PpmuuFFC2aaniMgY84BA3lBJzVkNOWNldsF5w0O5qL1E4NpqWXO5kzd6wOn6WX6gu0j7t/dRsbMDYydkO8a1+CqnuOizK4iTYwWvznI3b0FnpqqOlomvlOA55A8Zyu0tSOvhYD77iq5cJtjTkUu/Ikz9qkppRLTRzt98OrI86D1UVk0N0jG1+idIGuHflQGvaeOqttbSuwevpicY5gZynl+qHRPmLDh8b2Pb5Qo2+tnrtLUdf76U9h5zuwThA36Ja41Ng8He7acwYweXEf0Xq5MdS3p9S52yY5GOA8QOD96iOjeN1p1dXWp7skM2hjgc5Vi1hTmOr28EtkYW7v/fegu8bttjXd4B+xdVF2Cp8MstLNv3swc+JSiAQhCAVK6Q3dVa4puLRIG+cq6qn672JbdBTP3l8rXAedBP2eEw2eljd79sbQVIAYC4w7oY92OyP6LugEIQgEIQgEIQg8PaHNLSMgjCrEVRXw36O3GF3UB5kbLjcG9ytOEmx40ABuXpCEAhCEAhCEHOZgkicwjOQVEyteaKKo4SQu3n+XmppcHQMMToyNzgQUHuJ4fG14OQQuiYW52InxHjG7HmT7a3IFQvG3nON+Eu1vxslB6Qkz4kqAQhCASZ3cEqa10zoaR8jeLd6BylXKJ7nRsc7iQCumUCpClyvLiGjOUFW1YzJifG4h0bXFwaM4BCXSttkpdFw0xaQ+RhcQfGcqZp6FrppppO11nZw4Z3J81gYA1ow0cAEDCGANmp4yP8ALjwn8bBG0NbwCTqh1vWc8YXTCD549kF+tFq+ZH13IS+yD/Wi1fMj67kKjRuhr9nFB8p/rFaAs/6Gv2cUHyn+sVoCgEIQgEIQgEIQgEIQgEhSpCgbGduW4O4u2T4inIO5Vg1DqXU/gjnHZmfttHduVmz2dyAL8cQoG4a003apTFW3qihlHFjpm7QPkVQ6adVVOndLRxUcjmVFY/qw9vFoxvWW6S6Gbrq21x3muuApo6kbce0Np7wd4JQfRlv1BabxAZLdcaeqbj/akDlnmtLpUaruB0/bZ3tpy/q5pGfCPMLHtTaYv3RTd4ZKe4kxyglkkRxteIhbB0X9VVw0lwkYS6ojLo/LwJPnQYr0o6cpNK6tNBRhwZ1DHEH97G9bp0dmV/R4Y5MkCBrhk54hZN09AO6QA8HI6hoOFtHRvCI9L0jH4y6lbtNJ8W5B3kmFRo+Nx5l3pAKe26fwjT4fneIYz9qZ1DANPiFoAHXPAAPiK86Vd1um5Gu+DDj0FBz1MT4RK0nc+FpHlyu1iIuXR8+JvaLWuaRx3gleNSN2rlRtxudE0H0ppoGo8Hra23P3MdK8NCCFtswo9dWevB2W1cJhkxycCrjr9r2ablqY9z48HPcOap9wjbQ6ibSytOYKsSRkcmuI/BaBqiIVOla5h4GDcT5EHfTMIh07RNacgxhxPlUwoDR0jpNK2/bxtNjDTv4qfQGUIwhAigtTUMNRRda7c9jhslTUkrIml0jg1o5lRt2xNTMDe0H8MIJGA5hjx+6CuoXCn3QMBBBDQF2CBUIRlAIRlCAQhCAQhCAQhCAQhCAQhCASFLlIgjXE011YRuZKN/lTfUl59o7RJUhpc8nZYBzJ3BOK8/36hB/5h+5QfSHGRpeWpB/07hLjyHKCtaMqtQ3Curi+pw0fpA2QEjfwCs9ZqappdmnfCyOoYcOMrtlp8mVVNHXG5zUNRNaaDrX1WNiZ/vGkDnvUtHp69Xgzt1DTwzO6s9U+N+Awnl40FnsN8ivdM57WlksZxI0Dd5u9TQWMUGs67SF9htd0hcKP/LcSzGN+4g81sME8dTBHLE4OY8BwPeEHdCTKVAJjdP8Ah8viCfJrXt2qKYfyoEMwitpmzubHtfYmdhdUPtcclVIHve5zgfFk4XipkxprOeMIHpTakmlN4pKNryIoaUOe3kThBYuSRzdrcUFwaDk4AQHBwBB4oFAAGAlQhAIQhB88+yD/AFotXzI+u5CPZB/rRavmR9dyFRo3Q1+zig+U/wBYrQFn/Q1+zig+U/1itAUAhCEAk86VeXYAz3IPWULwx4e0OHBe8oBCQHKVAJClSIIKopY57+04w9mHgn7lODcB4lB3DrGago3t96W4cp0bggyzpu0rVX/TEVXRsMk1E8vcxvFzcb8KmaE6a6Ow2CC0XqkqM0jBHHJA3a3DcAR/6r6Cka1zC0tDgRg5HELJ9c9F2mbjOJ4IjS10zv8AbOG5PEkIMV13rKo1xf8ArIopGwZ2YYjvd6BwX0B0f6QqrVpK2ied0NQYu21oO4HfgdyidCdGFjo7gbnHCZo4TiJ0p2tpw4u9K1oNDSceVB8u9OtKyk1fTRs2nHqAS528nentm6aoLBb44ILU+d2w1jnukxgAY3DCT2QkRj1hQyAntwD7CrZYtN2O/wBnoLMLPTTPipmyVFUW4wTyz3oPFn1XDebVT3frepa+pdG6nc7JBPNXbR7C+y1TW7+yRjzql6j01S2rSEQttMyGGOpLjs73E5V36Ou1ZC93F3H0oPV/Zm4Q/wAsAP2qvWtxo9WOl3hhqcY8oBVuvcBmub2tbk+D/wBVVquB8UtVPjDo6ljj4sgIJjWNC2nuFPeQwOiDTHN6cgp9cql1ZpB4ByXgRnyn/wCU+1DS+H6ZnZjLjGHHzBQ4P/hCJ4Iw+Rp+4IH+ipQ6yeD7ODTSOiPmVl4Ko6KlO3d4TjLasnHlCt3EBAqEJCg4VNOyphfDJva4ce5VCG8vtFebRdGvEYcTFNjcW9ysN1uXgLqZmcGWUN82Ut2tUF3oDDIAHYyx/NpQdqC401axwp5mv2DhwB4J9kBYxWwar0bdDc6ejFZTR9mVrDjbb3471bIukRtVQxy0dtlnqAB1lOMBzSgvJcAM5UXUagt1PcI6N1Q10z+DWkHHlVIul31lqBj6C3Wh9BE8YM8rsFvoUPpjojukN7bdb7dXSPa7IbG45KDW4Knr5nBrCGD4R5p0ucELYImxszhu4Z3rqgEIQgEmUHuUHd7vPaqmCV0G3QO3SPbxaUE6hcYJmTxMljcHMeAQe8LsgEIQgF5J4cl6UbeamaktVRPAAZGsJGfIgaS6noIrgaQl5cDhzwOy09xKmWva9oe0gtPAjms803eKSpsMoayOqeQ58zTudnx55J5BfJ7fFGyqpnU1PINx2gcBBZ7iR7Y0I5h5+5ctSW03fT9fQtztSxOaPOFEtvVPUXCgaKlkzHSHDm8Ru5q15B3c8ckGMdE13moat9jnkADZHNMZ5FbPuI3jnhYdqbTdw0trGXU9PCW0XWt2nA9/ErXrFeI7tQMmaRnA2gTzQNNU2KC92uWN0bTJjsuLd+cKs6Evs9HUvsNycQ+PdC527IytEdh+W8jzVNv+nGV7nXCJ72VlK0kBo99jeEFza4cuK9qA0ze4rxbozt/p4+xK08chToPBB6XGpGaaQd7Suy5T/wCQ/wAhQQ1W3/w2xh4kNCbUL/8AxhPH+7StH2p/LF1tupWD+XPpUfR4/tvU/Nh96CZu0hitlTI3i1hP2KNslfUVNwqopCOqYxhZ5061HIIrDVu/kIUVp92xfKiI84Iz9iC1jglQOCEAhCEHzz7IP9aLV8yPruQj2Qf60Wr5kfXchUaN0Nfs4oPlP9YrQFn/AENfs4oPlP8AWK0BQCEIQC8Sb43eRe15dvBQcKXdStR1wc/ZaePArhTZ8HLXZwSWqE0/K4tfDtFxbLI3ed/DKCVtlcJXPhLtpzXuGfJj8VK53KmWSodHd5Izzk+8n8Fby8CXZ8SDoTuUZUVboi453Nk2SnDKoPqNkcN49Chb0T7W17gSCx7XZHLggfXV3VVFNUYy0PAPnOFLA5we9UihubrtpWqcXl0tK/JPkwR96t9LO19FFOTucwElB3e8MYXO4AZKoFa+ovdwkELH7D3mOJ4HvQOJVh1LcmxUApad+aio7MYB3qRtdCy30EEAG9rd58fEoOtDSR0VHFTRDDYxs/inJ4edLwCZ3CsZRUUlQ8gBg2sEoME6f6YVmprHFTjamewsON+8uWyaet1DZNOxNiYGgsBkPEk4VGtumK3Uuuaa+XOMG3wB0kYPN3IK8e0tfHFLSR1g8Dfk4Iy7fyQRl06ufR84axpAeHNyOOSnOgYnMshe4e+c4AedOLvQml0r4K3JLdkHx70ujGmOzFh3BsjselBL9W112e8jOItn7VBNt0dyrbrA84DpGEbu7CsUcZbVSvO8EABMbZCWXSveQQC7cgkHQtdSmI+9LNlUuw1HhEFxsE7MS0zyY9/Ef+ivRxjfwWeaja+w6sgu8YJjmGzIBzQP9PM8A1ldKNu9kkbJDn95XUcFSoi869hqYCHwVdPtZHIBXUEedAqChCCrav3RU8h4B539ysVLI2Wmje3gWAqM1HTdfZpiG7Rj7Q8y9adqRU2eFw4s3FBIzxRzxujkbtMdxBVcuei6CskE1I59FUZ/zIN2fKrTu44QMZ3IONPEYYI43OL3NAG0RvK7AY4BKkygVCEmUCoSZ8qMoF5JvU00dVA+GVoc14wQV3zlG7ggrtvZUWGTwSoeH0Rcepfne3xFWBrvR3pldrey50EtK8lu2Nzm7iCq9pi8VEVXNYLm8mspjhj/APmN70FxQvLc/avSAyuU0bZYHMdvDhjhlcLlVGit81QBkxtLsLy2uiNEyomeI2Fm0XHcEGY6nqaa1X+mo5i2ldLmIdW3G0089yslp0HTiBsl4qpLjMfeuc4hobyGFXdZ0s1xoXV7Q2Sqt8pki57TQeCu2kdSUeo7LBPBKwytYBKwHe09yCA1JpKKOroHWdppZw47mDcdysdluMzI47fcnYq2t449+FNuja5zXEAvbwPcoTUFlmuLIqiil6mtgOY3DgfEfEgXVFBDX2wRzx7dOJGmRo5tCbywR2kQV9vLGwENY6NvAg7s+VNLFqwXG5PsdygENexmXAjc/wAYXt5e01tnkdvDOtpzjiM8EFrYQ9jTyITeoaI5ROdwxsvXi1VPhVugk5luCPGE6kY2SMseMtdxQZbXCTS+pvDKI4pqh3aBO458S0W13GK40jZWbIOdlw7iqnqy3NmomxSt2XRO2mOHcmdrr57ZVxHeQ5u7HvZB3eVBpA8qR7dphaeBTS3V8NfTiaF+RnDm82nxp6g5RRNjjazHvRgZVbo/18qxy8GaftVp3KrUXa15WEcqdoKB3qztWGRn/McG+kphbmmHWb4+TqRp9GE71WSaSmjHw5mD7QvIi2NZwuH8KQfSgsgSpOSVAIQhB88+yD/Wi1fMj67kI9kH+tFq+ZH13IVGjdDX7OKD5T/WK0BZ/wBDX7OKD5T/AFitAUAhCEAvJ4L0kwgYx5awh27L1VrK8w6lracnjM7H0QrbV7mNwOLgqdQHGsak/wD3DW+loQc2yOpb/wAf93+oV4fjrWO7xhUK/nwfUTzyBDvT/wDCvDJBJT00g4OAP2II2hmzUgk8J3hc7gzrLfemEcGn1Qm9IcbTs/8AnSPtT1zTLHeI/wB4Y9LQgpGg5DJS3ym/fa1wH/QB94U7TXOavtlFbqVxDi3ZkcOQzhUKxXv2jkrJNrtSh8bWcyckBWjR9Sy2WKaaqJFW9z+07ds8x96CUtdudcdUuqi5xpKEdVGDzdzV3Cj7LTiC2Q5biR423+UqQPDcgCd3jVMuMx1NfhaqdxNFSkPqHjme5S+o7g+joBDA7+9VLhHGM9/PzI03bIrdQbDQTI47Ujz8IoJiGCOCJkUTQ1jRgAcl0wByCUcEjs4OOKCLu9QxtMIQQZHvaAD5U5t9NHTUuzGNlrnFyqlQ2Sn1VcKyqmaaeOEFjSdzSV2OuaJjY4aOGWqeey3Y5n8EFw3FIBg52cZO9YPqXpY1lpfUZbW2+n9r5D+iYWYOOPvu/C0/ROubdra2eE0Z2JmAddE7i0oLWRuURqC1R3O3PiLcvAJaR34UuOCQoMp0HdXyamfbKokTUzHNaHbjjO5akN03mWX68s01r1DDqa1tIqIcGUN3BzOav1ivFPfbVT3CneHB7QXAH3p4EIJhCQFKg4zwtmhfE7g4EFQ1vpfau4ila8mORmQPGOKniMhQt8jmjbFXwAmSnOSBzHNA8mudNTSdXLM0PxnZyoWo1va6WUtlLmNDtkuduCy3Vd+ZTm4VT5X9d1ofCc7nMxvCn7HZdKaxt0ElYNmplAJaJsbe5BdGa6sb6qCmFYwyzHsBpyuVb0hacoLiaKWva6YcWsG1hc6fo50vSCLqqANMe4P2jk+dPKbRunKabrobZB1uclxGc+XKCNi6SLZVNlFHTVVRKwkbDGHJ8aq9+6Ub7MBT6ZsEz6g7nmaInZK05kVtoe0xtPDv4gAH0qNq9UaZtDXyTXKihOd+HAuKDN7Pe+mCORzqq0U88Unab1zMFviGCnEvSFrzT8ZqdRaZjNHtY2qYEFo9JU5P0yaWY+VlPJPVCMZe6KPIA8ZVQuvT3TT7cdutHWw8zUY2Sg0DTXSXYdTz+DU8r4anZ2urmGz5Vcw4YzxHeF8bX/XtwvV1irY6anoXxHsGnjxu8ZV5s3TdX2+GJtVE+pDWhsjjwQfSJGeSruobIKp8VypyI6ymOQ5vNvMFR2kekW16sAbARHK4bmlyuJw7kCM8+5A1t9bFW0jJI5Ns8HeUJ6OCyut1NS6b6Rm0FLKepqADNHncHHu7lqEb+sY13eMoGGoBmx1Q59WVV7pVPuFgkpw7qmxRAl5HLCt10jMttqGYzmMrLdS3F9Dp4Rv2mtrWBjZPgt5f1QMoNYxR0dLLUTRy00rWxyPLMbLhuUTpeG56U1dFLb3Mkt9wcSW53EA78ePim9LZaW5UbrHJUBuy5xjfFvwQeJUPUx3/AE9Vx2985nbC8upXtBOy4bz9n3oPpyCZs8bZAchy6geTcss0H0i0Vxcyjqn9VUOADmOHPvC1Jrg9oc09kjcUFI1vpeeudDerN+ju9IdppH+43m0ppHqanugo612I62n7FTFnGzyIK0FzcgjcM8PEVheu2VOlNSR3cRNIlfsysa3sytJ3nyoNbsLwPComHLWyB7AP3TzU35VmHR3eZp9S3OhlcOrliZPTZPwN277Vp7eGUEbercLhQSRgdsDIPkVQtdCarrrPXDYDv0lM8He1/PBWgOaMb1SdYU1RbqqnvFGT+idlzAOXNAlkmfYbvJQV4O3K3aa8cHY3ZV0ilZIMseHDxFV+soabVNqpq6BxbM0B0Mg4tPcfOmlnr5oppmPiayoh7M0XeOTgguCqtmBl1neZcdhrY258eFZYpmzQtlaew4bQKgNO4lul4qWnsuqAwHvw1B01E0yT21vLrwV6m3arYe6Arpd43SV9uDeAl/onU1CH3AVuT2Yy1A+a7LQfFlege5Nxk0mQeLV0p3bUDT3jKDqhCEHzz7IP9aLV8yPruQj2Qf60Wr5kfXchUaN0Nfs4oPlP9YrQFn/Q1+zig+U/1itAUAhCRAqEIQNqv3rPlBUulyzU1VIeVYz1QrxLGJAATjByqRC3/Hqz52z7gg5atj/xja74wrXQuzZ6V2fgAehQWq4s1rSB/tbX2hS9pdtadpnO+CP6oIynP6CX59/VSLqmGjZdZ6iQMjZvcTyAaFHUzS6hkd31xP2rPtf3OqvepJNM2+U9U5zX1BYffbh2fsQVvSbfb/pCif76hhqD5DvJBWoilp59TzW+oBMXXhwA3biB+CqOirayzuhDGhrhINo+R5C0a8xRU+orTO1mHzSYce8AILQ1oa0NHAYASucA0k7sIHBeZWCSNzDwcMFBSqWrivd9r7ht7UFFmOMHhkbiVbqJgFJEe9uVRKOKKgprnBTDDXVTYx48u3rQYm7DGsHBoAQeycBQt71TZ9Ow9bdK6KDdnZJ7R8ykq+pZR0U9S84bHG55PkGV8f1s1frzUNwuNbOeoidtPJOQxpOGgBBf7tq+16p1BPTwXh0MdQ/AL+yCOQWs6T0lSWqkgnfK2olEeGOBBAHi/FYbbuhuquWkJL1FVOjla0vjieMBzQrX0EauramsqtN1z3SMhjMkJdvLcOAIz50Fr6brXSVXR7V1UsTDPTyMex+N4JOD9io3sbm5uN8eTwiYPtWj9MTS/oyugA4Fv2OWc+xvOKy+Z/5bOPlQfQeccwjba7s5381CXC+CFpMbA4B2zx4n8FFS3OsbB4fTyRSsjlIkYzfkeIoJm/U5qLa5zWbZaN4xxHNZtpqvGltUzU205ttqZf0Y5NJ4j0rWoZDPTslc3Z2m52T5FmGuLRLSUlR1EO0zrOuDm8RzOPIg1Rjg5oc1wIIzuSudsjKqmgtQsvun4/0jTUQDq3jn5VO1Mzm18MWcNcMoJAcF5cwOaQeBGCuENbBNO+CN4Mkfvh3JzxCDKda2EUlkuLJaOOWlO0+I7O9pPLK+b4a2rhnhZRPnjnif2AwnIIX2xd6GK4WuoppvePYQSPIvlWthptKa4p6qKF83VybTo/fbQB37kEdcNXa0kgDqi410cbTgdsjh500Zq7U0jXH29qmbI96ZnAlbdFqzo51ZSOguVNDSuO97HxkEHxYUZXaF6NKgCdt1dBETgHaOEFEpprbfLU2WtvNw8LaO1H1hdk+lR0cenGNcKiJ8khdjac/K3PS2hNJUkD3WiuZUNIy9xIduPlTiPo20LJXic7MkuclnWZBPkQZlQ0tLFapaW2MbI2dmHMiG/HjKiv7M1Ve4UFJZpmx5w6VpIX0PDbtPUjxBHbadhaMZ2Bw8qWr1Lp+wUjjJUwxNYPeRAEnzBBjti6Lqh9awe1mIsD9LLwafOruzoes7GB8s36Rw/SbhsqOuPSzPcSYbJbqwszjrmx5J8iJbRr2+w+El7Y4i3LYpX7Lj5cIGmstI6W0dpSa4W4mK4N3xSRybyfIFLdF3SZFqakhtVaSK6JmHPcdzgFU/cp1jeqWeK5VcEMe0Sxpftfes8q9L6k0bVS1wgqabwaTAkHvXjkUGr9LWhKzw2PU1mBMsODK0bycc1qGkLlJdNLW+rlBEjogHA8cjcVCaA1ZT6osMLJ54pa1seZI+ePGrhS0kVJAIoWhrAcgAcEHSbfE4d4VHuFopr3o5tLUxtfsNcW5GcEK9PblhHeFAWSLrKUgjLWTSNI+xBlvR7R07KSSfq2moa5zXE7z/AOitdvgpp9aOZNEx4G9rS0HBLAqO2mqNN9JMsO0RRz1Dm7IduBIVnmqnUOsYpmcnNJHflh/BBy1tomnoqCa+WOANraOTbI57Od49Cueh9Sw3/TUFQXATRt2ZWk+9ITpsrKu31zsdmRmXAeNZNcI5tB6olmpJHeA1bQ58ZO4d5QbyDkA9/BVjXdhjv+lKulLSZQzajIG8HuCnKSqiloqeYPGzI0FpzxyF2ZKybbYMEtOy4IMB03WxWussFfHUZlgk8Dq2Hi0HcM+dfQLDloIO4/avn7X9kmsGpKyalieKSpaJdoDstcDn07ltWlrm276aoKxrtrrIhk+McUE0d6ZXOjbW0EsB3FwOz4jhPRvSEIKrpCUQU09tediohkJ2T3HmumpaKWB8N4o25ng3SBvw2HiE7NCYNRsq42gtmj2XnHEhTLmhwO1jBGCCEFZ0zf6G5TVFHSzh7o8P6s8WA8sKw01JFTNeImBoe4udgcSVQ300Gl+kkVTIGRUt0Zsuc1oGHgLQhv4Higjbi8R1dHnnJgecKScMgg9ygNV1PgVBHWljniCQP2W8T4lI2e5R3e1wVsQLWSjOy7iD3IOrXf3KQd2QulGc0kR/lC4n/TztG8jK6UX+ji+QEDpCBwQg+efZB/rRavmR9dyEeyD/AFotXzI+u5Co0boa/ZxQ/Kf6xV8keGMc48AMqh9Df7OaEfzP9cq81BaaeUZ37J+5QJSVAqadkwBAcM4K7phZjm1QfJT9AqEIQIVR48NvtX87Z9wV4KpTG/47Uu/+9YB6Agk7/TPle+UNy0QkZXqy7TtP4HwHH+n4qafG2WIseMhw3qNtbRFS1kWz2RM7A8WP/RBTr/ejarDFTQn++1VS7qm8zv4qN6N9KzxV14vV1id4U6RzGbfIAcQpeuslBVXezyyA+FNeSwk7tnmrxGB1E5AxvduQZzpmhFfcJIice+eD5JCVcrzJDDcrSJG7TusLW+hV7S7HQ3uA4AEjZR/3lSerKuGmuNoklcGtbMTu7kFtH2JHnDHEcgUjHh7GuHvSMhcq1/V0U8nDZYUFBtDXVDsHeJLg8579krRQN+VnujHPkdBt7wZZXDdw3laFvQcamnZU0ssEg7EjC0jyjC+PtQ2yu0FqmroJMmmfIHlmd0jAchfYNVPHTUsk8pxHG0ucfEsFoqSm1x0pyPu1M2Wke0hjH7uyEEfcenNo00LXZ7UYJDEI+sc7IaMYOAnvQFp2t9ta3UNTG9kTojExzhjacXAnd5lodJ0T6HgqjLHb45JWnOw6TIHmV3pqWGkgZT00bYom4DWsbgBBS+l6XY6PLlGN7nNH3r510NrebR0Vy6ij8IfVMDAScBvjK+hukyF9boq9lpyyOEnh3LO/Y8W+CrN6kqKeOVgDGgPYDgoGGkdf3DU1zhsVRTNMlU8N65mcsZngAtqutJT2+go6GmhazrHhpa3cSOZ86kYdOWO31Rr4bbTQ1DeMrWBpG5NKWY3XUDagNJpooyG7Q4uzxQT8LBHAxoAAaAPsUXeYY+upjM0OgOY355B25TAHIqPvTNq3Pz8HBQZJY5W6I6SZ6B8obRVTsxYOdy026TOjraSRpGCfsVE6U9IS1lqivts2vCqUB+G8xxKe2C/sv+kLbWMcXTROMU2TvaQMILBHL4Jq2bGGtmi2vKrJQSmaijeTnIVNuD3G7xyjeRSucPwXfQl/dc7ZKyfdJFM5jcdwQXF4BaQeGCsQ0PaKO4dJOo55Ym1UlK4tibJvblbayWOoYTE4OGcZ8iZ0Fjt9sqJ56OljjlncXSPA3uJQUWqs9mgu0dfVaRY1+dkyRtyD5lzuXRFbL7WOqJqmSOnkGWwsGyGrTTGHDBAPmXrGPIgyyg6HGWR8ktovVRC97cEOAc0qbsWg3UbpZ6+sdLO49l0YDQ1XSSeKItD3taXcMkb0vXMJHaBzyyEEYNPURY9su3LtjBL3b03ptGWGmwW2+N7gc7Ug2jnzqeDkoOUDWGhpoABDTxRtHwWsA/onIbu7l6Qg87O7mmF2tNNeLbPQ1TNuKVmyc8vGpFIQgzDRvRjUaM1RJXU9eJqKVpDmPG8ZWnAo2d5PelwgDwUVZWFkNSMbjO4+kqVO8YXKOFsTXBu7JLvOgx7pIoKlnhtwbA5r4KhkrHj93muks0VZcKCrZvZN1Lsj5JC0XUduZdLZV0bxlssJaPLyWN6bqHSWqGKQnrKKoZA7fww47vtQadbpNm1VQaTnqnDj3FVbpWt0tTpyKsij2hFEDIQN4CsVlPWUlUw8zI37FI3mEVGn6iN2MPpMEEIK10d3s3ix2ilmla6WDLXtzvGOCudJOKZtylO8skJI8yySxxy6R13b+ty2kqh1bt3fwK1QEeDXjHfkHzIGmreruGnHRvjaWVER4jeOySoLoaqZ3acqKSX/AC6edzWDuGVMXucsslCOfVkn6JXXQtmdabbOXM2fCJTIPGCgtoSlIEqBnV/o+rlHwHfYeKcMdtMa7G4rzUt2oXDGdy807g+Ify7kFS6Rbd19iZWMcRJRvbI0g79x3qz2ypbV2ylqGnIkjDgfHhVvpAfVR2WR0DdovYYy3HfzUhosk6StrXva57YsO2TnB7kHTVLS+yuxw2mkjzphoCTb02GZOY5nhSupB/gkzu4ZKjtExCG3VTRwM5cPOgsRiDQ9wHvhwXG3HNGwd2R9qd8RheIomxM2W8M5+1B1HBCEIPnn2Qf60Wr5kfXchHsg/wBaLV8yPruQqL/0SSmLo3t5HOR4/wC8q31NQJJ3tieD2S0jx4VI6LyR0YW4jj1zv/8AQqxW12blIwnJMzuXiUE1YwRaYM/uqSCirM8+BbJ+BI5qlRwQKhCECE4VZbABXNdjfJWZz5AArM7goh8PV3Clj73F/BBLNCZRM6rwj+Ykp8uIjDzI080FIv08dLqXTzHnZa9xblXN7HNpJQ3ntEKp9IdsdPZIK6mH6egkEjTjkrHZrgy6WqGqYR2mdodxwEEBbYTT3i3N4O2Zc/SP4pnqxordV2ik3FrZQXNxyUvAw/2mhJ4RxPd9qbW+MXDVElYQHBgwDjhhBbmABoAGABjCYX2URWWqcf3CpAcO5ReoMe0tRkcv6oGelaCKGy0cuz2nM2uHerBg96aW6IQW+mjbwEYHoCeoGNxoY6+jdBMXCJ3vgDxCyHRjxV9JlWWMAEbi1uBwYFslW9sVJLI44DWEkrE+iWY1OtK2od8Nj8Hv3lBqF/tEskPhltJjq43ZOODh3IvF/NqssM8oIqZw1jGA8HHcrA4gAlxwMLNdbwVF2rrc2km2aiSoDYmcgG7yfsQWDUtG5/R3dopCHSyUUhPlLSVTegC0uotIVVY9uyaqpJBI4gYH9FoNxoK6r0tV0D3tfVSU7ow4HGSRhdtOWiOw2KktsYAbAwA8su5lB51JUvhtZii3yzu6tvnXWz200VNEHkmUNyT3eJM5JDcb/DGxhdBTDac4jcSrA1AuFyqWCSB7D8ILskIygZRwsmoepcCY3sLXA887l8+3umuHR3qOpfRuc+hMomli5FpOcgLe4qzqq5lH+9k5VX11pF9+np6yn2cxbQlH74xwQRNlv9DqOaCoopgWuo3gjmHd2F40BIyGeoYQcmoduB71mVwp7j0Zar8LpA59FLn9H5eIVm0HqiKrv7XEiPrHbZHnQarpCobLDXRtcexUu3HyqzhU3TD20t/v1OSMMkD8d2Vb2vBbtZ3HgUHRIeCTPjS8UFF6R7dU19paKelqJZWHLH078ELHBQa7p6gSU0N1Bb71z3EhfThaCk2d3FBk2jb/AKpuEkFuukb6eqiPafKMbbfEtYZt7Ldv32eS8OponSNkcxpe3OHY3rqEHpCEIBCEZ3oBCQkBeZHBjS48AgSSVkQDnuABOPOvQJKib5Ls2+N4G4ysx6VKNcBGCdwAGSUDa47TKR8zG7T2N2tnvWC22YR6svlHM3qXvljnDf8ArC36sL/ApTH7/ZOF8+axHgGuaG7bR2aiNjZsDduIQazYad0grXMIDGTuJHlapKqaJLI/OTmnI4JrpNzZ6Wvcz/cky3HyQpoU7hanxAZeYyAgqFws0NzqLDM9u1hmHY8QG9S8cPglJd6YvLnNaDk+RdKWF1PPaYpPfNY4Hcnj6dsl1q4ZPeTxAoK9eGmS0xOHwKQuVpsr9uy0b+IMQUddrW40ErYh+jbTFgGP/fcnOmtoadomOBBbGAcjxoJgcEqRKgQrm1jW5xwJXty5iePrzCD2wM4KCD1fb6i4WKWOlz1uCR6FRug51xjtt3pK3bdHBWOax7jnfzC0+uqo6WIGU9l5DCfKqL0eE0l/1LbHZb1dX1wbn94ZQXO9M6yz1QI3GM/co7SA/uNQO6YhS11/4VUDPGM/co7S8bo6OcOaRtSkjPcgn0IQgEIQg+efZB/rRavmR9dyEeyD/Wi1fMj67kKi69GTtnotoXfuyOP/APYVYbXn2xgkO7rZXO+xVro6a93RFTGMdoOef+8q3RQ+D1lvYdwz9uFA+tRxLWRY3slz6VLt4KPoo9murHD4bx9ikQMIFQhCBCmczdq407+4FPF5LBth3MIPS8j35PevSTCBtX0rKuilp3jLXtwqtpZ/glVPQh2Ghm5p7xuP3K4ngqJc2SW/WjXw9mN7C492Mb0E1tbF1qZCO0ynPmyu2mKQRUHXOHbkJOfOvTGNkmkfs56yJoPjUpSwtgp442jAAQd+SitQf8Hlz3j71KptWUrKuAxP4FB7pceCxH+ULuucbdiNrQMBowvZwRhBA6xqX0uk7lIwHb6lwbjvIWZdHDI6WogcIy2VkmxKflErYa6khrqOWmnbtRyAhwWXaXpWO1fXUkGGtik23tJ4YO5Bo18r4KC2VM00gaGxkjCrekLdVXKo9v7kN+yWUsfJjO/yqIu1W7Ves4LPA8+CRvL6gjgWjgFpUETIIGRRtDWNAAACDqO9V/VF1fRUTKam31dS7Yib/VTxOAcKmWqoF713cJnN2oaJoZETwzzKCy2ei8Bt0cTiTJjLyeZUjwCZz1HVTwxNHaeckeJO8jCALgOe/wAqCefJU3pHfqKn006q03M2Opp3bcg2Noub4lnGg+m6pqLhFa9TRsEkj9htS0YweGCEGuXEGnrYalv+3Jh3kKmgQWbfHI9Kj7hiamnZshznRbQwOPjXa1Tie2QuB+Dg+IoM+1pYHX2aClYQyZ8zwx54A8srIKyz3HTt88JpYXGald+mhzuJHMd4X0HVM/xmjbj/AMw47/IuMulKa51FfHWxYBl2mSDigpmh9WQXy+3OfZ6qWopWl0fMOAWmNuIp7Q1+C97YdvGOOAvnzUlsuHR/rWSah7cOA4kHi0961Syano9RWOOWmcBKYHsezO9pIJ4IL9R1Iq6WKYYBezawnIVE07UyvraF8krurZSOyOW471eIniSMPbwKDohCEAhJlGUCoQkygVc3yCMjPNe+IUfdzI2hcYjh7eBQPyQSmFVUA0VX/I07/MmzqmZthjlLv0oa3Lk3dN1luue8HGQT/wBKDzepR7RUjs5zJH96eagc7+z87o3lhDMghRl5exmnaJziG9qMjaOOadaqm6nTshBwHbLc9+SEExTDao4g45ywZJ8ix3XGn3T3aWB24DBh8pIWxUoLII2OI2mtAKqGuaEOkoalu9xqGNcR3ZQduj5ksVtqIpR22SbJ8wCuA3Ku6XiERrwOc5Pk3KxhBydCx0jHuaC5vArgaYmvZUD9wtTzcjKDjUtzTSA8C0/cuVuGzQQg8m4TpwDgQRuKRrAxuy0YCD2hIjKAKiYT12oZyeEcQb9qliomnBj1BUtIPbiDkCahpTVWOqY3c9rC5p7iN6omhTWVesqq6GCQUtTSsBlPBz2jB+5aXUDbpZWEZywj7FW9D001DYHQTxlmxPJstPIFxP8AVBYLjGZKCZjRkluAulM0sp42EAHZ34C7AgtSoAJUiVAISZRnxIPnn2QX60Wr5kfXchHsgv1otXzI+u5CosPR3W1DOj6kibJhh2+zgfvlT0tzrDJA8zdprhg7I3bvIhCIeMvFe17yKgg7X7o/BdPby5fxTvoj8EIUB7eXL+Kd9Efgj28uX8U76I/BCEUe3ly/infRH4I9vLl/FO+iPwQhAe3ly/infRH4I9vLl/FO+iPwQhEIb3cv4p30R+CZ11TNUVUT5ZC9wjdglCFQ5guVYxrdmcjA3bgvft5cv4p30R+CEIF9vLl/FO+iPwSe3ly/infRH4IQgPbu5Z/1Tvoj8Evt5cv4p30R+CEID27uOR/eXfRH4KvULW0+pa2qhGxPKwh7xxdvQhB7sTRb6+qqKUdXM/3zxvJ3+NWAXq45/wBSfoj8EIQcpb1cTG7+9O4dw/BNLHK+ldVvgdsOe4lxHNCEHaW7VxqmP687Qad+yPwXuK93LZH96d9EfghCDo68V74nB1QSCzf2R+CzGp0zZvbeSq8Aj67rS/ayffZ44zhCEGjvutb10P6c7osDsjh6F0o7lVxQ7LJy1u0dwAQhA3nrql1fG8ykubISDgbk8F6uO0P7yfoj8EIVFavcEdwupdVsEznQ4cXcwmOn7VQ2+vlNJAISWn3rj3eVCFBPUkj4WDq3FuIn4wpOK83BsTQ2pIGB8EfghCBfby5fxTvoj8Evt5cv4p30R+CEKA9vLl/FO+iPwSe3ly/infRH4IQqD28uX8U76I/BJ7eXL+Kd9EfghCBfbu44/wBS7j+6PwXOtu1c+mcHTkj5I/BCEHN9wq3WxrDMS3s7sBJHVz+D1TOtdsvI2h37ghCCGu0slRTwRTPc+NpbstJ3BPLnUzVFI2CaRz4h8E8EIQSFPd69g7NQRvHwR+C8V1xq56djZZi8B43EDvQhBwtdZUQ11cY5XNJecp8L5cv4p3oH4IQg9e3ly/infRH4IF8uX8U76I/BCEC+3ly/infRH4I9vLl/FO+iPwQhQHt5cv4p30R+CPby5fxTvoj8EIVAb3cT/wCZd9EfguXttXCqc/rztbHHZH4IQg7C9XHP+pPD90fgvHtzcNk/3k8T8Ed/kQhArb3cf4l30R+CX28uX8U76I/BCFAe3ly/infRH4I9vLl/FO+iPwQhFHt5cv4p30R+CBe7ln/VO+iPwQhVGLdMtdU1WoKB00u2W0xA3AYG2UIQg//Z"/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8" y="1889448"/>
            <a:ext cx="9719119" cy="1022513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 bwMode="auto">
          <a:xfrm>
            <a:off x="10679832" y="6705600"/>
            <a:ext cx="1952600" cy="836476"/>
          </a:xfrm>
          <a:prstGeom prst="rightArrow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7244" y="1889448"/>
            <a:ext cx="10662060" cy="102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1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6. plotly: </a:t>
            </a: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어른의 사정 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1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688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목차</a:t>
            </a:r>
            <a:endParaRPr lang="ko-KR" altLang="ko-KR" sz="180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KoPubDotum Bold" panose="02020603020101020101" pitchFamily="18" charset="-127"/>
            </a:endParaRP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1483585" y="6524383"/>
            <a:ext cx="16319500" cy="601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발표자 소개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 </a:t>
            </a: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소개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일반적인 데이터 분석 프로세스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더 일반적인 데이터 분석 프로세스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 markdown: </a:t>
            </a: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내가 귀찮아서 쓰기 시작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plotly: </a:t>
            </a: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어른의 사정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1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Flexdashboard: </a:t>
            </a: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어른의 사정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2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rPresentation: </a:t>
            </a: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어른의 사정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3</a:t>
            </a:r>
            <a:endParaRPr lang="ko-KR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6092694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6. plotly: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1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어른의 사정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1: ‘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야 이건 왜 숫자가 안보여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?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엑셀에서는 되던데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?’ </a:t>
            </a: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interactive chart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만들기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매우 간단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!</a:t>
            </a: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library(plotly)</a:t>
            </a: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- ggplotly(plot)</a:t>
            </a:r>
          </a:p>
        </p:txBody>
      </p:sp>
    </p:spTree>
    <p:extLst>
      <p:ext uri="{BB962C8B-B14F-4D97-AF65-F5344CB8AC3E}">
        <p14:creationId xmlns:p14="http://schemas.microsoft.com/office/powerpoint/2010/main" val="1870121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6092694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6. plotly: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1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4" y="2537520"/>
            <a:ext cx="10860943" cy="900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712" y="2847264"/>
            <a:ext cx="10855640" cy="8021473"/>
          </a:xfrm>
          <a:prstGeom prst="rect">
            <a:avLst/>
          </a:prstGeom>
        </p:spPr>
      </p:pic>
      <p:sp>
        <p:nvSpPr>
          <p:cNvPr id="7" name="화살표: 오른쪽 6"/>
          <p:cNvSpPr/>
          <p:nvPr/>
        </p:nvSpPr>
        <p:spPr bwMode="auto">
          <a:xfrm>
            <a:off x="11535544" y="6705600"/>
            <a:ext cx="1952600" cy="836476"/>
          </a:xfrm>
          <a:prstGeom prst="rightArrow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735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7. Flexdashboard: </a:t>
            </a: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어른의 사정 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2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1078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8707833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7. Flexdashboard: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2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어른의 사정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2: ‘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야 그 막 대시보드로 하고 그런거 이쁜거 있잖아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‘ </a:t>
            </a: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Flexdashboard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로 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dashboard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만들기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36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570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8707833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7. Flexdashboard: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2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0" y="2537520"/>
            <a:ext cx="8430712" cy="8856984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 bwMode="auto">
          <a:xfrm>
            <a:off x="9527704" y="6547774"/>
            <a:ext cx="1952600" cy="836476"/>
          </a:xfrm>
          <a:prstGeom prst="rightArrow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76" y="2537520"/>
            <a:ext cx="11917438" cy="90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190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8. rPresentation: </a:t>
            </a: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어른의 사정 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3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30978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8406789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8. rPresentation: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3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어른의 사정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3: ‘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야 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ppt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는 안되냐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?’</a:t>
            </a: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571500" lvl="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rPresentation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으로 웹 프리젠테이션 만들기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0770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8406789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8. rPresentation: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어른의 사정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3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76" y="1889448"/>
            <a:ext cx="8639022" cy="9721080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 bwMode="auto">
          <a:xfrm>
            <a:off x="10167392" y="6547774"/>
            <a:ext cx="1952600" cy="836476"/>
          </a:xfrm>
          <a:prstGeom prst="rightArrow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840072" y="2462989"/>
            <a:ext cx="9116697" cy="8573997"/>
            <a:chOff x="12491626" y="3051611"/>
            <a:chExt cx="9116697" cy="85739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1626" y="3051611"/>
              <a:ext cx="9116697" cy="34961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01152" y="7157759"/>
              <a:ext cx="9107171" cy="4467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6298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9</a:t>
            </a:r>
            <a:r>
              <a:rPr kumimoji="0" lang="en-US" altLang="ko-KR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. ???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585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5814092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9.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어른은 누구입니까</a:t>
            </a:r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?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말할 수 없습니다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.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</p:txBody>
      </p:sp>
      <p:pic>
        <p:nvPicPr>
          <p:cNvPr id="14338" name="Picture 2" descr="그런 사람 또 없습니다.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500826"/>
            <a:ext cx="9217024" cy="78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42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1. </a:t>
            </a:r>
            <a:r>
              <a:rPr kumimoji="0" lang="ko-KR" altLang="en-US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발표자 소개</a:t>
            </a: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6647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참고문헌 및 </a:t>
            </a:r>
            <a:r>
              <a:rPr lang="ko-KR" altLang="en-US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소스 파일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/>
          </p:cNvSpPr>
          <p:nvPr/>
        </p:nvSpPr>
        <p:spPr bwMode="auto">
          <a:xfrm>
            <a:off x="1483584" y="7263047"/>
            <a:ext cx="20789535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Markdown: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3"/>
              </a:rPr>
              <a:t>http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3"/>
              </a:rPr>
              <a:t>://rmarkdown.rstudio.com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Flex Dashboard: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4"/>
              </a:rPr>
              <a:t>http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4"/>
              </a:rPr>
              <a:t>://rmarkdown.rstudio.com/lesson-12.html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R Presentation: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5"/>
              </a:rPr>
              <a:t>https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5"/>
              </a:rPr>
              <a:t>://support.rstudio.com/hc/en-us/articles/200486468-Authoring-R-Presentations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소스 파일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</a:rPr>
              <a:t>GitHub: 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6"/>
              </a:rPr>
              <a:t>https</a:t>
            </a:r>
            <a:r>
              <a:rPr lang="en-US" altLang="ko-KR" sz="32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KoPubDotum Medium" panose="02020603020101020101" pitchFamily="18" charset="-127"/>
                <a:hlinkClick r:id="rId6"/>
              </a:rPr>
              <a:t>://github.com/mjkim9725/ndc_github</a:t>
            </a:r>
            <a:endParaRPr lang="en-US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  <a:p>
            <a:pPr marL="457200" indent="-457200" eaLnBrk="1">
              <a:lnSpc>
                <a:spcPct val="150000"/>
              </a:lnSpc>
              <a:buSzPct val="100000"/>
              <a:buFontTx/>
              <a:buChar char="-"/>
            </a:pPr>
            <a:endParaRPr lang="ko-KR" altLang="ko-KR" sz="3200" b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KoPubDotum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775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17638" y="4832251"/>
            <a:ext cx="16319500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감사합니다</a:t>
            </a:r>
            <a:r>
              <a:rPr lang="en-US" altLang="ko-KR" sz="8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.</a:t>
            </a:r>
            <a:endParaRPr kumimoji="0" lang="ko-KR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3824765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발표자 소개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본래는 경제학도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1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차 전직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: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노동경제학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(?)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2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차 전직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: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환경경제학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, CGE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모형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,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온실가스</a:t>
            </a:r>
            <a:r>
              <a:rPr lang="en-US" altLang="ko-KR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으잉</a:t>
            </a:r>
            <a:r>
              <a:rPr lang="en-US" altLang="ko-KR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?)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3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차 전직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: 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게임 데이터 분석</a:t>
            </a:r>
            <a:r>
              <a:rPr lang="en-US" altLang="ko-KR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(</a:t>
            </a:r>
            <a:r>
              <a:rPr lang="ko-KR" altLang="en-US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으잉</a:t>
            </a:r>
            <a:r>
              <a:rPr lang="en-US" altLang="ko-KR" sz="4000" strike="sngStrike">
                <a:solidFill>
                  <a:schemeClr val="bg2"/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?)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endParaRPr lang="en-US" altLang="ko-KR" sz="4000" strike="sngStrike">
              <a:solidFill>
                <a:schemeClr val="bg2">
                  <a:lumMod val="75000"/>
                </a:schemeClr>
              </a:solidFill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r>
              <a:rPr lang="ko-KR" altLang="en-US" sz="40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렙업은 안 하고</a:t>
            </a: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 어째 클체만</a:t>
            </a: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…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 indent="0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184" y="6795686"/>
            <a:ext cx="9505056" cy="5637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2</a:t>
            </a:r>
            <a:r>
              <a:rPr kumimoji="0" lang="en-US" altLang="ko-KR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. R </a:t>
            </a:r>
            <a:r>
              <a:rPr kumimoji="0" lang="ko-KR" altLang="en-US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소개</a:t>
            </a: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560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7976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2. R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오픈 소스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	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공짜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여러 명이 쓴다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누군가 같은 고민은 한 번씩은 해봤다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누군가 하나쯤은 고민해결을 해본다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내가 하는 고민은 어디엔가 패키지가 만들어져 있다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이 모든 것이 </a:t>
            </a:r>
            <a:r>
              <a:rPr lang="en-US" altLang="ko-KR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3</a:t>
            </a:r>
            <a:r>
              <a:rPr lang="ko-KR" altLang="en-US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만</a:t>
            </a:r>
            <a:r>
              <a:rPr lang="en-US" altLang="ko-KR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9</a:t>
            </a:r>
            <a:r>
              <a:rPr lang="ko-KR" altLang="en-US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천</a:t>
            </a:r>
            <a:r>
              <a:rPr lang="en-US" altLang="ko-KR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8</a:t>
            </a:r>
            <a:r>
              <a:rPr lang="ko-KR" altLang="en-US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백원</a:t>
            </a:r>
            <a:r>
              <a:rPr lang="en-US" altLang="ko-KR" sz="3600" strike="sngStrike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!</a:t>
            </a:r>
            <a:r>
              <a:rPr lang="en-US" altLang="ko-KR" sz="3600">
                <a:solidFill>
                  <a:schemeClr val="bg2">
                    <a:lumMod val="75000"/>
                  </a:schemeClr>
                </a:solidFill>
                <a:latin typeface="KoPubDotum Bold" panose="02020603020101020101" pitchFamily="18" charset="-127"/>
                <a:ea typeface="KoPubDotum Bold" panose="02020603020101020101" pitchFamily="18" charset="-127"/>
              </a:rPr>
              <a:t>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공짜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!</a:t>
            </a:r>
          </a:p>
          <a:p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963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7976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2. R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8792" y="2126372"/>
            <a:ext cx="220344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ko-KR" altLang="en-US" sz="4000">
                <a:latin typeface="KoPubDotum Bold" panose="02020603020101020101" pitchFamily="18" charset="-127"/>
                <a:ea typeface="KoPubDotum Bold" panose="02020603020101020101" pitchFamily="18" charset="-127"/>
              </a:rPr>
              <a:t>시각화</a:t>
            </a:r>
            <a:endParaRPr lang="en-US" altLang="ko-KR" sz="40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공짜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ggplot2</a:t>
            </a: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interactive chart(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마우스 올려놓으면 숫자 보이고 뭐 그런거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): plotly, shiny, D3.js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등등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=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예쁨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&lt; &gt;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물론 상용툴이 좋음</a:t>
            </a:r>
            <a:endParaRPr lang="en-US" altLang="ko-KR" sz="3600">
              <a:latin typeface="KoPubDotum Bold" panose="02020603020101020101" pitchFamily="18" charset="-127"/>
              <a:ea typeface="KoPubDotum Bold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		=&gt;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비싸서 그렇지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.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안될거야 아마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..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안 사줘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. </a:t>
            </a:r>
            <a:r>
              <a:rPr lang="ko-KR" altLang="en-US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안 돼 돌아가</a:t>
            </a:r>
            <a:r>
              <a:rPr lang="en-US" altLang="ko-KR" sz="3600">
                <a:latin typeface="KoPubDotum Bold" panose="02020603020101020101" pitchFamily="18" charset="-127"/>
                <a:ea typeface="KoPubDotum Bold" panose="02020603020101020101" pitchFamily="18" charset="-127"/>
              </a:rPr>
              <a:t>.</a:t>
            </a:r>
          </a:p>
          <a:p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1392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tile_paper_medgr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433300"/>
            <a:ext cx="2486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/>
        </p:nvSpPr>
        <p:spPr bwMode="auto">
          <a:xfrm>
            <a:off x="1446212" y="737865"/>
            <a:ext cx="1267976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>
                <a:solidFill>
                  <a:schemeClr val="tx1"/>
                </a:solidFill>
                <a:latin typeface="KoPubDotum Bold" panose="02020603020101020101" pitchFamily="18" charset="-127"/>
                <a:ea typeface="KoPubDotum Bold" panose="02020603020101020101" pitchFamily="18" charset="-127"/>
                <a:sym typeface="KoPubDotum Medium" panose="02020603020101020101" pitchFamily="18" charset="-127"/>
              </a:rPr>
              <a:t>2. R</a:t>
            </a:r>
            <a:endParaRPr lang="ko-KR" altLang="ko-KR" sz="1800">
              <a:solidFill>
                <a:schemeClr val="tx1"/>
              </a:solidFill>
              <a:latin typeface="KoPubDotum Bold" panose="02020603020101020101" pitchFamily="18" charset="-127"/>
              <a:ea typeface="KoPubDotum Bold" panose="02020603020101020101" pitchFamily="18" charset="-127"/>
              <a:sym typeface="KoPubDotum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70" y="3146690"/>
            <a:ext cx="13245661" cy="74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1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kern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Dotum Bold" panose="02020603020101020101" pitchFamily="18" charset="-127"/>
              </a:rPr>
              <a:t>3</a:t>
            </a:r>
            <a:r>
              <a:rPr kumimoji="0" lang="en-US" altLang="ko-KR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. </a:t>
            </a:r>
            <a:r>
              <a:rPr kumimoji="0" lang="ko-KR" altLang="en-US" sz="9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elvetica Light" charset="0"/>
                <a:sym typeface="KoPubDotum Bold" panose="02020603020101020101" pitchFamily="18" charset="-127"/>
              </a:rPr>
              <a:t>일반적인 데이터 분석 프로세스</a:t>
            </a: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elvetica Light" charset="0"/>
              <a:sym typeface="KoPubDotum Bold" panose="02020603020101020101" pitchFamily="18" charset="-127"/>
            </a:endParaRPr>
          </a:p>
        </p:txBody>
      </p:sp>
      <p:pic>
        <p:nvPicPr>
          <p:cNvPr id="4100" name="Picture 9" descr="F:\2017\01.ndc\ai\ppt\PNG\가로로고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41425"/>
            <a:ext cx="3916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7961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420</Words>
  <Application>Microsoft Office PowerPoint</Application>
  <PresentationFormat>사용자 지정</PresentationFormat>
  <Paragraphs>126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KoPub돋움체 Medium</vt:lpstr>
      <vt:lpstr>KoPubDotum Medium</vt:lpstr>
      <vt:lpstr>KoPub돋움체 Bold</vt:lpstr>
      <vt:lpstr>Arial</vt:lpstr>
      <vt:lpstr>Helvetica Light</vt:lpstr>
      <vt:lpstr>Wingdings</vt:lpstr>
      <vt:lpstr>Meiryo</vt:lpstr>
      <vt:lpstr>Helvetica Neue</vt:lpstr>
      <vt:lpstr>Symbol</vt:lpstr>
      <vt:lpstr>KoPubDotum Bold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이경민3 [lkm0401]</dc:creator>
  <cp:lastModifiedBy>김민준</cp:lastModifiedBy>
  <cp:revision>97</cp:revision>
  <cp:lastPrinted>2016-02-25T01:48:07Z</cp:lastPrinted>
  <dcterms:modified xsi:type="dcterms:W3CDTF">2017-04-14T10:25:05Z</dcterms:modified>
</cp:coreProperties>
</file>