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508" y="10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3D75A-7472-4B42-B2BF-DDEE2704F6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219471C-16D6-41EE-9594-1BCFFC9D4731}">
      <dgm:prSet phldrT="[텍스트]"/>
      <dgm:spPr>
        <a:ln w="3810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dirty="0"/>
            <a:t>기본</a:t>
          </a:r>
        </a:p>
      </dgm:t>
    </dgm:pt>
    <dgm:pt modelId="{6E27EE51-0D03-40C4-9C6B-841283509B91}" type="parTrans" cxnId="{33D72279-F9D7-444B-B3CC-46D3C66DD270}">
      <dgm:prSet/>
      <dgm:spPr/>
      <dgm:t>
        <a:bodyPr/>
        <a:lstStyle/>
        <a:p>
          <a:pPr latinLnBrk="1"/>
          <a:endParaRPr lang="ko-KR" altLang="en-US"/>
        </a:p>
      </dgm:t>
    </dgm:pt>
    <dgm:pt modelId="{50CC88D9-4FD6-4D6C-9312-152DE75E2C86}" type="sibTrans" cxnId="{33D72279-F9D7-444B-B3CC-46D3C66DD270}">
      <dgm:prSet/>
      <dgm:spPr/>
      <dgm:t>
        <a:bodyPr/>
        <a:lstStyle/>
        <a:p>
          <a:pPr latinLnBrk="1"/>
          <a:endParaRPr lang="ko-KR" altLang="en-US"/>
        </a:p>
      </dgm:t>
    </dgm:pt>
    <dgm:pt modelId="{CE0705E8-563E-49EB-8DCD-FAB5ED66F84E}">
      <dgm:prSet phldrT="[텍스트]"/>
      <dgm:spPr/>
      <dgm:t>
        <a:bodyPr/>
        <a:lstStyle/>
        <a:p>
          <a:pPr latinLnBrk="1"/>
          <a:r>
            <a:rPr lang="ko-KR" altLang="en-US" dirty="0"/>
            <a:t>확장</a:t>
          </a:r>
        </a:p>
      </dgm:t>
    </dgm:pt>
    <dgm:pt modelId="{0A20BE92-2077-4C7A-A9F8-2694586DA477}" type="parTrans" cxnId="{34103BDA-3491-4307-8A60-7DE04774E640}">
      <dgm:prSet/>
      <dgm:spPr/>
      <dgm:t>
        <a:bodyPr/>
        <a:lstStyle/>
        <a:p>
          <a:pPr latinLnBrk="1"/>
          <a:endParaRPr lang="ko-KR" altLang="en-US"/>
        </a:p>
      </dgm:t>
    </dgm:pt>
    <dgm:pt modelId="{7AC7A795-567F-4B6B-B871-B37DBC5A5F77}" type="sibTrans" cxnId="{34103BDA-3491-4307-8A60-7DE04774E640}">
      <dgm:prSet/>
      <dgm:spPr/>
      <dgm:t>
        <a:bodyPr/>
        <a:lstStyle/>
        <a:p>
          <a:pPr latinLnBrk="1"/>
          <a:endParaRPr lang="ko-KR" altLang="en-US"/>
        </a:p>
      </dgm:t>
    </dgm:pt>
    <dgm:pt modelId="{DFE72F2C-EE0A-4D88-9CD5-986E34CE890C}">
      <dgm:prSet phldrT="[텍스트]"/>
      <dgm:spPr/>
      <dgm:t>
        <a:bodyPr/>
        <a:lstStyle/>
        <a:p>
          <a:pPr latinLnBrk="1"/>
          <a:r>
            <a:rPr lang="ko-KR" altLang="en-US" dirty="0"/>
            <a:t>온라인</a:t>
          </a:r>
          <a:endParaRPr lang="en-US" altLang="ko-KR" dirty="0"/>
        </a:p>
        <a:p>
          <a:pPr latinLnBrk="1"/>
          <a:r>
            <a:rPr lang="ko-KR" altLang="en-US" dirty="0"/>
            <a:t>쇼핑몰 통합 </a:t>
          </a:r>
        </a:p>
      </dgm:t>
    </dgm:pt>
    <dgm:pt modelId="{CDD3B8CB-F734-4175-92AC-76F6553246C0}" type="parTrans" cxnId="{6AA5C27C-7B43-44F5-B20D-19897D48CB7D}">
      <dgm:prSet/>
      <dgm:spPr/>
      <dgm:t>
        <a:bodyPr/>
        <a:lstStyle/>
        <a:p>
          <a:pPr latinLnBrk="1"/>
          <a:endParaRPr lang="ko-KR" altLang="en-US"/>
        </a:p>
      </dgm:t>
    </dgm:pt>
    <dgm:pt modelId="{586F378A-3F50-4A4F-A73C-BAD71D5614C6}" type="sibTrans" cxnId="{6AA5C27C-7B43-44F5-B20D-19897D48CB7D}">
      <dgm:prSet/>
      <dgm:spPr/>
      <dgm:t>
        <a:bodyPr/>
        <a:lstStyle/>
        <a:p>
          <a:pPr latinLnBrk="1"/>
          <a:endParaRPr lang="ko-KR" altLang="en-US"/>
        </a:p>
      </dgm:t>
    </dgm:pt>
    <dgm:pt modelId="{17E53679-4526-4B32-ACB8-943EBFEF29E5}" type="pres">
      <dgm:prSet presAssocID="{2D13D75A-7472-4B42-B2BF-DDEE2704F67B}" presName="CompostProcess" presStyleCnt="0">
        <dgm:presLayoutVars>
          <dgm:dir/>
          <dgm:resizeHandles val="exact"/>
        </dgm:presLayoutVars>
      </dgm:prSet>
      <dgm:spPr/>
    </dgm:pt>
    <dgm:pt modelId="{E89E0C41-E00F-47FD-8FB2-E1920A7F26DA}" type="pres">
      <dgm:prSet presAssocID="{2D13D75A-7472-4B42-B2BF-DDEE2704F67B}" presName="arrow" presStyleLbl="bgShp" presStyleIdx="0" presStyleCnt="1"/>
      <dgm:spPr/>
    </dgm:pt>
    <dgm:pt modelId="{8EF982C5-4640-4E5B-B925-1D07C9AFD058}" type="pres">
      <dgm:prSet presAssocID="{2D13D75A-7472-4B42-B2BF-DDEE2704F67B}" presName="linearProcess" presStyleCnt="0"/>
      <dgm:spPr/>
    </dgm:pt>
    <dgm:pt modelId="{8BBEE115-3829-4282-87B2-C76BB9EC2FB4}" type="pres">
      <dgm:prSet presAssocID="{9219471C-16D6-41EE-9594-1BCFFC9D4731}" presName="textNode" presStyleLbl="node1" presStyleIdx="0" presStyleCnt="3">
        <dgm:presLayoutVars>
          <dgm:bulletEnabled val="1"/>
        </dgm:presLayoutVars>
      </dgm:prSet>
      <dgm:spPr/>
    </dgm:pt>
    <dgm:pt modelId="{48CF6CFF-D7B4-4DDD-BF07-85BB3C406E2B}" type="pres">
      <dgm:prSet presAssocID="{50CC88D9-4FD6-4D6C-9312-152DE75E2C86}" presName="sibTrans" presStyleCnt="0"/>
      <dgm:spPr/>
    </dgm:pt>
    <dgm:pt modelId="{36FD3A1E-B1C0-432F-9D2B-986326FF52E5}" type="pres">
      <dgm:prSet presAssocID="{CE0705E8-563E-49EB-8DCD-FAB5ED66F84E}" presName="textNode" presStyleLbl="node1" presStyleIdx="1" presStyleCnt="3">
        <dgm:presLayoutVars>
          <dgm:bulletEnabled val="1"/>
        </dgm:presLayoutVars>
      </dgm:prSet>
      <dgm:spPr/>
    </dgm:pt>
    <dgm:pt modelId="{405B4A08-FC94-4C58-897B-A7104097C080}" type="pres">
      <dgm:prSet presAssocID="{7AC7A795-567F-4B6B-B871-B37DBC5A5F77}" presName="sibTrans" presStyleCnt="0"/>
      <dgm:spPr/>
    </dgm:pt>
    <dgm:pt modelId="{C756A03C-6CEC-49D5-AB2B-1EEED5DC3E85}" type="pres">
      <dgm:prSet presAssocID="{DFE72F2C-EE0A-4D88-9CD5-986E34CE890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069D0C-AD42-42F2-B509-8D176FFD2165}" type="presOf" srcId="{2D13D75A-7472-4B42-B2BF-DDEE2704F67B}" destId="{17E53679-4526-4B32-ACB8-943EBFEF29E5}" srcOrd="0" destOrd="0" presId="urn:microsoft.com/office/officeart/2005/8/layout/hProcess9"/>
    <dgm:cxn modelId="{3741A525-96A4-4A4F-98AD-E76B2EC6945C}" type="presOf" srcId="{CE0705E8-563E-49EB-8DCD-FAB5ED66F84E}" destId="{36FD3A1E-B1C0-432F-9D2B-986326FF52E5}" srcOrd="0" destOrd="0" presId="urn:microsoft.com/office/officeart/2005/8/layout/hProcess9"/>
    <dgm:cxn modelId="{81298C45-7613-411F-8515-99B023937F9C}" type="presOf" srcId="{DFE72F2C-EE0A-4D88-9CD5-986E34CE890C}" destId="{C756A03C-6CEC-49D5-AB2B-1EEED5DC3E85}" srcOrd="0" destOrd="0" presId="urn:microsoft.com/office/officeart/2005/8/layout/hProcess9"/>
    <dgm:cxn modelId="{33D72279-F9D7-444B-B3CC-46D3C66DD270}" srcId="{2D13D75A-7472-4B42-B2BF-DDEE2704F67B}" destId="{9219471C-16D6-41EE-9594-1BCFFC9D4731}" srcOrd="0" destOrd="0" parTransId="{6E27EE51-0D03-40C4-9C6B-841283509B91}" sibTransId="{50CC88D9-4FD6-4D6C-9312-152DE75E2C86}"/>
    <dgm:cxn modelId="{6AA5C27C-7B43-44F5-B20D-19897D48CB7D}" srcId="{2D13D75A-7472-4B42-B2BF-DDEE2704F67B}" destId="{DFE72F2C-EE0A-4D88-9CD5-986E34CE890C}" srcOrd="2" destOrd="0" parTransId="{CDD3B8CB-F734-4175-92AC-76F6553246C0}" sibTransId="{586F378A-3F50-4A4F-A73C-BAD71D5614C6}"/>
    <dgm:cxn modelId="{93F515A5-E3C6-403F-8314-581B585C69E5}" type="presOf" srcId="{9219471C-16D6-41EE-9594-1BCFFC9D4731}" destId="{8BBEE115-3829-4282-87B2-C76BB9EC2FB4}" srcOrd="0" destOrd="0" presId="urn:microsoft.com/office/officeart/2005/8/layout/hProcess9"/>
    <dgm:cxn modelId="{34103BDA-3491-4307-8A60-7DE04774E640}" srcId="{2D13D75A-7472-4B42-B2BF-DDEE2704F67B}" destId="{CE0705E8-563E-49EB-8DCD-FAB5ED66F84E}" srcOrd="1" destOrd="0" parTransId="{0A20BE92-2077-4C7A-A9F8-2694586DA477}" sibTransId="{7AC7A795-567F-4B6B-B871-B37DBC5A5F77}"/>
    <dgm:cxn modelId="{4157F9D9-85FA-4A43-B67C-FD58F1299130}" type="presParOf" srcId="{17E53679-4526-4B32-ACB8-943EBFEF29E5}" destId="{E89E0C41-E00F-47FD-8FB2-E1920A7F26DA}" srcOrd="0" destOrd="0" presId="urn:microsoft.com/office/officeart/2005/8/layout/hProcess9"/>
    <dgm:cxn modelId="{DC7698AE-F2FF-412E-A348-78F6DFA20F8D}" type="presParOf" srcId="{17E53679-4526-4B32-ACB8-943EBFEF29E5}" destId="{8EF982C5-4640-4E5B-B925-1D07C9AFD058}" srcOrd="1" destOrd="0" presId="urn:microsoft.com/office/officeart/2005/8/layout/hProcess9"/>
    <dgm:cxn modelId="{F6DB54DE-CAD5-417D-AAB1-977D2666E51D}" type="presParOf" srcId="{8EF982C5-4640-4E5B-B925-1D07C9AFD058}" destId="{8BBEE115-3829-4282-87B2-C76BB9EC2FB4}" srcOrd="0" destOrd="0" presId="urn:microsoft.com/office/officeart/2005/8/layout/hProcess9"/>
    <dgm:cxn modelId="{81D024E0-C233-441D-9DB2-2F99A3928FF6}" type="presParOf" srcId="{8EF982C5-4640-4E5B-B925-1D07C9AFD058}" destId="{48CF6CFF-D7B4-4DDD-BF07-85BB3C406E2B}" srcOrd="1" destOrd="0" presId="urn:microsoft.com/office/officeart/2005/8/layout/hProcess9"/>
    <dgm:cxn modelId="{05FFD502-BE77-4C21-9D3A-11D1697B7713}" type="presParOf" srcId="{8EF982C5-4640-4E5B-B925-1D07C9AFD058}" destId="{36FD3A1E-B1C0-432F-9D2B-986326FF52E5}" srcOrd="2" destOrd="0" presId="urn:microsoft.com/office/officeart/2005/8/layout/hProcess9"/>
    <dgm:cxn modelId="{D99F9A21-7F8B-4917-9D3C-C825886595FC}" type="presParOf" srcId="{8EF982C5-4640-4E5B-B925-1D07C9AFD058}" destId="{405B4A08-FC94-4C58-897B-A7104097C080}" srcOrd="3" destOrd="0" presId="urn:microsoft.com/office/officeart/2005/8/layout/hProcess9"/>
    <dgm:cxn modelId="{6DD4866D-09E2-4E47-9707-7BD6B6B76AE6}" type="presParOf" srcId="{8EF982C5-4640-4E5B-B925-1D07C9AFD058}" destId="{C756A03C-6CEC-49D5-AB2B-1EEED5DC3E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E0C41-E00F-47FD-8FB2-E1920A7F26DA}">
      <dsp:nvSpPr>
        <dsp:cNvPr id="0" name=""/>
        <dsp:cNvSpPr/>
      </dsp:nvSpPr>
      <dsp:spPr>
        <a:xfrm>
          <a:off x="734921" y="0"/>
          <a:ext cx="8329114" cy="4401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EE115-3829-4282-87B2-C76BB9EC2FB4}">
      <dsp:nvSpPr>
        <dsp:cNvPr id="0" name=""/>
        <dsp:cNvSpPr/>
      </dsp:nvSpPr>
      <dsp:spPr>
        <a:xfrm>
          <a:off x="154544" y="1320376"/>
          <a:ext cx="2939687" cy="1760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기본</a:t>
          </a:r>
        </a:p>
      </dsp:txBody>
      <dsp:txXfrm>
        <a:off x="240485" y="1406317"/>
        <a:ext cx="2767805" cy="1588620"/>
      </dsp:txXfrm>
    </dsp:sp>
    <dsp:sp modelId="{36FD3A1E-B1C0-432F-9D2B-986326FF52E5}">
      <dsp:nvSpPr>
        <dsp:cNvPr id="0" name=""/>
        <dsp:cNvSpPr/>
      </dsp:nvSpPr>
      <dsp:spPr>
        <a:xfrm>
          <a:off x="3429635" y="1320376"/>
          <a:ext cx="2939687" cy="1760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확장</a:t>
          </a:r>
        </a:p>
      </dsp:txBody>
      <dsp:txXfrm>
        <a:off x="3515576" y="1406317"/>
        <a:ext cx="2767805" cy="1588620"/>
      </dsp:txXfrm>
    </dsp:sp>
    <dsp:sp modelId="{C756A03C-6CEC-49D5-AB2B-1EEED5DC3E85}">
      <dsp:nvSpPr>
        <dsp:cNvPr id="0" name=""/>
        <dsp:cNvSpPr/>
      </dsp:nvSpPr>
      <dsp:spPr>
        <a:xfrm>
          <a:off x="6704726" y="1320376"/>
          <a:ext cx="2939687" cy="1760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온라인</a:t>
          </a:r>
          <a:endParaRPr lang="en-US" altLang="ko-KR" sz="2800" kern="1200" dirty="0"/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쇼핑몰 통합 </a:t>
          </a:r>
        </a:p>
      </dsp:txBody>
      <dsp:txXfrm>
        <a:off x="6790667" y="1406317"/>
        <a:ext cx="2767805" cy="158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1122363"/>
            <a:ext cx="84174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853" y="3602038"/>
            <a:ext cx="74271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710" y="365125"/>
            <a:ext cx="2135297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20" y="365125"/>
            <a:ext cx="628210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62" y="1709740"/>
            <a:ext cx="85411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62" y="4589465"/>
            <a:ext cx="85411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19" y="1825625"/>
            <a:ext cx="42087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05" y="1825625"/>
            <a:ext cx="420870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6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365127"/>
            <a:ext cx="854118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10" y="1681163"/>
            <a:ext cx="41893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10" y="2505075"/>
            <a:ext cx="418935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306" y="1681163"/>
            <a:ext cx="42099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306" y="2505075"/>
            <a:ext cx="420999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1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991" y="987427"/>
            <a:ext cx="50133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09" y="457200"/>
            <a:ext cx="31939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9991" y="987427"/>
            <a:ext cx="50133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09" y="2057400"/>
            <a:ext cx="31939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19" y="365127"/>
            <a:ext cx="8541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19" y="1825625"/>
            <a:ext cx="85411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19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7889-1043-46A2-83DD-AB4D9BE1CEC6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311" y="6356352"/>
            <a:ext cx="334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70" y="6356352"/>
            <a:ext cx="2228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BADD-7C97-499A-9766-05A4B4E1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svgsilh.com/ko/f44336/image/1622517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96183" y="391064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기획목표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10466-FBE2-4E6D-8356-FCE5CB0FE782}"/>
              </a:ext>
            </a:extLst>
          </p:cNvPr>
          <p:cNvSpPr txBox="1"/>
          <p:nvPr/>
        </p:nvSpPr>
        <p:spPr>
          <a:xfrm>
            <a:off x="-9537262" y="3356225"/>
            <a:ext cx="953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1.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개인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맞춤 영양관리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AI</a:t>
            </a:r>
          </a:p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2.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모두가 건강에 대해 걱정하지만 관심도가 낮으며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특히 개별진단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케어 서비스는 있지만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(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운동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식습관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생활습관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영양제 구매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)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원포인트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전방위 케어 서비스 부재</a:t>
            </a:r>
            <a:endParaRPr lang="en-US" altLang="ko-KR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3.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생활패턴 분석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(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스마트폰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워치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등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)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기타 모델 </a:t>
            </a:r>
            <a:endParaRPr lang="en-US" altLang="ko-KR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4. CNN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이용 음식 이미지 인식 후 영양소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탄단지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계산 </a:t>
            </a:r>
            <a:endParaRPr lang="en-US" altLang="ko-KR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5.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건강관련 통합된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PA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개발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(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운동관리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식단관리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영양제 판매 등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) 30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3DE57-4282-4710-B35C-7CFA43922292}"/>
              </a:ext>
            </a:extLst>
          </p:cNvPr>
          <p:cNvSpPr txBox="1"/>
          <p:nvPr/>
        </p:nvSpPr>
        <p:spPr>
          <a:xfrm>
            <a:off x="147885" y="1184406"/>
            <a:ext cx="965010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ㅇ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건강에 대한 관심이 매우 높음</a:t>
            </a:r>
            <a:endParaRPr lang="en-US" altLang="ko-KR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과거에는 건강과 관련된 활동들이 하나의 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‘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트렌드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’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로 인식되어 왔음 </a:t>
            </a:r>
            <a:r>
              <a:rPr lang="en-US" altLang="ko-KR" sz="140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(‘00</a:t>
            </a:r>
            <a:r>
              <a:rPr lang="ko-KR" altLang="en-US" sz="140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년대 웰빙</a:t>
            </a:r>
            <a:r>
              <a:rPr lang="en-US" altLang="ko-KR" sz="140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‘10</a:t>
            </a:r>
            <a:r>
              <a:rPr lang="ko-KR" altLang="en-US" sz="140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년대 힐링</a:t>
            </a:r>
            <a:r>
              <a:rPr lang="en-US" altLang="ko-KR" sz="140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)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 - </a:t>
            </a:r>
            <a:r>
              <a:rPr lang="ko-KR" altLang="en-US" spc="-5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경제성장</a:t>
            </a:r>
            <a:r>
              <a:rPr lang="en-US" altLang="ko-KR" spc="-5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pc="-50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개인 인식 변화 등으로 건강에 대한 관심은 더 이상 트렌드가 아닌 당연한 것으로 인식됨</a:t>
            </a:r>
            <a:endParaRPr lang="en-US" altLang="ko-KR" spc="-50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6C580-3A5D-4F6E-BFDD-6DA539A53F71}"/>
              </a:ext>
            </a:extLst>
          </p:cNvPr>
          <p:cNvSpPr txBox="1"/>
          <p:nvPr/>
        </p:nvSpPr>
        <p:spPr>
          <a:xfrm>
            <a:off x="147885" y="3279563"/>
            <a:ext cx="9530852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ㅇ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건강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운동에 대한 다양한 서비스가 파편화 되어 존재하고 있음</a:t>
            </a:r>
            <a:endParaRPr lang="en-US" altLang="ko-KR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나이키 러닝 클럽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(NRC), …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운동 관련 어플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등등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예시들 추가 조사 필요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C1C12-B512-464D-8BB3-2D58AE96C376}"/>
              </a:ext>
            </a:extLst>
          </p:cNvPr>
          <p:cNvSpPr txBox="1"/>
          <p:nvPr/>
        </p:nvSpPr>
        <p:spPr>
          <a:xfrm>
            <a:off x="185985" y="4656385"/>
            <a:ext cx="971683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dirty="0" err="1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ㅇ</a:t>
            </a:r>
            <a:r>
              <a:rPr lang="ko-KR" altLang="en-US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파편화된 서비스들을 하나의 통합된 서비스로 제공 </a:t>
            </a:r>
            <a:r>
              <a:rPr lang="en-US" altLang="ko-KR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식단관리 </a:t>
            </a:r>
            <a:r>
              <a:rPr lang="en-US" altLang="ko-KR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운동관리 </a:t>
            </a:r>
            <a:r>
              <a:rPr lang="en-US" altLang="ko-KR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보조식품</a:t>
            </a:r>
            <a:r>
              <a:rPr lang="en-US" altLang="ko-KR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영양제 쇼핑 통합</a:t>
            </a:r>
            <a:r>
              <a:rPr lang="en-US" altLang="ko-KR" sz="1400" dirty="0">
                <a:solidFill>
                  <a:srgbClr val="FF0000"/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음식 관련 정보 제공으로 편리하고 효율적인 식단 관리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최적 음식 추천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웨어러블 기계 연동하여 종합적인 건강상태 및 운동 정보 제공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   - 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운동</a:t>
            </a:r>
            <a:r>
              <a:rPr lang="en-US" altLang="ko-KR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/</a:t>
            </a:r>
            <a:r>
              <a:rPr lang="ko-KR" altLang="en-US" dirty="0"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건강과 관련된 쇼핑몰 연계</a:t>
            </a:r>
            <a:endParaRPr lang="en-US" altLang="ko-KR" dirty="0"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1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96183" y="391064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서비스 시나리오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BCD3A-352F-4346-83A1-55CEB78A8ABA}"/>
              </a:ext>
            </a:extLst>
          </p:cNvPr>
          <p:cNvSpPr txBox="1"/>
          <p:nvPr/>
        </p:nvSpPr>
        <p:spPr>
          <a:xfrm>
            <a:off x="250711" y="1731205"/>
            <a:ext cx="543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#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나는 평생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다이어트중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20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대 신입사원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A863A-C4FD-4B7A-8D4E-060C3BB14C4A}"/>
              </a:ext>
            </a:extLst>
          </p:cNvPr>
          <p:cNvSpPr txBox="1"/>
          <p:nvPr/>
        </p:nvSpPr>
        <p:spPr>
          <a:xfrm>
            <a:off x="305238" y="3433005"/>
            <a:ext cx="68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#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바디프로필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찍으려는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30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대 </a:t>
            </a:r>
            <a:r>
              <a:rPr lang="ko-KR" altLang="en-US" dirty="0" err="1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헬창들</a:t>
            </a:r>
            <a:endParaRPr lang="ko-KR" altLang="en-US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BC59-24C7-48BA-80B2-B410701A079A}"/>
              </a:ext>
            </a:extLst>
          </p:cNvPr>
          <p:cNvSpPr txBox="1"/>
          <p:nvPr/>
        </p:nvSpPr>
        <p:spPr>
          <a:xfrm>
            <a:off x="305239" y="5140639"/>
            <a:ext cx="66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# 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영양제만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10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개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몸이 예전 같지 않은 </a:t>
            </a:r>
            <a:r>
              <a:rPr lang="en-US" altLang="ko-KR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40</a:t>
            </a:r>
            <a:r>
              <a:rPr lang="ko-KR" altLang="en-US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대 부장님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9E40-AE03-4461-B077-3413EA9C275D}"/>
              </a:ext>
            </a:extLst>
          </p:cNvPr>
          <p:cNvSpPr txBox="1"/>
          <p:nvPr/>
        </p:nvSpPr>
        <p:spPr>
          <a:xfrm>
            <a:off x="546100" y="1040368"/>
            <a:ext cx="9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20~40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대를 메인 타겟으로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라이프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패턴에 맞는 맞춤형 서비스 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05DCB-F323-4FF7-913D-7E80EB6B9FE7}"/>
              </a:ext>
            </a:extLst>
          </p:cNvPr>
          <p:cNvSpPr txBox="1"/>
          <p:nvPr/>
        </p:nvSpPr>
        <p:spPr>
          <a:xfrm>
            <a:off x="393700" y="2262776"/>
            <a:ext cx="947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매주 금요일 퇴근 후 유명한 맛집을 찾아 다니지만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다이어터로서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양심에 찔린다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오늘 저녁을 위해 점심을 굶었는데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지금까지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먹은거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몇 칼로리나 되는지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앞으로 몇 칼로리를 더 먹을 수 있을지 궁금하다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사진을 찍어서 한번 확인해볼까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?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EEFBF-50D1-4053-A6D6-B99016A57CDE}"/>
              </a:ext>
            </a:extLst>
          </p:cNvPr>
          <p:cNvSpPr txBox="1"/>
          <p:nvPr/>
        </p:nvSpPr>
        <p:spPr>
          <a:xfrm>
            <a:off x="393700" y="3903589"/>
            <a:ext cx="947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벌크업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하려면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탄단지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비중을 나누어 섭취 해야 되는데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매번 먹을 때 마다 영양성분을 확인할 수도 없고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계산하기도 귀찮다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그냥 내가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먹은거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사진 찍어서 알아서 계산 해줬으면 좋겠다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 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아침은 고구마 두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계란 한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점심엔 계란 두 개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토마토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한 개 먹었는데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오늘 할당량 채우려면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저녁은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닭가슴살을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얼마나 더 먹어야 되지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? 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FE2B5-3979-4EDD-82E4-099823EB3FFA}"/>
              </a:ext>
            </a:extLst>
          </p:cNvPr>
          <p:cNvSpPr txBox="1"/>
          <p:nvPr/>
        </p:nvSpPr>
        <p:spPr>
          <a:xfrm>
            <a:off x="393700" y="5684910"/>
            <a:ext cx="947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애플워치를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 보니 오늘 만 보 걸었다고 뜨는데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얼마나 더 걸어야 오늘 내가 먹은 음식의 칼로리를 소모할 수 있을까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?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아 그리고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,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지난 달에 샀던 영양제가 떨어졌던데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..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이거 어디서 샀더라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?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다시 찾아보기 귀찮네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..</a:t>
            </a:r>
          </a:p>
          <a:p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이거 말고 또 다른 영양제는 안 필요 할까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기아 시그니처 OTF Regular" panose="00000500000000000000" pitchFamily="50" charset="-127"/>
                <a:ea typeface="기아 시그니처 OTF Regular" panose="00000500000000000000" pitchFamily="50" charset="-127"/>
              </a:rPr>
              <a:t>?</a:t>
            </a:r>
            <a:endParaRPr lang="ko-KR" altLang="en-US" sz="1600" i="1" dirty="0">
              <a:solidFill>
                <a:schemeClr val="bg1">
                  <a:lumMod val="50000"/>
                </a:schemeClr>
              </a:solidFill>
              <a:latin typeface="기아 시그니처 OTF Regular" panose="00000500000000000000" pitchFamily="50" charset="-127"/>
              <a:ea typeface="기아 시그니처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15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96183" y="391064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개발 로드맵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BA2D3EF-E92F-4806-869C-14E53481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296086"/>
              </p:ext>
            </p:extLst>
          </p:nvPr>
        </p:nvGraphicFramePr>
        <p:xfrm>
          <a:off x="103867" y="971109"/>
          <a:ext cx="9798958" cy="440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107862-559D-4DAE-8C53-A19AAFEBC982}"/>
              </a:ext>
            </a:extLst>
          </p:cNvPr>
          <p:cNvSpPr txBox="1"/>
          <p:nvPr/>
        </p:nvSpPr>
        <p:spPr>
          <a:xfrm>
            <a:off x="305239" y="4447076"/>
            <a:ext cx="2955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인식기반 정보제공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탄수화물</a:t>
            </a:r>
            <a:r>
              <a:rPr lang="en-US" altLang="ko-KR" dirty="0"/>
              <a:t>/</a:t>
            </a:r>
            <a:r>
              <a:rPr lang="ko-KR" altLang="en-US" dirty="0"/>
              <a:t>단백질</a:t>
            </a:r>
            <a:r>
              <a:rPr lang="en-US" altLang="ko-KR" dirty="0"/>
              <a:t>/</a:t>
            </a:r>
            <a:r>
              <a:rPr lang="ko-KR" altLang="en-US" dirty="0"/>
              <a:t>지방 등 영양소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기기 연동</a:t>
            </a:r>
            <a:r>
              <a:rPr lang="en-US" altLang="ko-KR" dirty="0"/>
              <a:t>(</a:t>
            </a:r>
            <a:r>
              <a:rPr lang="ko-KR" altLang="en-US" dirty="0"/>
              <a:t>핸드폰</a:t>
            </a:r>
            <a:r>
              <a:rPr lang="en-US" altLang="ko-KR" dirty="0"/>
              <a:t>, </a:t>
            </a:r>
            <a:r>
              <a:rPr lang="ko-KR" altLang="en-US" dirty="0" err="1"/>
              <a:t>스마트워치</a:t>
            </a:r>
            <a:r>
              <a:rPr lang="en-US" altLang="ko-KR" dirty="0"/>
              <a:t>) </a:t>
            </a:r>
            <a:r>
              <a:rPr lang="ko-KR" altLang="en-US" dirty="0"/>
              <a:t>추천 제공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7291B5E-E70F-40E9-9E40-E8117126C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5239" y="1754485"/>
            <a:ext cx="1036252" cy="106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541D3-AEE7-4050-8F59-E3A02805A18C}"/>
              </a:ext>
            </a:extLst>
          </p:cNvPr>
          <p:cNvSpPr txBox="1"/>
          <p:nvPr/>
        </p:nvSpPr>
        <p:spPr>
          <a:xfrm>
            <a:off x="196183" y="1479445"/>
            <a:ext cx="3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금번 과제 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F7CBA-F0EA-4FF7-82D5-06D01F4076DA}"/>
              </a:ext>
            </a:extLst>
          </p:cNvPr>
          <p:cNvSpPr txBox="1"/>
          <p:nvPr/>
        </p:nvSpPr>
        <p:spPr>
          <a:xfrm>
            <a:off x="6909239" y="4400078"/>
            <a:ext cx="4368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닭가슴살</a:t>
            </a:r>
            <a:r>
              <a:rPr lang="en-US" altLang="ko-KR" dirty="0"/>
              <a:t>, </a:t>
            </a:r>
            <a:r>
              <a:rPr lang="ko-KR" altLang="en-US" dirty="0"/>
              <a:t>단백질 등 </a:t>
            </a:r>
            <a:endParaRPr lang="en-US" altLang="ko-KR" dirty="0"/>
          </a:p>
          <a:p>
            <a:r>
              <a:rPr lang="ko-KR" altLang="en-US" dirty="0"/>
              <a:t>운동보조식품 판매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영양제 판매</a:t>
            </a:r>
            <a:endParaRPr lang="en-US" altLang="ko-KR" dirty="0"/>
          </a:p>
          <a:p>
            <a:r>
              <a:rPr lang="ko-KR" altLang="en-US" dirty="0"/>
              <a:t>영양제 구독서비스 제공</a:t>
            </a:r>
            <a:endParaRPr lang="en-US" altLang="ko-KR" dirty="0"/>
          </a:p>
          <a:p>
            <a:r>
              <a:rPr lang="en-US" altLang="ko-KR" dirty="0"/>
              <a:t>(1</a:t>
            </a:r>
            <a:r>
              <a:rPr lang="ko-KR" altLang="en-US" dirty="0"/>
              <a:t>달 후 자동주문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AD015-8C7A-4363-BE47-9C4500ECFBC6}"/>
              </a:ext>
            </a:extLst>
          </p:cNvPr>
          <p:cNvSpPr txBox="1"/>
          <p:nvPr/>
        </p:nvSpPr>
        <p:spPr>
          <a:xfrm>
            <a:off x="196183" y="391064"/>
            <a:ext cx="284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96BF9-5AEF-4264-96AE-F1B033E9CB6F}"/>
              </a:ext>
            </a:extLst>
          </p:cNvPr>
          <p:cNvSpPr/>
          <p:nvPr/>
        </p:nvSpPr>
        <p:spPr>
          <a:xfrm>
            <a:off x="196183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AFAB5-2EEE-4E2E-986A-50F2A9ACE0F2}"/>
              </a:ext>
            </a:extLst>
          </p:cNvPr>
          <p:cNvSpPr txBox="1"/>
          <p:nvPr/>
        </p:nvSpPr>
        <p:spPr>
          <a:xfrm>
            <a:off x="520118" y="989630"/>
            <a:ext cx="9085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계획서</a:t>
            </a:r>
            <a:endParaRPr lang="en-US" altLang="ko-KR" dirty="0"/>
          </a:p>
          <a:p>
            <a:r>
              <a:rPr lang="ko-KR" altLang="en-US" dirty="0"/>
              <a:t>기한 </a:t>
            </a:r>
            <a:r>
              <a:rPr lang="en-US" altLang="ko-KR" dirty="0"/>
              <a:t>: 28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저녁</a:t>
            </a:r>
            <a:endParaRPr lang="en-US" altLang="ko-KR" dirty="0"/>
          </a:p>
          <a:p>
            <a:r>
              <a:rPr lang="ko-KR" altLang="en-US" dirty="0"/>
              <a:t>취지 </a:t>
            </a:r>
            <a:r>
              <a:rPr lang="en-US" altLang="ko-KR" dirty="0"/>
              <a:t>:</a:t>
            </a:r>
            <a:r>
              <a:rPr lang="ko-KR" altLang="en-US" dirty="0"/>
              <a:t> 현재 진행상태 확인용</a:t>
            </a:r>
            <a:endParaRPr lang="en-US" altLang="ko-KR" dirty="0"/>
          </a:p>
          <a:p>
            <a:r>
              <a:rPr lang="ko-KR" altLang="en-US" dirty="0"/>
              <a:t>기존 서비스 </a:t>
            </a:r>
            <a:r>
              <a:rPr lang="en-US" altLang="ko-KR" dirty="0"/>
              <a:t>: </a:t>
            </a:r>
            <a:r>
              <a:rPr lang="ko-KR" altLang="en-US" dirty="0"/>
              <a:t>눔</a:t>
            </a:r>
            <a:r>
              <a:rPr lang="en-US" altLang="ko-KR" dirty="0"/>
              <a:t>, </a:t>
            </a:r>
            <a:r>
              <a:rPr lang="ko-KR" altLang="en-US" dirty="0" err="1"/>
              <a:t>다노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수요일까지 </a:t>
            </a:r>
            <a:endParaRPr lang="en-US" altLang="ko-KR" dirty="0"/>
          </a:p>
          <a:p>
            <a:r>
              <a:rPr lang="ko-KR" altLang="en-US" dirty="0"/>
              <a:t>유사서비스 </a:t>
            </a:r>
            <a:r>
              <a:rPr lang="en-US" altLang="ko-KR" dirty="0"/>
              <a:t>: </a:t>
            </a:r>
            <a:r>
              <a:rPr lang="ko-KR" altLang="en-US" dirty="0"/>
              <a:t>안나님</a:t>
            </a:r>
            <a:r>
              <a:rPr lang="en-US" altLang="ko-KR" dirty="0"/>
              <a:t>, </a:t>
            </a:r>
            <a:r>
              <a:rPr lang="ko-KR" altLang="en-US" dirty="0" err="1"/>
              <a:t>원석님</a:t>
            </a:r>
            <a:endParaRPr lang="en-US" altLang="ko-KR" dirty="0"/>
          </a:p>
          <a:p>
            <a:r>
              <a:rPr lang="ko-KR" altLang="en-US" dirty="0"/>
              <a:t>템플릿 정리 </a:t>
            </a:r>
            <a:r>
              <a:rPr lang="en-US" altLang="ko-KR" dirty="0"/>
              <a:t>: </a:t>
            </a:r>
            <a:r>
              <a:rPr lang="ko-KR" altLang="en-US" dirty="0"/>
              <a:t>민수님</a:t>
            </a:r>
            <a:endParaRPr lang="en-US" altLang="ko-KR" dirty="0"/>
          </a:p>
          <a:p>
            <a:r>
              <a:rPr lang="ko-KR" altLang="en-US" dirty="0"/>
              <a:t>작업 패키지 확인 </a:t>
            </a:r>
            <a:r>
              <a:rPr lang="en-US" altLang="ko-KR" dirty="0"/>
              <a:t>: </a:t>
            </a:r>
            <a:r>
              <a:rPr lang="ko-KR" altLang="en-US" dirty="0" err="1"/>
              <a:t>연암</a:t>
            </a:r>
            <a:r>
              <a:rPr lang="en-US" altLang="ko-KR" dirty="0"/>
              <a:t>/</a:t>
            </a:r>
            <a:r>
              <a:rPr lang="ko-KR" altLang="en-US" dirty="0"/>
              <a:t>민정 </a:t>
            </a:r>
            <a:r>
              <a:rPr lang="en-US" altLang="ko-KR" dirty="0"/>
              <a:t>(</a:t>
            </a:r>
            <a:r>
              <a:rPr lang="ko-KR" altLang="en-US" dirty="0"/>
              <a:t>이미지 인식</a:t>
            </a:r>
            <a:r>
              <a:rPr lang="en-US" altLang="ko-KR" dirty="0"/>
              <a:t>/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41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492</Words>
  <Application>Microsoft Office PowerPoint</Application>
  <PresentationFormat>사용자 지정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기아 시그니처 OTF Bold</vt:lpstr>
      <vt:lpstr>기아 시그니처 OTF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Jeong Yeonam</cp:lastModifiedBy>
  <cp:revision>11</cp:revision>
  <dcterms:created xsi:type="dcterms:W3CDTF">2021-05-22T03:20:48Z</dcterms:created>
  <dcterms:modified xsi:type="dcterms:W3CDTF">2021-05-22T07:50:55Z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5c787f-039f-4287-bd0c-30008109edfc_Enabled">
    <vt:lpwstr>true</vt:lpwstr>
  </property>
  <property fmtid="{D5CDD505-2E9C-101B-9397-08002B2CF9AE}" pid="3" name="MSIP_Label_425c787f-039f-4287-bd0c-30008109edfc_SetDate">
    <vt:lpwstr>2021-05-22T07:13:18Z</vt:lpwstr>
  </property>
  <property fmtid="{D5CDD505-2E9C-101B-9397-08002B2CF9AE}" pid="4" name="MSIP_Label_425c787f-039f-4287-bd0c-30008109edfc_Method">
    <vt:lpwstr>Standard</vt:lpwstr>
  </property>
  <property fmtid="{D5CDD505-2E9C-101B-9397-08002B2CF9AE}" pid="5" name="MSIP_Label_425c787f-039f-4287-bd0c-30008109edfc_Name">
    <vt:lpwstr>사내한(평문)</vt:lpwstr>
  </property>
  <property fmtid="{D5CDD505-2E9C-101B-9397-08002B2CF9AE}" pid="6" name="MSIP_Label_425c787f-039f-4287-bd0c-30008109edfc_SiteId">
    <vt:lpwstr>f85ca5f1-aa23-4252-a83a-443d333b1fe7</vt:lpwstr>
  </property>
  <property fmtid="{D5CDD505-2E9C-101B-9397-08002B2CF9AE}" pid="7" name="MSIP_Label_425c787f-039f-4287-bd0c-30008109edfc_ActionId">
    <vt:lpwstr>debc31b2-ad41-499b-95bf-24a91465c88d</vt:lpwstr>
  </property>
  <property fmtid="{D5CDD505-2E9C-101B-9397-08002B2CF9AE}" pid="8" name="MSIP_Label_425c787f-039f-4287-bd0c-30008109edfc_ContentBits">
    <vt:lpwstr>0</vt:lpwstr>
  </property>
</Properties>
</file>