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57" y="7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3D75A-7472-4B42-B2BF-DDEE2704F67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9219471C-16D6-41EE-9594-1BCFFC9D4731}">
      <dgm:prSet phldrT="[텍스트]" custT="1"/>
      <dgm:spPr/>
      <dgm:t>
        <a:bodyPr/>
        <a:lstStyle/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Body(DMB)</a:t>
          </a:r>
        </a:p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Essential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gm:t>
    </dgm:pt>
    <dgm:pt modelId="{6E27EE51-0D03-40C4-9C6B-841283509B91}" type="parTrans" cxnId="{33D72279-F9D7-444B-B3CC-46D3C66DD270}">
      <dgm:prSet/>
      <dgm:spPr/>
      <dgm:t>
        <a:bodyPr/>
        <a:lstStyle/>
        <a:p>
          <a:pPr latinLnBrk="1"/>
          <a:endParaRPr lang="ko-KR" altLang="en-US"/>
        </a:p>
      </dgm:t>
    </dgm:pt>
    <dgm:pt modelId="{50CC88D9-4FD6-4D6C-9312-152DE75E2C86}" type="sibTrans" cxnId="{33D72279-F9D7-444B-B3CC-46D3C66DD270}">
      <dgm:prSet/>
      <dgm:spPr/>
      <dgm:t>
        <a:bodyPr/>
        <a:lstStyle/>
        <a:p>
          <a:pPr latinLnBrk="1"/>
          <a:endParaRPr lang="ko-KR" altLang="en-US"/>
        </a:p>
      </dgm:t>
    </dgm:pt>
    <dgm:pt modelId="{CE0705E8-563E-49EB-8DCD-FAB5ED66F84E}">
      <dgm:prSet phldrT="[텍스트]" custT="1"/>
      <dgm:spPr/>
      <dgm:t>
        <a:bodyPr/>
        <a:lstStyle/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Body(DMB)</a:t>
          </a:r>
        </a:p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Pro+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gm:t>
    </dgm:pt>
    <dgm:pt modelId="{0A20BE92-2077-4C7A-A9F8-2694586DA477}" type="parTrans" cxnId="{34103BDA-3491-4307-8A60-7DE04774E640}">
      <dgm:prSet/>
      <dgm:spPr/>
      <dgm:t>
        <a:bodyPr/>
        <a:lstStyle/>
        <a:p>
          <a:pPr latinLnBrk="1"/>
          <a:endParaRPr lang="ko-KR" altLang="en-US"/>
        </a:p>
      </dgm:t>
    </dgm:pt>
    <dgm:pt modelId="{7AC7A795-567F-4B6B-B871-B37DBC5A5F77}" type="sibTrans" cxnId="{34103BDA-3491-4307-8A60-7DE04774E640}">
      <dgm:prSet/>
      <dgm:spPr/>
      <dgm:t>
        <a:bodyPr/>
        <a:lstStyle/>
        <a:p>
          <a:pPr latinLnBrk="1"/>
          <a:endParaRPr lang="ko-KR" altLang="en-US"/>
        </a:p>
      </dgm:t>
    </dgm:pt>
    <dgm:pt modelId="{DFE72F2C-EE0A-4D88-9CD5-986E34CE890C}">
      <dgm:prSet phldrT="[텍스트]" custT="1"/>
      <dgm:spPr/>
      <dgm:t>
        <a:bodyPr/>
        <a:lstStyle/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 (DMB)</a:t>
          </a:r>
        </a:p>
        <a:p>
          <a:pPr latinLnBrk="1"/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Platinum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gm:t>
    </dgm:pt>
    <dgm:pt modelId="{CDD3B8CB-F734-4175-92AC-76F6553246C0}" type="parTrans" cxnId="{6AA5C27C-7B43-44F5-B20D-19897D48CB7D}">
      <dgm:prSet/>
      <dgm:spPr/>
      <dgm:t>
        <a:bodyPr/>
        <a:lstStyle/>
        <a:p>
          <a:pPr latinLnBrk="1"/>
          <a:endParaRPr lang="ko-KR" altLang="en-US"/>
        </a:p>
      </dgm:t>
    </dgm:pt>
    <dgm:pt modelId="{586F378A-3F50-4A4F-A73C-BAD71D5614C6}" type="sibTrans" cxnId="{6AA5C27C-7B43-44F5-B20D-19897D48CB7D}">
      <dgm:prSet/>
      <dgm:spPr/>
      <dgm:t>
        <a:bodyPr/>
        <a:lstStyle/>
        <a:p>
          <a:pPr latinLnBrk="1"/>
          <a:endParaRPr lang="ko-KR" altLang="en-US"/>
        </a:p>
      </dgm:t>
    </dgm:pt>
    <dgm:pt modelId="{17E53679-4526-4B32-ACB8-943EBFEF29E5}" type="pres">
      <dgm:prSet presAssocID="{2D13D75A-7472-4B42-B2BF-DDEE2704F67B}" presName="CompostProcess" presStyleCnt="0">
        <dgm:presLayoutVars>
          <dgm:dir/>
          <dgm:resizeHandles val="exact"/>
        </dgm:presLayoutVars>
      </dgm:prSet>
      <dgm:spPr/>
    </dgm:pt>
    <dgm:pt modelId="{E89E0C41-E00F-47FD-8FB2-E1920A7F26DA}" type="pres">
      <dgm:prSet presAssocID="{2D13D75A-7472-4B42-B2BF-DDEE2704F67B}" presName="arrow" presStyleLbl="bgShp" presStyleIdx="0" presStyleCnt="1"/>
      <dgm:spPr/>
    </dgm:pt>
    <dgm:pt modelId="{8EF982C5-4640-4E5B-B925-1D07C9AFD058}" type="pres">
      <dgm:prSet presAssocID="{2D13D75A-7472-4B42-B2BF-DDEE2704F67B}" presName="linearProcess" presStyleCnt="0"/>
      <dgm:spPr/>
    </dgm:pt>
    <dgm:pt modelId="{8BBEE115-3829-4282-87B2-C76BB9EC2FB4}" type="pres">
      <dgm:prSet presAssocID="{9219471C-16D6-41EE-9594-1BCFFC9D4731}" presName="textNode" presStyleLbl="node1" presStyleIdx="0" presStyleCnt="3">
        <dgm:presLayoutVars>
          <dgm:bulletEnabled val="1"/>
        </dgm:presLayoutVars>
      </dgm:prSet>
      <dgm:spPr/>
    </dgm:pt>
    <dgm:pt modelId="{48CF6CFF-D7B4-4DDD-BF07-85BB3C406E2B}" type="pres">
      <dgm:prSet presAssocID="{50CC88D9-4FD6-4D6C-9312-152DE75E2C86}" presName="sibTrans" presStyleCnt="0"/>
      <dgm:spPr/>
    </dgm:pt>
    <dgm:pt modelId="{36FD3A1E-B1C0-432F-9D2B-986326FF52E5}" type="pres">
      <dgm:prSet presAssocID="{CE0705E8-563E-49EB-8DCD-FAB5ED66F84E}" presName="textNode" presStyleLbl="node1" presStyleIdx="1" presStyleCnt="3">
        <dgm:presLayoutVars>
          <dgm:bulletEnabled val="1"/>
        </dgm:presLayoutVars>
      </dgm:prSet>
      <dgm:spPr/>
    </dgm:pt>
    <dgm:pt modelId="{405B4A08-FC94-4C58-897B-A7104097C080}" type="pres">
      <dgm:prSet presAssocID="{7AC7A795-567F-4B6B-B871-B37DBC5A5F77}" presName="sibTrans" presStyleCnt="0"/>
      <dgm:spPr/>
    </dgm:pt>
    <dgm:pt modelId="{C756A03C-6CEC-49D5-AB2B-1EEED5DC3E85}" type="pres">
      <dgm:prSet presAssocID="{DFE72F2C-EE0A-4D88-9CD5-986E34CE890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069D0C-AD42-42F2-B509-8D176FFD2165}" type="presOf" srcId="{2D13D75A-7472-4B42-B2BF-DDEE2704F67B}" destId="{17E53679-4526-4B32-ACB8-943EBFEF29E5}" srcOrd="0" destOrd="0" presId="urn:microsoft.com/office/officeart/2005/8/layout/hProcess9"/>
    <dgm:cxn modelId="{3741A525-96A4-4A4F-98AD-E76B2EC6945C}" type="presOf" srcId="{CE0705E8-563E-49EB-8DCD-FAB5ED66F84E}" destId="{36FD3A1E-B1C0-432F-9D2B-986326FF52E5}" srcOrd="0" destOrd="0" presId="urn:microsoft.com/office/officeart/2005/8/layout/hProcess9"/>
    <dgm:cxn modelId="{81298C45-7613-411F-8515-99B023937F9C}" type="presOf" srcId="{DFE72F2C-EE0A-4D88-9CD5-986E34CE890C}" destId="{C756A03C-6CEC-49D5-AB2B-1EEED5DC3E85}" srcOrd="0" destOrd="0" presId="urn:microsoft.com/office/officeart/2005/8/layout/hProcess9"/>
    <dgm:cxn modelId="{33D72279-F9D7-444B-B3CC-46D3C66DD270}" srcId="{2D13D75A-7472-4B42-B2BF-DDEE2704F67B}" destId="{9219471C-16D6-41EE-9594-1BCFFC9D4731}" srcOrd="0" destOrd="0" parTransId="{6E27EE51-0D03-40C4-9C6B-841283509B91}" sibTransId="{50CC88D9-4FD6-4D6C-9312-152DE75E2C86}"/>
    <dgm:cxn modelId="{6AA5C27C-7B43-44F5-B20D-19897D48CB7D}" srcId="{2D13D75A-7472-4B42-B2BF-DDEE2704F67B}" destId="{DFE72F2C-EE0A-4D88-9CD5-986E34CE890C}" srcOrd="2" destOrd="0" parTransId="{CDD3B8CB-F734-4175-92AC-76F6553246C0}" sibTransId="{586F378A-3F50-4A4F-A73C-BAD71D5614C6}"/>
    <dgm:cxn modelId="{93F515A5-E3C6-403F-8314-581B585C69E5}" type="presOf" srcId="{9219471C-16D6-41EE-9594-1BCFFC9D4731}" destId="{8BBEE115-3829-4282-87B2-C76BB9EC2FB4}" srcOrd="0" destOrd="0" presId="urn:microsoft.com/office/officeart/2005/8/layout/hProcess9"/>
    <dgm:cxn modelId="{34103BDA-3491-4307-8A60-7DE04774E640}" srcId="{2D13D75A-7472-4B42-B2BF-DDEE2704F67B}" destId="{CE0705E8-563E-49EB-8DCD-FAB5ED66F84E}" srcOrd="1" destOrd="0" parTransId="{0A20BE92-2077-4C7A-A9F8-2694586DA477}" sibTransId="{7AC7A795-567F-4B6B-B871-B37DBC5A5F77}"/>
    <dgm:cxn modelId="{4157F9D9-85FA-4A43-B67C-FD58F1299130}" type="presParOf" srcId="{17E53679-4526-4B32-ACB8-943EBFEF29E5}" destId="{E89E0C41-E00F-47FD-8FB2-E1920A7F26DA}" srcOrd="0" destOrd="0" presId="urn:microsoft.com/office/officeart/2005/8/layout/hProcess9"/>
    <dgm:cxn modelId="{DC7698AE-F2FF-412E-A348-78F6DFA20F8D}" type="presParOf" srcId="{17E53679-4526-4B32-ACB8-943EBFEF29E5}" destId="{8EF982C5-4640-4E5B-B925-1D07C9AFD058}" srcOrd="1" destOrd="0" presId="urn:microsoft.com/office/officeart/2005/8/layout/hProcess9"/>
    <dgm:cxn modelId="{F6DB54DE-CAD5-417D-AAB1-977D2666E51D}" type="presParOf" srcId="{8EF982C5-4640-4E5B-B925-1D07C9AFD058}" destId="{8BBEE115-3829-4282-87B2-C76BB9EC2FB4}" srcOrd="0" destOrd="0" presId="urn:microsoft.com/office/officeart/2005/8/layout/hProcess9"/>
    <dgm:cxn modelId="{81D024E0-C233-441D-9DB2-2F99A3928FF6}" type="presParOf" srcId="{8EF982C5-4640-4E5B-B925-1D07C9AFD058}" destId="{48CF6CFF-D7B4-4DDD-BF07-85BB3C406E2B}" srcOrd="1" destOrd="0" presId="urn:microsoft.com/office/officeart/2005/8/layout/hProcess9"/>
    <dgm:cxn modelId="{05FFD502-BE77-4C21-9D3A-11D1697B7713}" type="presParOf" srcId="{8EF982C5-4640-4E5B-B925-1D07C9AFD058}" destId="{36FD3A1E-B1C0-432F-9D2B-986326FF52E5}" srcOrd="2" destOrd="0" presId="urn:microsoft.com/office/officeart/2005/8/layout/hProcess9"/>
    <dgm:cxn modelId="{D99F9A21-7F8B-4917-9D3C-C825886595FC}" type="presParOf" srcId="{8EF982C5-4640-4E5B-B925-1D07C9AFD058}" destId="{405B4A08-FC94-4C58-897B-A7104097C080}" srcOrd="3" destOrd="0" presId="urn:microsoft.com/office/officeart/2005/8/layout/hProcess9"/>
    <dgm:cxn modelId="{6DD4866D-09E2-4E47-9707-7BD6B6B76AE6}" type="presParOf" srcId="{8EF982C5-4640-4E5B-B925-1D07C9AFD058}" destId="{C756A03C-6CEC-49D5-AB2B-1EEED5DC3E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E0C41-E00F-47FD-8FB2-E1920A7F26DA}">
      <dsp:nvSpPr>
        <dsp:cNvPr id="0" name=""/>
        <dsp:cNvSpPr/>
      </dsp:nvSpPr>
      <dsp:spPr>
        <a:xfrm>
          <a:off x="734921" y="0"/>
          <a:ext cx="8329114" cy="440125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EE115-3829-4282-87B2-C76BB9EC2FB4}">
      <dsp:nvSpPr>
        <dsp:cNvPr id="0" name=""/>
        <dsp:cNvSpPr/>
      </dsp:nvSpPr>
      <dsp:spPr>
        <a:xfrm>
          <a:off x="0" y="1320376"/>
          <a:ext cx="2939687" cy="17605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Body(DMB)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Essential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sp:txBody>
      <dsp:txXfrm>
        <a:off x="85941" y="1406317"/>
        <a:ext cx="2767805" cy="1588620"/>
      </dsp:txXfrm>
    </dsp:sp>
    <dsp:sp modelId="{36FD3A1E-B1C0-432F-9D2B-986326FF52E5}">
      <dsp:nvSpPr>
        <dsp:cNvPr id="0" name=""/>
        <dsp:cNvSpPr/>
      </dsp:nvSpPr>
      <dsp:spPr>
        <a:xfrm>
          <a:off x="3429635" y="1320376"/>
          <a:ext cx="2939687" cy="17605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Body(DMB)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Pro+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sp:txBody>
      <dsp:txXfrm>
        <a:off x="3515576" y="1406317"/>
        <a:ext cx="2767805" cy="1588620"/>
      </dsp:txXfrm>
    </dsp:sp>
    <dsp:sp modelId="{C756A03C-6CEC-49D5-AB2B-1EEED5DC3E85}">
      <dsp:nvSpPr>
        <dsp:cNvPr id="0" name=""/>
        <dsp:cNvSpPr/>
      </dsp:nvSpPr>
      <dsp:spPr>
        <a:xfrm>
          <a:off x="6859270" y="1320376"/>
          <a:ext cx="2939687" cy="17605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Dear My Body (DMB)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rPr>
            <a:t>Platinum</a:t>
          </a:r>
          <a:endParaRPr lang="ko-KR" altLang="en-US" sz="1800" kern="1200" dirty="0">
            <a:latin typeface="Noto Sans KR Medium" panose="020B0600000000000000" pitchFamily="34" charset="-127"/>
            <a:ea typeface="Noto Sans KR Medium" panose="020B0600000000000000" pitchFamily="34" charset="-127"/>
            <a:cs typeface="+mn-cs"/>
          </a:endParaRPr>
        </a:p>
      </dsp:txBody>
      <dsp:txXfrm>
        <a:off x="6945211" y="1406317"/>
        <a:ext cx="2767805" cy="158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1122363"/>
            <a:ext cx="84174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710" y="365125"/>
            <a:ext cx="2135297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20" y="365125"/>
            <a:ext cx="628210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2" y="1709740"/>
            <a:ext cx="85411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62" y="4589465"/>
            <a:ext cx="85411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365127"/>
            <a:ext cx="854118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10" y="1681163"/>
            <a:ext cx="41893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10" y="2505075"/>
            <a:ext cx="418935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306" y="1681163"/>
            <a:ext cx="42099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306" y="2505075"/>
            <a:ext cx="420999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991" y="987427"/>
            <a:ext cx="50133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9991" y="987427"/>
            <a:ext cx="50133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19" y="365127"/>
            <a:ext cx="854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19" y="1825625"/>
            <a:ext cx="8541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19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7889-1043-46A2-83DD-AB4D9BE1CEC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311" y="6356352"/>
            <a:ext cx="334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70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svgsilh.com/ko/f44336/image/162251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652DE57-62A3-41D9-B7A3-24B5D51BD782}"/>
              </a:ext>
            </a:extLst>
          </p:cNvPr>
          <p:cNvSpPr txBox="1"/>
          <p:nvPr/>
        </p:nvSpPr>
        <p:spPr>
          <a:xfrm>
            <a:off x="971647" y="2129401"/>
            <a:ext cx="79595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Dear My Body, </a:t>
            </a:r>
          </a:p>
          <a:p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나만의 맞춤형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운동관리 통합 서비스 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1F410-15A8-45A4-BE37-BEF1E98F7821}"/>
              </a:ext>
            </a:extLst>
          </p:cNvPr>
          <p:cNvSpPr txBox="1"/>
          <p:nvPr/>
        </p:nvSpPr>
        <p:spPr>
          <a:xfrm>
            <a:off x="4472921" y="6148896"/>
            <a:ext cx="6228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IMMS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민정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정민수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정연암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SEMBA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서안나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이원석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251599" y="363356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 기획목표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251599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3DE57-4282-4710-B35C-7CFA43922292}"/>
              </a:ext>
            </a:extLst>
          </p:cNvPr>
          <p:cNvSpPr txBox="1"/>
          <p:nvPr/>
        </p:nvSpPr>
        <p:spPr>
          <a:xfrm>
            <a:off x="147885" y="1184406"/>
            <a:ext cx="9650105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ㅇ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건강에 대한 관심은 예전부터 매우 높았으며</a:t>
            </a:r>
            <a:r>
              <a:rPr lang="en-US" altLang="ko-KR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이와 관련한 서비스 니즈는 계속 증가할 것임</a:t>
            </a:r>
            <a:endParaRPr lang="en-US" altLang="ko-KR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과거에는 건강과 관련된 활동들이 하나의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‘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트렌드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’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인식되어 왔음 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(‘00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년대 웰빙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‘10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년대 힐링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→ </a:t>
            </a:r>
            <a:r>
              <a:rPr lang="ko-KR" altLang="en-US" spc="-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경제성장</a:t>
            </a:r>
            <a:r>
              <a:rPr lang="en-US" altLang="ko-KR" spc="-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5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개인 인식 변화 등으로 건강에 대한 관심은 </a:t>
            </a:r>
            <a:r>
              <a:rPr lang="ko-KR" altLang="en-US" u="sng" spc="-50" dirty="0">
                <a:solidFill>
                  <a:srgbClr val="0070C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이상 트렌드가 아닌 당연한 것으로 인식됨</a:t>
            </a:r>
            <a:endParaRPr lang="en-US" altLang="ko-KR" u="sng" spc="-50" dirty="0">
              <a:solidFill>
                <a:srgbClr val="0070C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6C580-3A5D-4F6E-BFDD-6DA539A53F71}"/>
              </a:ext>
            </a:extLst>
          </p:cNvPr>
          <p:cNvSpPr txBox="1"/>
          <p:nvPr/>
        </p:nvSpPr>
        <p:spPr>
          <a:xfrm>
            <a:off x="135186" y="2929185"/>
            <a:ext cx="9530852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ko-KR" altLang="en-US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ㅇ</a:t>
            </a: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건강</a:t>
            </a:r>
            <a:r>
              <a:rPr lang="en-US" altLang="ko-KR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운동에 대한 다양한 서비스가 파편화 되어 존재하고 있음</a:t>
            </a:r>
            <a:endParaRPr lang="en-US" altLang="ko-KR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나이키 러닝 클럽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(NRC),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눔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채식한끼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맛있저염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등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C1C12-B512-464D-8BB3-2D58AE96C376}"/>
              </a:ext>
            </a:extLst>
          </p:cNvPr>
          <p:cNvSpPr txBox="1"/>
          <p:nvPr/>
        </p:nvSpPr>
        <p:spPr>
          <a:xfrm>
            <a:off x="185985" y="4656385"/>
            <a:ext cx="10042744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ko-KR" altLang="en-US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ㅇ</a:t>
            </a:r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b="1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파편화된 서비스들을 하나의 통합된 서비스로 제공 </a:t>
            </a:r>
            <a:r>
              <a:rPr lang="en-US" altLang="ko-KR" b="1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b="1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식단관리 </a:t>
            </a:r>
            <a:r>
              <a:rPr lang="en-US" altLang="ko-KR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운동관리 </a:t>
            </a:r>
            <a:r>
              <a:rPr lang="en-US" altLang="ko-KR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보조식품</a:t>
            </a:r>
            <a:r>
              <a:rPr lang="en-US" altLang="ko-KR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b="1" spc="-8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영양제 쇼핑 통합</a:t>
            </a:r>
            <a:endParaRPr lang="en-US" altLang="ko-KR" b="1" spc="-80" dirty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음식 관련 정보 제공으로 편리하고 효율적인 식단 관리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최적 음식 추천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웨어러블 기계 연동하여 종합적인 건강상태 및 운동 정보 제공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운동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건강과 관련된 쇼핑몰 연계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1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33428" y="364169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서비스 시나리오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BCD3A-352F-4346-83A1-55CEB78A8ABA}"/>
              </a:ext>
            </a:extLst>
          </p:cNvPr>
          <p:cNvSpPr txBox="1"/>
          <p:nvPr/>
        </p:nvSpPr>
        <p:spPr>
          <a:xfrm>
            <a:off x="250711" y="1731205"/>
            <a:ext cx="543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#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나는 평생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다이어트중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대 신입사원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A863A-C4FD-4B7A-8D4E-060C3BB14C4A}"/>
              </a:ext>
            </a:extLst>
          </p:cNvPr>
          <p:cNvSpPr txBox="1"/>
          <p:nvPr/>
        </p:nvSpPr>
        <p:spPr>
          <a:xfrm>
            <a:off x="305238" y="3271637"/>
            <a:ext cx="68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#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바디프로필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찍으려는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30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대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헬창들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BC59-24C7-48BA-80B2-B410701A079A}"/>
              </a:ext>
            </a:extLst>
          </p:cNvPr>
          <p:cNvSpPr txBox="1"/>
          <p:nvPr/>
        </p:nvSpPr>
        <p:spPr>
          <a:xfrm>
            <a:off x="305239" y="5042024"/>
            <a:ext cx="66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#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영양제만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10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몸이 예전 같지 않은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40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대 부장님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9E40-AE03-4461-B077-3413EA9C275D}"/>
              </a:ext>
            </a:extLst>
          </p:cNvPr>
          <p:cNvSpPr txBox="1"/>
          <p:nvPr/>
        </p:nvSpPr>
        <p:spPr>
          <a:xfrm>
            <a:off x="546100" y="1040368"/>
            <a:ext cx="9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20~40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대를 메인 타겟으로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라이프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패턴에 맞는 맞춤형 서비스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05DCB-F323-4FF7-913D-7E80EB6B9FE7}"/>
              </a:ext>
            </a:extLst>
          </p:cNvPr>
          <p:cNvSpPr txBox="1"/>
          <p:nvPr/>
        </p:nvSpPr>
        <p:spPr>
          <a:xfrm>
            <a:off x="393700" y="2262776"/>
            <a:ext cx="947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매주 금요일 퇴근 후 유명한 맛집을 찾아 다니지만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다이어터로서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양심에 찔린다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오늘 저녁을 위해 점심을 굶었는데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지금까지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먹은거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몇 칼로리나 되는지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앞으로 몇 칼로리를 더 먹을 수 있을지 궁금하다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사진을 찍어서 한번 확인해볼까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EEFBF-50D1-4053-A6D6-B99016A57CDE}"/>
              </a:ext>
            </a:extLst>
          </p:cNvPr>
          <p:cNvSpPr txBox="1"/>
          <p:nvPr/>
        </p:nvSpPr>
        <p:spPr>
          <a:xfrm>
            <a:off x="393700" y="3742221"/>
            <a:ext cx="947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벌크업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하려면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탄단지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비중을 나누어 섭취 해야 되는데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매번 먹을 때 마다 영양성분을 확인할 수도 없고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계산하기도 귀찮다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그냥 내가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먹은거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사진 찍어서 알아서 계산 해줬으면 좋겠다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 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아침은 고구마 두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계란 한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점심엔 계란 두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토마토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한 개 먹었는데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오늘 할당량 채우려면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저녁은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닭가슴살을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얼마나 더 먹어야 되지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 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FE2B5-3979-4EDD-82E4-099823EB3FFA}"/>
              </a:ext>
            </a:extLst>
          </p:cNvPr>
          <p:cNvSpPr txBox="1"/>
          <p:nvPr/>
        </p:nvSpPr>
        <p:spPr>
          <a:xfrm>
            <a:off x="393700" y="5586295"/>
            <a:ext cx="947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애플워치를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보니 오늘 만 보 걸었다고 뜨는데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얼마나 더 걸어야 오늘 내가 먹은 음식의 칼로리를 소모할 수 있을까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아 그리고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지난 달에 샀던 영양제가 떨어졌던데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이거 어디서 샀더라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다시 찾아보기 귀찮네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..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이거 말고 또 다른 영양제는 안 필요 할까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?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1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96183" y="373134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 개발 로드맵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BA2D3EF-E92F-4806-869C-14E53481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441426"/>
              </p:ext>
            </p:extLst>
          </p:nvPr>
        </p:nvGraphicFramePr>
        <p:xfrm>
          <a:off x="103867" y="487013"/>
          <a:ext cx="9798958" cy="440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107862-559D-4DAE-8C53-A19AAFEBC982}"/>
              </a:ext>
            </a:extLst>
          </p:cNvPr>
          <p:cNvSpPr txBox="1"/>
          <p:nvPr/>
        </p:nvSpPr>
        <p:spPr>
          <a:xfrm>
            <a:off x="38538" y="3968120"/>
            <a:ext cx="4368361" cy="259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이미지 인식 기반 칼로리 정보제공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탄수화물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단백질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지방 등 영양소 정보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endParaRPr lang="en-US" altLang="ko-KR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기기 연동</a:t>
            </a:r>
            <a:r>
              <a:rPr lang="en-US" altLang="ko-KR" sz="1400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400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핸드폰</a:t>
            </a:r>
            <a:r>
              <a:rPr lang="en-US" altLang="ko-KR" sz="1400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400" spc="-8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스마트워치</a:t>
            </a:r>
            <a:r>
              <a:rPr lang="en-US" altLang="ko-KR" sz="1400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en-US" altLang="ko-KR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8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맞춤형 운동 추천</a:t>
            </a:r>
            <a:endParaRPr lang="en-US" altLang="ko-KR" spc="-8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일일 소모 칼로리 계산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필요 운동 제안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endParaRPr lang="en-US" altLang="ko-KR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개인 맞춤형 영양관리 식단 추천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하루 섭취 데이터 분석을 통한 식단 추천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7291B5E-E70F-40E9-9E40-E8117126C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5239" y="1270389"/>
            <a:ext cx="1036252" cy="106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541D3-AEE7-4050-8F59-E3A02805A18C}"/>
              </a:ext>
            </a:extLst>
          </p:cNvPr>
          <p:cNvSpPr txBox="1"/>
          <p:nvPr/>
        </p:nvSpPr>
        <p:spPr>
          <a:xfrm>
            <a:off x="1254020" y="1549510"/>
            <a:ext cx="137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금번 과제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8513-A5C6-4C91-9E88-FACE10EC36AF}"/>
              </a:ext>
            </a:extLst>
          </p:cNvPr>
          <p:cNvSpPr txBox="1"/>
          <p:nvPr/>
        </p:nvSpPr>
        <p:spPr>
          <a:xfrm>
            <a:off x="6582773" y="4924023"/>
            <a:ext cx="4368361" cy="17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운동 데이터 기반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e-commerce</a:t>
            </a:r>
          </a:p>
          <a:p>
            <a:pPr marL="36000">
              <a:lnSpc>
                <a:spcPct val="13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플랫폼 연계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닭가슴살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단백질 등 개인 데이터 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기반 최적 식품 제안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영양제 구독 서비스 제공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C2330-B8D5-4932-B7B5-E7FA23B41622}"/>
              </a:ext>
            </a:extLst>
          </p:cNvPr>
          <p:cNvSpPr txBox="1"/>
          <p:nvPr/>
        </p:nvSpPr>
        <p:spPr>
          <a:xfrm>
            <a:off x="4000938" y="3968120"/>
            <a:ext cx="4368361" cy="106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DMB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커뮤니티 구성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친구 추천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Competition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추가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6000">
              <a:lnSpc>
                <a:spcPct val="13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등을 통한 기능 확장</a:t>
            </a:r>
          </a:p>
        </p:txBody>
      </p:sp>
    </p:spTree>
    <p:extLst>
      <p:ext uri="{BB962C8B-B14F-4D97-AF65-F5344CB8AC3E}">
        <p14:creationId xmlns:p14="http://schemas.microsoft.com/office/powerpoint/2010/main" val="38010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466</Words>
  <Application>Microsoft Office PowerPoint</Application>
  <PresentationFormat>사용자 지정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Noto Sans KR Black</vt:lpstr>
      <vt:lpstr>Noto Sans KR Light</vt:lpstr>
      <vt:lpstr>Noto Sans KR Medium</vt:lpstr>
      <vt:lpstr>기아 시그니처 OTF Bold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Megan Diaz</cp:lastModifiedBy>
  <cp:revision>16</cp:revision>
  <dcterms:created xsi:type="dcterms:W3CDTF">2021-05-22T03:20:48Z</dcterms:created>
  <dcterms:modified xsi:type="dcterms:W3CDTF">2021-05-25T14:05:43Z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5c787f-039f-4287-bd0c-30008109edfc_Enabled">
    <vt:lpwstr>true</vt:lpwstr>
  </property>
  <property fmtid="{D5CDD505-2E9C-101B-9397-08002B2CF9AE}" pid="3" name="MSIP_Label_425c787f-039f-4287-bd0c-30008109edfc_SetDate">
    <vt:lpwstr>2021-05-22T07:13:18Z</vt:lpwstr>
  </property>
  <property fmtid="{D5CDD505-2E9C-101B-9397-08002B2CF9AE}" pid="4" name="MSIP_Label_425c787f-039f-4287-bd0c-30008109edfc_Method">
    <vt:lpwstr>Standard</vt:lpwstr>
  </property>
  <property fmtid="{D5CDD505-2E9C-101B-9397-08002B2CF9AE}" pid="5" name="MSIP_Label_425c787f-039f-4287-bd0c-30008109edfc_Name">
    <vt:lpwstr>사내한(평문)</vt:lpwstr>
  </property>
  <property fmtid="{D5CDD505-2E9C-101B-9397-08002B2CF9AE}" pid="6" name="MSIP_Label_425c787f-039f-4287-bd0c-30008109edfc_SiteId">
    <vt:lpwstr>f85ca5f1-aa23-4252-a83a-443d333b1fe7</vt:lpwstr>
  </property>
  <property fmtid="{D5CDD505-2E9C-101B-9397-08002B2CF9AE}" pid="7" name="MSIP_Label_425c787f-039f-4287-bd0c-30008109edfc_ActionId">
    <vt:lpwstr>debc31b2-ad41-499b-95bf-24a91465c88d</vt:lpwstr>
  </property>
  <property fmtid="{D5CDD505-2E9C-101B-9397-08002B2CF9AE}" pid="8" name="MSIP_Label_425c787f-039f-4287-bd0c-30008109edfc_ContentBits">
    <vt:lpwstr>0</vt:lpwstr>
  </property>
</Properties>
</file>