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5" r:id="rId19"/>
    <p:sldId id="273" r:id="rId20"/>
    <p:sldId id="276" r:id="rId21"/>
    <p:sldId id="274" r:id="rId22"/>
    <p:sldId id="277" r:id="rId23"/>
    <p:sldId id="281" r:id="rId24"/>
    <p:sldId id="278" r:id="rId25"/>
    <p:sldId id="282" r:id="rId26"/>
    <p:sldId id="289" r:id="rId27"/>
    <p:sldId id="283" r:id="rId28"/>
    <p:sldId id="285" r:id="rId29"/>
    <p:sldId id="286" r:id="rId30"/>
    <p:sldId id="287" r:id="rId31"/>
    <p:sldId id="279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0EDC2-C82E-48F6-BD04-94E47A3CD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FB6D32-FBBD-4F68-B8AB-C9CCFE89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CDA8B-FB76-4823-91B3-5005C0E5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DE58C-9430-4059-A394-17669984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3B50F-A7D8-4CC8-A278-408BFAA9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80197-D953-4C60-8725-1C690B4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2904C-853A-4B90-AF9A-65D9FE1F0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172DC-4BD9-458D-AD37-7AFCE0D3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C563F-E688-4E69-90B7-738DD6F5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FD229-2022-412B-A003-61FFD76A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8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AAFF00-3509-4DB3-B459-02CEEA1AA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D2ABF-AE15-49C8-96E3-1730DFA0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38F89-EB6E-4C52-8233-0DC68E9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48FDA-44A1-4F47-97AD-5608BBA9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3E572-CB99-47F4-9620-18A2CD0D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4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0C4AF-C5C1-41C7-A7DD-BFA6B23F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AF14A-8937-4CF9-8D3F-0CBF6895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630A-A7A6-468A-978F-9FA2D112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E5EA6-5848-498C-849A-8244791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1966F-DB63-4386-AAA9-C10B039B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0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9DF6-DF7F-4DB5-B63D-91FC4DA1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8529-0FAF-49CC-B260-359F6628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8370C-316E-4C66-950B-D7A301DF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A1920-F5F9-42FC-B9BA-6610CC1B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837DC-F5E1-4FF2-954E-10445D3A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3E5E-F43E-4EC3-A3FD-27CA4152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AA710-6FF5-45D0-813A-502EDF0EC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33DB-B29B-4860-B291-F60FA91DF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D8942-6632-4E71-86CE-91319AC0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E8755-3246-4C3C-B4F7-74F8079E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7414A-7C49-4BAF-BF83-3B19B25F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6502A-4FDC-4232-8BE5-B97A491E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28E77-3D55-4512-8A80-63344942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B3513-77D1-4A78-9CC9-89F38D12E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37EC94-86D4-4A9E-95EF-D9A525353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B9407-40F4-4AFC-A938-D814A23DA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230774-3628-436D-89B6-B5173568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39F2F-233F-4DF6-8C74-19BFE829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18FDAC-41D8-4C80-899F-7B0613A0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073-4AEE-4D2C-8BF3-50FFE58D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F4AA4-58A2-447D-A52D-B9FAC720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F5CE0E-D9AA-488E-83CA-A223B3AA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E21A7-A36D-41A3-88ED-45597FC4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9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318CD-E297-4BD0-9991-1177979F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FCA5C-29C3-4CB6-A235-62A60E2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B6074B-774D-4741-A490-3226B3A3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F7C68-1F0C-47AB-9D63-C5464B72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5D64D-6F46-4830-9A11-D5C41F11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1C3D5-7A18-4715-915B-458BCA4E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71A93-8C09-425E-BC09-68485B83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847EB-F10F-47E5-8935-180B19A4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2ABA3-9B1C-4F74-B621-81231C0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8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C5624-B7EF-422A-9BD9-D732CC18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36DD27-2C53-4B24-890E-918E1F3FB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A9E978-BB90-4994-97EB-E878D4BE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0EECC-93D8-430D-B7ED-D6A997DE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84443-2E0A-4E00-8643-0D434FEC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5FD7C-C27E-4AD8-8C0C-4D523108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336C8-DCB2-4A8B-98DD-2C319543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AB5D7-744E-4C9B-8B17-3394982C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9C2C9-1B48-431F-BA42-5230D5115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5425-F24A-423D-AAB8-1621B9BD33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1C026-F050-4BD1-9D49-73890F4F2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6DA9F-EDBB-45B2-A243-46D41A25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12EC-F333-4D5A-A572-39D43EDE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9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14B1-C637-4477-9F84-4B0967C2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27308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C3F3-E9C4-4BB5-B3C1-2B6DDEB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MDP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구성 요소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344DD5-37AD-4065-B55A-52805B5E8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상태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dirty="0"/>
                  <a:t>행동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Action,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dirty="0"/>
                  <a:t>보상 함수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Reward function,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dirty="0"/>
                  <a:t>상태 변환 확률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 transition probability,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ko-KR" altLang="en-US" dirty="0"/>
                  <a:t>할인율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Discount factor,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344DD5-37AD-4065-B55A-52805B5E8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97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AA281FF-FAE0-41CA-8573-8889030E9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상태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AA281FF-FAE0-41CA-8573-8889030E9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EB4688-BC94-404A-9E55-37ED4E495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에이전트가 관찰 가능한 상태의 집합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5,4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5,5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에서의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어떤 상태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이다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EB4688-BC94-404A-9E55-37ED4E495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35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1DDED31-DD6E-41F4-A060-0843BF22EF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행동</a:t>
                </a:r>
                <a:r>
                  <a:rPr lang="en-US" altLang="ko-KR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1DDED31-DD6E-41F4-A060-0843BF22E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A84591-0E0E-4616-BAE5-F2FA170DB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는 에이전트가 상태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에서 할 수 있는 행동의 집합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𝑑𝑜𝑤𝑛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에서 선택한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이다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A84591-0E0E-4616-BAE5-F2FA170DB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4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744F1D2-6553-4BFE-B311-E4219680D1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보상함수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744F1D2-6553-4BFE-B311-E4219680D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5C45EB-0946-4B3B-A9DC-C8737646D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보상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에이전트가 학습할 수 있는 유일한 정보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일 때 에이전트가 받는 보상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5C45EB-0946-4B3B-A9DC-C8737646D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4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7384B-00AA-4297-9164-7681340D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Markov Property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E61F4-0FB1-4A76-820C-6D3607EA3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현재의 정보가 </a:t>
                </a:r>
                <a:r>
                  <a:rPr lang="en-US" altLang="ko-KR" dirty="0"/>
                  <a:t>Markov property</a:t>
                </a:r>
                <a:r>
                  <a:rPr lang="ko-KR" altLang="en-US" dirty="0"/>
                  <a:t>를 가지고 있음 </a:t>
                </a: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미래와 과거는 독립적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의사결정을 할 때 현재의 정보만 영향을 미침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E61F4-0FB1-4A76-820C-6D3607EA3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68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5AB93EE-DDB5-4F09-9DBF-629FB06B3C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상태 변환 확률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ko-KR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5AB93EE-DDB5-4F09-9DBF-629FB06B3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A1C0AD-3D16-4EB3-B96B-68F14C291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행동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 취했을 때 다른 상태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에 도달할 확률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상태 변화에는 확률적인 요인이 들어가기 때문에 확률로 표현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A1C0AD-3D16-4EB3-B96B-68F14C291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45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854A6EA-2ADD-43CA-AB88-A200DF2E7E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할인율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854A6EA-2ADD-43CA-AB88-A200DF2E7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2F62F1-F8B4-4C4B-92C9-DE38BDA5B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보상은 현재에 가까울수록 더 큰 가치를 갖는다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미래의 보상의 가치를 현재의 가치로 환산할 때 할인율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2F62F1-F8B4-4C4B-92C9-DE38BDA5B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0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EF42-8B18-4B8D-9868-35A9D9A5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F4263-5253-46B8-8616-FFDCFA74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강화학습은 </a:t>
            </a:r>
            <a:r>
              <a:rPr lang="en-US" altLang="ko-KR" dirty="0"/>
              <a:t>MDP</a:t>
            </a:r>
            <a:r>
              <a:rPr lang="ko-KR" altLang="en-US" dirty="0"/>
              <a:t>로 정의되는 문제를 푸는 것이 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MDP</a:t>
            </a:r>
            <a:r>
              <a:rPr lang="ko-KR" altLang="en-US" dirty="0"/>
              <a:t>는 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보상함수</a:t>
            </a:r>
            <a:r>
              <a:rPr lang="en-US" altLang="ko-KR" dirty="0"/>
              <a:t>, </a:t>
            </a:r>
            <a:r>
              <a:rPr lang="ko-KR" altLang="en-US" dirty="0"/>
              <a:t>상태 변환 확률</a:t>
            </a:r>
            <a:r>
              <a:rPr lang="en-US" altLang="ko-KR" dirty="0"/>
              <a:t>, </a:t>
            </a:r>
            <a:r>
              <a:rPr lang="ko-KR" altLang="en-US" dirty="0"/>
              <a:t>할인율로 구성됨</a:t>
            </a:r>
          </a:p>
        </p:txBody>
      </p:sp>
    </p:spTree>
    <p:extLst>
      <p:ext uri="{BB962C8B-B14F-4D97-AF65-F5344CB8AC3E}">
        <p14:creationId xmlns:p14="http://schemas.microsoft.com/office/powerpoint/2010/main" val="392773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F87EDCB-55AD-4B48-8FF7-102966F04B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벨만</a:t>
                </a:r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 기대 방정식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𝓥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F87EDCB-55AD-4B48-8FF7-102966F04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8F3515-BB9A-4049-83F8-B0329BA28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정책</a:t>
                </a:r>
                <a:endParaRPr lang="en-US" altLang="ko-KR" dirty="0"/>
              </a:p>
              <a:p>
                <a:r>
                  <a:rPr lang="ko-KR" altLang="en-US" dirty="0" err="1"/>
                  <a:t>반환값</a:t>
                </a:r>
                <a:endParaRPr lang="en-US" altLang="ko-KR" dirty="0"/>
              </a:p>
              <a:p>
                <a:r>
                  <a:rPr lang="ko-KR" altLang="en-US" dirty="0"/>
                  <a:t>가치 함수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8F3515-BB9A-4049-83F8-B0329BA28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51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6F54FAC-46AB-4499-86F0-DE52A27541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정책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6F54FAC-46AB-4499-86F0-DE52A2754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6EC293-40AB-48FA-950C-63C4E51A2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모든 상태에서 에이전트가 할 행동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보상을 최대로 하는 최적정책을 찾는 것이 목표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6EC293-40AB-48FA-950C-63C4E51A2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5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AC72-0DE8-4A96-8902-F1E39E5A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강화 학습이란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0228D-2BCE-47DA-BC96-FF7D5C05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동물이 시행착오를 통해 학습하는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행동심리학자가 제안한 개념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스키너의 쥐 실험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한 장의 지식] 스키너 상자 - 매일경제">
            <a:extLst>
              <a:ext uri="{FF2B5EF4-FFF2-40B4-BE49-F238E27FC236}">
                <a16:creationId xmlns:a16="http://schemas.microsoft.com/office/drawing/2014/main" id="{EB03F678-8979-4381-B8E3-684A5999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18" y="1825625"/>
            <a:ext cx="4581719" cy="45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83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185B74D-BD52-4142-AF7C-C97C0E75C7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반환값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185B74D-BD52-4142-AF7C-C97C0E75C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318FB5-F1C1-4651-8CCE-D5ABB6708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할인율을 적용한 미래에 받을 보상의 합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318FB5-F1C1-4651-8CCE-D5ABB6708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32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4B944C0-6F72-4530-90CE-EC9E21F1F3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가치함수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𝓥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4B944C0-6F72-4530-90CE-EC9E21F1F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9DFED9-B3AF-43B0-AB01-B69F13EEA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현재 상태에서 앞으로 받을 보상의 </a:t>
                </a:r>
                <a:r>
                  <a:rPr lang="ko-KR" altLang="en-US" dirty="0" err="1"/>
                  <a:t>기대값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𝒱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𝒱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457200" lvl="1" indent="0">
                  <a:buNone/>
                </a:pPr>
                <a:r>
                  <a:rPr lang="en-US" altLang="ko-KR" sz="800" dirty="0"/>
                  <a:t>     	</a:t>
                </a:r>
                <a:r>
                  <a:rPr lang="en-US" altLang="ko-KR" sz="1000" dirty="0"/>
                  <a:t> 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en-US" altLang="ko-KR" sz="28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800" dirty="0" err="1">
                    <a:sym typeface="Wingdings" panose="05000000000000000000" pitchFamily="2" charset="2"/>
                  </a:rPr>
                  <a:t>벨만</a:t>
                </a:r>
                <a:r>
                  <a:rPr lang="ko-KR" altLang="en-US" sz="2800" dirty="0">
                    <a:sym typeface="Wingdings" panose="05000000000000000000" pitchFamily="2" charset="2"/>
                  </a:rPr>
                  <a:t> 기대 방정식</a:t>
                </a:r>
                <a:r>
                  <a:rPr lang="en-US" altLang="ko-KR" sz="2800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2800" dirty="0">
                    <a:sym typeface="Wingdings" panose="05000000000000000000" pitchFamily="2" charset="2"/>
                  </a:rPr>
                  <a:t>정책 </a:t>
                </a:r>
                <a:r>
                  <a:rPr lang="en-US" altLang="ko-KR" sz="2800" dirty="0">
                    <a:sym typeface="Wingdings" panose="05000000000000000000" pitchFamily="2" charset="2"/>
                  </a:rPr>
                  <a:t>x)</a:t>
                </a:r>
              </a:p>
              <a:p>
                <a:pPr marL="457200" lvl="1" indent="0">
                  <a:buNone/>
                </a:pPr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3200" dirty="0"/>
                        <m:t> </m:t>
                      </m:r>
                    </m:oMath>
                  </m:oMathPara>
                </a14:m>
                <a:endParaRPr lang="en-US" altLang="ko-KR" sz="3200" dirty="0"/>
              </a:p>
              <a:p>
                <a:pPr marL="457200" lvl="1" indent="0">
                  <a:buNone/>
                </a:pPr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altLang="ko-KR" sz="280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9DFED9-B3AF-43B0-AB01-B69F13EEA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34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5FC0637-73B9-4932-9B01-F7D5A7CDA7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벨만 최적 방정식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𝓥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5FC0637-73B9-4932-9B01-F7D5A7CDA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E0351D-7B0D-432A-8DFC-3027723B9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벨만 기대 방정식에서 정책 중 최적 정책 선택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E0351D-7B0D-432A-8DFC-3027723B9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C0935-9024-46CD-A906-85C9992C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147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강화학습 알고리즘 순서도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EEA79-6035-4A42-9AA9-AADB488A9D70}"/>
              </a:ext>
            </a:extLst>
          </p:cNvPr>
          <p:cNvSpPr/>
          <p:nvPr/>
        </p:nvSpPr>
        <p:spPr>
          <a:xfrm>
            <a:off x="4720205" y="1261262"/>
            <a:ext cx="2751589" cy="536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순차적 행동 결정 문제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BB66C2-C864-44EA-A8FE-43CC7A1A12A4}"/>
              </a:ext>
            </a:extLst>
          </p:cNvPr>
          <p:cNvSpPr/>
          <p:nvPr/>
        </p:nvSpPr>
        <p:spPr>
          <a:xfrm>
            <a:off x="4720205" y="2210907"/>
            <a:ext cx="2751589" cy="536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MDP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D1668D-AEEB-4BC7-A3F0-391AC03830C9}"/>
              </a:ext>
            </a:extLst>
          </p:cNvPr>
          <p:cNvSpPr/>
          <p:nvPr/>
        </p:nvSpPr>
        <p:spPr>
          <a:xfrm>
            <a:off x="2800524" y="3160552"/>
            <a:ext cx="2751589" cy="536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F212A-874F-4823-9D3A-6B7F049C3030}"/>
              </a:ext>
            </a:extLst>
          </p:cNvPr>
          <p:cNvSpPr/>
          <p:nvPr/>
        </p:nvSpPr>
        <p:spPr>
          <a:xfrm>
            <a:off x="6639887" y="3160552"/>
            <a:ext cx="2751589" cy="536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A3963-A0A1-4651-852D-426335D35248}"/>
              </a:ext>
            </a:extLst>
          </p:cNvPr>
          <p:cNvSpPr/>
          <p:nvPr/>
        </p:nvSpPr>
        <p:spPr>
          <a:xfrm>
            <a:off x="2800524" y="4110197"/>
            <a:ext cx="2751589" cy="536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정책 </a:t>
            </a:r>
            <a:r>
              <a:rPr lang="ko-KR" altLang="en-US" dirty="0" err="1"/>
              <a:t>이터레이션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7F9CEC-F11E-4313-A9D0-EDC4C9A730E7}"/>
              </a:ext>
            </a:extLst>
          </p:cNvPr>
          <p:cNvSpPr/>
          <p:nvPr/>
        </p:nvSpPr>
        <p:spPr>
          <a:xfrm>
            <a:off x="6639886" y="4110197"/>
            <a:ext cx="2751589" cy="536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가치 </a:t>
            </a:r>
            <a:r>
              <a:rPr lang="ko-KR" altLang="en-US" dirty="0" err="1"/>
              <a:t>이터레이션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58AE96-8B04-4257-866C-8490F1CD1C14}"/>
              </a:ext>
            </a:extLst>
          </p:cNvPr>
          <p:cNvSpPr/>
          <p:nvPr/>
        </p:nvSpPr>
        <p:spPr>
          <a:xfrm>
            <a:off x="2800522" y="5078662"/>
            <a:ext cx="2751589" cy="536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살사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ECD9CA-ED86-44A3-82C7-E7CABE86792C}"/>
              </a:ext>
            </a:extLst>
          </p:cNvPr>
          <p:cNvSpPr/>
          <p:nvPr/>
        </p:nvSpPr>
        <p:spPr>
          <a:xfrm>
            <a:off x="6639886" y="5082504"/>
            <a:ext cx="2751589" cy="536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큐러닝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5F7565-4641-42DE-A014-56ED240E6F8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1798158"/>
            <a:ext cx="0" cy="4127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8A53BC-23F6-4138-910E-62627F49D61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176319" y="2747803"/>
            <a:ext cx="1391174" cy="4127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FCE8D2-20B6-403F-BA7A-3DB1D639C1D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39886" y="2747803"/>
            <a:ext cx="1375796" cy="4127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EF37E3-0A9D-4DA1-A7BD-EFEF1E5900E7}"/>
              </a:ext>
            </a:extLst>
          </p:cNvPr>
          <p:cNvCxnSpPr/>
          <p:nvPr/>
        </p:nvCxnSpPr>
        <p:spPr>
          <a:xfrm>
            <a:off x="4183309" y="3697448"/>
            <a:ext cx="0" cy="4127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AE5F5F-B7B3-4463-B288-D3600E9D7003}"/>
              </a:ext>
            </a:extLst>
          </p:cNvPr>
          <p:cNvCxnSpPr/>
          <p:nvPr/>
        </p:nvCxnSpPr>
        <p:spPr>
          <a:xfrm>
            <a:off x="8015680" y="3697448"/>
            <a:ext cx="0" cy="4127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A08FCE-2CE6-4B8A-AB73-D9E967336450}"/>
              </a:ext>
            </a:extLst>
          </p:cNvPr>
          <p:cNvCxnSpPr/>
          <p:nvPr/>
        </p:nvCxnSpPr>
        <p:spPr>
          <a:xfrm>
            <a:off x="8028260" y="4665913"/>
            <a:ext cx="0" cy="4127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EC83BA4-2E24-4C94-B66E-85BF97AD997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76317" y="4656503"/>
            <a:ext cx="0" cy="4221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BF3D2F6-C8C5-4699-A612-E7FAE8DE4662}"/>
              </a:ext>
            </a:extLst>
          </p:cNvPr>
          <p:cNvCxnSpPr/>
          <p:nvPr/>
        </p:nvCxnSpPr>
        <p:spPr>
          <a:xfrm>
            <a:off x="8015680" y="5615558"/>
            <a:ext cx="0" cy="4127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9E7CC9-6F3C-4DC3-8DF0-2058B7B6F528}"/>
              </a:ext>
            </a:extLst>
          </p:cNvPr>
          <p:cNvSpPr/>
          <p:nvPr/>
        </p:nvSpPr>
        <p:spPr>
          <a:xfrm>
            <a:off x="6639885" y="6028307"/>
            <a:ext cx="2751589" cy="536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DQN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0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27E5508-253B-4113-948D-56B0B3E895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큐함수 </a:t>
                </a:r>
                <a:r>
                  <a:rPr lang="en-US" altLang="ko-KR" b="1" dirty="0">
                    <a:solidFill>
                      <a:schemeClr val="accent5">
                        <a:lumMod val="75000"/>
                      </a:schemeClr>
                    </a:solidFill>
                  </a:rPr>
                  <a:t>- </a:t>
                </a:r>
                <a:r>
                  <a:rPr lang="ko-KR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행동 가치함수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27E5508-253B-4113-948D-56B0B3E89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E94BBB-6C1F-4FDD-8E63-2F723D98B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𝒱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상태 가치함수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행동 가치</a:t>
                </a:r>
                <a:r>
                  <a:rPr lang="en-US" altLang="ko-KR" dirty="0"/>
                  <a:t>									          </a:t>
                </a:r>
                <a:r>
                  <a:rPr lang="ko-KR" altLang="en-US" dirty="0"/>
                  <a:t>함수</a:t>
                </a:r>
                <a:endParaRPr lang="en-US" altLang="ko-KR" dirty="0"/>
              </a:p>
              <a:p>
                <a:r>
                  <a:rPr lang="ko-KR" altLang="en-US" dirty="0"/>
                  <a:t>특정 상태에서의 어떤 행동의 가치를 나타냄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E94BBB-6C1F-4FDD-8E63-2F723D98B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326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E6A1E-8EF6-4530-B8D3-8E4C3876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51B428-E7CB-4E9E-BC65-8BC57DBBA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Greedy action – </a:t>
                </a:r>
                <a:r>
                  <a:rPr lang="ko-KR" altLang="en-US" dirty="0"/>
                  <a:t>탐욕 정책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51B428-E7CB-4E9E-BC65-8BC57DBBA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77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A5418-FEC6-4FA9-9292-6AC3D45B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Q-learning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22EE527-4073-4D1D-9FBA-953CD904C4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18670" y="1976626"/>
          <a:ext cx="5730380" cy="418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076">
                  <a:extLst>
                    <a:ext uri="{9D8B030D-6E8A-4147-A177-3AD203B41FA5}">
                      <a16:colId xmlns:a16="http://schemas.microsoft.com/office/drawing/2014/main" val="2261530474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35329991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406720372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172057776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2889248803"/>
                    </a:ext>
                  </a:extLst>
                </a:gridCol>
              </a:tblGrid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맛집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 =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81247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09660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25663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71529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983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A82DF8-C9DF-448B-B55E-3263524B33B0}"/>
              </a:ext>
            </a:extLst>
          </p:cNvPr>
          <p:cNvCxnSpPr>
            <a:cxnSpLocks/>
          </p:cNvCxnSpPr>
          <p:nvPr/>
        </p:nvCxnSpPr>
        <p:spPr>
          <a:xfrm>
            <a:off x="2918670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B4CD7F-9726-44AD-A0A0-BF57C2F9D107}"/>
              </a:ext>
            </a:extLst>
          </p:cNvPr>
          <p:cNvCxnSpPr>
            <a:cxnSpLocks/>
          </p:cNvCxnSpPr>
          <p:nvPr/>
        </p:nvCxnSpPr>
        <p:spPr>
          <a:xfrm flipV="1">
            <a:off x="2918670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A20704-635B-4F1D-9884-74D4D0525463}"/>
              </a:ext>
            </a:extLst>
          </p:cNvPr>
          <p:cNvCxnSpPr>
            <a:cxnSpLocks/>
          </p:cNvCxnSpPr>
          <p:nvPr/>
        </p:nvCxnSpPr>
        <p:spPr>
          <a:xfrm>
            <a:off x="4051883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D72F26A-2D24-40C2-85D0-8844258BF637}"/>
              </a:ext>
            </a:extLst>
          </p:cNvPr>
          <p:cNvCxnSpPr>
            <a:cxnSpLocks/>
          </p:cNvCxnSpPr>
          <p:nvPr/>
        </p:nvCxnSpPr>
        <p:spPr>
          <a:xfrm flipV="1">
            <a:off x="4051883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4FF9C9-8A7E-455C-B222-E72BFBD4864C}"/>
              </a:ext>
            </a:extLst>
          </p:cNvPr>
          <p:cNvCxnSpPr>
            <a:cxnSpLocks/>
          </p:cNvCxnSpPr>
          <p:nvPr/>
        </p:nvCxnSpPr>
        <p:spPr>
          <a:xfrm>
            <a:off x="518509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11EEB5F-BDE6-4D12-8574-5418DAA8009E}"/>
              </a:ext>
            </a:extLst>
          </p:cNvPr>
          <p:cNvCxnSpPr>
            <a:cxnSpLocks/>
          </p:cNvCxnSpPr>
          <p:nvPr/>
        </p:nvCxnSpPr>
        <p:spPr>
          <a:xfrm flipV="1">
            <a:off x="518509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5D3B531-A1EC-469A-B5B7-F8C40C53668F}"/>
              </a:ext>
            </a:extLst>
          </p:cNvPr>
          <p:cNvCxnSpPr>
            <a:cxnSpLocks/>
          </p:cNvCxnSpPr>
          <p:nvPr/>
        </p:nvCxnSpPr>
        <p:spPr>
          <a:xfrm>
            <a:off x="635046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0F8DAF2-6F1B-4216-A918-8F0C30297CA9}"/>
              </a:ext>
            </a:extLst>
          </p:cNvPr>
          <p:cNvCxnSpPr>
            <a:cxnSpLocks/>
          </p:cNvCxnSpPr>
          <p:nvPr/>
        </p:nvCxnSpPr>
        <p:spPr>
          <a:xfrm flipV="1">
            <a:off x="635046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99B6B0E-2A51-447A-B9BB-C9119280D7B9}"/>
              </a:ext>
            </a:extLst>
          </p:cNvPr>
          <p:cNvCxnSpPr>
            <a:cxnSpLocks/>
          </p:cNvCxnSpPr>
          <p:nvPr/>
        </p:nvCxnSpPr>
        <p:spPr>
          <a:xfrm>
            <a:off x="2918670" y="281031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02270-C4B3-45BE-8EB4-65E275D97190}"/>
              </a:ext>
            </a:extLst>
          </p:cNvPr>
          <p:cNvCxnSpPr>
            <a:cxnSpLocks/>
          </p:cNvCxnSpPr>
          <p:nvPr/>
        </p:nvCxnSpPr>
        <p:spPr>
          <a:xfrm flipV="1">
            <a:off x="2918670" y="281031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8147CA5-6907-4769-9EC9-5553ACCE4C1A}"/>
              </a:ext>
            </a:extLst>
          </p:cNvPr>
          <p:cNvCxnSpPr>
            <a:cxnSpLocks/>
          </p:cNvCxnSpPr>
          <p:nvPr/>
        </p:nvCxnSpPr>
        <p:spPr>
          <a:xfrm>
            <a:off x="2918670" y="364399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BF7D55-1732-400E-A140-BF10D0420713}"/>
              </a:ext>
            </a:extLst>
          </p:cNvPr>
          <p:cNvCxnSpPr>
            <a:cxnSpLocks/>
          </p:cNvCxnSpPr>
          <p:nvPr/>
        </p:nvCxnSpPr>
        <p:spPr>
          <a:xfrm flipV="1">
            <a:off x="2918670" y="364399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DB4614-CA53-4EDA-A353-5B61F3583DE5}"/>
              </a:ext>
            </a:extLst>
          </p:cNvPr>
          <p:cNvCxnSpPr>
            <a:cxnSpLocks/>
          </p:cNvCxnSpPr>
          <p:nvPr/>
        </p:nvCxnSpPr>
        <p:spPr>
          <a:xfrm>
            <a:off x="2918670" y="447768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E9F83C-03C6-4B6B-9C80-0803C56ABEA5}"/>
              </a:ext>
            </a:extLst>
          </p:cNvPr>
          <p:cNvCxnSpPr>
            <a:cxnSpLocks/>
          </p:cNvCxnSpPr>
          <p:nvPr/>
        </p:nvCxnSpPr>
        <p:spPr>
          <a:xfrm flipV="1">
            <a:off x="2918670" y="447768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DA621EB-7F72-4B7B-B12C-36905D1DDBED}"/>
              </a:ext>
            </a:extLst>
          </p:cNvPr>
          <p:cNvCxnSpPr>
            <a:cxnSpLocks/>
          </p:cNvCxnSpPr>
          <p:nvPr/>
        </p:nvCxnSpPr>
        <p:spPr>
          <a:xfrm>
            <a:off x="2918670" y="533089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F48E4E-C936-43F9-AE66-E80E6399FD41}"/>
              </a:ext>
            </a:extLst>
          </p:cNvPr>
          <p:cNvCxnSpPr>
            <a:cxnSpLocks/>
          </p:cNvCxnSpPr>
          <p:nvPr/>
        </p:nvCxnSpPr>
        <p:spPr>
          <a:xfrm flipV="1">
            <a:off x="2918670" y="533089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4DA3D6-BA1A-4ED1-9950-A1FF9EB2B92F}"/>
              </a:ext>
            </a:extLst>
          </p:cNvPr>
          <p:cNvCxnSpPr>
            <a:cxnSpLocks/>
          </p:cNvCxnSpPr>
          <p:nvPr/>
        </p:nvCxnSpPr>
        <p:spPr>
          <a:xfrm>
            <a:off x="4051883" y="27907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6DB6AEF-85E6-44A6-B6B8-F15713A0DED2}"/>
              </a:ext>
            </a:extLst>
          </p:cNvPr>
          <p:cNvCxnSpPr>
            <a:cxnSpLocks/>
          </p:cNvCxnSpPr>
          <p:nvPr/>
        </p:nvCxnSpPr>
        <p:spPr>
          <a:xfrm flipV="1">
            <a:off x="4051883" y="27907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FFC3FC-4A56-4EE9-83FD-5ABCAC6AE1C2}"/>
              </a:ext>
            </a:extLst>
          </p:cNvPr>
          <p:cNvCxnSpPr>
            <a:cxnSpLocks/>
          </p:cNvCxnSpPr>
          <p:nvPr/>
        </p:nvCxnSpPr>
        <p:spPr>
          <a:xfrm>
            <a:off x="4051883" y="366352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26DBA24-0BB8-481A-B935-CF89BC9B7F0C}"/>
              </a:ext>
            </a:extLst>
          </p:cNvPr>
          <p:cNvCxnSpPr>
            <a:cxnSpLocks/>
          </p:cNvCxnSpPr>
          <p:nvPr/>
        </p:nvCxnSpPr>
        <p:spPr>
          <a:xfrm flipV="1">
            <a:off x="4051883" y="366352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C48AF20-A8EA-4E04-AE6E-53F21FE4615C}"/>
              </a:ext>
            </a:extLst>
          </p:cNvPr>
          <p:cNvCxnSpPr>
            <a:cxnSpLocks/>
          </p:cNvCxnSpPr>
          <p:nvPr/>
        </p:nvCxnSpPr>
        <p:spPr>
          <a:xfrm>
            <a:off x="4051883" y="448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4C0ABAF-4C44-4A62-BF5D-D0CB00F4E2B8}"/>
              </a:ext>
            </a:extLst>
          </p:cNvPr>
          <p:cNvCxnSpPr>
            <a:cxnSpLocks/>
          </p:cNvCxnSpPr>
          <p:nvPr/>
        </p:nvCxnSpPr>
        <p:spPr>
          <a:xfrm flipV="1">
            <a:off x="4051883" y="448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337207B-32D1-4479-B19E-07367798466C}"/>
              </a:ext>
            </a:extLst>
          </p:cNvPr>
          <p:cNvCxnSpPr>
            <a:cxnSpLocks/>
          </p:cNvCxnSpPr>
          <p:nvPr/>
        </p:nvCxnSpPr>
        <p:spPr>
          <a:xfrm>
            <a:off x="4051883" y="531843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3F6743C-2621-476E-8F6E-E9A45BAF7F4E}"/>
              </a:ext>
            </a:extLst>
          </p:cNvPr>
          <p:cNvCxnSpPr>
            <a:cxnSpLocks/>
          </p:cNvCxnSpPr>
          <p:nvPr/>
        </p:nvCxnSpPr>
        <p:spPr>
          <a:xfrm flipV="1">
            <a:off x="4051883" y="531843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56D0E82-28C0-45C9-BFCE-CFB25A535B4B}"/>
              </a:ext>
            </a:extLst>
          </p:cNvPr>
          <p:cNvCxnSpPr>
            <a:cxnSpLocks/>
          </p:cNvCxnSpPr>
          <p:nvPr/>
        </p:nvCxnSpPr>
        <p:spPr>
          <a:xfrm>
            <a:off x="5201174" y="282983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7360E73-5291-4639-9785-F78F62129941}"/>
              </a:ext>
            </a:extLst>
          </p:cNvPr>
          <p:cNvCxnSpPr>
            <a:cxnSpLocks/>
          </p:cNvCxnSpPr>
          <p:nvPr/>
        </p:nvCxnSpPr>
        <p:spPr>
          <a:xfrm flipV="1">
            <a:off x="5201174" y="282983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C9CCB51-8E10-48F8-BA7F-5D5490BE8382}"/>
              </a:ext>
            </a:extLst>
          </p:cNvPr>
          <p:cNvCxnSpPr>
            <a:cxnSpLocks/>
          </p:cNvCxnSpPr>
          <p:nvPr/>
        </p:nvCxnSpPr>
        <p:spPr>
          <a:xfrm>
            <a:off x="5185096" y="36705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5B8CEA5-E9F5-4A4E-B251-8A039AE65EF6}"/>
              </a:ext>
            </a:extLst>
          </p:cNvPr>
          <p:cNvCxnSpPr>
            <a:cxnSpLocks/>
          </p:cNvCxnSpPr>
          <p:nvPr/>
        </p:nvCxnSpPr>
        <p:spPr>
          <a:xfrm flipV="1">
            <a:off x="5185096" y="36705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4280FE-AA52-437F-BA04-A9F19DB989AF}"/>
              </a:ext>
            </a:extLst>
          </p:cNvPr>
          <p:cNvCxnSpPr>
            <a:cxnSpLocks/>
          </p:cNvCxnSpPr>
          <p:nvPr/>
        </p:nvCxnSpPr>
        <p:spPr>
          <a:xfrm>
            <a:off x="5201174" y="450140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FB046C3-5C3E-4292-925F-068EB6A954CE}"/>
              </a:ext>
            </a:extLst>
          </p:cNvPr>
          <p:cNvCxnSpPr>
            <a:cxnSpLocks/>
          </p:cNvCxnSpPr>
          <p:nvPr/>
        </p:nvCxnSpPr>
        <p:spPr>
          <a:xfrm flipV="1">
            <a:off x="5201174" y="450140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3D6D48-E9CE-4155-9D41-5BBE67208321}"/>
              </a:ext>
            </a:extLst>
          </p:cNvPr>
          <p:cNvCxnSpPr>
            <a:cxnSpLocks/>
          </p:cNvCxnSpPr>
          <p:nvPr/>
        </p:nvCxnSpPr>
        <p:spPr>
          <a:xfrm>
            <a:off x="5203273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363B81E-4063-4551-A052-2FBFD0B07E7E}"/>
              </a:ext>
            </a:extLst>
          </p:cNvPr>
          <p:cNvCxnSpPr>
            <a:cxnSpLocks/>
          </p:cNvCxnSpPr>
          <p:nvPr/>
        </p:nvCxnSpPr>
        <p:spPr>
          <a:xfrm flipV="1">
            <a:off x="5203273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94D390-1E2D-453F-A41F-E4FC8E627EEB}"/>
              </a:ext>
            </a:extLst>
          </p:cNvPr>
          <p:cNvCxnSpPr>
            <a:cxnSpLocks/>
          </p:cNvCxnSpPr>
          <p:nvPr/>
        </p:nvCxnSpPr>
        <p:spPr>
          <a:xfrm>
            <a:off x="6350465" y="282840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1C01E24-A244-40BE-A05E-D908F89C8FFE}"/>
              </a:ext>
            </a:extLst>
          </p:cNvPr>
          <p:cNvCxnSpPr>
            <a:cxnSpLocks/>
          </p:cNvCxnSpPr>
          <p:nvPr/>
        </p:nvCxnSpPr>
        <p:spPr>
          <a:xfrm flipV="1">
            <a:off x="6350465" y="282840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4B0813-599A-4EA6-9520-7C3706D66D14}"/>
              </a:ext>
            </a:extLst>
          </p:cNvPr>
          <p:cNvCxnSpPr>
            <a:cxnSpLocks/>
          </p:cNvCxnSpPr>
          <p:nvPr/>
        </p:nvCxnSpPr>
        <p:spPr>
          <a:xfrm>
            <a:off x="6377730" y="368017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0CE37B5-4EF1-48D9-B523-88F55451FD56}"/>
              </a:ext>
            </a:extLst>
          </p:cNvPr>
          <p:cNvCxnSpPr>
            <a:cxnSpLocks/>
          </p:cNvCxnSpPr>
          <p:nvPr/>
        </p:nvCxnSpPr>
        <p:spPr>
          <a:xfrm flipV="1">
            <a:off x="6377730" y="368017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5051C86-2533-416C-BE1B-25129D6F91A5}"/>
              </a:ext>
            </a:extLst>
          </p:cNvPr>
          <p:cNvCxnSpPr>
            <a:cxnSpLocks/>
          </p:cNvCxnSpPr>
          <p:nvPr/>
        </p:nvCxnSpPr>
        <p:spPr>
          <a:xfrm>
            <a:off x="6377730" y="449715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A9009F8-6552-4BFB-A4D0-7FAE95F00024}"/>
              </a:ext>
            </a:extLst>
          </p:cNvPr>
          <p:cNvCxnSpPr>
            <a:cxnSpLocks/>
          </p:cNvCxnSpPr>
          <p:nvPr/>
        </p:nvCxnSpPr>
        <p:spPr>
          <a:xfrm flipV="1">
            <a:off x="6377730" y="449715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CE5D01-F190-4687-A1E8-F90197B5ADDB}"/>
              </a:ext>
            </a:extLst>
          </p:cNvPr>
          <p:cNvCxnSpPr>
            <a:cxnSpLocks/>
          </p:cNvCxnSpPr>
          <p:nvPr/>
        </p:nvCxnSpPr>
        <p:spPr>
          <a:xfrm>
            <a:off x="6350465" y="532844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4C463A4-1920-424B-AE8D-4DF2B00DE4A4}"/>
              </a:ext>
            </a:extLst>
          </p:cNvPr>
          <p:cNvCxnSpPr>
            <a:cxnSpLocks/>
          </p:cNvCxnSpPr>
          <p:nvPr/>
        </p:nvCxnSpPr>
        <p:spPr>
          <a:xfrm flipV="1">
            <a:off x="6350465" y="532844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E88EE9-F102-4546-8A08-253C61410D0D}"/>
              </a:ext>
            </a:extLst>
          </p:cNvPr>
          <p:cNvCxnSpPr>
            <a:cxnSpLocks/>
          </p:cNvCxnSpPr>
          <p:nvPr/>
        </p:nvCxnSpPr>
        <p:spPr>
          <a:xfrm>
            <a:off x="7510943" y="283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64A64F2-22A5-464F-B856-49478B31193E}"/>
              </a:ext>
            </a:extLst>
          </p:cNvPr>
          <p:cNvCxnSpPr>
            <a:cxnSpLocks/>
          </p:cNvCxnSpPr>
          <p:nvPr/>
        </p:nvCxnSpPr>
        <p:spPr>
          <a:xfrm flipV="1">
            <a:off x="7510943" y="283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6E0A474-8F14-40EC-968B-0DDD023BE1A7}"/>
              </a:ext>
            </a:extLst>
          </p:cNvPr>
          <p:cNvCxnSpPr>
            <a:cxnSpLocks/>
          </p:cNvCxnSpPr>
          <p:nvPr/>
        </p:nvCxnSpPr>
        <p:spPr>
          <a:xfrm>
            <a:off x="7506049" y="3661580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BF11D5B-5A2D-4553-A748-A380E6A6288B}"/>
              </a:ext>
            </a:extLst>
          </p:cNvPr>
          <p:cNvCxnSpPr>
            <a:cxnSpLocks/>
          </p:cNvCxnSpPr>
          <p:nvPr/>
        </p:nvCxnSpPr>
        <p:spPr>
          <a:xfrm flipV="1">
            <a:off x="7506049" y="3661580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6368E6-BDE6-488E-BC2E-76B718F339BD}"/>
              </a:ext>
            </a:extLst>
          </p:cNvPr>
          <p:cNvCxnSpPr>
            <a:cxnSpLocks/>
          </p:cNvCxnSpPr>
          <p:nvPr/>
        </p:nvCxnSpPr>
        <p:spPr>
          <a:xfrm>
            <a:off x="7508496" y="448474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519C540-6A4F-4BCE-AD5B-E0809B4EECF2}"/>
              </a:ext>
            </a:extLst>
          </p:cNvPr>
          <p:cNvCxnSpPr>
            <a:cxnSpLocks/>
          </p:cNvCxnSpPr>
          <p:nvPr/>
        </p:nvCxnSpPr>
        <p:spPr>
          <a:xfrm flipV="1">
            <a:off x="7508496" y="448474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D48283F-2F6C-47A3-A8EB-9D4CE5570CD4}"/>
              </a:ext>
            </a:extLst>
          </p:cNvPr>
          <p:cNvCxnSpPr>
            <a:cxnSpLocks/>
          </p:cNvCxnSpPr>
          <p:nvPr/>
        </p:nvCxnSpPr>
        <p:spPr>
          <a:xfrm>
            <a:off x="7508496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73BA0C-6F69-4D34-9E77-9AB4F9FCAD20}"/>
              </a:ext>
            </a:extLst>
          </p:cNvPr>
          <p:cNvCxnSpPr>
            <a:cxnSpLocks/>
          </p:cNvCxnSpPr>
          <p:nvPr/>
        </p:nvCxnSpPr>
        <p:spPr>
          <a:xfrm flipV="1">
            <a:off x="7508496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B5B478-6391-408B-AF9B-658B2CCD4AB9}"/>
              </a:ext>
            </a:extLst>
          </p:cNvPr>
          <p:cNvSpPr txBox="1"/>
          <p:nvPr/>
        </p:nvSpPr>
        <p:spPr>
          <a:xfrm>
            <a:off x="3050797" y="2172399"/>
            <a:ext cx="98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출발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558F48-BDF0-442D-ACDA-B8F1C38C6030}"/>
                  </a:ext>
                </a:extLst>
              </p:cNvPr>
              <p:cNvSpPr txBox="1"/>
              <p:nvPr/>
            </p:nvSpPr>
            <p:spPr>
              <a:xfrm>
                <a:off x="2334235" y="1456778"/>
                <a:ext cx="729632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limLow>
                            <m:limLow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558F48-BDF0-442D-ACDA-B8F1C38C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35" y="1456778"/>
                <a:ext cx="7296325" cy="506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61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B02BF-528C-445D-B9B9-909F673D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Q-learning - Exploration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E9A5C5-0098-413A-9701-40CAC830D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b="0" dirty="0"/>
                  <a:t>-Greedy</a:t>
                </a: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func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E9A5C5-0098-413A-9701-40CAC830D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A5418-FEC6-4FA9-9292-6AC3D45B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Q-learning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22EE527-4073-4D1D-9FBA-953CD904C4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18670" y="1976626"/>
          <a:ext cx="5730380" cy="418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076">
                  <a:extLst>
                    <a:ext uri="{9D8B030D-6E8A-4147-A177-3AD203B41FA5}">
                      <a16:colId xmlns:a16="http://schemas.microsoft.com/office/drawing/2014/main" val="2261530474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35329991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406720372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172057776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2889248803"/>
                    </a:ext>
                  </a:extLst>
                </a:gridCol>
              </a:tblGrid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맛집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 =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81247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09660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25663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71529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983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A82DF8-C9DF-448B-B55E-3263524B33B0}"/>
              </a:ext>
            </a:extLst>
          </p:cNvPr>
          <p:cNvCxnSpPr>
            <a:cxnSpLocks/>
          </p:cNvCxnSpPr>
          <p:nvPr/>
        </p:nvCxnSpPr>
        <p:spPr>
          <a:xfrm>
            <a:off x="2918670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B4CD7F-9726-44AD-A0A0-BF57C2F9D107}"/>
              </a:ext>
            </a:extLst>
          </p:cNvPr>
          <p:cNvCxnSpPr>
            <a:cxnSpLocks/>
          </p:cNvCxnSpPr>
          <p:nvPr/>
        </p:nvCxnSpPr>
        <p:spPr>
          <a:xfrm flipV="1">
            <a:off x="2918670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A20704-635B-4F1D-9884-74D4D0525463}"/>
              </a:ext>
            </a:extLst>
          </p:cNvPr>
          <p:cNvCxnSpPr>
            <a:cxnSpLocks/>
          </p:cNvCxnSpPr>
          <p:nvPr/>
        </p:nvCxnSpPr>
        <p:spPr>
          <a:xfrm>
            <a:off x="4051883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D72F26A-2D24-40C2-85D0-8844258BF637}"/>
              </a:ext>
            </a:extLst>
          </p:cNvPr>
          <p:cNvCxnSpPr>
            <a:cxnSpLocks/>
          </p:cNvCxnSpPr>
          <p:nvPr/>
        </p:nvCxnSpPr>
        <p:spPr>
          <a:xfrm flipV="1">
            <a:off x="4051883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4FF9C9-8A7E-455C-B222-E72BFBD4864C}"/>
              </a:ext>
            </a:extLst>
          </p:cNvPr>
          <p:cNvCxnSpPr>
            <a:cxnSpLocks/>
          </p:cNvCxnSpPr>
          <p:nvPr/>
        </p:nvCxnSpPr>
        <p:spPr>
          <a:xfrm>
            <a:off x="518509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11EEB5F-BDE6-4D12-8574-5418DAA8009E}"/>
              </a:ext>
            </a:extLst>
          </p:cNvPr>
          <p:cNvCxnSpPr>
            <a:cxnSpLocks/>
          </p:cNvCxnSpPr>
          <p:nvPr/>
        </p:nvCxnSpPr>
        <p:spPr>
          <a:xfrm flipV="1">
            <a:off x="518509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5D3B531-A1EC-469A-B5B7-F8C40C53668F}"/>
              </a:ext>
            </a:extLst>
          </p:cNvPr>
          <p:cNvCxnSpPr>
            <a:cxnSpLocks/>
          </p:cNvCxnSpPr>
          <p:nvPr/>
        </p:nvCxnSpPr>
        <p:spPr>
          <a:xfrm>
            <a:off x="635046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0F8DAF2-6F1B-4216-A918-8F0C30297CA9}"/>
              </a:ext>
            </a:extLst>
          </p:cNvPr>
          <p:cNvCxnSpPr>
            <a:cxnSpLocks/>
          </p:cNvCxnSpPr>
          <p:nvPr/>
        </p:nvCxnSpPr>
        <p:spPr>
          <a:xfrm flipV="1">
            <a:off x="635046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99B6B0E-2A51-447A-B9BB-C9119280D7B9}"/>
              </a:ext>
            </a:extLst>
          </p:cNvPr>
          <p:cNvCxnSpPr>
            <a:cxnSpLocks/>
          </p:cNvCxnSpPr>
          <p:nvPr/>
        </p:nvCxnSpPr>
        <p:spPr>
          <a:xfrm>
            <a:off x="2918670" y="281031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02270-C4B3-45BE-8EB4-65E275D97190}"/>
              </a:ext>
            </a:extLst>
          </p:cNvPr>
          <p:cNvCxnSpPr>
            <a:cxnSpLocks/>
          </p:cNvCxnSpPr>
          <p:nvPr/>
        </p:nvCxnSpPr>
        <p:spPr>
          <a:xfrm flipV="1">
            <a:off x="2918670" y="281031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8147CA5-6907-4769-9EC9-5553ACCE4C1A}"/>
              </a:ext>
            </a:extLst>
          </p:cNvPr>
          <p:cNvCxnSpPr>
            <a:cxnSpLocks/>
          </p:cNvCxnSpPr>
          <p:nvPr/>
        </p:nvCxnSpPr>
        <p:spPr>
          <a:xfrm>
            <a:off x="2918670" y="364399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BF7D55-1732-400E-A140-BF10D0420713}"/>
              </a:ext>
            </a:extLst>
          </p:cNvPr>
          <p:cNvCxnSpPr>
            <a:cxnSpLocks/>
          </p:cNvCxnSpPr>
          <p:nvPr/>
        </p:nvCxnSpPr>
        <p:spPr>
          <a:xfrm flipV="1">
            <a:off x="2918670" y="364399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DB4614-CA53-4EDA-A353-5B61F3583DE5}"/>
              </a:ext>
            </a:extLst>
          </p:cNvPr>
          <p:cNvCxnSpPr>
            <a:cxnSpLocks/>
          </p:cNvCxnSpPr>
          <p:nvPr/>
        </p:nvCxnSpPr>
        <p:spPr>
          <a:xfrm>
            <a:off x="2918670" y="447768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E9F83C-03C6-4B6B-9C80-0803C56ABEA5}"/>
              </a:ext>
            </a:extLst>
          </p:cNvPr>
          <p:cNvCxnSpPr>
            <a:cxnSpLocks/>
          </p:cNvCxnSpPr>
          <p:nvPr/>
        </p:nvCxnSpPr>
        <p:spPr>
          <a:xfrm flipV="1">
            <a:off x="2918670" y="447768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DA621EB-7F72-4B7B-B12C-36905D1DDBED}"/>
              </a:ext>
            </a:extLst>
          </p:cNvPr>
          <p:cNvCxnSpPr>
            <a:cxnSpLocks/>
          </p:cNvCxnSpPr>
          <p:nvPr/>
        </p:nvCxnSpPr>
        <p:spPr>
          <a:xfrm>
            <a:off x="2918670" y="533089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F48E4E-C936-43F9-AE66-E80E6399FD41}"/>
              </a:ext>
            </a:extLst>
          </p:cNvPr>
          <p:cNvCxnSpPr>
            <a:cxnSpLocks/>
          </p:cNvCxnSpPr>
          <p:nvPr/>
        </p:nvCxnSpPr>
        <p:spPr>
          <a:xfrm flipV="1">
            <a:off x="2918670" y="533089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4DA3D6-BA1A-4ED1-9950-A1FF9EB2B92F}"/>
              </a:ext>
            </a:extLst>
          </p:cNvPr>
          <p:cNvCxnSpPr>
            <a:cxnSpLocks/>
          </p:cNvCxnSpPr>
          <p:nvPr/>
        </p:nvCxnSpPr>
        <p:spPr>
          <a:xfrm>
            <a:off x="4051883" y="27907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6DB6AEF-85E6-44A6-B6B8-F15713A0DED2}"/>
              </a:ext>
            </a:extLst>
          </p:cNvPr>
          <p:cNvCxnSpPr>
            <a:cxnSpLocks/>
          </p:cNvCxnSpPr>
          <p:nvPr/>
        </p:nvCxnSpPr>
        <p:spPr>
          <a:xfrm flipV="1">
            <a:off x="4051883" y="27907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FFC3FC-4A56-4EE9-83FD-5ABCAC6AE1C2}"/>
              </a:ext>
            </a:extLst>
          </p:cNvPr>
          <p:cNvCxnSpPr>
            <a:cxnSpLocks/>
          </p:cNvCxnSpPr>
          <p:nvPr/>
        </p:nvCxnSpPr>
        <p:spPr>
          <a:xfrm>
            <a:off x="4051883" y="366352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26DBA24-0BB8-481A-B935-CF89BC9B7F0C}"/>
              </a:ext>
            </a:extLst>
          </p:cNvPr>
          <p:cNvCxnSpPr>
            <a:cxnSpLocks/>
          </p:cNvCxnSpPr>
          <p:nvPr/>
        </p:nvCxnSpPr>
        <p:spPr>
          <a:xfrm flipV="1">
            <a:off x="4051883" y="366352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C48AF20-A8EA-4E04-AE6E-53F21FE4615C}"/>
              </a:ext>
            </a:extLst>
          </p:cNvPr>
          <p:cNvCxnSpPr>
            <a:cxnSpLocks/>
          </p:cNvCxnSpPr>
          <p:nvPr/>
        </p:nvCxnSpPr>
        <p:spPr>
          <a:xfrm>
            <a:off x="4051883" y="448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4C0ABAF-4C44-4A62-BF5D-D0CB00F4E2B8}"/>
              </a:ext>
            </a:extLst>
          </p:cNvPr>
          <p:cNvCxnSpPr>
            <a:cxnSpLocks/>
          </p:cNvCxnSpPr>
          <p:nvPr/>
        </p:nvCxnSpPr>
        <p:spPr>
          <a:xfrm flipV="1">
            <a:off x="4051883" y="448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337207B-32D1-4479-B19E-07367798466C}"/>
              </a:ext>
            </a:extLst>
          </p:cNvPr>
          <p:cNvCxnSpPr>
            <a:cxnSpLocks/>
          </p:cNvCxnSpPr>
          <p:nvPr/>
        </p:nvCxnSpPr>
        <p:spPr>
          <a:xfrm>
            <a:off x="4051883" y="531843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3F6743C-2621-476E-8F6E-E9A45BAF7F4E}"/>
              </a:ext>
            </a:extLst>
          </p:cNvPr>
          <p:cNvCxnSpPr>
            <a:cxnSpLocks/>
          </p:cNvCxnSpPr>
          <p:nvPr/>
        </p:nvCxnSpPr>
        <p:spPr>
          <a:xfrm flipV="1">
            <a:off x="4051883" y="531843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56D0E82-28C0-45C9-BFCE-CFB25A535B4B}"/>
              </a:ext>
            </a:extLst>
          </p:cNvPr>
          <p:cNvCxnSpPr>
            <a:cxnSpLocks/>
          </p:cNvCxnSpPr>
          <p:nvPr/>
        </p:nvCxnSpPr>
        <p:spPr>
          <a:xfrm>
            <a:off x="5201174" y="282983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7360E73-5291-4639-9785-F78F62129941}"/>
              </a:ext>
            </a:extLst>
          </p:cNvPr>
          <p:cNvCxnSpPr>
            <a:cxnSpLocks/>
          </p:cNvCxnSpPr>
          <p:nvPr/>
        </p:nvCxnSpPr>
        <p:spPr>
          <a:xfrm flipV="1">
            <a:off x="5201174" y="282983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C9CCB51-8E10-48F8-BA7F-5D5490BE8382}"/>
              </a:ext>
            </a:extLst>
          </p:cNvPr>
          <p:cNvCxnSpPr>
            <a:cxnSpLocks/>
          </p:cNvCxnSpPr>
          <p:nvPr/>
        </p:nvCxnSpPr>
        <p:spPr>
          <a:xfrm>
            <a:off x="5185096" y="36705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5B8CEA5-E9F5-4A4E-B251-8A039AE65EF6}"/>
              </a:ext>
            </a:extLst>
          </p:cNvPr>
          <p:cNvCxnSpPr>
            <a:cxnSpLocks/>
          </p:cNvCxnSpPr>
          <p:nvPr/>
        </p:nvCxnSpPr>
        <p:spPr>
          <a:xfrm flipV="1">
            <a:off x="5185096" y="36705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4280FE-AA52-437F-BA04-A9F19DB989AF}"/>
              </a:ext>
            </a:extLst>
          </p:cNvPr>
          <p:cNvCxnSpPr>
            <a:cxnSpLocks/>
          </p:cNvCxnSpPr>
          <p:nvPr/>
        </p:nvCxnSpPr>
        <p:spPr>
          <a:xfrm>
            <a:off x="5201174" y="450140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FB046C3-5C3E-4292-925F-068EB6A954CE}"/>
              </a:ext>
            </a:extLst>
          </p:cNvPr>
          <p:cNvCxnSpPr>
            <a:cxnSpLocks/>
          </p:cNvCxnSpPr>
          <p:nvPr/>
        </p:nvCxnSpPr>
        <p:spPr>
          <a:xfrm flipV="1">
            <a:off x="5201174" y="450140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3D6D48-E9CE-4155-9D41-5BBE67208321}"/>
              </a:ext>
            </a:extLst>
          </p:cNvPr>
          <p:cNvCxnSpPr>
            <a:cxnSpLocks/>
          </p:cNvCxnSpPr>
          <p:nvPr/>
        </p:nvCxnSpPr>
        <p:spPr>
          <a:xfrm>
            <a:off x="5203273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363B81E-4063-4551-A052-2FBFD0B07E7E}"/>
              </a:ext>
            </a:extLst>
          </p:cNvPr>
          <p:cNvCxnSpPr>
            <a:cxnSpLocks/>
          </p:cNvCxnSpPr>
          <p:nvPr/>
        </p:nvCxnSpPr>
        <p:spPr>
          <a:xfrm flipV="1">
            <a:off x="5203273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94D390-1E2D-453F-A41F-E4FC8E627EEB}"/>
              </a:ext>
            </a:extLst>
          </p:cNvPr>
          <p:cNvCxnSpPr>
            <a:cxnSpLocks/>
          </p:cNvCxnSpPr>
          <p:nvPr/>
        </p:nvCxnSpPr>
        <p:spPr>
          <a:xfrm>
            <a:off x="6350465" y="282840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1C01E24-A244-40BE-A05E-D908F89C8FFE}"/>
              </a:ext>
            </a:extLst>
          </p:cNvPr>
          <p:cNvCxnSpPr>
            <a:cxnSpLocks/>
          </p:cNvCxnSpPr>
          <p:nvPr/>
        </p:nvCxnSpPr>
        <p:spPr>
          <a:xfrm flipV="1">
            <a:off x="6350465" y="282840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4B0813-599A-4EA6-9520-7C3706D66D14}"/>
              </a:ext>
            </a:extLst>
          </p:cNvPr>
          <p:cNvCxnSpPr>
            <a:cxnSpLocks/>
          </p:cNvCxnSpPr>
          <p:nvPr/>
        </p:nvCxnSpPr>
        <p:spPr>
          <a:xfrm>
            <a:off x="6377730" y="368017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0CE37B5-4EF1-48D9-B523-88F55451FD56}"/>
              </a:ext>
            </a:extLst>
          </p:cNvPr>
          <p:cNvCxnSpPr>
            <a:cxnSpLocks/>
          </p:cNvCxnSpPr>
          <p:nvPr/>
        </p:nvCxnSpPr>
        <p:spPr>
          <a:xfrm flipV="1">
            <a:off x="6377730" y="368017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5051C86-2533-416C-BE1B-25129D6F91A5}"/>
              </a:ext>
            </a:extLst>
          </p:cNvPr>
          <p:cNvCxnSpPr>
            <a:cxnSpLocks/>
          </p:cNvCxnSpPr>
          <p:nvPr/>
        </p:nvCxnSpPr>
        <p:spPr>
          <a:xfrm>
            <a:off x="6377730" y="449715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A9009F8-6552-4BFB-A4D0-7FAE95F00024}"/>
              </a:ext>
            </a:extLst>
          </p:cNvPr>
          <p:cNvCxnSpPr>
            <a:cxnSpLocks/>
          </p:cNvCxnSpPr>
          <p:nvPr/>
        </p:nvCxnSpPr>
        <p:spPr>
          <a:xfrm flipV="1">
            <a:off x="6377730" y="449715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CE5D01-F190-4687-A1E8-F90197B5ADDB}"/>
              </a:ext>
            </a:extLst>
          </p:cNvPr>
          <p:cNvCxnSpPr>
            <a:cxnSpLocks/>
          </p:cNvCxnSpPr>
          <p:nvPr/>
        </p:nvCxnSpPr>
        <p:spPr>
          <a:xfrm>
            <a:off x="6350465" y="532844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4C463A4-1920-424B-AE8D-4DF2B00DE4A4}"/>
              </a:ext>
            </a:extLst>
          </p:cNvPr>
          <p:cNvCxnSpPr>
            <a:cxnSpLocks/>
          </p:cNvCxnSpPr>
          <p:nvPr/>
        </p:nvCxnSpPr>
        <p:spPr>
          <a:xfrm flipV="1">
            <a:off x="6350465" y="532844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E88EE9-F102-4546-8A08-253C61410D0D}"/>
              </a:ext>
            </a:extLst>
          </p:cNvPr>
          <p:cNvCxnSpPr>
            <a:cxnSpLocks/>
          </p:cNvCxnSpPr>
          <p:nvPr/>
        </p:nvCxnSpPr>
        <p:spPr>
          <a:xfrm>
            <a:off x="7510943" y="283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64A64F2-22A5-464F-B856-49478B31193E}"/>
              </a:ext>
            </a:extLst>
          </p:cNvPr>
          <p:cNvCxnSpPr>
            <a:cxnSpLocks/>
          </p:cNvCxnSpPr>
          <p:nvPr/>
        </p:nvCxnSpPr>
        <p:spPr>
          <a:xfrm flipV="1">
            <a:off x="7510943" y="283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6E0A474-8F14-40EC-968B-0DDD023BE1A7}"/>
              </a:ext>
            </a:extLst>
          </p:cNvPr>
          <p:cNvCxnSpPr>
            <a:cxnSpLocks/>
          </p:cNvCxnSpPr>
          <p:nvPr/>
        </p:nvCxnSpPr>
        <p:spPr>
          <a:xfrm>
            <a:off x="7506049" y="3661580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BF11D5B-5A2D-4553-A748-A380E6A6288B}"/>
              </a:ext>
            </a:extLst>
          </p:cNvPr>
          <p:cNvCxnSpPr>
            <a:cxnSpLocks/>
          </p:cNvCxnSpPr>
          <p:nvPr/>
        </p:nvCxnSpPr>
        <p:spPr>
          <a:xfrm flipV="1">
            <a:off x="7506049" y="3661580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6368E6-BDE6-488E-BC2E-76B718F339BD}"/>
              </a:ext>
            </a:extLst>
          </p:cNvPr>
          <p:cNvCxnSpPr>
            <a:cxnSpLocks/>
          </p:cNvCxnSpPr>
          <p:nvPr/>
        </p:nvCxnSpPr>
        <p:spPr>
          <a:xfrm>
            <a:off x="7508496" y="448474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519C540-6A4F-4BCE-AD5B-E0809B4EECF2}"/>
              </a:ext>
            </a:extLst>
          </p:cNvPr>
          <p:cNvCxnSpPr>
            <a:cxnSpLocks/>
          </p:cNvCxnSpPr>
          <p:nvPr/>
        </p:nvCxnSpPr>
        <p:spPr>
          <a:xfrm flipV="1">
            <a:off x="7508496" y="448474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D48283F-2F6C-47A3-A8EB-9D4CE5570CD4}"/>
              </a:ext>
            </a:extLst>
          </p:cNvPr>
          <p:cNvCxnSpPr>
            <a:cxnSpLocks/>
          </p:cNvCxnSpPr>
          <p:nvPr/>
        </p:nvCxnSpPr>
        <p:spPr>
          <a:xfrm>
            <a:off x="7508496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73BA0C-6F69-4D34-9E77-9AB4F9FCAD20}"/>
              </a:ext>
            </a:extLst>
          </p:cNvPr>
          <p:cNvCxnSpPr>
            <a:cxnSpLocks/>
          </p:cNvCxnSpPr>
          <p:nvPr/>
        </p:nvCxnSpPr>
        <p:spPr>
          <a:xfrm flipV="1">
            <a:off x="7508496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B5B478-6391-408B-AF9B-658B2CCD4AB9}"/>
              </a:ext>
            </a:extLst>
          </p:cNvPr>
          <p:cNvSpPr txBox="1"/>
          <p:nvPr/>
        </p:nvSpPr>
        <p:spPr>
          <a:xfrm>
            <a:off x="3050797" y="2172399"/>
            <a:ext cx="98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출발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558F48-BDF0-442D-ACDA-B8F1C38C6030}"/>
                  </a:ext>
                </a:extLst>
              </p:cNvPr>
              <p:cNvSpPr txBox="1"/>
              <p:nvPr/>
            </p:nvSpPr>
            <p:spPr>
              <a:xfrm>
                <a:off x="2334235" y="1456778"/>
                <a:ext cx="729632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limLow>
                            <m:limLow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558F48-BDF0-442D-ACDA-B8F1C38C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35" y="1456778"/>
                <a:ext cx="7296325" cy="506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504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A5418-FEC6-4FA9-9292-6AC3D45B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Q-learning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22EE527-4073-4D1D-9FBA-953CD904C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392422"/>
              </p:ext>
            </p:extLst>
          </p:nvPr>
        </p:nvGraphicFramePr>
        <p:xfrm>
          <a:off x="2918670" y="1976626"/>
          <a:ext cx="5730380" cy="418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076">
                  <a:extLst>
                    <a:ext uri="{9D8B030D-6E8A-4147-A177-3AD203B41FA5}">
                      <a16:colId xmlns:a16="http://schemas.microsoft.com/office/drawing/2014/main" val="2261530474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35329991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406720372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172057776"/>
                    </a:ext>
                  </a:extLst>
                </a:gridCol>
                <a:gridCol w="1146076">
                  <a:extLst>
                    <a:ext uri="{9D8B030D-6E8A-4147-A177-3AD203B41FA5}">
                      <a16:colId xmlns:a16="http://schemas.microsoft.com/office/drawing/2014/main" val="2889248803"/>
                    </a:ext>
                  </a:extLst>
                </a:gridCol>
              </a:tblGrid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맛집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 =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81247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09660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25663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71529"/>
                  </a:ext>
                </a:extLst>
              </a:tr>
              <a:tr h="8378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맛집 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latinLnBrk="1"/>
                      <a:r>
                        <a:rPr lang="en-US" altLang="ko-KR" dirty="0"/>
                        <a:t>R = 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983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A82DF8-C9DF-448B-B55E-3263524B33B0}"/>
              </a:ext>
            </a:extLst>
          </p:cNvPr>
          <p:cNvCxnSpPr>
            <a:cxnSpLocks/>
          </p:cNvCxnSpPr>
          <p:nvPr/>
        </p:nvCxnSpPr>
        <p:spPr>
          <a:xfrm>
            <a:off x="2918670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B4CD7F-9726-44AD-A0A0-BF57C2F9D107}"/>
              </a:ext>
            </a:extLst>
          </p:cNvPr>
          <p:cNvCxnSpPr>
            <a:cxnSpLocks/>
          </p:cNvCxnSpPr>
          <p:nvPr/>
        </p:nvCxnSpPr>
        <p:spPr>
          <a:xfrm flipV="1">
            <a:off x="2918670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A20704-635B-4F1D-9884-74D4D0525463}"/>
              </a:ext>
            </a:extLst>
          </p:cNvPr>
          <p:cNvCxnSpPr>
            <a:cxnSpLocks/>
          </p:cNvCxnSpPr>
          <p:nvPr/>
        </p:nvCxnSpPr>
        <p:spPr>
          <a:xfrm>
            <a:off x="4051883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D72F26A-2D24-40C2-85D0-8844258BF637}"/>
              </a:ext>
            </a:extLst>
          </p:cNvPr>
          <p:cNvCxnSpPr>
            <a:cxnSpLocks/>
          </p:cNvCxnSpPr>
          <p:nvPr/>
        </p:nvCxnSpPr>
        <p:spPr>
          <a:xfrm flipV="1">
            <a:off x="4051883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4FF9C9-8A7E-455C-B222-E72BFBD4864C}"/>
              </a:ext>
            </a:extLst>
          </p:cNvPr>
          <p:cNvCxnSpPr>
            <a:cxnSpLocks/>
          </p:cNvCxnSpPr>
          <p:nvPr/>
        </p:nvCxnSpPr>
        <p:spPr>
          <a:xfrm>
            <a:off x="518509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11EEB5F-BDE6-4D12-8574-5418DAA8009E}"/>
              </a:ext>
            </a:extLst>
          </p:cNvPr>
          <p:cNvCxnSpPr>
            <a:cxnSpLocks/>
          </p:cNvCxnSpPr>
          <p:nvPr/>
        </p:nvCxnSpPr>
        <p:spPr>
          <a:xfrm flipV="1">
            <a:off x="518509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5D3B531-A1EC-469A-B5B7-F8C40C53668F}"/>
              </a:ext>
            </a:extLst>
          </p:cNvPr>
          <p:cNvCxnSpPr>
            <a:cxnSpLocks/>
          </p:cNvCxnSpPr>
          <p:nvPr/>
        </p:nvCxnSpPr>
        <p:spPr>
          <a:xfrm>
            <a:off x="635046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0F8DAF2-6F1B-4216-A918-8F0C30297CA9}"/>
              </a:ext>
            </a:extLst>
          </p:cNvPr>
          <p:cNvCxnSpPr>
            <a:cxnSpLocks/>
          </p:cNvCxnSpPr>
          <p:nvPr/>
        </p:nvCxnSpPr>
        <p:spPr>
          <a:xfrm flipV="1">
            <a:off x="6350466" y="1976626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99B6B0E-2A51-447A-B9BB-C9119280D7B9}"/>
              </a:ext>
            </a:extLst>
          </p:cNvPr>
          <p:cNvCxnSpPr>
            <a:cxnSpLocks/>
          </p:cNvCxnSpPr>
          <p:nvPr/>
        </p:nvCxnSpPr>
        <p:spPr>
          <a:xfrm>
            <a:off x="2918670" y="281031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02270-C4B3-45BE-8EB4-65E275D97190}"/>
              </a:ext>
            </a:extLst>
          </p:cNvPr>
          <p:cNvCxnSpPr>
            <a:cxnSpLocks/>
          </p:cNvCxnSpPr>
          <p:nvPr/>
        </p:nvCxnSpPr>
        <p:spPr>
          <a:xfrm flipV="1">
            <a:off x="2918670" y="281031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8147CA5-6907-4769-9EC9-5553ACCE4C1A}"/>
              </a:ext>
            </a:extLst>
          </p:cNvPr>
          <p:cNvCxnSpPr>
            <a:cxnSpLocks/>
          </p:cNvCxnSpPr>
          <p:nvPr/>
        </p:nvCxnSpPr>
        <p:spPr>
          <a:xfrm>
            <a:off x="2918670" y="364399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BF7D55-1732-400E-A140-BF10D0420713}"/>
              </a:ext>
            </a:extLst>
          </p:cNvPr>
          <p:cNvCxnSpPr>
            <a:cxnSpLocks/>
          </p:cNvCxnSpPr>
          <p:nvPr/>
        </p:nvCxnSpPr>
        <p:spPr>
          <a:xfrm flipV="1">
            <a:off x="2918670" y="364399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DB4614-CA53-4EDA-A353-5B61F3583DE5}"/>
              </a:ext>
            </a:extLst>
          </p:cNvPr>
          <p:cNvCxnSpPr>
            <a:cxnSpLocks/>
          </p:cNvCxnSpPr>
          <p:nvPr/>
        </p:nvCxnSpPr>
        <p:spPr>
          <a:xfrm>
            <a:off x="2918670" y="447768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E9F83C-03C6-4B6B-9C80-0803C56ABEA5}"/>
              </a:ext>
            </a:extLst>
          </p:cNvPr>
          <p:cNvCxnSpPr>
            <a:cxnSpLocks/>
          </p:cNvCxnSpPr>
          <p:nvPr/>
        </p:nvCxnSpPr>
        <p:spPr>
          <a:xfrm flipV="1">
            <a:off x="2918670" y="447768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DA621EB-7F72-4B7B-B12C-36905D1DDBED}"/>
              </a:ext>
            </a:extLst>
          </p:cNvPr>
          <p:cNvCxnSpPr>
            <a:cxnSpLocks/>
          </p:cNvCxnSpPr>
          <p:nvPr/>
        </p:nvCxnSpPr>
        <p:spPr>
          <a:xfrm>
            <a:off x="2918670" y="533089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F48E4E-C936-43F9-AE66-E80E6399FD41}"/>
              </a:ext>
            </a:extLst>
          </p:cNvPr>
          <p:cNvCxnSpPr>
            <a:cxnSpLocks/>
          </p:cNvCxnSpPr>
          <p:nvPr/>
        </p:nvCxnSpPr>
        <p:spPr>
          <a:xfrm flipV="1">
            <a:off x="2918670" y="533089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4DA3D6-BA1A-4ED1-9950-A1FF9EB2B92F}"/>
              </a:ext>
            </a:extLst>
          </p:cNvPr>
          <p:cNvCxnSpPr>
            <a:cxnSpLocks/>
          </p:cNvCxnSpPr>
          <p:nvPr/>
        </p:nvCxnSpPr>
        <p:spPr>
          <a:xfrm>
            <a:off x="4051883" y="27907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6DB6AEF-85E6-44A6-B6B8-F15713A0DED2}"/>
              </a:ext>
            </a:extLst>
          </p:cNvPr>
          <p:cNvCxnSpPr>
            <a:cxnSpLocks/>
          </p:cNvCxnSpPr>
          <p:nvPr/>
        </p:nvCxnSpPr>
        <p:spPr>
          <a:xfrm flipV="1">
            <a:off x="4051883" y="27907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FFC3FC-4A56-4EE9-83FD-5ABCAC6AE1C2}"/>
              </a:ext>
            </a:extLst>
          </p:cNvPr>
          <p:cNvCxnSpPr>
            <a:cxnSpLocks/>
          </p:cNvCxnSpPr>
          <p:nvPr/>
        </p:nvCxnSpPr>
        <p:spPr>
          <a:xfrm>
            <a:off x="4051883" y="366352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26DBA24-0BB8-481A-B935-CF89BC9B7F0C}"/>
              </a:ext>
            </a:extLst>
          </p:cNvPr>
          <p:cNvCxnSpPr>
            <a:cxnSpLocks/>
          </p:cNvCxnSpPr>
          <p:nvPr/>
        </p:nvCxnSpPr>
        <p:spPr>
          <a:xfrm flipV="1">
            <a:off x="4051883" y="366352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C48AF20-A8EA-4E04-AE6E-53F21FE4615C}"/>
              </a:ext>
            </a:extLst>
          </p:cNvPr>
          <p:cNvCxnSpPr>
            <a:cxnSpLocks/>
          </p:cNvCxnSpPr>
          <p:nvPr/>
        </p:nvCxnSpPr>
        <p:spPr>
          <a:xfrm>
            <a:off x="4051883" y="448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4C0ABAF-4C44-4A62-BF5D-D0CB00F4E2B8}"/>
              </a:ext>
            </a:extLst>
          </p:cNvPr>
          <p:cNvCxnSpPr>
            <a:cxnSpLocks/>
          </p:cNvCxnSpPr>
          <p:nvPr/>
        </p:nvCxnSpPr>
        <p:spPr>
          <a:xfrm flipV="1">
            <a:off x="4051883" y="448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337207B-32D1-4479-B19E-07367798466C}"/>
              </a:ext>
            </a:extLst>
          </p:cNvPr>
          <p:cNvCxnSpPr>
            <a:cxnSpLocks/>
          </p:cNvCxnSpPr>
          <p:nvPr/>
        </p:nvCxnSpPr>
        <p:spPr>
          <a:xfrm>
            <a:off x="4051883" y="531843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3F6743C-2621-476E-8F6E-E9A45BAF7F4E}"/>
              </a:ext>
            </a:extLst>
          </p:cNvPr>
          <p:cNvCxnSpPr>
            <a:cxnSpLocks/>
          </p:cNvCxnSpPr>
          <p:nvPr/>
        </p:nvCxnSpPr>
        <p:spPr>
          <a:xfrm flipV="1">
            <a:off x="4051883" y="531843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56D0E82-28C0-45C9-BFCE-CFB25A535B4B}"/>
              </a:ext>
            </a:extLst>
          </p:cNvPr>
          <p:cNvCxnSpPr>
            <a:cxnSpLocks/>
          </p:cNvCxnSpPr>
          <p:nvPr/>
        </p:nvCxnSpPr>
        <p:spPr>
          <a:xfrm>
            <a:off x="5201174" y="282983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7360E73-5291-4639-9785-F78F62129941}"/>
              </a:ext>
            </a:extLst>
          </p:cNvPr>
          <p:cNvCxnSpPr>
            <a:cxnSpLocks/>
          </p:cNvCxnSpPr>
          <p:nvPr/>
        </p:nvCxnSpPr>
        <p:spPr>
          <a:xfrm flipV="1">
            <a:off x="5201174" y="282983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C9CCB51-8E10-48F8-BA7F-5D5490BE8382}"/>
              </a:ext>
            </a:extLst>
          </p:cNvPr>
          <p:cNvCxnSpPr>
            <a:cxnSpLocks/>
          </p:cNvCxnSpPr>
          <p:nvPr/>
        </p:nvCxnSpPr>
        <p:spPr>
          <a:xfrm>
            <a:off x="5185096" y="36705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5B8CEA5-E9F5-4A4E-B251-8A039AE65EF6}"/>
              </a:ext>
            </a:extLst>
          </p:cNvPr>
          <p:cNvCxnSpPr>
            <a:cxnSpLocks/>
          </p:cNvCxnSpPr>
          <p:nvPr/>
        </p:nvCxnSpPr>
        <p:spPr>
          <a:xfrm flipV="1">
            <a:off x="5185096" y="367058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4280FE-AA52-437F-BA04-A9F19DB989AF}"/>
              </a:ext>
            </a:extLst>
          </p:cNvPr>
          <p:cNvCxnSpPr>
            <a:cxnSpLocks/>
          </p:cNvCxnSpPr>
          <p:nvPr/>
        </p:nvCxnSpPr>
        <p:spPr>
          <a:xfrm>
            <a:off x="5201174" y="450140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FB046C3-5C3E-4292-925F-068EB6A954CE}"/>
              </a:ext>
            </a:extLst>
          </p:cNvPr>
          <p:cNvCxnSpPr>
            <a:cxnSpLocks/>
          </p:cNvCxnSpPr>
          <p:nvPr/>
        </p:nvCxnSpPr>
        <p:spPr>
          <a:xfrm flipV="1">
            <a:off x="5201174" y="450140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3D6D48-E9CE-4155-9D41-5BBE67208321}"/>
              </a:ext>
            </a:extLst>
          </p:cNvPr>
          <p:cNvCxnSpPr>
            <a:cxnSpLocks/>
          </p:cNvCxnSpPr>
          <p:nvPr/>
        </p:nvCxnSpPr>
        <p:spPr>
          <a:xfrm>
            <a:off x="5203273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363B81E-4063-4551-A052-2FBFD0B07E7E}"/>
              </a:ext>
            </a:extLst>
          </p:cNvPr>
          <p:cNvCxnSpPr>
            <a:cxnSpLocks/>
          </p:cNvCxnSpPr>
          <p:nvPr/>
        </p:nvCxnSpPr>
        <p:spPr>
          <a:xfrm flipV="1">
            <a:off x="5203273" y="5324665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94D390-1E2D-453F-A41F-E4FC8E627EEB}"/>
              </a:ext>
            </a:extLst>
          </p:cNvPr>
          <p:cNvCxnSpPr>
            <a:cxnSpLocks/>
          </p:cNvCxnSpPr>
          <p:nvPr/>
        </p:nvCxnSpPr>
        <p:spPr>
          <a:xfrm>
            <a:off x="6350465" y="282840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1C01E24-A244-40BE-A05E-D908F89C8FFE}"/>
              </a:ext>
            </a:extLst>
          </p:cNvPr>
          <p:cNvCxnSpPr>
            <a:cxnSpLocks/>
          </p:cNvCxnSpPr>
          <p:nvPr/>
        </p:nvCxnSpPr>
        <p:spPr>
          <a:xfrm flipV="1">
            <a:off x="6350465" y="2828402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4B0813-599A-4EA6-9520-7C3706D66D14}"/>
              </a:ext>
            </a:extLst>
          </p:cNvPr>
          <p:cNvCxnSpPr>
            <a:cxnSpLocks/>
          </p:cNvCxnSpPr>
          <p:nvPr/>
        </p:nvCxnSpPr>
        <p:spPr>
          <a:xfrm>
            <a:off x="6377730" y="368017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0CE37B5-4EF1-48D9-B523-88F55451FD56}"/>
              </a:ext>
            </a:extLst>
          </p:cNvPr>
          <p:cNvCxnSpPr>
            <a:cxnSpLocks/>
          </p:cNvCxnSpPr>
          <p:nvPr/>
        </p:nvCxnSpPr>
        <p:spPr>
          <a:xfrm flipV="1">
            <a:off x="6377730" y="368017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5051C86-2533-416C-BE1B-25129D6F91A5}"/>
              </a:ext>
            </a:extLst>
          </p:cNvPr>
          <p:cNvCxnSpPr>
            <a:cxnSpLocks/>
          </p:cNvCxnSpPr>
          <p:nvPr/>
        </p:nvCxnSpPr>
        <p:spPr>
          <a:xfrm>
            <a:off x="6377730" y="449715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A9009F8-6552-4BFB-A4D0-7FAE95F00024}"/>
              </a:ext>
            </a:extLst>
          </p:cNvPr>
          <p:cNvCxnSpPr>
            <a:cxnSpLocks/>
          </p:cNvCxnSpPr>
          <p:nvPr/>
        </p:nvCxnSpPr>
        <p:spPr>
          <a:xfrm flipV="1">
            <a:off x="6377730" y="4497154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CE5D01-F190-4687-A1E8-F90197B5ADDB}"/>
              </a:ext>
            </a:extLst>
          </p:cNvPr>
          <p:cNvCxnSpPr>
            <a:cxnSpLocks/>
          </p:cNvCxnSpPr>
          <p:nvPr/>
        </p:nvCxnSpPr>
        <p:spPr>
          <a:xfrm>
            <a:off x="6350465" y="532844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4C463A4-1920-424B-AE8D-4DF2B00DE4A4}"/>
              </a:ext>
            </a:extLst>
          </p:cNvPr>
          <p:cNvCxnSpPr>
            <a:cxnSpLocks/>
          </p:cNvCxnSpPr>
          <p:nvPr/>
        </p:nvCxnSpPr>
        <p:spPr>
          <a:xfrm flipV="1">
            <a:off x="6350465" y="5328443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E88EE9-F102-4546-8A08-253C61410D0D}"/>
              </a:ext>
            </a:extLst>
          </p:cNvPr>
          <p:cNvCxnSpPr>
            <a:cxnSpLocks/>
          </p:cNvCxnSpPr>
          <p:nvPr/>
        </p:nvCxnSpPr>
        <p:spPr>
          <a:xfrm>
            <a:off x="7510943" y="283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64A64F2-22A5-464F-B856-49478B31193E}"/>
              </a:ext>
            </a:extLst>
          </p:cNvPr>
          <p:cNvCxnSpPr>
            <a:cxnSpLocks/>
          </p:cNvCxnSpPr>
          <p:nvPr/>
        </p:nvCxnSpPr>
        <p:spPr>
          <a:xfrm flipV="1">
            <a:off x="7510943" y="2837447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6E0A474-8F14-40EC-968B-0DDD023BE1A7}"/>
              </a:ext>
            </a:extLst>
          </p:cNvPr>
          <p:cNvCxnSpPr>
            <a:cxnSpLocks/>
          </p:cNvCxnSpPr>
          <p:nvPr/>
        </p:nvCxnSpPr>
        <p:spPr>
          <a:xfrm>
            <a:off x="7506049" y="3661580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BF11D5B-5A2D-4553-A748-A380E6A6288B}"/>
              </a:ext>
            </a:extLst>
          </p:cNvPr>
          <p:cNvCxnSpPr>
            <a:cxnSpLocks/>
          </p:cNvCxnSpPr>
          <p:nvPr/>
        </p:nvCxnSpPr>
        <p:spPr>
          <a:xfrm flipV="1">
            <a:off x="7506049" y="3661580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6368E6-BDE6-488E-BC2E-76B718F339BD}"/>
              </a:ext>
            </a:extLst>
          </p:cNvPr>
          <p:cNvCxnSpPr>
            <a:cxnSpLocks/>
          </p:cNvCxnSpPr>
          <p:nvPr/>
        </p:nvCxnSpPr>
        <p:spPr>
          <a:xfrm>
            <a:off x="7508496" y="448474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519C540-6A4F-4BCE-AD5B-E0809B4EECF2}"/>
              </a:ext>
            </a:extLst>
          </p:cNvPr>
          <p:cNvCxnSpPr>
            <a:cxnSpLocks/>
          </p:cNvCxnSpPr>
          <p:nvPr/>
        </p:nvCxnSpPr>
        <p:spPr>
          <a:xfrm flipV="1">
            <a:off x="7508496" y="4484748"/>
            <a:ext cx="1133213" cy="83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B5B478-6391-408B-AF9B-658B2CCD4AB9}"/>
              </a:ext>
            </a:extLst>
          </p:cNvPr>
          <p:cNvSpPr txBox="1"/>
          <p:nvPr/>
        </p:nvSpPr>
        <p:spPr>
          <a:xfrm>
            <a:off x="3050797" y="2172399"/>
            <a:ext cx="98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출발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0392ADA-8920-448B-8CC8-1C5D6AD37701}"/>
                  </a:ext>
                </a:extLst>
              </p:cNvPr>
              <p:cNvSpPr txBox="1"/>
              <p:nvPr/>
            </p:nvSpPr>
            <p:spPr>
              <a:xfrm>
                <a:off x="2334235" y="1456778"/>
                <a:ext cx="729632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limLow>
                            <m:limLow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0392ADA-8920-448B-8CC8-1C5D6AD3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35" y="1456778"/>
                <a:ext cx="7296325" cy="506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5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3834D-8841-4965-83BD-5F8B7AC3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강화 학습이란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78D43-C3A4-4E30-8051-C7E9B0DD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행동</a:t>
            </a:r>
            <a:r>
              <a:rPr lang="en-US" altLang="ko-KR" dirty="0"/>
              <a:t>”</a:t>
            </a:r>
            <a:r>
              <a:rPr lang="ko-KR" altLang="en-US" dirty="0"/>
              <a:t>에 대한 </a:t>
            </a:r>
            <a:r>
              <a:rPr lang="en-US" altLang="ko-KR" dirty="0"/>
              <a:t>“</a:t>
            </a:r>
            <a:r>
              <a:rPr lang="ko-KR" altLang="en-US" dirty="0"/>
              <a:t>보상</a:t>
            </a:r>
            <a:r>
              <a:rPr lang="en-US" altLang="ko-KR" dirty="0"/>
              <a:t>”</a:t>
            </a:r>
            <a:r>
              <a:rPr lang="ko-KR" altLang="en-US" dirty="0"/>
              <a:t>을 통해 기계를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강화 학습은 컴퓨터가 선택한 행동에 대한 보상을 받고</a:t>
            </a:r>
            <a:r>
              <a:rPr lang="en-US" altLang="ko-KR" dirty="0"/>
              <a:t>, </a:t>
            </a:r>
            <a:r>
              <a:rPr lang="ko-KR" altLang="en-US" dirty="0"/>
              <a:t>시행착오를 겪으며 보상을 최대로 받도록 학습</a:t>
            </a:r>
            <a:r>
              <a:rPr lang="en-US" altLang="ko-KR" dirty="0"/>
              <a:t>(</a:t>
            </a:r>
            <a:r>
              <a:rPr lang="ko-KR" altLang="en-US" dirty="0"/>
              <a:t>강화</a:t>
            </a:r>
            <a:r>
              <a:rPr lang="en-US" altLang="ko-KR" dirty="0"/>
              <a:t>)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3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37DC-8B63-4DB0-B02B-654CA1F0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DQN – Deep Q Network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444AA-3C1E-479E-A560-8F2EEF24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DNN</a:t>
            </a:r>
            <a:r>
              <a:rPr lang="ko-KR" altLang="en-US" dirty="0"/>
              <a:t>을 이용해서 </a:t>
            </a:r>
            <a:r>
              <a:rPr lang="en-US" altLang="ko-KR" dirty="0"/>
              <a:t>Q</a:t>
            </a:r>
            <a:r>
              <a:rPr lang="ko-KR" altLang="en-US" dirty="0"/>
              <a:t>값을 구함</a:t>
            </a:r>
          </a:p>
        </p:txBody>
      </p:sp>
    </p:spTree>
    <p:extLst>
      <p:ext uri="{BB962C8B-B14F-4D97-AF65-F5344CB8AC3E}">
        <p14:creationId xmlns:p14="http://schemas.microsoft.com/office/powerpoint/2010/main" val="1685831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56435-2544-44D4-8461-4BFF6020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강화학습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87098-2EB3-4606-9D27-4B9CF3A2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 Gradient : </a:t>
            </a:r>
            <a:r>
              <a:rPr lang="ko-KR" altLang="en-US" dirty="0"/>
              <a:t>에이전트의 정책을 수정하여 보상을 높임</a:t>
            </a:r>
            <a:endParaRPr lang="en-US" altLang="ko-KR" dirty="0"/>
          </a:p>
          <a:p>
            <a:r>
              <a:rPr lang="en-US" altLang="ko-KR" dirty="0"/>
              <a:t>REINFORCE : </a:t>
            </a:r>
            <a:r>
              <a:rPr lang="ko-KR" altLang="en-US" dirty="0"/>
              <a:t>높은 보상을 제공하는 행동의 가능성을 체계적으로 향상시키는 아이디어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Q-learning : </a:t>
            </a:r>
            <a:r>
              <a:rPr lang="ko-KR" altLang="en-US" dirty="0"/>
              <a:t>에이전트가 각 작업</a:t>
            </a:r>
            <a:r>
              <a:rPr lang="en-US" altLang="ko-KR" dirty="0"/>
              <a:t>, </a:t>
            </a:r>
            <a:r>
              <a:rPr lang="ko-KR" altLang="en-US" dirty="0"/>
              <a:t>상태에 대해 인식된 값을 저장한 다음 정책 작업에 알림</a:t>
            </a:r>
            <a:endParaRPr lang="en-US" altLang="ko-KR" dirty="0"/>
          </a:p>
          <a:p>
            <a:r>
              <a:rPr lang="en-US" altLang="ko-KR" dirty="0"/>
              <a:t>DQN : </a:t>
            </a:r>
            <a:r>
              <a:rPr lang="ko-KR" altLang="en-US" dirty="0"/>
              <a:t>신경망 </a:t>
            </a:r>
            <a:r>
              <a:rPr lang="en-US" altLang="ko-KR" dirty="0"/>
              <a:t>+ Q-learning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529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44CE5-2749-48CB-BD98-E8598DEB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06572-E7FB-4E45-8041-3256C154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지도학습 등 다른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알고리즘으로 풀 수 있는 문제는 강화학습으로 굳이 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71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A06C5-6B94-458F-A946-9F8CC09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강화학습 </a:t>
            </a:r>
          </a:p>
        </p:txBody>
      </p:sp>
      <p:pic>
        <p:nvPicPr>
          <p:cNvPr id="1026" name="Picture 2" descr="1-1 강화학습이란 무엇인가.">
            <a:extLst>
              <a:ext uri="{FF2B5EF4-FFF2-40B4-BE49-F238E27FC236}">
                <a16:creationId xmlns:a16="http://schemas.microsoft.com/office/drawing/2014/main" id="{80A64D63-0166-49A1-BA80-D3A1691637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79" y="1800810"/>
            <a:ext cx="9905041" cy="380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82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BD852-D4A7-42CC-975C-95A82DE1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강화학습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1028F-EA55-4444-B297-03EC8B0A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환경에 대한 사전지식이 없어도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13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C4358-AC57-4C1C-BA02-3DB36B33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강화학습의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ADFBC-D8E0-417C-9BF2-9578E527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에이전트가 환경을 탐색하면서 얻는 보상들의 합을 최대화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최적 정책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9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E0B36-D073-41B1-B3FE-5453F78B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강화학습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8F3E8-6418-4A06-92A2-1E415D68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강화학습은 결정을 순차적으로 내려야 하는 문제에 적용</a:t>
            </a:r>
          </a:p>
        </p:txBody>
      </p:sp>
    </p:spTree>
    <p:extLst>
      <p:ext uri="{BB962C8B-B14F-4D97-AF65-F5344CB8AC3E}">
        <p14:creationId xmlns:p14="http://schemas.microsoft.com/office/powerpoint/2010/main" val="1099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1B937-5926-4F44-B331-A8FE2F57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예시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– grid world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8" name="Picture 10" descr="Create Custom Grid World Environments - MATLAB &amp;amp; Simulink - MathWorks 한국">
            <a:extLst>
              <a:ext uri="{FF2B5EF4-FFF2-40B4-BE49-F238E27FC236}">
                <a16:creationId xmlns:a16="http://schemas.microsoft.com/office/drawing/2014/main" id="{BA089762-3AE0-4AE9-82EC-9ED142BF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31" y="1818183"/>
            <a:ext cx="6465337" cy="467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0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72EB-23E2-44D1-A36E-76665229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MDP – Markov Decision Process 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1CC88-8056-40C5-B1C0-CF4C18B6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순차적으로 결정해야 하는 문제를 수학적으로 표현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강화학습은 </a:t>
            </a:r>
            <a:r>
              <a:rPr lang="en-US" altLang="ko-KR" dirty="0">
                <a:sym typeface="Wingdings" panose="05000000000000000000" pitchFamily="2" charset="2"/>
              </a:rPr>
              <a:t>MDP</a:t>
            </a:r>
            <a:r>
              <a:rPr lang="ko-KR" altLang="en-US" dirty="0">
                <a:sym typeface="Wingdings" panose="05000000000000000000" pitchFamily="2" charset="2"/>
              </a:rPr>
              <a:t>로 정의되는 문제를 푼다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5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787</Words>
  <Application>Microsoft Office PowerPoint</Application>
  <PresentationFormat>와이드스크린</PresentationFormat>
  <Paragraphs>164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Wingdings</vt:lpstr>
      <vt:lpstr>Office 테마</vt:lpstr>
      <vt:lpstr>강화학습</vt:lpstr>
      <vt:lpstr>강화 학습이란?</vt:lpstr>
      <vt:lpstr>강화 학습이란?</vt:lpstr>
      <vt:lpstr>강화학습 </vt:lpstr>
      <vt:lpstr>강화학습 장점</vt:lpstr>
      <vt:lpstr>강화학습의 목적</vt:lpstr>
      <vt:lpstr>강화학습 문제</vt:lpstr>
      <vt:lpstr>예시 – grid world</vt:lpstr>
      <vt:lpstr>MDP – Markov Decision Process </vt:lpstr>
      <vt:lpstr>MDP 구성 요소</vt:lpstr>
      <vt:lpstr>상태 S</vt:lpstr>
      <vt:lpstr>행동 A</vt:lpstr>
      <vt:lpstr>보상함수 r(s,a)</vt:lpstr>
      <vt:lpstr>Markov Property</vt:lpstr>
      <vt:lpstr>상태 변환 확률 P_(ss^′)^a</vt:lpstr>
      <vt:lpstr>할인율 γ</vt:lpstr>
      <vt:lpstr>정리</vt:lpstr>
      <vt:lpstr>벨만 기대 방정식 V_π (s)</vt:lpstr>
      <vt:lpstr>정책 π(a|s)</vt:lpstr>
      <vt:lpstr>반환값 G_t</vt:lpstr>
      <vt:lpstr>가치함수 V(s)</vt:lpstr>
      <vt:lpstr>벨만 최적 방정식 V∗(s)</vt:lpstr>
      <vt:lpstr>강화학습 알고리즘 순서도</vt:lpstr>
      <vt:lpstr>큐함수 - 행동 가치함수 Q_π (s,a)</vt:lpstr>
      <vt:lpstr>Q-learning</vt:lpstr>
      <vt:lpstr>Q-learning</vt:lpstr>
      <vt:lpstr>Q-learning - Exploration</vt:lpstr>
      <vt:lpstr>Q-learning</vt:lpstr>
      <vt:lpstr>Q-learning</vt:lpstr>
      <vt:lpstr>DQN – Deep Q Network</vt:lpstr>
      <vt:lpstr>강화학습 알고리즘</vt:lpstr>
      <vt:lpstr>한계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</dc:title>
  <dc:creator>김민준</dc:creator>
  <cp:lastModifiedBy>김민준</cp:lastModifiedBy>
  <cp:revision>11</cp:revision>
  <dcterms:created xsi:type="dcterms:W3CDTF">2021-08-20T17:26:47Z</dcterms:created>
  <dcterms:modified xsi:type="dcterms:W3CDTF">2021-09-02T20:46:09Z</dcterms:modified>
</cp:coreProperties>
</file>