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5" r:id="rId9"/>
    <p:sldId id="266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2664A-D8BA-46C3-9011-9B48459D7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E54746-461E-4F3E-9022-3AF1E8810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200BD-DA4D-4003-BD6E-34ECA041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44C-2D66-4F65-9FA6-AD08318DD6C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6EE2D-0404-4C72-8AB6-CF8B544D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3B3FE-CB32-4303-8F4F-287E351A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4D0C-5BCC-4F2D-8A05-3775CAA4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5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287C-9136-4CC2-BE39-2C3B7C2A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001094-AFEE-4877-9E9B-958A1F956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B5C60-FC4C-4E26-9A48-01AA9655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44C-2D66-4F65-9FA6-AD08318DD6C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C5745-9C56-48F5-A1F4-FB82C934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04F5A-334A-4C69-A909-6C050F1F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4D0C-5BCC-4F2D-8A05-3775CAA4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3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E5AFD9-C682-4271-9404-DAAE46D51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62F56E-1265-4CCF-A062-EF057FC06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32E94-42CE-475C-812B-D17820BC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44C-2D66-4F65-9FA6-AD08318DD6C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6E6EF-52D7-42B2-B46C-C0BF3708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0EB4-FF38-431B-939F-D85ECECA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4D0C-5BCC-4F2D-8A05-3775CAA4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6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387EF-95D7-44DF-AB64-F78638F4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D30E7-8206-4976-8E80-449134D0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3C860-98F6-4FD2-8EA2-7ACCDA6E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44C-2D66-4F65-9FA6-AD08318DD6C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E3F12-9EB7-4A98-BC36-EC6080D6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14F15-CDC7-47E3-8D47-37661FEB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4D0C-5BCC-4F2D-8A05-3775CAA4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EF5D6-119A-4FF1-A7BD-A17FB00A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AB835-8247-47D9-A887-BE872FA2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4E5FE-9366-46F5-9B05-7B7E6298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44C-2D66-4F65-9FA6-AD08318DD6C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7A710-9D84-46DA-83A2-AD29642D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6E173-7779-4F48-ACBF-A2DBD121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4D0C-5BCC-4F2D-8A05-3775CAA4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8478D-2E62-46E3-81CE-789AAF06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45CD0-C8C6-47AB-A6B9-53802721F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2BA02-1871-422B-A9B7-385DB08E4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2063B-8153-4E93-A0DA-66DCFAC1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44C-2D66-4F65-9FA6-AD08318DD6C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B9142-88FF-4C1F-BBE2-936EAECA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C5EC6-B2AD-4962-BFEE-EDB7F7EA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4D0C-5BCC-4F2D-8A05-3775CAA4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27B8B-DBF1-4718-BB51-ED68503B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38839-B11D-48E2-902E-60AD45B74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75A6A-A752-4719-86E7-E98B24B7C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95F2E9-E502-4411-9401-11E0667D1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C941AA-A3B1-44D4-9BE9-690711149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A2DA4F-6009-498C-9047-3FEFFFFC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44C-2D66-4F65-9FA6-AD08318DD6C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361E3E-3457-47D2-9AF2-B7402992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D04CAD-BD96-42F7-B411-5E567094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4D0C-5BCC-4F2D-8A05-3775CAA4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4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77931-034E-4E9C-B03E-0F3863F1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13BD11-21EB-4FD9-BDA5-117F8CE5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44C-2D66-4F65-9FA6-AD08318DD6C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9D719-563F-4388-B3A4-EDA182D1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40C6C6-38BD-4DAC-920F-DC05CB97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4D0C-5BCC-4F2D-8A05-3775CAA4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2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362554-004F-487A-9E2B-40967F01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44C-2D66-4F65-9FA6-AD08318DD6C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7636A3-0AA7-4B53-B379-D8DDFB6A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D46B7-19F7-4BEE-9FD4-F4BA6CAE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4D0C-5BCC-4F2D-8A05-3775CAA4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5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674EA-05B1-425B-BB81-3FB83305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25DAC-7768-48FE-9FBE-F98C883E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236B9-8C7B-4557-9E59-92A9E2B24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2CE9E-2A3F-43AC-A65E-A0C4D322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44C-2D66-4F65-9FA6-AD08318DD6C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D56BB9-18A5-43D6-8FB8-49757F88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006D1-0EF9-43CD-A4E2-1AB7741F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4D0C-5BCC-4F2D-8A05-3775CAA4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8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01620-DB94-4104-924E-15795327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7CFE9A-BA6D-445F-B66B-71D8B57EF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83168-ECB0-4B83-B16B-1560D6DB1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DBEA5-147B-4E3D-A510-08336031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44C-2D66-4F65-9FA6-AD08318DD6C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CCFF66-764B-48A3-80CB-24479EEC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681981-674B-4978-ABC6-ED50B0D9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4D0C-5BCC-4F2D-8A05-3775CAA4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8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B843DE-2793-4940-980C-DC27519F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81547-84E9-4F34-BF39-BC216360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B533D-BFCB-46ED-BDD4-379438481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6A44C-2D66-4F65-9FA6-AD08318DD6C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5959F-3F6B-412B-AA95-E4B19FB54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062EE-9CA8-4133-BF4A-0418CCAD5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4D0C-5BCC-4F2D-8A05-3775CAA45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012D0-36E7-445D-A872-458AE2407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핸즈온</a:t>
            </a:r>
            <a:r>
              <a:rPr lang="ko-KR" altLang="en-US" dirty="0"/>
              <a:t> 머신 러닝 </a:t>
            </a:r>
            <a:r>
              <a:rPr lang="en-US" altLang="ko-KR" dirty="0"/>
              <a:t>1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085FD5-CF00-4B46-949B-A64171BD9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2021.07.21 AAI Lab. </a:t>
            </a:r>
            <a:r>
              <a:rPr lang="ko-KR" altLang="en-US" dirty="0"/>
              <a:t>세미나</a:t>
            </a:r>
          </a:p>
        </p:txBody>
      </p:sp>
    </p:spTree>
    <p:extLst>
      <p:ext uri="{BB962C8B-B14F-4D97-AF65-F5344CB8AC3E}">
        <p14:creationId xmlns:p14="http://schemas.microsoft.com/office/powerpoint/2010/main" val="21165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4CB47-6D75-4A67-AF9B-F1DC6BFC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비지도 학습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(Unsupervised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8F740-4DD4-43FF-89EF-135511C0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기계에게 데이터에 대한 통찰력 부여</a:t>
            </a:r>
            <a:endParaRPr lang="en-US" altLang="ko-KR" dirty="0"/>
          </a:p>
          <a:p>
            <a:r>
              <a:rPr lang="ko-KR" altLang="en-US" dirty="0"/>
              <a:t>훈련 데이터에 정답 레이블이 없음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계층 군집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시각화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차원 축소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이상치 탐지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특이치 탐지</a:t>
            </a:r>
          </a:p>
        </p:txBody>
      </p:sp>
    </p:spTree>
    <p:extLst>
      <p:ext uri="{BB962C8B-B14F-4D97-AF65-F5344CB8AC3E}">
        <p14:creationId xmlns:p14="http://schemas.microsoft.com/office/powerpoint/2010/main" val="241551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FBB1D-312C-4A24-968C-54270E97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강화 학습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(Reinforcement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92E30-67B7-47B8-8B1B-55AB48101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좋은 보상을 받기 위해서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행동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보상 </a:t>
            </a:r>
            <a:r>
              <a:rPr lang="en-US" altLang="ko-KR" dirty="0">
                <a:sym typeface="Wingdings" panose="05000000000000000000" pitchFamily="2" charset="2"/>
              </a:rPr>
              <a:t>or </a:t>
            </a:r>
            <a:r>
              <a:rPr lang="ko-KR" altLang="en-US" dirty="0">
                <a:sym typeface="Wingdings" panose="05000000000000000000" pitchFamily="2" charset="2"/>
              </a:rPr>
              <a:t>벌점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가장 큰 보상을 받기 위해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b="1" dirty="0">
                <a:sym typeface="Wingdings" panose="05000000000000000000" pitchFamily="2" charset="2"/>
              </a:rPr>
              <a:t>정책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이라고 불리는 최상의 전략을 </a:t>
            </a:r>
            <a:r>
              <a:rPr lang="ko-KR" altLang="en-US" b="1" dirty="0">
                <a:sym typeface="Wingdings" panose="05000000000000000000" pitchFamily="2" charset="2"/>
              </a:rPr>
              <a:t>스스로 학습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37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EB976-7FA3-4B5A-8499-BC20A2A7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배치 학습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(Batch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98512-881A-4784-8A5D-9DDC868C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시 가용한 데이터를 모두 사용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400" dirty="0">
                <a:sym typeface="Wingdings" panose="05000000000000000000" pitchFamily="2" charset="2"/>
              </a:rPr>
              <a:t>시간과 자원을 많이 소모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400" dirty="0">
                <a:sym typeface="Wingdings" panose="05000000000000000000" pitchFamily="2" charset="2"/>
              </a:rPr>
              <a:t>오프라인에서 수행 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오프라인 학습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제품에 학습된 내용을 적용하면 더 이상의 학습 없이 사용만 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새로운 데이터가 등장하면 새로운 데이터를 포함한 전체 데이터를 학습시킨다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4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8DD35-6C97-4A0A-9703-0B841114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온라인 학습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(Online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B9CB8-C924-484F-A6F5-964C8F7D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시 미니배치</a:t>
            </a:r>
            <a:r>
              <a:rPr lang="en-US" altLang="ko-KR" dirty="0"/>
              <a:t>(mini batch)</a:t>
            </a:r>
            <a:r>
              <a:rPr lang="ko-KR" altLang="en-US" dirty="0"/>
              <a:t>라 부르는 작은 단위를 사용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학습 단계가 빠르고 비용이 적게 든다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연속적으로 데이터를 받는 상황에서 적합하다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문제점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안 좋은 데이터가 들어오면 성능이 점진적으로 감소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19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F9725-23CA-4DFC-83BB-8B2FC0B3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85" y="381903"/>
            <a:ext cx="10721830" cy="1325563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사례 기반 학습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(Instance-Based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C4C7F-91D5-444F-A25B-7CEDD833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시스템이 훈련 샘플을 기억하는 것이 학습</a:t>
            </a:r>
            <a:endParaRPr lang="en-US" altLang="ko-KR" dirty="0"/>
          </a:p>
          <a:p>
            <a:r>
              <a:rPr lang="ko-KR" altLang="en-US" dirty="0"/>
              <a:t>학습 후 새로운 데이터와 학습한 샘플의 유사도 비교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스팸 메일 필터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스팸으로 지정한 메일과 유사도를 측정하여 스팸인지 아닌지 구분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44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AF779-6540-4294-A3CE-81A867F7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모델 기반 학습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(Model-Based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8CD5D-6C9D-4434-86CE-32302500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샘플들의 모델을 만들어 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선형 회귀 </a:t>
            </a:r>
            <a:r>
              <a:rPr lang="en-US" altLang="ko-KR" dirty="0">
                <a:sym typeface="Wingdings" panose="05000000000000000000" pitchFamily="2" charset="2"/>
              </a:rPr>
              <a:t> loss function</a:t>
            </a:r>
            <a:r>
              <a:rPr lang="ko-KR" altLang="en-US" dirty="0">
                <a:sym typeface="Wingdings" panose="05000000000000000000" pitchFamily="2" charset="2"/>
              </a:rPr>
              <a:t>을 통해 모델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3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DBDA5-58BD-4FD8-97B4-4DFCBDB7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머신 러닝의 주요 도전 과제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6902A-1042-49D6-A6F3-E1FD9F8D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충분하지 않은 양의 데이터</a:t>
            </a:r>
            <a:endParaRPr lang="en-US" altLang="ko-KR" dirty="0"/>
          </a:p>
          <a:p>
            <a:r>
              <a:rPr lang="ko-KR" altLang="en-US" dirty="0"/>
              <a:t>대표성이 없는 훈련 데이터</a:t>
            </a:r>
            <a:endParaRPr lang="en-US" altLang="ko-KR" dirty="0"/>
          </a:p>
          <a:p>
            <a:r>
              <a:rPr lang="ko-KR" altLang="en-US" dirty="0"/>
              <a:t>낮은 품질의 데이터</a:t>
            </a:r>
            <a:endParaRPr lang="en-US" altLang="ko-KR" dirty="0"/>
          </a:p>
          <a:p>
            <a:r>
              <a:rPr lang="ko-KR" altLang="en-US" dirty="0"/>
              <a:t>관련 없는 특성</a:t>
            </a:r>
            <a:endParaRPr lang="en-US" altLang="ko-KR" dirty="0"/>
          </a:p>
          <a:p>
            <a:r>
              <a:rPr lang="ko-KR" altLang="en-US" dirty="0"/>
              <a:t>훈련 데이터 과대적합</a:t>
            </a:r>
            <a:r>
              <a:rPr lang="en-US" altLang="ko-KR" dirty="0"/>
              <a:t>(overfitting)</a:t>
            </a:r>
          </a:p>
          <a:p>
            <a:r>
              <a:rPr lang="ko-KR" altLang="en-US" dirty="0"/>
              <a:t>훈련 데이터 과소적합</a:t>
            </a:r>
            <a:r>
              <a:rPr lang="en-US" altLang="ko-KR" dirty="0"/>
              <a:t>(underfitting)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41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D1FB7-FCEB-40C7-A25A-DEAD4E5D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테스트와 검증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7A8CA-94D9-4066-B1BF-F6DF726D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훈련세트</a:t>
            </a:r>
            <a:r>
              <a:rPr lang="ko-KR" altLang="en-US" dirty="0"/>
              <a:t>와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테스트세트</a:t>
            </a:r>
            <a:r>
              <a:rPr lang="ko-KR" altLang="en-US" dirty="0"/>
              <a:t>로 나눔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보통 데이터의 </a:t>
            </a:r>
            <a:r>
              <a:rPr lang="en-US" altLang="ko-KR" dirty="0"/>
              <a:t>80%</a:t>
            </a:r>
            <a:r>
              <a:rPr lang="ko-KR" altLang="en-US" dirty="0"/>
              <a:t>는 훈련세트</a:t>
            </a:r>
            <a:r>
              <a:rPr lang="en-US" altLang="ko-KR" dirty="0"/>
              <a:t>, 20%</a:t>
            </a:r>
            <a:r>
              <a:rPr lang="ko-KR" altLang="en-US" dirty="0"/>
              <a:t>는 테스트세트로 떼어놓음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훈련세트로 학습을 시킨 후 테스트세트로 검증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얼마나 잘 일반화 되었다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4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22957-B97D-41A0-8CC3-0C967E27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머신 러닝이란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36798-FC58-47F5-8B7F-C7D030AE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어떤 작업 </a:t>
            </a:r>
            <a:r>
              <a:rPr lang="en-US" altLang="ko-KR" dirty="0"/>
              <a:t>T</a:t>
            </a:r>
            <a:r>
              <a:rPr lang="ko-KR" altLang="en-US" dirty="0"/>
              <a:t>에 대한 컴퓨터 프로그램의 성능을 </a:t>
            </a:r>
            <a:r>
              <a:rPr lang="en-US" altLang="ko-KR" dirty="0"/>
              <a:t>P</a:t>
            </a:r>
            <a:r>
              <a:rPr lang="ko-KR" altLang="en-US" dirty="0"/>
              <a:t>로 측정했을 때 경험 </a:t>
            </a:r>
            <a:r>
              <a:rPr lang="en-US" altLang="ko-KR" dirty="0"/>
              <a:t>E</a:t>
            </a:r>
            <a:r>
              <a:rPr lang="ko-KR" altLang="en-US" dirty="0"/>
              <a:t>로 인해 성능이 향상되었다면</a:t>
            </a:r>
            <a:r>
              <a:rPr lang="en-US" altLang="ko-KR" dirty="0"/>
              <a:t>, </a:t>
            </a:r>
            <a:r>
              <a:rPr lang="ko-KR" altLang="en-US" dirty="0"/>
              <a:t>이 컴퓨터 프로그램은 작업 </a:t>
            </a:r>
            <a:r>
              <a:rPr lang="en-US" altLang="ko-KR" dirty="0"/>
              <a:t>T</a:t>
            </a:r>
            <a:r>
              <a:rPr lang="ko-KR" altLang="en-US" dirty="0"/>
              <a:t>와 성능 측정 </a:t>
            </a:r>
            <a:r>
              <a:rPr lang="en-US" altLang="ko-KR" dirty="0"/>
              <a:t>P</a:t>
            </a:r>
            <a:r>
              <a:rPr lang="ko-KR" altLang="en-US" dirty="0"/>
              <a:t>에 대해 경험 </a:t>
            </a:r>
            <a:r>
              <a:rPr lang="en-US" altLang="ko-KR" dirty="0"/>
              <a:t>E</a:t>
            </a:r>
            <a:r>
              <a:rPr lang="ko-KR" altLang="en-US" dirty="0"/>
              <a:t>로 학습한 것이다</a:t>
            </a:r>
            <a:r>
              <a:rPr lang="en-US" altLang="ko-KR" dirty="0"/>
              <a:t>.”</a:t>
            </a:r>
          </a:p>
          <a:p>
            <a:pPr marL="914400" lvl="2" indent="0">
              <a:buNone/>
            </a:pPr>
            <a:r>
              <a:rPr lang="en-US" altLang="ko-KR" dirty="0"/>
              <a:t>									-</a:t>
            </a:r>
            <a:r>
              <a:rPr lang="ko-KR" altLang="en-US" dirty="0"/>
              <a:t>톰 미첼</a:t>
            </a:r>
          </a:p>
        </p:txBody>
      </p:sp>
    </p:spTree>
    <p:extLst>
      <p:ext uri="{BB962C8B-B14F-4D97-AF65-F5344CB8AC3E}">
        <p14:creationId xmlns:p14="http://schemas.microsoft.com/office/powerpoint/2010/main" val="157472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EE7AC-D7A7-406D-A92B-8395C2EA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머신 러닝을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6BD28-1E91-4F88-9B5D-9727D8F8C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스팸 메일 필터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dirty="0"/>
              <a:t>머신 러닝 </a:t>
            </a:r>
            <a:r>
              <a:rPr lang="en-US" altLang="ko-KR" sz="2400" dirty="0"/>
              <a:t>X : </a:t>
            </a:r>
            <a:r>
              <a:rPr lang="ko-KR" altLang="en-US" sz="2400" dirty="0"/>
              <a:t>직접 스팸 메일의 패턴감지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유지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보수 힘듦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ko-KR" altLang="en-US" sz="2400" dirty="0">
                <a:sym typeface="Wingdings" panose="05000000000000000000" pitchFamily="2" charset="2"/>
              </a:rPr>
              <a:t>머신 러닝 </a:t>
            </a:r>
            <a:r>
              <a:rPr lang="en-US" altLang="ko-KR" sz="2400" dirty="0">
                <a:sym typeface="Wingdings" panose="05000000000000000000" pitchFamily="2" charset="2"/>
              </a:rPr>
              <a:t>O : </a:t>
            </a:r>
            <a:r>
              <a:rPr lang="ko-KR" altLang="en-US" sz="2400" dirty="0">
                <a:sym typeface="Wingdings" panose="05000000000000000000" pitchFamily="2" charset="2"/>
              </a:rPr>
              <a:t>어떤 단어와 구절이 스팸 메일을 판단하는 좋은 기준인지 </a:t>
            </a:r>
            <a:r>
              <a:rPr lang="ko-KR" altLang="en-US" sz="2400" b="1" dirty="0">
                <a:sym typeface="Wingdings" panose="05000000000000000000" pitchFamily="2" charset="2"/>
              </a:rPr>
              <a:t>자동으로 학습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유지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보수 용이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정확도 높음</a:t>
            </a:r>
            <a:r>
              <a:rPr lang="en-US" altLang="ko-KR" sz="2400" dirty="0"/>
              <a:t>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머신 러닝을 통해 배운다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 (data mining)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47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FE4D3-1B59-44A3-94E1-9432D939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머신 러닝 시스템 종류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988E8E-2E20-4AE5-88F4-61143595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40" y="1392733"/>
            <a:ext cx="8844319" cy="51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3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E2D8D-6201-4352-8686-8FE9820E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서로 다른 목적을 가진 여러 도구</a:t>
            </a:r>
            <a:endParaRPr lang="en-US" altLang="ko-KR" dirty="0"/>
          </a:p>
          <a:p>
            <a:r>
              <a:rPr lang="ko-KR" altLang="en-US" dirty="0"/>
              <a:t>지도학습</a:t>
            </a:r>
            <a:r>
              <a:rPr lang="en-US" altLang="ko-KR" dirty="0"/>
              <a:t>, </a:t>
            </a:r>
            <a:r>
              <a:rPr lang="ko-KR" altLang="en-US" dirty="0"/>
              <a:t>비지도학습</a:t>
            </a:r>
            <a:r>
              <a:rPr lang="en-US" altLang="ko-KR" dirty="0"/>
              <a:t>, </a:t>
            </a:r>
            <a:r>
              <a:rPr lang="ko-KR" altLang="en-US" dirty="0"/>
              <a:t>강화학습</a:t>
            </a:r>
            <a:endParaRPr lang="en-US" altLang="ko-KR" dirty="0"/>
          </a:p>
          <a:p>
            <a:r>
              <a:rPr lang="ko-KR" altLang="en-US" dirty="0"/>
              <a:t>지도학습은 분류</a:t>
            </a:r>
            <a:r>
              <a:rPr lang="en-US" altLang="ko-KR" dirty="0"/>
              <a:t>, </a:t>
            </a:r>
            <a:r>
              <a:rPr lang="ko-KR" altLang="en-US" dirty="0"/>
              <a:t>회귀</a:t>
            </a:r>
            <a:endParaRPr lang="en-US" altLang="ko-KR" dirty="0"/>
          </a:p>
          <a:p>
            <a:r>
              <a:rPr lang="ko-KR" altLang="en-US" dirty="0"/>
              <a:t>비지도학습은 군집화</a:t>
            </a:r>
            <a:r>
              <a:rPr lang="en-US" altLang="ko-KR" dirty="0"/>
              <a:t>, </a:t>
            </a:r>
            <a:r>
              <a:rPr lang="ko-KR" altLang="en-US" dirty="0"/>
              <a:t>변환</a:t>
            </a:r>
            <a:r>
              <a:rPr lang="en-US" altLang="ko-KR" dirty="0"/>
              <a:t>, </a:t>
            </a:r>
            <a:r>
              <a:rPr lang="ko-KR" altLang="en-US" dirty="0"/>
              <a:t>연관 </a:t>
            </a:r>
            <a:endParaRPr lang="en-US" altLang="ko-KR" dirty="0"/>
          </a:p>
          <a:p>
            <a:r>
              <a:rPr lang="ko-KR" altLang="en-US" dirty="0"/>
              <a:t>가장 중요하고 인기있는 것 들</a:t>
            </a:r>
          </a:p>
        </p:txBody>
      </p:sp>
    </p:spTree>
    <p:extLst>
      <p:ext uri="{BB962C8B-B14F-4D97-AF65-F5344CB8AC3E}">
        <p14:creationId xmlns:p14="http://schemas.microsoft.com/office/powerpoint/2010/main" val="90081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F943E-B0EE-4FB6-AF9D-C4E3DFD1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지도 학습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(Supervised Learning)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0D34F-AA70-4A6D-99FC-72DEBA65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정답이 있는 문제를 해결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훈련 데이터에 정답 레이블 포함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분류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회귀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275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E9609-5996-4060-8C7E-32EE4E51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지도 학습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(Supervised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1E150-877F-4E49-9AAD-65FB49447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독립변수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종속변수 예측</a:t>
            </a:r>
            <a:endParaRPr lang="ko-KR" altLang="en-US" dirty="0"/>
          </a:p>
          <a:p>
            <a:r>
              <a:rPr lang="ko-KR" altLang="en-US" dirty="0"/>
              <a:t>특성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타깃 예측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원인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결과 예측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두 변수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혹은 여러 변수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사이의 상관관계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53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801FD-0398-4DCD-AF1A-3077B642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지도학습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회귀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(Regression)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D7BB5-E2CC-43E0-9C91-73299608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연속적인 값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 </a:t>
            </a:r>
            <a:r>
              <a:rPr lang="ko-KR" altLang="en-US" dirty="0"/>
              <a:t>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주행거리</a:t>
            </a:r>
            <a:r>
              <a:rPr lang="en-US" altLang="ko-KR" dirty="0"/>
              <a:t>, </a:t>
            </a:r>
            <a:r>
              <a:rPr lang="ko-KR" altLang="en-US" dirty="0"/>
              <a:t>연식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중고차 가격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63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0380-5E08-4DCA-B906-BF258C48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지도학습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분류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(Classification)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4FF87-86B0-4C3D-B04C-B6A50540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 1(</a:t>
            </a:r>
            <a:r>
              <a:rPr lang="ko-KR" altLang="en-US" dirty="0"/>
              <a:t>참 거짓</a:t>
            </a:r>
            <a:r>
              <a:rPr lang="en-US" altLang="ko-KR" dirty="0"/>
              <a:t>)</a:t>
            </a:r>
            <a:r>
              <a:rPr lang="ko-KR" altLang="en-US" dirty="0"/>
              <a:t>으로 분류 </a:t>
            </a:r>
            <a:endParaRPr lang="en-US" altLang="ko-KR" dirty="0"/>
          </a:p>
          <a:p>
            <a:r>
              <a:rPr lang="en-US" altLang="ko-KR" dirty="0"/>
              <a:t>Discrete </a:t>
            </a:r>
            <a:r>
              <a:rPr lang="ko-KR" altLang="en-US" dirty="0"/>
              <a:t>한 값으로 분류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공부시간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합격 여부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81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491</Words>
  <Application>Microsoft Office PowerPoint</Application>
  <PresentationFormat>와이드스크린</PresentationFormat>
  <Paragraphs>91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핸즈온 머신 러닝 1장</vt:lpstr>
      <vt:lpstr>머신 러닝이란?</vt:lpstr>
      <vt:lpstr>머신 러닝을 사용하는 이유</vt:lpstr>
      <vt:lpstr>머신 러닝 시스템 종류</vt:lpstr>
      <vt:lpstr>PowerPoint 프레젠테이션</vt:lpstr>
      <vt:lpstr>지도 학습(Supervised Learning)</vt:lpstr>
      <vt:lpstr>지도 학습(Supervised Learning)</vt:lpstr>
      <vt:lpstr>지도학습 - 회귀(Regression)</vt:lpstr>
      <vt:lpstr>지도학습 - 분류(Classification)</vt:lpstr>
      <vt:lpstr>비지도 학습(Unsupervised Learning)</vt:lpstr>
      <vt:lpstr>강화 학습(Reinforcement Learning)</vt:lpstr>
      <vt:lpstr>배치 학습(Batch Learning)</vt:lpstr>
      <vt:lpstr>온라인 학습(Online Learning)</vt:lpstr>
      <vt:lpstr>사례 기반 학습(Instance-Based Learning)</vt:lpstr>
      <vt:lpstr>모델 기반 학습(Model-Based Learning)</vt:lpstr>
      <vt:lpstr>머신 러닝의 주요 도전 과제</vt:lpstr>
      <vt:lpstr>테스트와 검증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핸즈온 머신 러닝 1장</dc:title>
  <dc:creator>김민준</dc:creator>
  <cp:lastModifiedBy>김민준</cp:lastModifiedBy>
  <cp:revision>7</cp:revision>
  <dcterms:created xsi:type="dcterms:W3CDTF">2021-07-19T04:27:59Z</dcterms:created>
  <dcterms:modified xsi:type="dcterms:W3CDTF">2021-07-20T10:42:46Z</dcterms:modified>
</cp:coreProperties>
</file>