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0" r:id="rId6"/>
    <p:sldId id="264" r:id="rId7"/>
    <p:sldId id="263" r:id="rId8"/>
    <p:sldId id="266" r:id="rId9"/>
    <p:sldId id="265" r:id="rId10"/>
    <p:sldId id="259" r:id="rId11"/>
    <p:sldId id="268" r:id="rId1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229"/>
    <a:srgbClr val="EEEEEF"/>
    <a:srgbClr val="B07B0F"/>
    <a:srgbClr val="9C9C9C"/>
    <a:srgbClr val="F48491"/>
    <a:srgbClr val="8EF1FD"/>
    <a:srgbClr val="D45E66"/>
    <a:srgbClr val="E6E6C8"/>
    <a:srgbClr val="89A5E6"/>
    <a:srgbClr val="759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89A6-4EB3-4B0B-A4DC-2C4D20A81A44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4BBF-9F92-4472-B1E5-EC6E3CC22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7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FEEA-2E09-45E2-8865-21710BB2C6D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DD6DBE-7285-408C-8CC5-82F0B8DB3829}"/>
              </a:ext>
            </a:extLst>
          </p:cNvPr>
          <p:cNvSpPr txBox="1"/>
          <p:nvPr/>
        </p:nvSpPr>
        <p:spPr>
          <a:xfrm>
            <a:off x="1641458" y="1729012"/>
            <a:ext cx="7408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dirty="0">
                <a:solidFill>
                  <a:srgbClr val="403229"/>
                </a:solidFill>
                <a:latin typeface="Noto Sans" panose="020B0502040504020204" pitchFamily="34" charset="0"/>
              </a:rPr>
              <a:t>국민청원 분류하기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5C309-5898-4CD4-80B0-043B3B0AA5B3}"/>
              </a:ext>
            </a:extLst>
          </p:cNvPr>
          <p:cNvSpPr txBox="1"/>
          <p:nvPr/>
        </p:nvSpPr>
        <p:spPr>
          <a:xfrm>
            <a:off x="4115034" y="6204303"/>
            <a:ext cx="2468646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9C9C9C"/>
                </a:solidFill>
                <a:latin typeface="Noto Sans" panose="020B0502040504020204" pitchFamily="34" charset="0"/>
              </a:rPr>
              <a:t>2021.10.27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20181620	</a:t>
            </a:r>
            <a:r>
              <a:rPr lang="ko-KR" altLang="en-US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송승우</a:t>
            </a:r>
            <a:endParaRPr lang="en-US" altLang="ko-KR" sz="1400" b="1" dirty="0">
              <a:solidFill>
                <a:srgbClr val="9C9C9C"/>
              </a:solidFill>
              <a:latin typeface="Noto Sans" panose="020B050204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9F39F-6CB3-42EB-823F-4297792E4C1D}"/>
              </a:ext>
            </a:extLst>
          </p:cNvPr>
          <p:cNvSpPr txBox="1"/>
          <p:nvPr/>
        </p:nvSpPr>
        <p:spPr>
          <a:xfrm>
            <a:off x="1407973" y="2530356"/>
            <a:ext cx="7875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B07B0F"/>
                </a:solidFill>
                <a:latin typeface="Noto Sans" panose="020B0502040504020204" pitchFamily="34" charset="0"/>
              </a:rPr>
              <a:t>5.2.2 </a:t>
            </a:r>
            <a:r>
              <a:rPr lang="ko-KR" altLang="en-US" sz="2500" dirty="0">
                <a:solidFill>
                  <a:srgbClr val="B07B0F"/>
                </a:solidFill>
                <a:latin typeface="Noto Sans" panose="020B0502040504020204" pitchFamily="34" charset="0"/>
              </a:rPr>
              <a:t>데이터 </a:t>
            </a:r>
            <a:r>
              <a:rPr lang="ko-KR" altLang="en-US" sz="2500" dirty="0" err="1">
                <a:solidFill>
                  <a:srgbClr val="B07B0F"/>
                </a:solidFill>
                <a:latin typeface="Noto Sans" panose="020B0502040504020204" pitchFamily="34" charset="0"/>
              </a:rPr>
              <a:t>전처리</a:t>
            </a:r>
            <a:r>
              <a:rPr lang="ko-KR" altLang="en-US" sz="2500" dirty="0">
                <a:solidFill>
                  <a:srgbClr val="B07B0F"/>
                </a:solidFill>
                <a:latin typeface="Noto Sans" panose="020B0502040504020204" pitchFamily="34" charset="0"/>
              </a:rPr>
              <a:t> </a:t>
            </a:r>
            <a:r>
              <a:rPr lang="en-US" altLang="ko-KR" sz="2500" dirty="0">
                <a:solidFill>
                  <a:srgbClr val="B07B0F"/>
                </a:solidFill>
                <a:latin typeface="Noto Sans" panose="020B0502040504020204" pitchFamily="34" charset="0"/>
              </a:rPr>
              <a:t>~ 5.2.3 </a:t>
            </a:r>
            <a:r>
              <a:rPr lang="ko-KR" altLang="en-US" sz="2500" dirty="0">
                <a:solidFill>
                  <a:srgbClr val="B07B0F"/>
                </a:solidFill>
                <a:latin typeface="Noto Sans" panose="020B0502040504020204" pitchFamily="34" charset="0"/>
              </a:rPr>
              <a:t>토크나이징 및 변수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4F967-93E5-416A-A957-6D2EF789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47" y="3577726"/>
            <a:ext cx="333451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5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F32B95E-01A6-4618-96CE-C6ED908069CE}"/>
              </a:ext>
            </a:extLst>
          </p:cNvPr>
          <p:cNvSpPr txBox="1"/>
          <p:nvPr/>
        </p:nvSpPr>
        <p:spPr>
          <a:xfrm>
            <a:off x="1641458" y="3578514"/>
            <a:ext cx="74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403229"/>
                </a:solidFill>
                <a:latin typeface="Noto Sans" panose="020B0502040504020204" pitchFamily="34" charset="0"/>
              </a:rPr>
              <a:t>THANK YOU.</a:t>
            </a:r>
            <a:endParaRPr lang="ko-KR" altLang="en-US" sz="2400" b="1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2F2C6-DAA3-42B5-8745-E389ABF2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05" y="2234500"/>
            <a:ext cx="914402" cy="9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42D799-ADAF-47A9-8041-E118B90020E7}"/>
              </a:ext>
            </a:extLst>
          </p:cNvPr>
          <p:cNvSpPr txBox="1"/>
          <p:nvPr/>
        </p:nvSpPr>
        <p:spPr>
          <a:xfrm>
            <a:off x="4115034" y="6204303"/>
            <a:ext cx="2468646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9C9C9C"/>
                </a:solidFill>
                <a:latin typeface="Noto Sans" panose="020B0502040504020204" pitchFamily="34" charset="0"/>
              </a:rPr>
              <a:t>2021.10.27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20181620	</a:t>
            </a:r>
            <a:r>
              <a:rPr lang="ko-KR" altLang="en-US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송승우</a:t>
            </a:r>
            <a:endParaRPr lang="en-US" altLang="ko-KR" sz="1400" b="1" dirty="0">
              <a:solidFill>
                <a:srgbClr val="9C9C9C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0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412194" y="1263050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데이터  추출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358944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5.2.3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토크나이징 및 변수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2386D85-0FE5-45A1-95A6-DC0FFB64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2" y="2300754"/>
            <a:ext cx="10140047" cy="34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6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069A13-3593-464E-9314-45CD35862C17}"/>
              </a:ext>
            </a:extLst>
          </p:cNvPr>
          <p:cNvSpPr txBox="1"/>
          <p:nvPr/>
        </p:nvSpPr>
        <p:spPr>
          <a:xfrm>
            <a:off x="2421350" y="1453703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403229"/>
                </a:solidFill>
                <a:latin typeface="Noto Sans" panose="020B0502040504020204" pitchFamily="34" charset="0"/>
              </a:rPr>
              <a:t>CONTENTS</a:t>
            </a:r>
            <a:endParaRPr lang="ko-KR" altLang="en-US" b="1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7EDB1-F878-4798-B353-FA8D5B7E9225}"/>
              </a:ext>
            </a:extLst>
          </p:cNvPr>
          <p:cNvSpPr txBox="1"/>
          <p:nvPr/>
        </p:nvSpPr>
        <p:spPr>
          <a:xfrm>
            <a:off x="2410748" y="2564617"/>
            <a:ext cx="1346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i="1" dirty="0">
                <a:solidFill>
                  <a:srgbClr val="403229"/>
                </a:solidFill>
                <a:latin typeface="Noto Sans" panose="020B0502040504020204" pitchFamily="34" charset="0"/>
              </a:rPr>
              <a:t>5.2.2</a:t>
            </a:r>
            <a:endParaRPr lang="ko-KR" altLang="en-US" sz="1500" b="1" i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AAC3F-D6A3-4D4B-B1C7-F5D43BD0FB4A}"/>
              </a:ext>
            </a:extLst>
          </p:cNvPr>
          <p:cNvSpPr txBox="1"/>
          <p:nvPr/>
        </p:nvSpPr>
        <p:spPr>
          <a:xfrm>
            <a:off x="3778306" y="2497498"/>
            <a:ext cx="181779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srgbClr val="9C9C9C"/>
                </a:solidFill>
                <a:latin typeface="Noto Sans" panose="020B0502040504020204" pitchFamily="34" charset="0"/>
              </a:rPr>
              <a:t>데이터 </a:t>
            </a:r>
            <a:r>
              <a:rPr lang="ko-KR" altLang="en-US" sz="1300" dirty="0" err="1">
                <a:solidFill>
                  <a:srgbClr val="9C9C9C"/>
                </a:solidFill>
                <a:latin typeface="Noto Sans" panose="020B0502040504020204" pitchFamily="34" charset="0"/>
              </a:rPr>
              <a:t>전처리</a:t>
            </a:r>
            <a:endParaRPr lang="en-US" altLang="ko-KR" sz="1300" dirty="0">
              <a:solidFill>
                <a:srgbClr val="9C9C9C"/>
              </a:solidFill>
              <a:latin typeface="Noto Sans" panose="020B0502040504020204" pitchFamily="34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138998A-910E-4E14-99F7-FBA6675207AE}"/>
              </a:ext>
            </a:extLst>
          </p:cNvPr>
          <p:cNvCxnSpPr>
            <a:cxnSpLocks/>
          </p:cNvCxnSpPr>
          <p:nvPr/>
        </p:nvCxnSpPr>
        <p:spPr>
          <a:xfrm>
            <a:off x="2649457" y="2007646"/>
            <a:ext cx="8040305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247D2C-A7C0-4065-91E6-7FF28844F137}"/>
              </a:ext>
            </a:extLst>
          </p:cNvPr>
          <p:cNvCxnSpPr>
            <a:cxnSpLocks/>
          </p:cNvCxnSpPr>
          <p:nvPr/>
        </p:nvCxnSpPr>
        <p:spPr>
          <a:xfrm>
            <a:off x="2622025" y="2528178"/>
            <a:ext cx="934991" cy="0"/>
          </a:xfrm>
          <a:prstGeom prst="line">
            <a:avLst/>
          </a:prstGeom>
          <a:ln w="28575">
            <a:solidFill>
              <a:srgbClr val="B0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BF6065-E39C-45BA-9437-32C35FE6CED9}"/>
              </a:ext>
            </a:extLst>
          </p:cNvPr>
          <p:cNvSpPr txBox="1"/>
          <p:nvPr/>
        </p:nvSpPr>
        <p:spPr>
          <a:xfrm>
            <a:off x="2404744" y="3991493"/>
            <a:ext cx="1346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i="1" dirty="0">
                <a:solidFill>
                  <a:srgbClr val="403229"/>
                </a:solidFill>
                <a:latin typeface="Noto Sans" panose="020B0502040504020204" pitchFamily="34" charset="0"/>
              </a:rPr>
              <a:t>5.2.3</a:t>
            </a:r>
            <a:endParaRPr lang="ko-KR" altLang="en-US" sz="1500" b="1" i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344442-85B9-434C-8329-7C10B9AABF42}"/>
              </a:ext>
            </a:extLst>
          </p:cNvPr>
          <p:cNvCxnSpPr>
            <a:cxnSpLocks/>
          </p:cNvCxnSpPr>
          <p:nvPr/>
        </p:nvCxnSpPr>
        <p:spPr>
          <a:xfrm>
            <a:off x="2616021" y="3963688"/>
            <a:ext cx="934991" cy="0"/>
          </a:xfrm>
          <a:prstGeom prst="line">
            <a:avLst/>
          </a:prstGeom>
          <a:ln w="28575">
            <a:solidFill>
              <a:srgbClr val="B0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03B264-3644-40A4-9EA2-62CEDF11BE93}"/>
              </a:ext>
            </a:extLst>
          </p:cNvPr>
          <p:cNvSpPr txBox="1"/>
          <p:nvPr/>
        </p:nvSpPr>
        <p:spPr>
          <a:xfrm>
            <a:off x="3756802" y="3933008"/>
            <a:ext cx="1817795" cy="9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srgbClr val="9C9C9C"/>
                </a:solidFill>
                <a:latin typeface="Noto Sans" panose="020B0502040504020204" pitchFamily="34" charset="0"/>
              </a:rPr>
              <a:t>토크나이징</a:t>
            </a:r>
            <a:endParaRPr lang="en-US" altLang="ko-KR" sz="1300" dirty="0">
              <a:solidFill>
                <a:srgbClr val="9C9C9C"/>
              </a:solidFill>
              <a:latin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srgbClr val="9C9C9C"/>
                </a:solidFill>
                <a:latin typeface="Noto Sans" panose="020B0502040504020204" pitchFamily="34" charset="0"/>
              </a:rPr>
              <a:t>파생변수 생성</a:t>
            </a:r>
            <a:endParaRPr lang="en-US" altLang="ko-KR" sz="1300" dirty="0">
              <a:solidFill>
                <a:srgbClr val="9C9C9C"/>
              </a:solidFill>
              <a:latin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srgbClr val="9C9C9C"/>
                </a:solidFill>
                <a:latin typeface="Noto Sans" panose="020B0502040504020204" pitchFamily="34" charset="0"/>
              </a:rPr>
              <a:t>데이터 추출</a:t>
            </a:r>
            <a:endParaRPr lang="en-US" altLang="ko-KR" sz="1300" dirty="0">
              <a:solidFill>
                <a:srgbClr val="9C9C9C"/>
              </a:solidFill>
              <a:latin typeface="Noto Sans" panose="020B05020405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7BD39F-2348-4E15-9418-396F1D21D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3" y="996502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1999A0-4AAC-4BD1-B4C9-CCADCA2B7E54}"/>
              </a:ext>
            </a:extLst>
          </p:cNvPr>
          <p:cNvSpPr/>
          <p:nvPr/>
        </p:nvSpPr>
        <p:spPr>
          <a:xfrm>
            <a:off x="744364" y="2052219"/>
            <a:ext cx="884911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미세먼지의 심각성은 이제 적극적인 대안을 요구 하고 있습니다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우리 일상에서 가장 쉽고 적극적으로 할 수 있는 것은 모든 건축물 외부에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스프링쿨러를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설치하는 것입니다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 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도로변에도 가로등 등을 이용하여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스프링쿨러를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설치하여 일정 농도이상의 미세먼지 발생시 물을 뿌리면 즉시 미세먼지를 흡착 줄일 수 있습니다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특히 옥상조경 혹은 건물외부 수직정원 등과 결합한다면 환경문제를 적극적으로 해결할 수 있습니다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더운 여름에는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도이상의 온도를 낮출 수 있고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겨울에는 미세먼지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뿐만아니라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도시의 온도를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도 이상 올릴 수도 있습니다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그리고 각 가정마다 각 건물마다 수도 시설이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갖추어져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옥외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스프링쿨러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설치 비용은 최소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몇만원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최대로 하더라도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만원을 넘지 않는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저예산이지만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효과는 즉시 나타날 수 있습니다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..\r\n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옥상녹화화 수직정원이 결합된다면 금수강산의 대한민국을 다시 만들 수 있습니다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감사합니다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참고로 저는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농업인이며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농생물학 원예생태시스템공학을 전공 박사학위 소유자 이며 현제 수직정원과 인공구조물 녹화 그리고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식물신품종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개발로 해외 로열티를 수출하고 있으며 정원관련분야의 일도하고 있습니다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.\r\n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미세먼지와 도시 환경문제의 근본적 대책은 매우 많은 시간과 노력이 필요한 것 입니다만 우선 적극적임 대안 중 가장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실효성있는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대안 이니 적극 검토 바랍니다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highlight>
                <a:srgbClr val="FFFF00"/>
              </a:highlight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714205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5.2.2	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데이터 </a:t>
            </a:r>
            <a:r>
              <a:rPr lang="ko-KR" altLang="en-US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E4035A-5C10-4CA5-8D18-7B98948647D4}"/>
              </a:ext>
            </a:extLst>
          </p:cNvPr>
          <p:cNvSpPr/>
          <p:nvPr/>
        </p:nvSpPr>
        <p:spPr>
          <a:xfrm>
            <a:off x="744364" y="5125550"/>
            <a:ext cx="884911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미세먼지의 심각성은 이제 적극적인 대안을 요구 하고 있습니다 우리 일상에서 가장 쉽고 적극적으로 할 수 있는 것은 모든 건축물 외부에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스프링쿨러를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설치하는 것입니다 도로변에도 가로등 등을 이용하여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스프링쿨러를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설치하여 일정 농도이상의 미세먼지 발생시 물을 뿌리면 즉시 미세먼지를 흡착 줄일 수 있습니다 특히 옥상조경 혹은 건물외부 수직정원 등과 결합한다면 환경문제를 적극적으로 해결할 수 있습니다 더운 여름에는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도이상의 온도를 낮출 수 있고 겨울에는 미세먼지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뿐만아니라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도시의 온도를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도 이상 올릴 수도 있습니다 그리고 각 가정마다 각 건물마다 수도 시설이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갖추어져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옥외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스프링쿨러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설치 비용은 최소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몇만원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최대로 하더라도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만원을 넘지 않는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저예산이지만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효과는 즉시 나타날 수 있습니다 옥상녹화화 수직정원이 결합된다면 금수강산의 대한민국을 다시 만들 수 있습니다 감사합니다 참고로 저는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농업인이며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농생물학 원예생태시스템공학을 전공 박사학위 소유자 이며 현제 수직정원과 인공구조물 녹화 그리고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식물신품종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개발로 해외 로열티를 수출하고 있으며 정원관련분야의 일도하고 있습니다 미세먼지와 도시 환경문제의 근본적 대책은 매우 많은 시간과 노력이 필요한 것 입니다만 우선 적극적임 대안 중 가장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실효성있는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대안 이니 적극 검토 바랍니다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5" name="그래픽 4" descr="下矢印 단색으로 채워진">
            <a:extLst>
              <a:ext uri="{FF2B5EF4-FFF2-40B4-BE49-F238E27FC236}">
                <a16:creationId xmlns:a16="http://schemas.microsoft.com/office/drawing/2014/main" id="{770C57CF-30A5-43BC-95D3-9AE22F77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1722" y="4183873"/>
            <a:ext cx="914400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397A7B-F42B-4778-B155-EB63C04C2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167" y="1372296"/>
            <a:ext cx="2699478" cy="46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509C1-4504-4DF9-ACF4-677EA6D2425C}"/>
              </a:ext>
            </a:extLst>
          </p:cNvPr>
          <p:cNvSpPr txBox="1"/>
          <p:nvPr/>
        </p:nvSpPr>
        <p:spPr>
          <a:xfrm>
            <a:off x="5722374" y="4434348"/>
            <a:ext cx="12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 처 리</a:t>
            </a:r>
          </a:p>
        </p:txBody>
      </p:sp>
    </p:spTree>
    <p:extLst>
      <p:ext uri="{BB962C8B-B14F-4D97-AF65-F5344CB8AC3E}">
        <p14:creationId xmlns:p14="http://schemas.microsoft.com/office/powerpoint/2010/main" val="228446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412194" y="1263050"/>
            <a:ext cx="4265911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정규 표현식 </a:t>
            </a: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(Regular Expression)</a:t>
            </a:r>
            <a:r>
              <a:rPr lang="ko-KR" altLang="en-US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을 이용한 </a:t>
            </a:r>
            <a:r>
              <a:rPr lang="ko-KR" altLang="en-US" sz="1400" b="1" i="1" dirty="0" err="1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428870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5.2.2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데이터 </a:t>
            </a:r>
            <a:r>
              <a:rPr lang="ko-KR" altLang="en-US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60E3B93-EB76-4520-AD6E-61FA81D8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86" y="1760635"/>
            <a:ext cx="7697570" cy="530508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839C9B1-739E-42DB-A38E-9271C77B5EE5}"/>
              </a:ext>
            </a:extLst>
          </p:cNvPr>
          <p:cNvCxnSpPr>
            <a:cxnSpLocks/>
          </p:cNvCxnSpPr>
          <p:nvPr/>
        </p:nvCxnSpPr>
        <p:spPr>
          <a:xfrm>
            <a:off x="4070555" y="3195484"/>
            <a:ext cx="1376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119EDD6-5ED9-4DF5-9342-61F5E6CEE410}"/>
              </a:ext>
            </a:extLst>
          </p:cNvPr>
          <p:cNvSpPr/>
          <p:nvPr/>
        </p:nvSpPr>
        <p:spPr>
          <a:xfrm>
            <a:off x="4281948" y="4138709"/>
            <a:ext cx="245807" cy="19530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D84BC5-906E-463F-89C1-B7857FC6416E}"/>
              </a:ext>
            </a:extLst>
          </p:cNvPr>
          <p:cNvSpPr/>
          <p:nvPr/>
        </p:nvSpPr>
        <p:spPr>
          <a:xfrm>
            <a:off x="6277896" y="4217869"/>
            <a:ext cx="245807" cy="19530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3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358944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5.2.3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토크나이징 및 변수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7F6AE2-A2EB-402A-BCD9-EE0F96303DEB}"/>
              </a:ext>
            </a:extLst>
          </p:cNvPr>
          <p:cNvSpPr/>
          <p:nvPr/>
        </p:nvSpPr>
        <p:spPr>
          <a:xfrm>
            <a:off x="459153" y="2317898"/>
            <a:ext cx="961512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토크나이징 이란</a:t>
            </a:r>
            <a:r>
              <a:rPr lang="en-US" altLang="ko-KR" sz="2800" b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?</a:t>
            </a:r>
          </a:p>
          <a:p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	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우리가 일상에서 사용하는 언어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(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자연어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)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를  컴퓨터에게 이해시키기 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	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	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위해서 의미가 있는 가장 작은 단어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(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토큰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)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로 나누는 것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	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예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)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형태소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명사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대명사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수사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동사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….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62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412194" y="1263050"/>
            <a:ext cx="1082348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토크나이징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358944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5.2.3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토크나이징 및 변수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59AE596-E416-494A-B73E-22C1B5E0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6" y="2650052"/>
            <a:ext cx="7807199" cy="22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3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412194" y="1263050"/>
            <a:ext cx="1308371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파생변수 생성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358944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5.2.3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토크나이징 및 변수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0785DD-0F1A-4BFB-8220-3C72A663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13" y="1909096"/>
            <a:ext cx="8880386" cy="2064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635336-49B5-4633-A6EA-90DC62AAC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289" y="4414175"/>
            <a:ext cx="3281306" cy="28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4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412194" y="1263050"/>
            <a:ext cx="1308371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파생변수 생성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358944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5.2.3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토크나이징 및 변수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5ED6A0-7E78-45D3-8ED4-8377CB3C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9" y="2838454"/>
            <a:ext cx="10294374" cy="26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412194" y="1263050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데이터  추출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358944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5.2.3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토크나이징 및 변수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5502C86-7928-47A2-BA63-389B2A7A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54" y="2137940"/>
            <a:ext cx="5952359" cy="514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8A65B1-F1EF-4968-A461-9472C191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98" y="3239236"/>
            <a:ext cx="9070270" cy="31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9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481</Words>
  <Application>Microsoft Office PowerPoint</Application>
  <PresentationFormat>사용자 지정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Courier New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송승우</cp:lastModifiedBy>
  <cp:revision>37</cp:revision>
  <dcterms:created xsi:type="dcterms:W3CDTF">2017-08-31T00:14:07Z</dcterms:created>
  <dcterms:modified xsi:type="dcterms:W3CDTF">2021-10-29T16:48:59Z</dcterms:modified>
</cp:coreProperties>
</file>