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3" r:id="rId16"/>
    <p:sldId id="275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A49B-82DD-4FB8-A22C-30389F8A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752A98-2240-4DDA-A72A-554F50579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7A9F2-4792-4F79-A2CE-DB2C13EC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1EBBD-643E-45BD-8BAC-6E0E6CC3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93E9B-63D4-4D9D-8F09-0F906328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9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A24-EEBC-4B8A-9D4C-2EAED639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85ED9-A780-4BA5-8409-671360820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F26E4-A991-4CBE-9C5B-6EA12054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FB84C-F93E-495A-9324-9EE1F12A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4783F-2FF7-465F-9E83-2BA9045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6EA6F2-9F45-4963-A235-9880448B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39462-FDB0-4372-899D-1B57CE19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AFF08-BBBD-4A42-A065-D25D0A6F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38E49-4941-49B0-901D-756948B9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117AC-39BD-4A8B-9883-DBC0E19A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60C-37A7-4D5F-9DE6-9D1C180A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23343-D9AE-4838-A288-B1DEAF52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2430-249D-44DE-8EAC-8FF25149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506CB-4F52-4F6B-BAA6-4DFB802D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3EE9F-1C09-4E07-8E90-B87CF4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CBA15-3548-47E1-9955-17D5B9F9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0F130-D1B7-4CAD-8C63-7A6614FA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16F2F-8455-4F20-A4D8-218AE9A3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67112-9ED4-45FB-8D02-B0782EF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114B2-F395-4163-9FF8-25B3B471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28E32-6FB8-408E-A3AF-EB872C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759E4-D4EC-4517-BAEA-96E76C793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47525-A4EE-4D12-BB47-BFC6B2440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D5A4F-EA87-4FB7-A341-A3CB5EC9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FCFBF-4370-4333-9183-8D6F5F66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A7268-0153-44FD-B419-13667E0B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1F31-E681-4EFC-84A1-8ACE4553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40855-2AAF-43E0-9890-4DF6144D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B22A7D-19A0-42E6-BD11-CB2F84FC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4CC5EA-7250-43F0-8951-C77BC15DF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A0624A-E9B6-4DE6-B809-AE6A07F26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569888-D203-4772-93F7-21780BD3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62864-B973-4DE8-8D50-FCFB47D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86512-0AB1-40C2-8320-003BF326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9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5FB9-BA4B-42A1-B724-FF941564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1BEC8-AB4D-4E3A-BF78-99CAA8A3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D7EB44-9402-4A57-BAB7-F3ACCCA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9170F-E0BB-4A93-A26F-EA4E239D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0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39FB1-6A18-412E-A60F-AFC753D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CF5263-F754-4AED-AE5F-A72A3296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C7AAB-9579-44A8-AA7C-AEB941F7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14684-F232-4BA9-865C-3CB38ACB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18D24-3943-4907-AB09-539BDA16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3BB59-932C-485A-9CC3-EDB10BE67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516EF-C135-4BB8-86AB-97698CF9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9919F-492A-4478-BEC9-27AB3E64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39264-4195-41EB-9123-301EA641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91571-00E8-48C7-B49E-E214C1D4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2EAE17-6CF9-42CD-9E87-E5D57937A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B52E7-025E-42D0-8480-25479676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B7A8-43DF-425B-9EFE-B6870572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91F96-3E8A-4CEE-8A30-06DCEC5B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54ABE-CB50-42E5-BE8B-5E71A638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D3698-B269-49C5-BBFA-4E5B5392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DAD6-BEDF-4CE5-81E4-D80074EA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E02D4-83F7-40C6-B7F4-DBC58B5D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6D629-B5F7-4AC0-8E66-E1E0C42D5E2D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E4392-952F-4150-B649-A9ABEC556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5F1EB-1987-4E29-96A6-46D7765A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4E67-9AC6-4BC8-8553-25CE37F0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F0E1-90AC-461F-8383-23E321736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공업수학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837F6-0A55-46B5-848A-EE2CD4196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20181796 </a:t>
            </a:r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108598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BCB46-C13B-4C0D-8256-273425C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#3-1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144BE1-53E1-4009-AAF8-E75A08CE3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행과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행을 교환한 형태이다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어떤 행렬에 기본 행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열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연산을 적용하는 것은 그 행렬의 앞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뒤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에 단위행렬에서 동일한 기본 행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열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연산이 수행된 행렬을 곱하는 것과 동일하다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/>
                  <a:t>의 결과는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/>
                  <a:t>의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행과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행을 교환한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행렬이다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8144BE1-53E1-4009-AAF8-E75A08CE3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96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7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DBFE9-F844-4F4D-9B47-71B01E1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#3-2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A41BD-0E38-4F05-865A-9B4709E3D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291"/>
                <a:ext cx="10515600" cy="55619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의 기본 행 연산을 한 것이다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#3-1</a:t>
                </a:r>
                <a:r>
                  <a:rPr lang="ko-KR" altLang="en-US" sz="2400" dirty="0"/>
                  <a:t>과 마찬가지로 어떤 행렬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의 앞에 단위행렬에서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의 기본 행 연산이 수행된 행렬을 곱하는 것은 행</a:t>
                </a:r>
                <a14:m>
                  <m:oMath xmlns:m="http://schemas.openxmlformats.org/officeDocument/2006/math">
                    <m:r>
                      <a:rPr lang="ko-KR" altLang="en-US" sz="2400" b="0" i="1" dirty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기본 행 연산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 를 취하는 것과 같다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/>
                  <a:t>에 기본 행 연산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을 취한 행렬이다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A41BD-0E38-4F05-865A-9B4709E3D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291"/>
                <a:ext cx="10515600" cy="5561900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4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A508-EE9B-4231-8270-C8A9D722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#3-3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6E2E7-A48B-47BC-8771-3C508FAE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의 기본 행 연산을 실행한 것이다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400" dirty="0"/>
                  <a:t>에 기본 행 연산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400" dirty="0"/>
                  <a:t>을 실행한 행렬이다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76E2E7-A48B-47BC-8771-3C508FAE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0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EFE8-1B4F-42D5-B555-021C3F6B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#4-1 </a:t>
            </a:r>
            <a:r>
              <a:rPr lang="ko-KR" altLang="en-US" dirty="0"/>
              <a:t>다음 행렬의 </a:t>
            </a:r>
            <a:r>
              <a:rPr lang="en-US" altLang="ko-KR" dirty="0"/>
              <a:t>rank</a:t>
            </a:r>
            <a:r>
              <a:rPr lang="ko-KR" altLang="en-US" dirty="0"/>
              <a:t>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727AF-79AD-4AD3-B575-C231F9AE6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94022"/>
                <a:ext cx="4992149" cy="13255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727AF-79AD-4AD3-B575-C231F9AE6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022"/>
                <a:ext cx="4992149" cy="1325561"/>
              </a:xfrm>
              <a:blipFill>
                <a:blip r:embed="rId2"/>
                <a:stretch>
                  <a:fillRect t="-1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D650FD-E690-405D-A2E1-C2CD84EC7542}"/>
              </a:ext>
            </a:extLst>
          </p:cNvPr>
          <p:cNvCxnSpPr>
            <a:cxnSpLocks/>
          </p:cNvCxnSpPr>
          <p:nvPr/>
        </p:nvCxnSpPr>
        <p:spPr>
          <a:xfrm flipV="1">
            <a:off x="4604835" y="2667792"/>
            <a:ext cx="169540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08DCBF-0B8B-4E48-95DB-15E7BD4AD85D}"/>
                  </a:ext>
                </a:extLst>
              </p:cNvPr>
              <p:cNvSpPr txBox="1"/>
              <p:nvPr/>
            </p:nvSpPr>
            <p:spPr>
              <a:xfrm>
                <a:off x="4417154" y="1861659"/>
                <a:ext cx="188308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08DCBF-0B8B-4E48-95DB-15E7BD4A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54" y="1861659"/>
                <a:ext cx="1883082" cy="738664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8C9B62-FA7D-4752-A443-1995EC3F8E4F}"/>
                  </a:ext>
                </a:extLst>
              </p:cNvPr>
              <p:cNvSpPr txBox="1"/>
              <p:nvPr/>
            </p:nvSpPr>
            <p:spPr>
              <a:xfrm>
                <a:off x="6142943" y="2043920"/>
                <a:ext cx="2917271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−63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8C9B62-FA7D-4752-A443-1995EC3F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43" y="2043920"/>
                <a:ext cx="291727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7DDD84-30D1-493E-B73E-003BBC22857F}"/>
              </a:ext>
            </a:extLst>
          </p:cNvPr>
          <p:cNvCxnSpPr>
            <a:cxnSpLocks/>
          </p:cNvCxnSpPr>
          <p:nvPr/>
        </p:nvCxnSpPr>
        <p:spPr>
          <a:xfrm flipV="1">
            <a:off x="8817506" y="2580882"/>
            <a:ext cx="169540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8AE24-8EC3-4536-AF07-355DA3CF3AAE}"/>
                  </a:ext>
                </a:extLst>
              </p:cNvPr>
              <p:cNvSpPr txBox="1"/>
              <p:nvPr/>
            </p:nvSpPr>
            <p:spPr>
              <a:xfrm>
                <a:off x="8026250" y="1368114"/>
                <a:ext cx="2976172" cy="1212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8AE24-8EC3-4536-AF07-355DA3CF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50" y="1368114"/>
                <a:ext cx="2976172" cy="1212768"/>
              </a:xfrm>
              <a:prstGeom prst="rect">
                <a:avLst/>
              </a:prstGeom>
              <a:blipFill>
                <a:blip r:embed="rId5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6E2AD-BCB0-403C-8BD0-0071B806C29D}"/>
                  </a:ext>
                </a:extLst>
              </p:cNvPr>
              <p:cNvSpPr txBox="1"/>
              <p:nvPr/>
            </p:nvSpPr>
            <p:spPr>
              <a:xfrm>
                <a:off x="0" y="3435292"/>
                <a:ext cx="2375586" cy="1354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6E2AD-BCB0-403C-8BD0-0071B806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35292"/>
                <a:ext cx="2375586" cy="13549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3658B-33EF-4C83-98E3-F2420F3EC3E1}"/>
              </a:ext>
            </a:extLst>
          </p:cNvPr>
          <p:cNvCxnSpPr>
            <a:cxnSpLocks/>
          </p:cNvCxnSpPr>
          <p:nvPr/>
        </p:nvCxnSpPr>
        <p:spPr>
          <a:xfrm flipV="1">
            <a:off x="2023822" y="4112753"/>
            <a:ext cx="169540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9C657-3222-4331-89DB-091421BA06F4}"/>
                  </a:ext>
                </a:extLst>
              </p:cNvPr>
              <p:cNvSpPr txBox="1"/>
              <p:nvPr/>
            </p:nvSpPr>
            <p:spPr>
              <a:xfrm>
                <a:off x="1954773" y="3156725"/>
                <a:ext cx="1883082" cy="955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59C657-3222-4331-89DB-091421BA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73" y="3156725"/>
                <a:ext cx="1883082" cy="9550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CA37A4-A851-42D9-B759-EE0C98B17102}"/>
                  </a:ext>
                </a:extLst>
              </p:cNvPr>
              <p:cNvSpPr txBox="1"/>
              <p:nvPr/>
            </p:nvSpPr>
            <p:spPr>
              <a:xfrm>
                <a:off x="3417042" y="3427870"/>
                <a:ext cx="2375586" cy="13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CA37A4-A851-42D9-B759-EE0C98B17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42" y="3427870"/>
                <a:ext cx="2375586" cy="13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D99102-3CA3-456F-9BB7-FBD59C4DE2DB}"/>
              </a:ext>
            </a:extLst>
          </p:cNvPr>
          <p:cNvCxnSpPr>
            <a:cxnSpLocks/>
          </p:cNvCxnSpPr>
          <p:nvPr/>
        </p:nvCxnSpPr>
        <p:spPr>
          <a:xfrm flipV="1">
            <a:off x="5439981" y="4082105"/>
            <a:ext cx="8477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3F380-0875-40FB-80A6-A2C20BA117E5}"/>
                  </a:ext>
                </a:extLst>
              </p:cNvPr>
              <p:cNvSpPr txBox="1"/>
              <p:nvPr/>
            </p:nvSpPr>
            <p:spPr>
              <a:xfrm>
                <a:off x="4922290" y="3740770"/>
                <a:ext cx="18830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D3F380-0875-40FB-80A6-A2C20BA11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90" y="3740770"/>
                <a:ext cx="1883082" cy="246221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BE34A8-2158-4335-BC65-C01459A23772}"/>
                  </a:ext>
                </a:extLst>
              </p:cNvPr>
              <p:cNvSpPr txBox="1"/>
              <p:nvPr/>
            </p:nvSpPr>
            <p:spPr>
              <a:xfrm>
                <a:off x="5978561" y="3409324"/>
                <a:ext cx="2375586" cy="13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BE34A8-2158-4335-BC65-C01459A2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561" y="3409324"/>
                <a:ext cx="2375586" cy="13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71165F-03F7-4AB2-931E-ABD7363E5AFD}"/>
              </a:ext>
            </a:extLst>
          </p:cNvPr>
          <p:cNvCxnSpPr>
            <a:cxnSpLocks/>
          </p:cNvCxnSpPr>
          <p:nvPr/>
        </p:nvCxnSpPr>
        <p:spPr>
          <a:xfrm flipV="1">
            <a:off x="8116230" y="4082104"/>
            <a:ext cx="84770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EAED1C-5E2D-429E-BC41-E78B910C4FED}"/>
                  </a:ext>
                </a:extLst>
              </p:cNvPr>
              <p:cNvSpPr txBox="1"/>
              <p:nvPr/>
            </p:nvSpPr>
            <p:spPr>
              <a:xfrm>
                <a:off x="7572635" y="3775145"/>
                <a:ext cx="188308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EAED1C-5E2D-429E-BC41-E78B910C4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635" y="3775145"/>
                <a:ext cx="1883082" cy="246221"/>
              </a:xfrm>
              <a:prstGeom prst="rect">
                <a:avLst/>
              </a:prstGeom>
              <a:blipFill>
                <a:blip r:embed="rId11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E04330-BD36-4D02-BCEB-1FD40256270B}"/>
                  </a:ext>
                </a:extLst>
              </p:cNvPr>
              <p:cNvSpPr txBox="1"/>
              <p:nvPr/>
            </p:nvSpPr>
            <p:spPr>
              <a:xfrm>
                <a:off x="8760428" y="3321355"/>
                <a:ext cx="2375586" cy="13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E04330-BD36-4D02-BCEB-1FD40256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28" y="3321355"/>
                <a:ext cx="2375586" cy="13694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D4D4CB-EB46-4E50-8F83-BFBB807282DB}"/>
                  </a:ext>
                </a:extLst>
              </p:cNvPr>
              <p:cNvSpPr txBox="1"/>
              <p:nvPr/>
            </p:nvSpPr>
            <p:spPr>
              <a:xfrm>
                <a:off x="495475" y="5184772"/>
                <a:ext cx="8218719" cy="1126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leading entry : 4</a:t>
                </a:r>
                <a:r>
                  <a:rPr lang="ko-KR" altLang="en-US" dirty="0">
                    <a:sym typeface="Wingdings" panose="05000000000000000000" pitchFamily="2" charset="2"/>
                  </a:rPr>
                  <a:t>개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rank = 4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D4D4CB-EB46-4E50-8F83-BFBB8072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5" y="5184772"/>
                <a:ext cx="8218719" cy="1126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62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5BA10-1B7B-4A37-B657-518B2454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#4-2 </a:t>
            </a:r>
            <a:r>
              <a:rPr lang="ko-KR" altLang="en-US" dirty="0"/>
              <a:t>다음 행렬의 </a:t>
            </a:r>
            <a:r>
              <a:rPr lang="en-US" altLang="ko-KR" dirty="0"/>
              <a:t>rank</a:t>
            </a:r>
            <a:r>
              <a:rPr lang="ko-KR" altLang="en-US" dirty="0"/>
              <a:t>를 </a:t>
            </a:r>
            <a:r>
              <a:rPr lang="ko-KR" altLang="en-US" dirty="0" err="1"/>
              <a:t>구하시오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129F3D-F75F-4A11-96F9-7E03FD0E1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968692" cy="11692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129F3D-F75F-4A11-96F9-7E03FD0E1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968692" cy="1169245"/>
              </a:xfr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6CA06CC-C775-45FE-9CC4-288FEAF1FE40}"/>
              </a:ext>
            </a:extLst>
          </p:cNvPr>
          <p:cNvCxnSpPr>
            <a:cxnSpLocks/>
          </p:cNvCxnSpPr>
          <p:nvPr/>
        </p:nvCxnSpPr>
        <p:spPr>
          <a:xfrm flipV="1">
            <a:off x="3505878" y="2374178"/>
            <a:ext cx="115840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60296-42D4-4AA3-B91F-EC3CE4266D2C}"/>
                  </a:ext>
                </a:extLst>
              </p:cNvPr>
              <p:cNvSpPr txBox="1"/>
              <p:nvPr/>
            </p:nvSpPr>
            <p:spPr>
              <a:xfrm>
                <a:off x="3619437" y="1752712"/>
                <a:ext cx="9312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D60296-42D4-4AA3-B91F-EC3CE426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37" y="1752712"/>
                <a:ext cx="931281" cy="553998"/>
              </a:xfrm>
              <a:prstGeom prst="rect">
                <a:avLst/>
              </a:prstGeom>
              <a:blipFill>
                <a:blip r:embed="rId3"/>
                <a:stretch>
                  <a:fillRect l="-457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39B082-5017-4CDA-95E0-0714CAF45E9E}"/>
                  </a:ext>
                </a:extLst>
              </p:cNvPr>
              <p:cNvSpPr txBox="1"/>
              <p:nvPr/>
            </p:nvSpPr>
            <p:spPr>
              <a:xfrm>
                <a:off x="4806892" y="1763601"/>
                <a:ext cx="2170651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39B082-5017-4CDA-95E0-0714CAF45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92" y="1763601"/>
                <a:ext cx="217065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C3B028-615E-49D0-B9EC-26BA5271EFCC}"/>
              </a:ext>
            </a:extLst>
          </p:cNvPr>
          <p:cNvCxnSpPr>
            <a:cxnSpLocks/>
          </p:cNvCxnSpPr>
          <p:nvPr/>
        </p:nvCxnSpPr>
        <p:spPr>
          <a:xfrm flipV="1">
            <a:off x="7120156" y="2374178"/>
            <a:ext cx="16554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4744A7-6CBA-44FE-8125-BACD6683DB25}"/>
                  </a:ext>
                </a:extLst>
              </p:cNvPr>
              <p:cNvSpPr txBox="1"/>
              <p:nvPr/>
            </p:nvSpPr>
            <p:spPr>
              <a:xfrm>
                <a:off x="6977543" y="1762117"/>
                <a:ext cx="17282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4744A7-6CBA-44FE-8125-BACD6683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43" y="1762117"/>
                <a:ext cx="1728230" cy="553998"/>
              </a:xfrm>
              <a:prstGeom prst="rect">
                <a:avLst/>
              </a:prstGeom>
              <a:blipFill>
                <a:blip r:embed="rId5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8F495E-94B3-4FEC-BF78-A518C2A49803}"/>
                  </a:ext>
                </a:extLst>
              </p:cNvPr>
              <p:cNvSpPr txBox="1"/>
              <p:nvPr/>
            </p:nvSpPr>
            <p:spPr>
              <a:xfrm>
                <a:off x="8705773" y="1750307"/>
                <a:ext cx="2170651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−26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8F495E-94B3-4FEC-BF78-A518C2A4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73" y="1750307"/>
                <a:ext cx="2170651" cy="1112805"/>
              </a:xfrm>
              <a:prstGeom prst="rect">
                <a:avLst/>
              </a:prstGeom>
              <a:blipFill>
                <a:blip r:embed="rId6"/>
                <a:stretch>
                  <a:fillRect r="-2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C4ECCB-20CC-470B-B786-D0802DF0C001}"/>
              </a:ext>
            </a:extLst>
          </p:cNvPr>
          <p:cNvCxnSpPr>
            <a:cxnSpLocks/>
          </p:cNvCxnSpPr>
          <p:nvPr/>
        </p:nvCxnSpPr>
        <p:spPr>
          <a:xfrm flipV="1">
            <a:off x="245377" y="4314071"/>
            <a:ext cx="16554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544791-512F-4E85-AA15-E638DCF7B2D6}"/>
                  </a:ext>
                </a:extLst>
              </p:cNvPr>
              <p:cNvSpPr txBox="1"/>
              <p:nvPr/>
            </p:nvSpPr>
            <p:spPr>
              <a:xfrm>
                <a:off x="104863" y="3691795"/>
                <a:ext cx="179594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544791-512F-4E85-AA15-E638DCF7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3" y="3691795"/>
                <a:ext cx="1795942" cy="553998"/>
              </a:xfrm>
              <a:prstGeom prst="rect">
                <a:avLst/>
              </a:prstGeom>
              <a:blipFill>
                <a:blip r:embed="rId7"/>
                <a:stretch>
                  <a:fillRect l="-1017" r="-169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826C1-7F46-4843-9A10-A7A3EB74EC1E}"/>
                  </a:ext>
                </a:extLst>
              </p:cNvPr>
              <p:cNvSpPr txBox="1"/>
              <p:nvPr/>
            </p:nvSpPr>
            <p:spPr>
              <a:xfrm>
                <a:off x="2013747" y="3689390"/>
                <a:ext cx="2170651" cy="1142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826C1-7F46-4843-9A10-A7A3EB74E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47" y="3689390"/>
                <a:ext cx="2170651" cy="1142236"/>
              </a:xfrm>
              <a:prstGeom prst="rect">
                <a:avLst/>
              </a:prstGeom>
              <a:blipFill>
                <a:blip r:embed="rId8"/>
                <a:stretch>
                  <a:fillRect r="-2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0CD7D2-4490-491B-97B0-B33737217568}"/>
              </a:ext>
            </a:extLst>
          </p:cNvPr>
          <p:cNvCxnSpPr>
            <a:cxnSpLocks/>
          </p:cNvCxnSpPr>
          <p:nvPr/>
        </p:nvCxnSpPr>
        <p:spPr>
          <a:xfrm flipV="1">
            <a:off x="4440572" y="4314071"/>
            <a:ext cx="121360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62C4F9-16EF-4878-9566-55F8CFB1A67B}"/>
                  </a:ext>
                </a:extLst>
              </p:cNvPr>
              <p:cNvSpPr txBox="1"/>
              <p:nvPr/>
            </p:nvSpPr>
            <p:spPr>
              <a:xfrm>
                <a:off x="4085077" y="3320540"/>
                <a:ext cx="1795942" cy="925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62C4F9-16EF-4878-9566-55F8CFB1A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77" y="3320540"/>
                <a:ext cx="1795942" cy="925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DA2DAF-44F3-4C15-9494-6E1BB478A708}"/>
                  </a:ext>
                </a:extLst>
              </p:cNvPr>
              <p:cNvSpPr txBox="1"/>
              <p:nvPr/>
            </p:nvSpPr>
            <p:spPr>
              <a:xfrm>
                <a:off x="5671007" y="3410244"/>
                <a:ext cx="2170651" cy="1671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DA2DAF-44F3-4C15-9494-6E1BB478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07" y="3410244"/>
                <a:ext cx="2170651" cy="16710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CBA53D-79E8-491C-B97D-2DCC19A29CD4}"/>
              </a:ext>
            </a:extLst>
          </p:cNvPr>
          <p:cNvCxnSpPr>
            <a:cxnSpLocks/>
          </p:cNvCxnSpPr>
          <p:nvPr/>
        </p:nvCxnSpPr>
        <p:spPr>
          <a:xfrm flipV="1">
            <a:off x="7947870" y="4260508"/>
            <a:ext cx="1213608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ED2869-2B6F-4E86-BF4F-154FD18AD2D5}"/>
                  </a:ext>
                </a:extLst>
              </p:cNvPr>
              <p:cNvSpPr txBox="1"/>
              <p:nvPr/>
            </p:nvSpPr>
            <p:spPr>
              <a:xfrm>
                <a:off x="7586794" y="3810223"/>
                <a:ext cx="19357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ED2869-2B6F-4E86-BF4F-154FD18A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94" y="3810223"/>
                <a:ext cx="1935760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5D0BFC-AD01-4182-87F8-231FF69F1A80}"/>
                  </a:ext>
                </a:extLst>
              </p:cNvPr>
              <p:cNvSpPr txBox="1"/>
              <p:nvPr/>
            </p:nvSpPr>
            <p:spPr>
              <a:xfrm>
                <a:off x="9427588" y="3429000"/>
                <a:ext cx="2170651" cy="136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5D0BFC-AD01-4182-87F8-231FF69F1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588" y="3429000"/>
                <a:ext cx="2170651" cy="13676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B0640B-3E09-427A-8DD4-D264F739078C}"/>
                  </a:ext>
                </a:extLst>
              </p:cNvPr>
              <p:cNvSpPr txBox="1"/>
              <p:nvPr/>
            </p:nvSpPr>
            <p:spPr>
              <a:xfrm>
                <a:off x="495475" y="5184772"/>
                <a:ext cx="8218719" cy="11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𝑅𝐸𝐹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 leading entry : 3</a:t>
                </a:r>
                <a:r>
                  <a:rPr lang="ko-KR" altLang="en-US" dirty="0">
                    <a:sym typeface="Wingdings" panose="05000000000000000000" pitchFamily="2" charset="2"/>
                  </a:rPr>
                  <a:t>개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rank = 3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B0640B-3E09-427A-8DD4-D264F73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5" y="5184772"/>
                <a:ext cx="8218719" cy="11239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4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2645-18CA-481A-9AC0-A4E244F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#5.</a:t>
            </a:r>
            <a:r>
              <a:rPr lang="ko-KR" altLang="en-US" sz="2400" dirty="0"/>
              <a:t>다음 벡터들은 </a:t>
            </a:r>
            <a:r>
              <a:rPr lang="en-US" altLang="ko-KR" sz="2400" dirty="0"/>
              <a:t>linearly independent </a:t>
            </a:r>
            <a:r>
              <a:rPr lang="ko-KR" altLang="en-US" sz="2400" dirty="0"/>
              <a:t>인가</a:t>
            </a:r>
            <a:r>
              <a:rPr lang="en-US" altLang="ko-KR" sz="2400" dirty="0"/>
              <a:t>? – sol1.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BDDAFB-65C7-40F2-9CAF-54711E487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[4 -1 3], [0 8 1], [1 3 -5], [2 6 1]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를 만족하는 </a:t>
                </a:r>
                <a:r>
                  <a:rPr lang="en-US" altLang="ko-KR" sz="2000" dirty="0"/>
                  <a:t>nontrivial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=1,⋯,4)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가 존재하면 일차 결합이다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REF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81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197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free variable</a:t>
                </a:r>
                <a:r>
                  <a:rPr lang="ko-KR" altLang="en-US" sz="2000"/>
                  <a:t>이 존재한다</a:t>
                </a:r>
                <a:r>
                  <a:rPr lang="en-US" altLang="ko-KR" sz="2000"/>
                  <a:t>. </a:t>
                </a:r>
                <a:r>
                  <a:rPr lang="ko-KR" altLang="en-US" sz="2000" dirty="0"/>
                  <a:t>따라서 </a:t>
                </a:r>
                <a:r>
                  <a:rPr lang="en-US" altLang="ko-KR" sz="2000" dirty="0"/>
                  <a:t>nontrivial solution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가 존재하고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위의 벡터는 일차 종속이다</a:t>
                </a:r>
                <a:r>
                  <a:rPr lang="en-US" altLang="ko-KR" sz="1800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BDDAFB-65C7-40F2-9CAF-54711E487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294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2645-18CA-481A-9AC0-A4E244F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#5.</a:t>
            </a:r>
            <a:r>
              <a:rPr lang="ko-KR" altLang="en-US" sz="2400" dirty="0"/>
              <a:t>다음 벡터들은 </a:t>
            </a:r>
            <a:r>
              <a:rPr lang="en-US" altLang="ko-KR" sz="2400" dirty="0"/>
              <a:t>linearly independent </a:t>
            </a:r>
            <a:r>
              <a:rPr lang="ko-KR" altLang="en-US" sz="2400" dirty="0"/>
              <a:t>인가</a:t>
            </a:r>
            <a:r>
              <a:rPr lang="en-US" altLang="ko-KR" sz="2400" dirty="0"/>
              <a:t>? – sol2.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BDDAFB-65C7-40F2-9CAF-54711E487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[4 -1 3], [0 8 1], [1 3 -5], [2 6 1]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를 만족하는 </a:t>
                </a:r>
                <a:r>
                  <a:rPr lang="en-US" altLang="ko-KR" sz="2000" dirty="0"/>
                  <a:t>nontrivial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=1,⋯,4)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가 존재하면 일차 결합이다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행렬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을 직접 풀어서 계산할 수도 있지만 행렬의 행의 수가 </a:t>
                </a:r>
                <a:r>
                  <a:rPr lang="en-US" altLang="ko-KR" sz="2000" dirty="0"/>
                  <a:t>3</a:t>
                </a:r>
                <a:r>
                  <a:rPr lang="ko-KR" altLang="en-US" sz="2000" dirty="0"/>
                  <a:t>이기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때문에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≤3 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 대하여 적어도 하나 이상의 </a:t>
                </a:r>
                <a:r>
                  <a:rPr lang="en-US" altLang="ko-KR" sz="2000" dirty="0"/>
                  <a:t>free variable</a:t>
                </a:r>
                <a:r>
                  <a:rPr lang="ko-KR" altLang="en-US" sz="2000" dirty="0"/>
                  <a:t>이 존재하고 </a:t>
                </a:r>
                <a:r>
                  <a:rPr lang="en-US" altLang="ko-KR" sz="2000" dirty="0"/>
                  <a:t>nontrivial solution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가 존재하므로 주어진 벡터는 일차 결합으로 표현된다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BDDAFB-65C7-40F2-9CAF-54711E487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10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7CF99-E914-47F5-8848-CC7D32F9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8" y="153192"/>
            <a:ext cx="10515600" cy="1325563"/>
          </a:xfrm>
        </p:spPr>
        <p:txBody>
          <a:bodyPr/>
          <a:lstStyle/>
          <a:p>
            <a:r>
              <a:rPr lang="en-US" altLang="ko-KR" dirty="0"/>
              <a:t>#6 MATLAB - </a:t>
            </a:r>
            <a:r>
              <a:rPr lang="en-US" altLang="ko-KR" sz="2800" dirty="0"/>
              <a:t>#2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5437A5-43D0-44C6-8AC9-478EDA3C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8" y="1690688"/>
            <a:ext cx="379222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261AD-9E6C-4F0D-B403-449A7F38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626" y="1728550"/>
            <a:ext cx="2257740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66D0B-5DC4-4FC8-9174-F2F3BB2DF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486" y="331384"/>
            <a:ext cx="3136345" cy="2839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8098A-316C-4676-9A3D-F896D948ABE1}"/>
                  </a:ext>
                </a:extLst>
              </p:cNvPr>
              <p:cNvSpPr txBox="1"/>
              <p:nvPr/>
            </p:nvSpPr>
            <p:spPr>
              <a:xfrm>
                <a:off x="7027486" y="-21477"/>
                <a:ext cx="3295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8098A-316C-4676-9A3D-F896D948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86" y="-21477"/>
                <a:ext cx="3295736" cy="369332"/>
              </a:xfrm>
              <a:prstGeom prst="rect">
                <a:avLst/>
              </a:prstGeom>
              <a:blipFill>
                <a:blip r:embed="rId5"/>
                <a:stretch>
                  <a:fillRect l="-1667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8786E-8676-4BDF-9069-B503E1948F65}"/>
                  </a:ext>
                </a:extLst>
              </p:cNvPr>
              <p:cNvSpPr txBox="1"/>
              <p:nvPr/>
            </p:nvSpPr>
            <p:spPr>
              <a:xfrm>
                <a:off x="7027486" y="3309110"/>
                <a:ext cx="3295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8786E-8676-4BDF-9069-B503E1948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86" y="3309110"/>
                <a:ext cx="3295736" cy="369332"/>
              </a:xfrm>
              <a:prstGeom prst="rect">
                <a:avLst/>
              </a:prstGeom>
              <a:blipFill>
                <a:blip r:embed="rId6"/>
                <a:stretch>
                  <a:fillRect l="-1667"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21159A77-087E-49B1-B0EF-209FA2297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486" y="3653406"/>
            <a:ext cx="3792227" cy="3074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94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29836-4D98-4221-B48E-C89C23BC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 MATLAB </a:t>
            </a:r>
            <a:r>
              <a:rPr lang="en-US" altLang="ko-KR" sz="3200" dirty="0"/>
              <a:t>#3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0CC2B7-067F-4768-B7B0-BC399936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155" y="2876123"/>
            <a:ext cx="3067478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22D90E-7292-4E2B-A4D4-16899F6A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589" y="718409"/>
            <a:ext cx="2210108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9969EA-1E8C-4631-84FB-80C1E11C3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589" y="2904702"/>
            <a:ext cx="2095792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1F8737-F1A2-4573-A3CB-54629BC4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957" y="5052889"/>
            <a:ext cx="2143424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DAB4F8-75D0-4D52-99CC-484BB7433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864" y="1580542"/>
            <a:ext cx="2143424" cy="4334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75F0A-8166-497A-883A-215EA5396121}"/>
                  </a:ext>
                </a:extLst>
              </p:cNvPr>
              <p:cNvSpPr txBox="1"/>
              <p:nvPr/>
            </p:nvSpPr>
            <p:spPr>
              <a:xfrm>
                <a:off x="7764500" y="441410"/>
                <a:ext cx="1563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: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75F0A-8166-497A-883A-215EA539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500" y="441410"/>
                <a:ext cx="1563377" cy="276999"/>
              </a:xfrm>
              <a:prstGeom prst="rect">
                <a:avLst/>
              </a:prstGeom>
              <a:blipFill>
                <a:blip r:embed="rId7"/>
                <a:stretch>
                  <a:fillRect l="-234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602E7-B568-436F-89AE-AD72999D6D03}"/>
                  </a:ext>
                </a:extLst>
              </p:cNvPr>
              <p:cNvSpPr txBox="1"/>
              <p:nvPr/>
            </p:nvSpPr>
            <p:spPr>
              <a:xfrm>
                <a:off x="7454924" y="2627703"/>
                <a:ext cx="246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:  −5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5602E7-B568-436F-89AE-AD72999D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24" y="2627703"/>
                <a:ext cx="2468240" cy="276999"/>
              </a:xfrm>
              <a:prstGeom prst="rect">
                <a:avLst/>
              </a:prstGeom>
              <a:blipFill>
                <a:blip r:embed="rId8"/>
                <a:stretch>
                  <a:fillRect l="-148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3669D-32C9-48F2-BE9C-6C3CEE191456}"/>
                  </a:ext>
                </a:extLst>
              </p:cNvPr>
              <p:cNvSpPr txBox="1"/>
              <p:nvPr/>
            </p:nvSpPr>
            <p:spPr>
              <a:xfrm>
                <a:off x="7656585" y="4775890"/>
                <a:ext cx="177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:  8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93669D-32C9-48F2-BE9C-6C3CEE191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85" y="4775890"/>
                <a:ext cx="1773884" cy="276999"/>
              </a:xfrm>
              <a:prstGeom prst="rect">
                <a:avLst/>
              </a:prstGeom>
              <a:blipFill>
                <a:blip r:embed="rId9"/>
                <a:stretch>
                  <a:fillRect l="-171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EB7D9-869C-4841-B0DF-EB9229260351}"/>
                  </a:ext>
                </a:extLst>
              </p:cNvPr>
              <p:cNvSpPr txBox="1"/>
              <p:nvPr/>
            </p:nvSpPr>
            <p:spPr>
              <a:xfrm>
                <a:off x="1146593" y="1506022"/>
                <a:ext cx="3047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EB7D9-869C-4841-B0DF-EB9229260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93" y="1506022"/>
                <a:ext cx="304730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E90268-0F7F-4342-B17C-AAC6AA3E75F8}"/>
                  </a:ext>
                </a:extLst>
              </p:cNvPr>
              <p:cNvSpPr txBox="1"/>
              <p:nvPr/>
            </p:nvSpPr>
            <p:spPr>
              <a:xfrm>
                <a:off x="1012198" y="3016251"/>
                <a:ext cx="2632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E90268-0F7F-4342-B17C-AAC6AA3E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8" y="3016251"/>
                <a:ext cx="2632046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A7AE5-4A7F-43AD-9670-4F1594FC894F}"/>
                  </a:ext>
                </a:extLst>
              </p:cNvPr>
              <p:cNvSpPr txBox="1"/>
              <p:nvPr/>
            </p:nvSpPr>
            <p:spPr>
              <a:xfrm>
                <a:off x="1911624" y="4570509"/>
                <a:ext cx="1434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A7AE5-4A7F-43AD-9670-4F1594FC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624" y="4570509"/>
                <a:ext cx="1434810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882AC-E445-4463-A9CC-865E154E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 MATLAB </a:t>
            </a:r>
            <a:r>
              <a:rPr lang="en-US" altLang="ko-KR" sz="3200" dirty="0"/>
              <a:t>#4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E88AF-AB9E-4208-8DF0-B7A8FF73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53" y="2466983"/>
            <a:ext cx="3324689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0A95AC-2F69-435E-B0F5-657A4806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55" y="2486036"/>
            <a:ext cx="3524742" cy="27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382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4BF1-0321-40D9-838B-72764702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9E936F-E340-413B-9D80-0903615DE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87" y="1542473"/>
            <a:ext cx="8451226" cy="4736090"/>
          </a:xfrm>
        </p:spPr>
      </p:pic>
    </p:spTree>
    <p:extLst>
      <p:ext uri="{BB962C8B-B14F-4D97-AF65-F5344CB8AC3E}">
        <p14:creationId xmlns:p14="http://schemas.microsoft.com/office/powerpoint/2010/main" val="74396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9DC1-F47B-4983-AF18-0EA2B81A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 MATLAB </a:t>
            </a:r>
            <a:r>
              <a:rPr lang="en-US" altLang="ko-KR" sz="3200" dirty="0"/>
              <a:t>#5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39A17AB-EC29-40A2-BF9D-3B59A60E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879" y="2800262"/>
            <a:ext cx="2514951" cy="2238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E9ABF3-8313-48C5-9B5E-8CE3D532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27" y="1819050"/>
            <a:ext cx="2943636" cy="3219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6DC142-128F-49DE-95EA-7BB9E56D281C}"/>
                  </a:ext>
                </a:extLst>
              </p:cNvPr>
              <p:cNvSpPr txBox="1"/>
              <p:nvPr/>
            </p:nvSpPr>
            <p:spPr>
              <a:xfrm>
                <a:off x="6730871" y="5167311"/>
                <a:ext cx="3598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을 만족하는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dirty="0"/>
                  <a:t>이 아닌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존재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6DC142-128F-49DE-95EA-7BB9E56D2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71" y="5167311"/>
                <a:ext cx="3598293" cy="276999"/>
              </a:xfrm>
              <a:prstGeom prst="rect">
                <a:avLst/>
              </a:prstGeom>
              <a:blipFill>
                <a:blip r:embed="rId4"/>
                <a:stretch>
                  <a:fillRect l="-2203" t="-28889" r="-355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4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7A15-603A-410D-B5C6-6B2C80D3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3284FB-FE16-4160-B5AC-AC8AD92DD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13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ko-KR" b="0" dirty="0"/>
                  <a:t>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r>
                  <a:rPr lang="en-US" altLang="ko-KR" b="0" dirty="0"/>
                  <a:t>  </a:t>
                </a:r>
                <a:r>
                  <a:rPr lang="en-US" altLang="ko-KR" b="0" dirty="0">
                    <a:sym typeface="Wingdings" panose="05000000000000000000" pitchFamily="2" charset="2"/>
                  </a:rPr>
                  <a:t></a:t>
                </a:r>
                <a:endParaRPr lang="en-US" altLang="ko-KR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=5</m:t>
                    </m:r>
                  </m:oMath>
                </a14:m>
                <a:r>
                  <a:rPr lang="en-US" altLang="ko-KR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3284FB-FE16-4160-B5AC-AC8AD92DD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13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981CC3D1-6C48-4053-A282-D5032361D5EF}"/>
              </a:ext>
            </a:extLst>
          </p:cNvPr>
          <p:cNvSpPr/>
          <p:nvPr/>
        </p:nvSpPr>
        <p:spPr>
          <a:xfrm>
            <a:off x="0" y="1825625"/>
            <a:ext cx="2685176" cy="16002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CDFE8-E4EC-408B-8B3F-C55C424A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07" y="1690688"/>
            <a:ext cx="8583616" cy="3901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DD04A-5372-42AE-B852-B47F460D3083}"/>
                  </a:ext>
                </a:extLst>
              </p:cNvPr>
              <p:cNvSpPr txBox="1"/>
              <p:nvPr/>
            </p:nvSpPr>
            <p:spPr>
              <a:xfrm>
                <a:off x="2927758" y="5592332"/>
                <a:ext cx="5184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불능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해가 존재하지 않음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DD04A-5372-42AE-B852-B47F460D3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58" y="5592332"/>
                <a:ext cx="5184396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0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6D4C6-738E-41DD-B352-7FEE6E7B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72" y="29105"/>
            <a:ext cx="9731929" cy="881095"/>
          </a:xfrm>
        </p:spPr>
        <p:txBody>
          <a:bodyPr/>
          <a:lstStyle/>
          <a:p>
            <a:r>
              <a:rPr lang="en-US" altLang="ko-KR" dirty="0"/>
              <a:t>#1-2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118C42-88BD-480A-8277-C346535B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17" y="841672"/>
            <a:ext cx="3658111" cy="172426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26EFA2-8C1A-4167-9A07-55D110617D96}"/>
              </a:ext>
            </a:extLst>
          </p:cNvPr>
          <p:cNvSpPr/>
          <p:nvPr/>
        </p:nvSpPr>
        <p:spPr>
          <a:xfrm>
            <a:off x="162528" y="825758"/>
            <a:ext cx="3666836" cy="17456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1D268-96D1-4149-84C9-4D7A7E6417BD}"/>
                  </a:ext>
                </a:extLst>
              </p:cNvPr>
              <p:cNvSpPr txBox="1"/>
              <p:nvPr/>
            </p:nvSpPr>
            <p:spPr>
              <a:xfrm>
                <a:off x="4253219" y="1096556"/>
                <a:ext cx="3189656" cy="972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−34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1D268-96D1-4149-84C9-4D7A7E64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19" y="1096556"/>
                <a:ext cx="3189656" cy="972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0CA1510-8A8A-4461-96CE-18F8C70BD28E}"/>
              </a:ext>
            </a:extLst>
          </p:cNvPr>
          <p:cNvSpPr txBox="1"/>
          <p:nvPr/>
        </p:nvSpPr>
        <p:spPr>
          <a:xfrm>
            <a:off x="3839953" y="1452782"/>
            <a:ext cx="15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29E4A4-0FC2-4C38-9646-48CDDEEDA9DE}"/>
              </a:ext>
            </a:extLst>
          </p:cNvPr>
          <p:cNvCxnSpPr>
            <a:cxnSpLocks/>
          </p:cNvCxnSpPr>
          <p:nvPr/>
        </p:nvCxnSpPr>
        <p:spPr>
          <a:xfrm flipV="1">
            <a:off x="7527732" y="1637448"/>
            <a:ext cx="89400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C2DE8-4233-49C1-9F7C-A3F7B31C96A5}"/>
                  </a:ext>
                </a:extLst>
              </p:cNvPr>
              <p:cNvSpPr txBox="1"/>
              <p:nvPr/>
            </p:nvSpPr>
            <p:spPr>
              <a:xfrm>
                <a:off x="7442875" y="1170589"/>
                <a:ext cx="9788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C2DE8-4233-49C1-9F7C-A3F7B31C9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75" y="1170589"/>
                <a:ext cx="978858" cy="276999"/>
              </a:xfrm>
              <a:prstGeom prst="rect">
                <a:avLst/>
              </a:prstGeom>
              <a:blipFill>
                <a:blip r:embed="rId4"/>
                <a:stretch>
                  <a:fillRect l="-4348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534A76-A39B-4C09-BC44-BB7C844C53E4}"/>
                  </a:ext>
                </a:extLst>
              </p:cNvPr>
              <p:cNvSpPr txBox="1"/>
              <p:nvPr/>
            </p:nvSpPr>
            <p:spPr>
              <a:xfrm>
                <a:off x="8506590" y="1078292"/>
                <a:ext cx="3189655" cy="972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−17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−34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534A76-A39B-4C09-BC44-BB7C844C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590" y="1078292"/>
                <a:ext cx="3189655" cy="972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D3CEEE-9C0D-42CC-B116-64E2B4F72A36}"/>
              </a:ext>
            </a:extLst>
          </p:cNvPr>
          <p:cNvCxnSpPr>
            <a:cxnSpLocks/>
          </p:cNvCxnSpPr>
          <p:nvPr/>
        </p:nvCxnSpPr>
        <p:spPr>
          <a:xfrm flipV="1">
            <a:off x="347086" y="3250062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F7142B-8FEC-4458-BF14-B4A0AA6A3207}"/>
                  </a:ext>
                </a:extLst>
              </p:cNvPr>
              <p:cNvSpPr txBox="1"/>
              <p:nvPr/>
            </p:nvSpPr>
            <p:spPr>
              <a:xfrm>
                <a:off x="288956" y="2658700"/>
                <a:ext cx="153471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F7142B-8FEC-4458-BF14-B4A0AA6A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6" y="2658700"/>
                <a:ext cx="1534715" cy="492443"/>
              </a:xfrm>
              <a:prstGeom prst="rect">
                <a:avLst/>
              </a:prstGeom>
              <a:blipFill>
                <a:blip r:embed="rId6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702E1D-47E5-4865-89DD-B9F1A1A02E86}"/>
                  </a:ext>
                </a:extLst>
              </p:cNvPr>
              <p:cNvSpPr txBox="1"/>
              <p:nvPr/>
            </p:nvSpPr>
            <p:spPr>
              <a:xfrm>
                <a:off x="1823671" y="2749196"/>
                <a:ext cx="3016531" cy="972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702E1D-47E5-4865-89DD-B9F1A1A02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71" y="2749196"/>
                <a:ext cx="3016531" cy="9723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D18AAE-04FC-44E6-8506-E26F44A28A14}"/>
              </a:ext>
            </a:extLst>
          </p:cNvPr>
          <p:cNvCxnSpPr>
            <a:cxnSpLocks/>
          </p:cNvCxnSpPr>
          <p:nvPr/>
        </p:nvCxnSpPr>
        <p:spPr>
          <a:xfrm flipV="1">
            <a:off x="4965457" y="3250061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EEBBB-EE03-4887-8E32-B870E2D37809}"/>
                  </a:ext>
                </a:extLst>
              </p:cNvPr>
              <p:cNvSpPr txBox="1"/>
              <p:nvPr/>
            </p:nvSpPr>
            <p:spPr>
              <a:xfrm>
                <a:off x="4870055" y="2885504"/>
                <a:ext cx="1539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EEBBB-EE03-4887-8E32-B870E2D3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55" y="2885504"/>
                <a:ext cx="1539459" cy="246221"/>
              </a:xfrm>
              <a:prstGeom prst="rect">
                <a:avLst/>
              </a:prstGeom>
              <a:blipFill>
                <a:blip r:embed="rId8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A99F3-88E0-4409-907A-B373BBB213B4}"/>
                  </a:ext>
                </a:extLst>
              </p:cNvPr>
              <p:cNvSpPr txBox="1"/>
              <p:nvPr/>
            </p:nvSpPr>
            <p:spPr>
              <a:xfrm>
                <a:off x="6409514" y="2703276"/>
                <a:ext cx="3317896" cy="972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−104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5A99F3-88E0-4409-907A-B373BBB2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14" y="2703276"/>
                <a:ext cx="3317896" cy="9723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55513-D781-4480-ADEC-096A4F1F1861}"/>
              </a:ext>
            </a:extLst>
          </p:cNvPr>
          <p:cNvCxnSpPr>
            <a:cxnSpLocks/>
          </p:cNvCxnSpPr>
          <p:nvPr/>
        </p:nvCxnSpPr>
        <p:spPr>
          <a:xfrm flipV="1">
            <a:off x="9727408" y="3250059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95D983-F082-4E07-8C0C-4578CF9D8D73}"/>
                  </a:ext>
                </a:extLst>
              </p:cNvPr>
              <p:cNvSpPr txBox="1"/>
              <p:nvPr/>
            </p:nvSpPr>
            <p:spPr>
              <a:xfrm>
                <a:off x="9741809" y="2304312"/>
                <a:ext cx="1253548" cy="9220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95D983-F082-4E07-8C0C-4578CF9D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809" y="2304312"/>
                <a:ext cx="1253548" cy="922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8ABCD6-C476-4D96-9F65-44C5246D1C9E}"/>
                  </a:ext>
                </a:extLst>
              </p:cNvPr>
              <p:cNvSpPr txBox="1"/>
              <p:nvPr/>
            </p:nvSpPr>
            <p:spPr>
              <a:xfrm>
                <a:off x="0" y="4051881"/>
                <a:ext cx="3003706" cy="1217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8ABCD6-C476-4D96-9F65-44C5246D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1881"/>
                <a:ext cx="3003706" cy="12175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BF90AF5-3FBC-4E85-A7B7-B7F2CF277E5A}"/>
              </a:ext>
            </a:extLst>
          </p:cNvPr>
          <p:cNvCxnSpPr>
            <a:cxnSpLocks/>
          </p:cNvCxnSpPr>
          <p:nvPr/>
        </p:nvCxnSpPr>
        <p:spPr>
          <a:xfrm flipV="1">
            <a:off x="3003706" y="4743502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D76FEF-CB9F-4C52-956A-9221D7900215}"/>
                  </a:ext>
                </a:extLst>
              </p:cNvPr>
              <p:cNvSpPr txBox="1"/>
              <p:nvPr/>
            </p:nvSpPr>
            <p:spPr>
              <a:xfrm>
                <a:off x="2924847" y="4384967"/>
                <a:ext cx="17080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−10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D76FEF-CB9F-4C52-956A-9221D790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847" y="4384967"/>
                <a:ext cx="1708095" cy="246221"/>
              </a:xfrm>
              <a:prstGeom prst="rect">
                <a:avLst/>
              </a:prstGeom>
              <a:blipFill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E71C49-4454-4C01-B9DF-69B535A90E5A}"/>
                  </a:ext>
                </a:extLst>
              </p:cNvPr>
              <p:cNvSpPr txBox="1"/>
              <p:nvPr/>
            </p:nvSpPr>
            <p:spPr>
              <a:xfrm>
                <a:off x="4539764" y="3962852"/>
                <a:ext cx="2232086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72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E71C49-4454-4C01-B9DF-69B535A9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764" y="3962852"/>
                <a:ext cx="2232086" cy="12796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670E7D-30DC-475E-98E8-E0704B7F79F5}"/>
              </a:ext>
            </a:extLst>
          </p:cNvPr>
          <p:cNvCxnSpPr>
            <a:cxnSpLocks/>
          </p:cNvCxnSpPr>
          <p:nvPr/>
        </p:nvCxnSpPr>
        <p:spPr>
          <a:xfrm flipV="1">
            <a:off x="7073076" y="4741420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B941C5-2EE1-45F6-A5C8-F660FC28C9E1}"/>
                  </a:ext>
                </a:extLst>
              </p:cNvPr>
              <p:cNvSpPr txBox="1"/>
              <p:nvPr/>
            </p:nvSpPr>
            <p:spPr>
              <a:xfrm>
                <a:off x="6929236" y="4199613"/>
                <a:ext cx="1708095" cy="461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B941C5-2EE1-45F6-A5C8-F660FC28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36" y="4199613"/>
                <a:ext cx="1708095" cy="461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4CFDF-7B48-4599-8188-5B2BF8E2A58D}"/>
                  </a:ext>
                </a:extLst>
              </p:cNvPr>
              <p:cNvSpPr txBox="1"/>
              <p:nvPr/>
            </p:nvSpPr>
            <p:spPr>
              <a:xfrm>
                <a:off x="8794718" y="3949386"/>
                <a:ext cx="2331471" cy="1279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E4CFDF-7B48-4599-8188-5B2BF8E2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718" y="3949386"/>
                <a:ext cx="2331471" cy="1279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8A3A58-2DFB-4E0A-B9BC-D414697141B2}"/>
              </a:ext>
            </a:extLst>
          </p:cNvPr>
          <p:cNvCxnSpPr>
            <a:cxnSpLocks/>
          </p:cNvCxnSpPr>
          <p:nvPr/>
        </p:nvCxnSpPr>
        <p:spPr>
          <a:xfrm flipV="1">
            <a:off x="139680" y="6282287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A7B3C0-161F-4355-AA7C-84600B34A982}"/>
                  </a:ext>
                </a:extLst>
              </p:cNvPr>
              <p:cNvSpPr txBox="1"/>
              <p:nvPr/>
            </p:nvSpPr>
            <p:spPr>
              <a:xfrm>
                <a:off x="-40040" y="5923911"/>
                <a:ext cx="17080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A7B3C0-161F-4355-AA7C-84600B34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40" y="5923911"/>
                <a:ext cx="1708095" cy="246221"/>
              </a:xfrm>
              <a:prstGeom prst="rect">
                <a:avLst/>
              </a:prstGeom>
              <a:blipFill>
                <a:blip r:embed="rId1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4DCA54-0D09-4D11-B467-000FF9622B5D}"/>
                  </a:ext>
                </a:extLst>
              </p:cNvPr>
              <p:cNvSpPr txBox="1"/>
              <p:nvPr/>
            </p:nvSpPr>
            <p:spPr>
              <a:xfrm>
                <a:off x="1695743" y="5335986"/>
                <a:ext cx="2354427" cy="149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49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4DCA54-0D09-4D11-B467-000FF9622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43" y="5335986"/>
                <a:ext cx="2354427" cy="14929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12D465-1BD8-4467-B09F-EBC87F1A5ED0}"/>
              </a:ext>
            </a:extLst>
          </p:cNvPr>
          <p:cNvCxnSpPr>
            <a:cxnSpLocks/>
          </p:cNvCxnSpPr>
          <p:nvPr/>
        </p:nvCxnSpPr>
        <p:spPr>
          <a:xfrm flipV="1">
            <a:off x="4165873" y="6282286"/>
            <a:ext cx="1348657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FAE098-4813-48AE-8A35-DB16BF4D7C91}"/>
                  </a:ext>
                </a:extLst>
              </p:cNvPr>
              <p:cNvSpPr txBox="1"/>
              <p:nvPr/>
            </p:nvSpPr>
            <p:spPr>
              <a:xfrm>
                <a:off x="3919648" y="5751652"/>
                <a:ext cx="1708095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FAE098-4813-48AE-8A35-DB16BF4D7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48" y="5751652"/>
                <a:ext cx="1708095" cy="4626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E676A-E3C6-4C5B-B0D5-C04000361F11}"/>
                  </a:ext>
                </a:extLst>
              </p:cNvPr>
              <p:cNvSpPr txBox="1"/>
              <p:nvPr/>
            </p:nvSpPr>
            <p:spPr>
              <a:xfrm>
                <a:off x="5600832" y="5496887"/>
                <a:ext cx="2331472" cy="1293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BE676A-E3C6-4C5B-B0D5-C0400036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832" y="5496887"/>
                <a:ext cx="2331472" cy="12932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1C02DE6-0396-4037-828D-59093AC94A88}"/>
              </a:ext>
            </a:extLst>
          </p:cNvPr>
          <p:cNvSpPr txBox="1"/>
          <p:nvPr/>
        </p:nvSpPr>
        <p:spPr>
          <a:xfrm>
            <a:off x="7974732" y="6143506"/>
            <a:ext cx="150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26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BF4E3-8CFC-42D4-B418-FC09C7E1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0877-EBEB-44B1-B7DC-CEFDCCF4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331535" cy="548459"/>
          </a:xfrm>
        </p:spPr>
        <p:txBody>
          <a:bodyPr/>
          <a:lstStyle/>
          <a:p>
            <a:r>
              <a:rPr lang="en-US" altLang="ko-KR" dirty="0"/>
              <a:t>REF :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EC3DA-1888-4C37-9AFC-6DDB9039DE95}"/>
                  </a:ext>
                </a:extLst>
              </p:cNvPr>
              <p:cNvSpPr txBox="1"/>
              <p:nvPr/>
            </p:nvSpPr>
            <p:spPr>
              <a:xfrm>
                <a:off x="2169735" y="1368852"/>
                <a:ext cx="2668295" cy="146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4EC3DA-1888-4C37-9AFC-6DDB9039D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35" y="1368852"/>
                <a:ext cx="2668295" cy="1462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1812-4FB2-449D-A4AE-FD6E3DB44F88}"/>
                  </a:ext>
                </a:extLst>
              </p:cNvPr>
              <p:cNvSpPr txBox="1"/>
              <p:nvPr/>
            </p:nvSpPr>
            <p:spPr>
              <a:xfrm>
                <a:off x="1048624" y="3146807"/>
                <a:ext cx="5999206" cy="15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                                                                                  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   →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+0+2=6                             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1812-4FB2-449D-A4AE-FD6E3DB4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4" y="3146807"/>
                <a:ext cx="5999206" cy="1592039"/>
              </a:xfrm>
              <a:prstGeom prst="rect">
                <a:avLst/>
              </a:prstGeom>
              <a:blipFill>
                <a:blip r:embed="rId3"/>
                <a:stretch>
                  <a:fillRect b="-4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24D47-14DC-4C15-A285-CDAEF2D6A83C}"/>
                  </a:ext>
                </a:extLst>
              </p:cNvPr>
              <p:cNvSpPr txBox="1"/>
              <p:nvPr/>
            </p:nvSpPr>
            <p:spPr>
              <a:xfrm>
                <a:off x="444617" y="3146807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424D47-14DC-4C15-A285-CDAEF2D6A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7" y="3146807"/>
                <a:ext cx="74662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96BC8B-6563-4BA9-8295-2C71862862CE}"/>
                  </a:ext>
                </a:extLst>
              </p:cNvPr>
              <p:cNvSpPr txBox="1"/>
              <p:nvPr/>
            </p:nvSpPr>
            <p:spPr>
              <a:xfrm>
                <a:off x="461395" y="3535251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96BC8B-6563-4BA9-8295-2C7186286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5" y="3535251"/>
                <a:ext cx="74662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2AF114-2116-42AD-96E2-16B0C3709949}"/>
                  </a:ext>
                </a:extLst>
              </p:cNvPr>
              <p:cNvSpPr txBox="1"/>
              <p:nvPr/>
            </p:nvSpPr>
            <p:spPr>
              <a:xfrm>
                <a:off x="461395" y="3988365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2AF114-2116-42AD-96E2-16B0C370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5" y="3988365"/>
                <a:ext cx="74662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6C27D6-14B1-4A5E-A49B-AAA4128E5EAB}"/>
                  </a:ext>
                </a:extLst>
              </p:cNvPr>
              <p:cNvSpPr txBox="1"/>
              <p:nvPr/>
            </p:nvSpPr>
            <p:spPr>
              <a:xfrm>
                <a:off x="461395" y="4420961"/>
                <a:ext cx="74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6C27D6-14B1-4A5E-A49B-AAA4128E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5" y="4420961"/>
                <a:ext cx="74662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D93D-32F5-40ED-89C5-DB045361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38D980-C9B2-447B-A202-07280D434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38D980-C9B2-447B-A202-07280D434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4F267B1-7C18-4242-96E7-81F231FF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3670244"/>
            <a:ext cx="11956025" cy="12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40C97-12DA-494E-85E9-4CF4B069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4FCA71-278B-42D3-9C8E-A394C6980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850"/>
                <a:ext cx="10515600" cy="484311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4FCA71-278B-42D3-9C8E-A394C698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850"/>
                <a:ext cx="10515600" cy="4843113"/>
              </a:xfrm>
              <a:blipFill>
                <a:blip r:embed="rId2"/>
                <a:stretch>
                  <a:fillRect t="-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8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B3AA4-6992-43F3-8BBA-79358565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C67CEA-461F-4C04-9737-33243FBCB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40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=1,⋯,4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C67CEA-461F-4C04-9737-33243FBCB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43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91B96-2507-4774-B68A-0D77AF8C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5B9DCB-79EE-4BB4-9505-BA465BB75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5B9DCB-79EE-4BB4-9505-BA465BB7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0A6D169-CFF7-4557-8E51-CA2C74FF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600" y="4001294"/>
            <a:ext cx="9548800" cy="11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7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951</Words>
  <Application>Microsoft Office PowerPoint</Application>
  <PresentationFormat>와이드스크린</PresentationFormat>
  <Paragraphs>148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공업수학</vt:lpstr>
      <vt:lpstr>#1</vt:lpstr>
      <vt:lpstr>#1-1</vt:lpstr>
      <vt:lpstr>#1-2</vt:lpstr>
      <vt:lpstr>#1-2</vt:lpstr>
      <vt:lpstr>#2</vt:lpstr>
      <vt:lpstr>#2</vt:lpstr>
      <vt:lpstr>#2</vt:lpstr>
      <vt:lpstr>#3</vt:lpstr>
      <vt:lpstr>#3-1</vt:lpstr>
      <vt:lpstr>#3-2</vt:lpstr>
      <vt:lpstr>#3-3</vt:lpstr>
      <vt:lpstr>#4-1 다음 행렬의 rank를 구하시오.</vt:lpstr>
      <vt:lpstr>#4-2 다음 행렬의 rank를 구하시오</vt:lpstr>
      <vt:lpstr>#5.다음 벡터들은 linearly independent 인가? – sol1.</vt:lpstr>
      <vt:lpstr>#5.다음 벡터들은 linearly independent 인가? – sol2.</vt:lpstr>
      <vt:lpstr>#6 MATLAB - #2</vt:lpstr>
      <vt:lpstr>#6 MATLAB #3</vt:lpstr>
      <vt:lpstr>#6 MATLAB #4</vt:lpstr>
      <vt:lpstr>#6 MATLAB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공업수학</dc:title>
  <dc:creator>김민준</dc:creator>
  <cp:lastModifiedBy>김민준</cp:lastModifiedBy>
  <cp:revision>8</cp:revision>
  <dcterms:created xsi:type="dcterms:W3CDTF">2021-09-16T09:39:14Z</dcterms:created>
  <dcterms:modified xsi:type="dcterms:W3CDTF">2021-09-20T12:03:18Z</dcterms:modified>
</cp:coreProperties>
</file>