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DA26-0A2A-4670-8405-438105BC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DA432-41B8-4D47-8874-BDB147F8C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923A5-B332-421E-BB14-9FB2F8D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60FF1-C2CB-4D8C-827D-8452C3BA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3480F-FC32-4A2E-8519-D45EA32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FA0F-54AC-46D1-910B-55AABA56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AC001-E5B9-406C-8CE8-95CE0E2B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014F1-3605-4405-84F6-FC00A1C5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3674B-8773-41F3-9342-7943F153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9A206-A08B-4E33-9973-BE6EF5B7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F1B759-850A-4384-8FD2-4453F164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453BE-3C58-4C33-B428-91021C51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F4889-B7AF-4AC0-8D40-DA7E564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62CD7-345D-4EDE-8A00-BD15EBBA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5F0A0-B8C3-4B81-A716-BBCE9E5B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2AE1A-32AD-491F-903C-5D7F51F4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E011D-4957-430D-B0AC-818AA81A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4B16-3025-4431-9290-FF27CBAD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0DF7-FC03-4546-93E3-31C1D507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B1006-77FB-4811-B0E7-1A5627D0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CC43-4E86-4504-A90C-E64E8964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6E872-C02E-4F80-B7E3-3CB8699C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F1E9-888A-4B36-92F7-EB3C8900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9BA9-6715-4DF1-9F66-CF59075D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07843-14BB-4A83-8113-A4E0D050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780F-7D5D-42A7-8693-94270A8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FDEF8-D92E-4E33-82EF-9B9BBE1B3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24215-9723-457F-95AF-E94B685E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93E1D-108B-47CD-8152-40B9E76B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E41CE-DE4C-4F6A-B08C-E55B8319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65911-2E4D-4154-A1D6-364D3A5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389E-1E30-4B1D-AC46-3CE1753C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F9B48-B989-4DC6-A926-DC5AE6B3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07CDF-5E5B-49AD-835F-1BFEA7E2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60AB3-DE07-4A0C-AC47-BF291565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631ED-C495-4EB2-820C-EEE33B21F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0CAD0F-88F4-4C42-9411-11CAA05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84C93-85AC-4A8F-AE6E-345BCD71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06F0C4-12B2-4C8F-B5FF-52BA67A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8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D369F-E968-4D16-97B5-1BB3085F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DB58D-5DE0-4BB9-8D76-FB8F18E0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A832E4-8C48-414A-9C08-2CAEF184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E4A8A-E64A-49D0-946E-1E74EF9C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B3B9C4-31FB-4716-8834-9E76E07E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F542B-C34E-4C59-A1AA-CC62EB04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D1E6C-B881-4FDE-8410-43C051AF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2D8C-2B7B-4FDB-B13E-A2C1F8D4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4BABA-519B-4DF6-955B-5C1D53AE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9DF99-F0C2-4900-B7FB-1D72E53E2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AABCA-354B-46BB-9436-DE23C4A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403DA-2A41-43CE-B291-3D73BCD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7F6BD-47B2-4C21-B921-2F59D89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8DF8-A493-461A-96CA-C881DC34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7D592-8D79-4273-9F31-A17E52882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CF96B-93E0-4DDF-9CAB-04996BDF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3823A-758A-4B27-8586-EAA9D93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F455D-EBF1-4E12-84DE-920BBE8C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56FC-BDC2-4BA6-AE55-42F36A2E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1B362-A42F-44B3-93D1-83F2DAFF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DCE17-4981-44DD-AF33-47518AE6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D60E8-C144-4619-8CFC-1A82F1DE4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1F35-A2A7-4CAA-9227-DAAF5FDC91D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9E19-9AE3-4037-AE9D-7794EB04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5D0BA-5E09-4DDF-A5DF-B2324EFE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9A16-F22F-4060-A030-660A45935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6AFF-89EA-49A7-91D3-497283291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7790D7-1852-43C7-836D-A9890378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88156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6581-ED3E-456D-8748-FEC2DB6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#5. MATLAB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3B987-73BD-4836-9347-21F2D7CB9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829" y="1991682"/>
            <a:ext cx="2788923" cy="3469191"/>
          </a:xfrm>
          <a:ln>
            <a:solidFill>
              <a:schemeClr val="tx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DD133A-F7A1-44A9-B0CC-FADB5753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7" y="2002554"/>
            <a:ext cx="3819499" cy="346919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09C0AC-2A9F-4F41-A1F6-E11F6792472C}"/>
              </a:ext>
            </a:extLst>
          </p:cNvPr>
          <p:cNvSpPr txBox="1"/>
          <p:nvPr/>
        </p:nvSpPr>
        <p:spPr>
          <a:xfrm>
            <a:off x="2830938" y="1626238"/>
            <a:ext cx="94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561ED-9FE1-4F15-A8AF-94EECB55EBA0}"/>
              </a:ext>
            </a:extLst>
          </p:cNvPr>
          <p:cNvSpPr txBox="1"/>
          <p:nvPr/>
        </p:nvSpPr>
        <p:spPr>
          <a:xfrm>
            <a:off x="7946443" y="1622350"/>
            <a:ext cx="94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44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1FD69-1879-4FB1-B78B-F3B3FB09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67"/>
            <a:ext cx="10515600" cy="792556"/>
          </a:xfrm>
        </p:spPr>
        <p:txBody>
          <a:bodyPr/>
          <a:lstStyle/>
          <a:p>
            <a:r>
              <a:rPr lang="en-US" altLang="ko-KR" dirty="0"/>
              <a:t>#5. MATLAB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C7FD2D0-2BD6-45AB-B6EB-E1AF97CF3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38" y="1616043"/>
            <a:ext cx="6509171" cy="507400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210C1-F256-4CB1-9673-3325F723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530" y="1616043"/>
            <a:ext cx="3186263" cy="50740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F9EFB-DAE0-4B8A-8C5E-AE238D5B9D54}"/>
              </a:ext>
            </a:extLst>
          </p:cNvPr>
          <p:cNvSpPr txBox="1"/>
          <p:nvPr/>
        </p:nvSpPr>
        <p:spPr>
          <a:xfrm>
            <a:off x="2946411" y="1271865"/>
            <a:ext cx="93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8D260-18E1-48C3-B1F9-F0AB625CA140}"/>
              </a:ext>
            </a:extLst>
          </p:cNvPr>
          <p:cNvSpPr txBox="1"/>
          <p:nvPr/>
        </p:nvSpPr>
        <p:spPr>
          <a:xfrm>
            <a:off x="8446062" y="1249329"/>
            <a:ext cx="93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8C6D-1A37-45D2-81F9-4D493B47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#5. MATLAB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5C2EC9-3FEE-4DF1-8231-60A5325A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498" y="1492693"/>
            <a:ext cx="3159214" cy="5254721"/>
          </a:xfr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D849A-0E6D-4F73-93B6-1FCDED9BE594}"/>
              </a:ext>
            </a:extLst>
          </p:cNvPr>
          <p:cNvSpPr txBox="1"/>
          <p:nvPr/>
        </p:nvSpPr>
        <p:spPr>
          <a:xfrm>
            <a:off x="5593088" y="1027906"/>
            <a:ext cx="6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9EC07-33A6-4DFF-80E3-E3DB7D4C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다음 행렬의 행렬식을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B69BDD-EE33-4215-B0F2-F9C37AE69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1-1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,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=4×2×5=40</m:t>
                    </m:r>
                  </m:oMath>
                </a14:m>
                <a:r>
                  <a:rPr lang="en-US" altLang="ko-KR" sz="2400" dirty="0"/>
                  <a:t>  (triangular matrix)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B69BDD-EE33-4215-B0F2-F9C37AE69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9EC07-33A6-4DFF-80E3-E3DB7D4C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다음 행렬의 행렬식을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B69BDD-EE33-4215-B0F2-F9C37AE69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1-2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×1×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×2×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+0+0</m:t>
                    </m:r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=−64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B69BDD-EE33-4215-B0F2-F9C37AE69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19EB314C-B304-48C0-9B96-44FB5CC660AC}"/>
              </a:ext>
            </a:extLst>
          </p:cNvPr>
          <p:cNvSpPr/>
          <p:nvPr/>
        </p:nvSpPr>
        <p:spPr>
          <a:xfrm>
            <a:off x="1468073" y="2324464"/>
            <a:ext cx="1568742" cy="2348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723BA2-F211-4577-AB39-56808221FDF4}"/>
              </a:ext>
            </a:extLst>
          </p:cNvPr>
          <p:cNvCxnSpPr/>
          <p:nvPr/>
        </p:nvCxnSpPr>
        <p:spPr>
          <a:xfrm>
            <a:off x="3422708" y="3429000"/>
            <a:ext cx="29109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02F9C7-C3F7-457D-871C-E032FCFC6E15}"/>
              </a:ext>
            </a:extLst>
          </p:cNvPr>
          <p:cNvCxnSpPr>
            <a:cxnSpLocks/>
          </p:cNvCxnSpPr>
          <p:nvPr/>
        </p:nvCxnSpPr>
        <p:spPr>
          <a:xfrm>
            <a:off x="1159079" y="4529356"/>
            <a:ext cx="23726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DF3DAB-D623-40CC-8C84-7C941B2E89C7}"/>
              </a:ext>
            </a:extLst>
          </p:cNvPr>
          <p:cNvCxnSpPr>
            <a:cxnSpLocks/>
          </p:cNvCxnSpPr>
          <p:nvPr/>
        </p:nvCxnSpPr>
        <p:spPr>
          <a:xfrm>
            <a:off x="3723314" y="4529356"/>
            <a:ext cx="2853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5C4BAE-B5CB-4139-9393-867CD387BA9F}"/>
              </a:ext>
            </a:extLst>
          </p:cNvPr>
          <p:cNvCxnSpPr>
            <a:cxnSpLocks/>
          </p:cNvCxnSpPr>
          <p:nvPr/>
        </p:nvCxnSpPr>
        <p:spPr>
          <a:xfrm>
            <a:off x="6576969" y="3429000"/>
            <a:ext cx="29025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686B-87E5-4BDA-828E-FBB79EB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Cramer’s rule</a:t>
            </a:r>
            <a:r>
              <a:rPr lang="ko-KR" altLang="en-US" sz="2800" dirty="0"/>
              <a:t>을 이용하여 다음 연립방정식의 해를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672842-8491-419E-923B-9702FF8ED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461"/>
                <a:ext cx="10515600" cy="485150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  13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 11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=−31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=−60 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−31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−31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−31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672842-8491-419E-923B-9702FF8ED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461"/>
                <a:ext cx="10515600" cy="48515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CF7F2-5175-4CE9-BA2A-389EE4BB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Cramer’s rule</a:t>
            </a:r>
            <a:r>
              <a:rPr lang="ko-KR" altLang="en-US" sz="2800" dirty="0"/>
              <a:t>을 이용하여 다음 연립방정식의 해를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73890-104B-4A98-BDC3-0E09DBA0F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9684"/>
                <a:ext cx="10515600" cy="47172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=13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=−60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400" dirty="0"/>
                  <a:t> 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−13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73890-104B-4A98-BDC3-0E09DBA0F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9684"/>
                <a:ext cx="10515600" cy="4717279"/>
              </a:xfrm>
              <a:blipFill>
                <a:blip r:embed="rId2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1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935C5-DD66-4E53-AAE1-E48AB301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Cramer’s rule</a:t>
            </a:r>
            <a:r>
              <a:rPr lang="ko-KR" altLang="en-US" sz="2800" dirty="0"/>
              <a:t>을 이용하여 다음 연립방정식의 해를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59C4BB-05CF-44DE-A37F-78854FA1B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+13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=−240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−60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59C4BB-05CF-44DE-A37F-78854FA1B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4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66E9-A2CD-4B08-9E9D-8E656D13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다음 행렬의  </a:t>
            </a:r>
            <a:r>
              <a:rPr lang="en-US" altLang="ko-KR" sz="2800" dirty="0"/>
              <a:t>inverse matrix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0C9FD-FBF0-4145-8A65-55360270B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,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45−48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36−42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32−35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므로 </a:t>
                </a:r>
                <a:r>
                  <a:rPr lang="en-US" altLang="ko-KR" sz="2400" dirty="0"/>
                  <a:t>Singular matrix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400" dirty="0" err="1">
                    <a:sym typeface="Wingdings" panose="05000000000000000000" pitchFamily="2" charset="2"/>
                  </a:rPr>
                  <a:t>역행렬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 존재하지 않음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90C9FD-FBF0-4145-8A65-55360270B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20CD-80C6-49CF-93CF-B07941F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다음 행렬의  </a:t>
            </a:r>
            <a:r>
              <a:rPr lang="en-US" altLang="ko-KR" sz="2800" dirty="0"/>
              <a:t>inverse matrix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구하시오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B07C3B-1A9D-46A2-A564-DE65690EB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08" y="1414565"/>
                <a:ext cx="11720119" cy="5078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 </a:t>
                </a:r>
                <a:r>
                  <a:rPr lang="en-US" altLang="ko-KR" sz="2000" dirty="0"/>
                  <a:t>invertible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로 변형하면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를 구할 수 있다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B07C3B-1A9D-46A2-A564-DE65690EB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08" y="1414565"/>
                <a:ext cx="11720119" cy="5078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C22F9-4F66-453D-98F8-641B28CC1CAC}"/>
              </a:ext>
            </a:extLst>
          </p:cNvPr>
          <p:cNvCxnSpPr>
            <a:cxnSpLocks/>
          </p:cNvCxnSpPr>
          <p:nvPr/>
        </p:nvCxnSpPr>
        <p:spPr>
          <a:xfrm>
            <a:off x="2571720" y="4577032"/>
            <a:ext cx="17335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A306DC-6225-4B4A-9B39-31F0382BEAB6}"/>
                  </a:ext>
                </a:extLst>
              </p:cNvPr>
              <p:cNvSpPr txBox="1"/>
              <p:nvPr/>
            </p:nvSpPr>
            <p:spPr>
              <a:xfrm>
                <a:off x="2546903" y="3953720"/>
                <a:ext cx="17282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A306DC-6225-4B4A-9B39-31F0382B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03" y="3953720"/>
                <a:ext cx="1728229" cy="55399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9B9A32-0962-4289-A408-F8431EE578F2}"/>
                  </a:ext>
                </a:extLst>
              </p:cNvPr>
              <p:cNvSpPr txBox="1"/>
              <p:nvPr/>
            </p:nvSpPr>
            <p:spPr>
              <a:xfrm>
                <a:off x="4338589" y="3972444"/>
                <a:ext cx="300326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9B9A32-0962-4289-A408-F8431EE57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89" y="3972444"/>
                <a:ext cx="3003260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C5000DA-BD47-4050-AD0B-5B57C290B977}"/>
              </a:ext>
            </a:extLst>
          </p:cNvPr>
          <p:cNvSpPr/>
          <p:nvPr/>
        </p:nvSpPr>
        <p:spPr>
          <a:xfrm>
            <a:off x="10293777" y="4010431"/>
            <a:ext cx="1298323" cy="9727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A204AE-D5C8-436C-AAC6-79A3E8ABD2F7}"/>
              </a:ext>
            </a:extLst>
          </p:cNvPr>
          <p:cNvSpPr/>
          <p:nvPr/>
        </p:nvSpPr>
        <p:spPr>
          <a:xfrm>
            <a:off x="461394" y="5217950"/>
            <a:ext cx="8028265" cy="14429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BF9E87-38FD-473C-8165-33BE6D3C23E8}"/>
                  </a:ext>
                </a:extLst>
              </p:cNvPr>
              <p:cNvSpPr txBox="1"/>
              <p:nvPr/>
            </p:nvSpPr>
            <p:spPr>
              <a:xfrm>
                <a:off x="402673" y="5494073"/>
                <a:ext cx="8237200" cy="8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BF9E87-38FD-473C-8165-33BE6D3C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3" y="5494073"/>
                <a:ext cx="8237200" cy="824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EA669A-3400-4E4F-B6DF-3B8EC944498E}"/>
              </a:ext>
            </a:extLst>
          </p:cNvPr>
          <p:cNvCxnSpPr>
            <a:cxnSpLocks/>
          </p:cNvCxnSpPr>
          <p:nvPr/>
        </p:nvCxnSpPr>
        <p:spPr>
          <a:xfrm>
            <a:off x="7098569" y="4565286"/>
            <a:ext cx="17335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6768EA-CEA8-441B-994E-7802BF1B58CE}"/>
                  </a:ext>
                </a:extLst>
              </p:cNvPr>
              <p:cNvSpPr txBox="1"/>
              <p:nvPr/>
            </p:nvSpPr>
            <p:spPr>
              <a:xfrm>
                <a:off x="6684537" y="4010430"/>
                <a:ext cx="2390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6768EA-CEA8-441B-994E-7802BF1B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37" y="4010430"/>
                <a:ext cx="239086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8A6789-C5B3-446E-ADBB-0D2ABD98ED54}"/>
                  </a:ext>
                </a:extLst>
              </p:cNvPr>
              <p:cNvSpPr txBox="1"/>
              <p:nvPr/>
            </p:nvSpPr>
            <p:spPr>
              <a:xfrm>
                <a:off x="8814859" y="3972444"/>
                <a:ext cx="300326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8A6789-C5B3-446E-ADBB-0D2ABD98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859" y="3972444"/>
                <a:ext cx="3003260" cy="972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4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6D0CD7-F4E3-40BA-A56A-DEB57C3899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/>
                  <a:t>4. 3-2</a:t>
                </a:r>
                <a:r>
                  <a:rPr lang="ko-KR" altLang="en-US" sz="2800" dirty="0"/>
                  <a:t>의 행렬을 이용해서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2800" dirty="0"/>
                  <a:t>가 됨을 </a:t>
                </a:r>
                <a:r>
                  <a:rPr lang="ko-KR" altLang="en-US" sz="2800" dirty="0" err="1"/>
                  <a:t>확인하시오</a:t>
                </a:r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6D0CD7-F4E3-40BA-A56A-DEB57C389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C42BE4-4E17-4817-A991-7772B5DB7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849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로 변형하면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를 구할 수 있다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C42BE4-4E17-4817-A991-7772B5DB7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849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98294-12E4-4E96-AB9F-2ED1B1A38196}"/>
                  </a:ext>
                </a:extLst>
              </p:cNvPr>
              <p:cNvSpPr txBox="1"/>
              <p:nvPr/>
            </p:nvSpPr>
            <p:spPr>
              <a:xfrm>
                <a:off x="117446" y="4170042"/>
                <a:ext cx="23908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98294-12E4-4E96-AB9F-2ED1B1A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6" y="4170042"/>
                <a:ext cx="2390862" cy="972702"/>
              </a:xfrm>
              <a:prstGeom prst="rect">
                <a:avLst/>
              </a:prstGeom>
              <a:blipFill>
                <a:blip r:embed="rId4"/>
                <a:stretch>
                  <a:fillRect r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16727F-EABF-4647-940B-46BB1302C172}"/>
              </a:ext>
            </a:extLst>
          </p:cNvPr>
          <p:cNvCxnSpPr>
            <a:cxnSpLocks/>
          </p:cNvCxnSpPr>
          <p:nvPr/>
        </p:nvCxnSpPr>
        <p:spPr>
          <a:xfrm>
            <a:off x="2680777" y="4656393"/>
            <a:ext cx="14885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A522E-53F6-40B2-82C7-64C2A1C73483}"/>
                  </a:ext>
                </a:extLst>
              </p:cNvPr>
              <p:cNvSpPr txBox="1"/>
              <p:nvPr/>
            </p:nvSpPr>
            <p:spPr>
              <a:xfrm>
                <a:off x="2435151" y="4245543"/>
                <a:ext cx="1979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A522E-53F6-40B2-82C7-64C2A1C7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151" y="4245543"/>
                <a:ext cx="19798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DD08DE-90EC-4214-94D4-B7D7BD10C839}"/>
                  </a:ext>
                </a:extLst>
              </p:cNvPr>
              <p:cNvSpPr txBox="1"/>
              <p:nvPr/>
            </p:nvSpPr>
            <p:spPr>
              <a:xfrm>
                <a:off x="4120167" y="4170042"/>
                <a:ext cx="296853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DD08DE-90EC-4214-94D4-B7D7BD10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167" y="4170042"/>
                <a:ext cx="2968530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45341C-FDBC-4343-94F1-1379F6C97965}"/>
              </a:ext>
            </a:extLst>
          </p:cNvPr>
          <p:cNvCxnSpPr>
            <a:cxnSpLocks/>
          </p:cNvCxnSpPr>
          <p:nvPr/>
        </p:nvCxnSpPr>
        <p:spPr>
          <a:xfrm>
            <a:off x="6985727" y="4614875"/>
            <a:ext cx="14885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8AFDB-B91E-411B-A904-B4D23D114F4C}"/>
                  </a:ext>
                </a:extLst>
              </p:cNvPr>
              <p:cNvSpPr txBox="1"/>
              <p:nvPr/>
            </p:nvSpPr>
            <p:spPr>
              <a:xfrm>
                <a:off x="6791587" y="3968544"/>
                <a:ext cx="1979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8AFDB-B91E-411B-A904-B4D23D11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87" y="3968544"/>
                <a:ext cx="1979802" cy="646331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14A3D-65EC-4F91-9B80-1C415BE82F86}"/>
                  </a:ext>
                </a:extLst>
              </p:cNvPr>
              <p:cNvSpPr txBox="1"/>
              <p:nvPr/>
            </p:nvSpPr>
            <p:spPr>
              <a:xfrm>
                <a:off x="8578330" y="4073596"/>
                <a:ext cx="296853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14A3D-65EC-4F91-9B80-1C415BE8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30" y="4073596"/>
                <a:ext cx="2968530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6CC22E-7FA7-4A19-8124-679BC0A001B2}"/>
                  </a:ext>
                </a:extLst>
              </p:cNvPr>
              <p:cNvSpPr txBox="1"/>
              <p:nvPr/>
            </p:nvSpPr>
            <p:spPr>
              <a:xfrm>
                <a:off x="2139192" y="5437761"/>
                <a:ext cx="731520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6CC22E-7FA7-4A19-8124-679BC0A00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92" y="5437761"/>
                <a:ext cx="7315200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DD139-9726-4323-9055-DA301304122F}"/>
              </a:ext>
            </a:extLst>
          </p:cNvPr>
          <p:cNvSpPr/>
          <p:nvPr/>
        </p:nvSpPr>
        <p:spPr>
          <a:xfrm>
            <a:off x="3372374" y="5277681"/>
            <a:ext cx="5033395" cy="1383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D46741-31E2-4DE9-B1C2-EFAC60D5EA9F}"/>
              </a:ext>
            </a:extLst>
          </p:cNvPr>
          <p:cNvSpPr/>
          <p:nvPr/>
        </p:nvSpPr>
        <p:spPr>
          <a:xfrm>
            <a:off x="10055477" y="4092101"/>
            <a:ext cx="1298323" cy="9727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440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공업수학</vt:lpstr>
      <vt:lpstr>1. 다음 행렬의 행렬식을 구하시오.</vt:lpstr>
      <vt:lpstr>1. 다음 행렬의 행렬식을 구하시오.</vt:lpstr>
      <vt:lpstr>2. Cramer’s rule을 이용하여 다음 연립방정식의 해를 구하시오.</vt:lpstr>
      <vt:lpstr>2. Cramer’s rule을 이용하여 다음 연립방정식의 해를 구하시오.</vt:lpstr>
      <vt:lpstr>2. Cramer’s rule을 이용하여 다음 연립방정식의 해를 구하시오.</vt:lpstr>
      <vt:lpstr>3. 다음 행렬의  inverse matrix를 구하시오. </vt:lpstr>
      <vt:lpstr>3. 다음 행렬의  inverse matrix를 구하시오. </vt:lpstr>
      <vt:lpstr>4. 3-2의 행렬을 이용해서 (A^T )^(-1)=(A^(-1) )^T가 됨을 확인하시오.</vt:lpstr>
      <vt:lpstr>#5. MATLAB</vt:lpstr>
      <vt:lpstr>#5. MATLAB</vt:lpstr>
      <vt:lpstr>#5.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1</cp:revision>
  <dcterms:created xsi:type="dcterms:W3CDTF">2021-09-23T11:07:51Z</dcterms:created>
  <dcterms:modified xsi:type="dcterms:W3CDTF">2021-09-23T12:48:14Z</dcterms:modified>
</cp:coreProperties>
</file>