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3" r:id="rId6"/>
    <p:sldId id="261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65" r:id="rId15"/>
    <p:sldId id="272" r:id="rId16"/>
    <p:sldId id="274" r:id="rId17"/>
    <p:sldId id="275" r:id="rId18"/>
    <p:sldId id="273" r:id="rId19"/>
    <p:sldId id="276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972C1-F99F-4FDE-9E6F-2A19FDC18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9ED569-9314-4E1D-9421-B520E671C8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23870C-D991-4275-B38D-956EA40D5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0C26-2B24-4BF2-BCA0-BFE50B3B259A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E77EBD-8C7B-4F39-84F3-1EAE23FA5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7F0109-F6E6-405A-A56F-8F003F21A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CC34-448C-40CF-8A53-498CAA3FE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169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98340-E748-41A2-8443-DBE665340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CA9AE5-2545-4537-B300-6E3CEE922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0DD364-7C22-4332-ACE3-7955C9C3E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0C26-2B24-4BF2-BCA0-BFE50B3B259A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B97880-202E-4245-BF9B-E7CC90572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4E1184-9237-4645-B60C-EDB25F3A7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CC34-448C-40CF-8A53-498CAA3FE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02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4C1FD7-A81A-4094-AEB0-39C1E7BD55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F5962D-1655-4022-B923-ED6682807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AA8318-8450-4E2D-8905-EEE5942AA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0C26-2B24-4BF2-BCA0-BFE50B3B259A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D94C86-CBDB-462E-8563-BFDAB3508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93B709-45B7-4704-800B-9D134BAD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CC34-448C-40CF-8A53-498CAA3FE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483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78C18-7070-4CD0-9260-5C885E45B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ACFF2B-4D03-4E4D-92D2-E55893D2A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29EF7E-4F59-49BE-883E-2E8783A78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0C26-2B24-4BF2-BCA0-BFE50B3B259A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EFA61F-C562-4325-821F-2ACB2B4C5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B73D7-FA21-4619-9594-BF020413D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CC34-448C-40CF-8A53-498CAA3FE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882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812ED-3EDC-4D05-B7B8-30938E03F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0FCED3-D424-4210-B84B-0A5DFA730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87D062-743E-4E6F-8692-030B4A963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0C26-2B24-4BF2-BCA0-BFE50B3B259A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90B77D-E11C-4F87-967D-1BF3222FD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0C4DB1-7101-4861-B321-8C8F66941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CC34-448C-40CF-8A53-498CAA3FE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92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BD453-5E6E-4427-9F4F-7080312E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027127-96DC-4760-9864-8EAE97B6A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5A855A-0F04-43CA-B922-C84BDB55D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7F069F-A30E-4254-988B-DE025759A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0C26-2B24-4BF2-BCA0-BFE50B3B259A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6F65E6-F1C1-4667-AD41-3A2E9CBD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B3BD0C-E536-4E9D-8CF7-74EABF94E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CC34-448C-40CF-8A53-498CAA3FE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170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F21047-55C6-479B-9389-29E6D9AC3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C86011-FF13-4BEB-BE7F-A969B6FC2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6EE643-49CB-4A51-BA9A-65BA1BFD4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804EB9-BCCE-4C3C-9379-EA9FA5A52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C46CA9-D1F7-4F7E-96F7-2DAAB6DB7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0D820C-7261-4882-BFB3-614E06914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0C26-2B24-4BF2-BCA0-BFE50B3B259A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A1F7B0-18E4-41D2-9911-05DA43754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CDE0C6-F037-49BC-84FD-B2DA919E7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CC34-448C-40CF-8A53-498CAA3FE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253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A45250-73D4-4A41-95DD-7C2BC920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5883E5-BFEB-425B-993D-1CDE0A88A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0C26-2B24-4BF2-BCA0-BFE50B3B259A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DC9626-51E1-4BEA-B6C1-3C58C75E0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333C4E-6E2C-44AD-B76F-0AD71A7D7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CC34-448C-40CF-8A53-498CAA3FE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105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4FCE52-926A-49F1-BDF4-1BF775116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0C26-2B24-4BF2-BCA0-BFE50B3B259A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B2E6A0E-E0B9-42B5-8003-5F8ED490B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BE0F81-331D-4740-AB51-269530F21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CC34-448C-40CF-8A53-498CAA3FE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560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A437C-63D3-487B-B7CA-5E01D38D7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80C954-C07D-4DEA-98F4-135D77343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498FF8-4114-404B-BC06-0FEF546AB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E972DD-EE75-4AD8-A25A-915E522E3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0C26-2B24-4BF2-BCA0-BFE50B3B259A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40CA05-250B-4AAC-B1B7-FB17B5A44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F44A63-2B49-4AF9-A9A4-AE35C4A8E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CC34-448C-40CF-8A53-498CAA3FE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02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93A0E-1CAC-48B6-B5BD-43BEC3E9B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057165-0A6D-47FE-97DC-CBF4F2409E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B91021-7EC9-484D-B3E3-BDA0A4A47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1D62ED-3827-4C96-AA1C-DA109BAC4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0C26-2B24-4BF2-BCA0-BFE50B3B259A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9B4D45-971F-4FDD-B9E3-BB72C0A6C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9EA532-5E8B-4669-B148-5189971A6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CC34-448C-40CF-8A53-498CAA3FE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31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36E7981-1D66-4CB0-AB8A-75509410D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6FF37E-4445-4F45-A9E3-89541B0DB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2F10C5-9F55-4ADB-8964-9A9F7216A1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40C26-2B24-4BF2-BCA0-BFE50B3B259A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0532BD-9BC1-4901-9ED2-2D9875E730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F6E71D-2A38-4F19-AB22-DD871C83A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2CC34-448C-40CF-8A53-498CAA3FE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959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8E52B-3CEB-4AD9-8050-4242B467DF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공업수학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94E691-08C2-4979-BD53-F40F802CB5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20181796 </a:t>
            </a:r>
            <a:r>
              <a:rPr lang="ko-KR" altLang="en-US" dirty="0"/>
              <a:t>김민준</a:t>
            </a:r>
          </a:p>
        </p:txBody>
      </p:sp>
    </p:spTree>
    <p:extLst>
      <p:ext uri="{BB962C8B-B14F-4D97-AF65-F5344CB8AC3E}">
        <p14:creationId xmlns:p14="http://schemas.microsoft.com/office/powerpoint/2010/main" val="3659263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6EB207-EEB9-4FB0-9E78-5BA0A359B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1. </a:t>
            </a:r>
            <a:r>
              <a:rPr lang="en-US" altLang="ko-KR" sz="2400" dirty="0" err="1"/>
              <a:t>Eigenbasis</a:t>
            </a:r>
            <a:r>
              <a:rPr lang="ko-KR" altLang="en-US" sz="2400" dirty="0"/>
              <a:t>를 구하고</a:t>
            </a:r>
            <a:r>
              <a:rPr lang="en-US" altLang="ko-KR" sz="2400" dirty="0"/>
              <a:t>, </a:t>
            </a:r>
            <a:r>
              <a:rPr lang="ko-KR" altLang="en-US" sz="2400" dirty="0"/>
              <a:t>대각화를 통하여 각 행렬의 </a:t>
            </a:r>
            <a:r>
              <a:rPr lang="en-US" altLang="ko-KR" sz="2400" dirty="0"/>
              <a:t>10</a:t>
            </a:r>
            <a:r>
              <a:rPr lang="ko-KR" altLang="en-US" sz="2400" dirty="0"/>
              <a:t>제곱을 </a:t>
            </a:r>
            <a:r>
              <a:rPr lang="ko-KR" altLang="en-US" sz="2400" dirty="0" err="1"/>
              <a:t>구하시오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2C793B5-24FF-4B56-9BF7-73B15023A7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679884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ko-KR" sz="2000" b="0" i="1" dirty="0"/>
                  <a:t>ii)	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b="0" dirty="0"/>
                  <a:t> 0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−0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−0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/>
                  <a:t> 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𝑅𝐸𝐹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: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 eigenvector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>
                    <a:sym typeface="Wingdings" panose="05000000000000000000" pitchFamily="2" charset="2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 dirty="0">
                    <a:sym typeface="Wingdings" panose="05000000000000000000" pitchFamily="2" charset="2"/>
                  </a:rPr>
                  <a:t> </a:t>
                </a:r>
                <a:endParaRPr lang="en-US" altLang="ko-KR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2C793B5-24FF-4B56-9BF7-73B15023A7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679884" cy="4351338"/>
              </a:xfrm>
              <a:blipFill>
                <a:blip r:embed="rId2"/>
                <a:stretch>
                  <a:fillRect l="-628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F581E9-7D04-4B96-B3C6-3413E6579586}"/>
                  </a:ext>
                </a:extLst>
              </p:cNvPr>
              <p:cNvSpPr txBox="1"/>
              <p:nvPr/>
            </p:nvSpPr>
            <p:spPr>
              <a:xfrm>
                <a:off x="4278385" y="0"/>
                <a:ext cx="2390863" cy="82490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F581E9-7D04-4B96-B3C6-3413E6579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385" y="0"/>
                <a:ext cx="2390863" cy="8249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5428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6EB207-EEB9-4FB0-9E78-5BA0A359B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1. </a:t>
            </a:r>
            <a:r>
              <a:rPr lang="en-US" altLang="ko-KR" sz="2400" dirty="0" err="1"/>
              <a:t>Eigenbasis</a:t>
            </a:r>
            <a:r>
              <a:rPr lang="ko-KR" altLang="en-US" sz="2400" dirty="0"/>
              <a:t>를 구하고</a:t>
            </a:r>
            <a:r>
              <a:rPr lang="en-US" altLang="ko-KR" sz="2400" dirty="0"/>
              <a:t>, </a:t>
            </a:r>
            <a:r>
              <a:rPr lang="ko-KR" altLang="en-US" sz="2400" dirty="0"/>
              <a:t>대각화를 통하여 각 행렬의 </a:t>
            </a:r>
            <a:r>
              <a:rPr lang="en-US" altLang="ko-KR" sz="2400" dirty="0"/>
              <a:t>10</a:t>
            </a:r>
            <a:r>
              <a:rPr lang="ko-KR" altLang="en-US" sz="2400" dirty="0"/>
              <a:t>제곱을 </a:t>
            </a:r>
            <a:r>
              <a:rPr lang="ko-KR" altLang="en-US" sz="2400" dirty="0" err="1"/>
              <a:t>구하시오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2C793B5-24FF-4B56-9BF7-73B15023A7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679884" cy="4351338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altLang="ko-KR" sz="2000" b="0" i="1" dirty="0"/>
                  <a:t>iii) 	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ko-KR" sz="2000" b="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/>
                  <a:t> 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𝑅𝐸𝐹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: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 eigenvector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2000" dirty="0">
                    <a:sym typeface="Wingdings" panose="05000000000000000000" pitchFamily="2" charset="2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 dirty="0">
                    <a:sym typeface="Wingdings" panose="05000000000000000000" pitchFamily="2" charset="2"/>
                  </a:rPr>
                  <a:t> </a:t>
                </a:r>
              </a:p>
              <a:p>
                <a:pPr marL="0" indent="0">
                  <a:buNone/>
                </a:pPr>
                <a:endParaRPr lang="en-US" altLang="ko-KR" sz="2000" dirty="0"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à"/>
                </a:pPr>
                <a:r>
                  <a:rPr lang="en-US" altLang="ko-KR" sz="2000" dirty="0">
                    <a:sym typeface="Wingdings" panose="05000000000000000000" pitchFamily="2" charset="2"/>
                  </a:rPr>
                  <a:t>Eigenvectors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 dirty="0"/>
                  <a:t>  </a:t>
                </a:r>
              </a:p>
              <a:p>
                <a:pPr marL="0" indent="0">
                  <a:buNone/>
                </a:pPr>
                <a:r>
                  <a:rPr lang="en-US" altLang="ko-KR" sz="2000" dirty="0">
                    <a:sym typeface="Wingdings" panose="05000000000000000000" pitchFamily="2" charset="2"/>
                  </a:rPr>
                  <a:t> (eigenvalues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가 모두 다르므로 독립이 보장됨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) </a:t>
                </a:r>
              </a:p>
              <a:p>
                <a:pPr marL="0" indent="0">
                  <a:buNone/>
                </a:pPr>
                <a:endParaRPr lang="en-US" altLang="ko-KR" sz="20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altLang="ko-KR" sz="2000" dirty="0">
                    <a:sym typeface="Wingdings" panose="05000000000000000000" pitchFamily="2" charset="2"/>
                  </a:rPr>
                  <a:t> </a:t>
                </a:r>
                <a:r>
                  <a:rPr lang="en-US" altLang="ko-KR" sz="2000" dirty="0"/>
                  <a:t>eigen basis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altLang="ko-KR" sz="2000" dirty="0"/>
                  <a:t> 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2C793B5-24FF-4B56-9BF7-73B15023A7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679884" cy="4351338"/>
              </a:xfrm>
              <a:blipFill>
                <a:blip r:embed="rId2"/>
                <a:stretch>
                  <a:fillRect l="-400" t="-22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D1B526-36DE-48B5-AECD-6E50BBFB09E6}"/>
                  </a:ext>
                </a:extLst>
              </p:cNvPr>
              <p:cNvSpPr txBox="1"/>
              <p:nvPr/>
            </p:nvSpPr>
            <p:spPr>
              <a:xfrm>
                <a:off x="4278385" y="0"/>
                <a:ext cx="2390863" cy="82490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D1B526-36DE-48B5-AECD-6E50BBFB0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385" y="0"/>
                <a:ext cx="2390863" cy="8249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374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6EB207-EEB9-4FB0-9E78-5BA0A359B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1. </a:t>
            </a:r>
            <a:r>
              <a:rPr lang="en-US" altLang="ko-KR" sz="2400" dirty="0" err="1"/>
              <a:t>Eigenbasis</a:t>
            </a:r>
            <a:r>
              <a:rPr lang="ko-KR" altLang="en-US" sz="2400" dirty="0"/>
              <a:t>를 구하고</a:t>
            </a:r>
            <a:r>
              <a:rPr lang="en-US" altLang="ko-KR" sz="2400" dirty="0"/>
              <a:t>, </a:t>
            </a:r>
            <a:r>
              <a:rPr lang="ko-KR" altLang="en-US" sz="2400" dirty="0"/>
              <a:t>대각화를 통하여 각 행렬의 </a:t>
            </a:r>
            <a:r>
              <a:rPr lang="en-US" altLang="ko-KR" sz="2400" dirty="0"/>
              <a:t>10</a:t>
            </a:r>
            <a:r>
              <a:rPr lang="ko-KR" altLang="en-US" sz="2400" dirty="0"/>
              <a:t>제곱을 </a:t>
            </a:r>
            <a:r>
              <a:rPr lang="ko-KR" altLang="en-US" sz="2400" dirty="0" err="1"/>
              <a:t>구하시오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2C793B5-24FF-4B56-9BF7-73B15023A7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679884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1400" b="0" dirty="0">
                    <a:latin typeface="Cambria Math" panose="02040503050406030204" pitchFamily="18" charset="0"/>
                  </a:rPr>
                  <a:t>3. </a:t>
                </a:r>
                <a:r>
                  <a:rPr lang="ko-KR" altLang="en-US" sz="1400" b="0" dirty="0">
                    <a:latin typeface="Cambria Math" panose="02040503050406030204" pitchFamily="18" charset="0"/>
                  </a:rPr>
                  <a:t>대각화</a:t>
                </a:r>
                <a:endParaRPr lang="en-US" altLang="ko-KR" sz="14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𝐵𝑃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dirty="0"/>
                  <a:t> </a:t>
                </a:r>
              </a:p>
              <a:p>
                <a:pPr marL="0" indent="0">
                  <a:buNone/>
                </a:pPr>
                <a:endParaRPr lang="en-US" altLang="ko-KR" sz="1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4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7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sz="1400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nor/>
                      </m:rPr>
                      <a:rPr lang="en-US" altLang="ko-KR" sz="14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en-US" altLang="ko-KR" sz="1400" b="0" i="0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] </m:t>
                    </m:r>
                    <m:r>
                      <m:rPr>
                        <m:nor/>
                      </m:rPr>
                      <a:rPr lang="en-US" altLang="ko-KR" sz="1400" dirty="0"/>
                      <m:t> </m:t>
                    </m:r>
                  </m:oMath>
                </a14:m>
                <a:r>
                  <a:rPr lang="en-US" altLang="ko-KR" sz="14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400" dirty="0"/>
                  <a:t> 	,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400" dirty="0"/>
                  <a:t> 	</a:t>
                </a:r>
                <a:r>
                  <a:rPr lang="en-US" altLang="ko-KR" sz="14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altLang="ko-KR" sz="1400" dirty="0"/>
                      <m:t> </m:t>
                    </m:r>
                  </m:oMath>
                </a14:m>
                <a:endParaRPr lang="en-US" altLang="ko-KR" sz="1400" dirty="0"/>
              </a:p>
              <a:p>
                <a:pPr marL="0" indent="0">
                  <a:buNone/>
                </a:pPr>
                <a:endParaRPr lang="en-US" altLang="ko-KR" sz="1400" dirty="0"/>
              </a:p>
              <a:p>
                <a:pPr marL="0" indent="0">
                  <a:buNone/>
                </a:pPr>
                <a:endParaRPr lang="en-US" altLang="ko-KR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2C793B5-24FF-4B56-9BF7-73B15023A7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679884" cy="4351338"/>
              </a:xfrm>
              <a:blipFill>
                <a:blip r:embed="rId2"/>
                <a:stretch>
                  <a:fillRect l="-171" t="-7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D7DD12-764F-42C9-93AE-5D44585C6589}"/>
                  </a:ext>
                </a:extLst>
              </p:cNvPr>
              <p:cNvSpPr txBox="1"/>
              <p:nvPr/>
            </p:nvSpPr>
            <p:spPr>
              <a:xfrm>
                <a:off x="4278385" y="0"/>
                <a:ext cx="2390863" cy="82490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D7DD12-764F-42C9-93AE-5D44585C6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385" y="0"/>
                <a:ext cx="2390863" cy="8249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8380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6EB207-EEB9-4FB0-9E78-5BA0A359B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1. </a:t>
            </a:r>
            <a:r>
              <a:rPr lang="en-US" altLang="ko-KR" sz="2400" dirty="0" err="1"/>
              <a:t>Eigenbasis</a:t>
            </a:r>
            <a:r>
              <a:rPr lang="ko-KR" altLang="en-US" sz="2400" dirty="0"/>
              <a:t>를 구하고</a:t>
            </a:r>
            <a:r>
              <a:rPr lang="en-US" altLang="ko-KR" sz="2400" dirty="0"/>
              <a:t>, </a:t>
            </a:r>
            <a:r>
              <a:rPr lang="ko-KR" altLang="en-US" sz="2400" dirty="0"/>
              <a:t>대각화를 통하여 각 행렬의 </a:t>
            </a:r>
            <a:r>
              <a:rPr lang="en-US" altLang="ko-KR" sz="2400" dirty="0"/>
              <a:t>10</a:t>
            </a:r>
            <a:r>
              <a:rPr lang="ko-KR" altLang="en-US" sz="2400" dirty="0"/>
              <a:t>제곱을 </a:t>
            </a:r>
            <a:r>
              <a:rPr lang="ko-KR" altLang="en-US" sz="2400" dirty="0" err="1"/>
              <a:t>구하시오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2C793B5-24FF-4B56-9BF7-73B15023A7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66825"/>
                <a:ext cx="10679884" cy="49101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1400" b="0" dirty="0">
                    <a:latin typeface="Cambria Math" panose="02040503050406030204" pitchFamily="18" charset="0"/>
                  </a:rPr>
                  <a:t>3. </a:t>
                </a:r>
                <a:r>
                  <a:rPr lang="ko-KR" altLang="en-US" sz="1400" b="0" dirty="0">
                    <a:latin typeface="Cambria Math" panose="02040503050406030204" pitchFamily="18" charset="0"/>
                  </a:rPr>
                  <a:t>대각화</a:t>
                </a:r>
                <a:endParaRPr lang="en-US" altLang="ko-KR" sz="14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𝐵𝑃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en-US" altLang="ko-KR" sz="1400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1400" dirty="0"/>
              </a:p>
              <a:p>
                <a:pPr marL="0" indent="0">
                  <a:buNone/>
                </a:pPr>
                <a:endParaRPr lang="en-US" altLang="ko-KR" sz="1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𝐵𝑃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𝐵𝑃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𝐵𝑃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∗⋯∗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𝐵𝑃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ko-KR" sz="18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18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b="0" i="1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en-US" altLang="ko-KR" sz="1800" b="0" i="1" dirty="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ko-KR" sz="18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ko-KR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sz="1800" b="0" i="1" dirty="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𝐵𝑃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ko-KR" sz="1800" dirty="0"/>
                  <a:t> </a:t>
                </a:r>
                <a:r>
                  <a:rPr lang="en-US" altLang="ko-KR" sz="1800" dirty="0">
                    <a:sym typeface="Wingdings" panose="05000000000000000000" pitchFamily="2" charset="2"/>
                  </a:rPr>
                  <a:t> </a:t>
                </a:r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18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b="0" i="1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en-US" altLang="ko-KR" sz="1800" b="0" i="1" dirty="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ko-KR" sz="18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ko-KR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sz="1800" b="0" i="1" dirty="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endParaRPr lang="en-US" altLang="ko-KR" sz="1800" dirty="0"/>
              </a:p>
              <a:p>
                <a:pPr marL="0" indent="0">
                  <a:buNone/>
                </a:pPr>
                <a:endParaRPr lang="en-US" altLang="ko-KR" sz="1800" dirty="0"/>
              </a:p>
              <a:p>
                <a:pPr marL="0" indent="0">
                  <a:buNone/>
                </a:pPr>
                <a:endParaRPr lang="en-US" altLang="ko-KR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8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8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b="0" i="1" dirty="0" smtClean="0">
                                      <a:latin typeface="Cambria Math" panose="02040503050406030204" pitchFamily="18" charset="0"/>
                                    </a:rPr>
                                    <m:t>4)</m:t>
                                  </m:r>
                                </m:e>
                                <m:sup>
                                  <m:r>
                                    <a:rPr lang="en-US" altLang="ko-KR" sz="1800" b="0" i="1" dirty="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ko-KR" sz="18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ko-KR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sz="1800" b="0" i="1" dirty="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8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ko-KR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sz="1800" b="0" i="1" dirty="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altLang="ko-KR" sz="18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ko-KR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sz="1800" b="0" i="1" dirty="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altLang="ko-KR" sz="1800" b="0" i="1" dirty="0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sSup>
                                <m:sSupPr>
                                  <m:ctrlPr>
                                    <a:rPr lang="en-US" altLang="ko-KR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b="0" i="1" dirty="0" smtClean="0">
                                      <a:latin typeface="Cambria Math" panose="02040503050406030204" pitchFamily="18" charset="0"/>
                                    </a:rPr>
                                    <m:t>4)</m:t>
                                  </m:r>
                                </m:e>
                                <m:sup>
                                  <m:r>
                                    <a:rPr lang="en-US" altLang="ko-KR" sz="1800" b="0" i="1" dirty="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ko-KR" sz="18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800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800" dirty="0"/>
                  <a:t> 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2C793B5-24FF-4B56-9BF7-73B15023A7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66825"/>
                <a:ext cx="10679884" cy="4910138"/>
              </a:xfrm>
              <a:blipFill>
                <a:blip r:embed="rId2"/>
                <a:stretch>
                  <a:fillRect l="-171" t="-7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D14C69-E51C-4DC7-9B64-0963B25073CF}"/>
                  </a:ext>
                </a:extLst>
              </p:cNvPr>
              <p:cNvSpPr txBox="1"/>
              <p:nvPr/>
            </p:nvSpPr>
            <p:spPr>
              <a:xfrm>
                <a:off x="4278385" y="0"/>
                <a:ext cx="2390863" cy="82490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D14C69-E51C-4DC7-9B64-0963B2507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385" y="0"/>
                <a:ext cx="2390863" cy="8249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9089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B88F5-CEF4-4EAB-B4A9-7341BD4E1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2. </a:t>
            </a:r>
            <a:r>
              <a:rPr lang="ko-KR" altLang="en-US" sz="2400" dirty="0"/>
              <a:t>다음 행렬은 </a:t>
            </a:r>
            <a:r>
              <a:rPr lang="en-US" altLang="ko-KR" sz="2400" dirty="0"/>
              <a:t>Hermitian, skew-Hermitian, Unitary </a:t>
            </a:r>
            <a:r>
              <a:rPr lang="ko-KR" altLang="en-US" sz="2400" dirty="0"/>
              <a:t>행렬 중 어떤 것인가</a:t>
            </a:r>
            <a:r>
              <a:rPr lang="en-US" altLang="ko-KR" sz="2400" dirty="0"/>
              <a:t>?</a:t>
            </a:r>
            <a:br>
              <a:rPr lang="en-US" altLang="ko-KR" sz="2400" dirty="0"/>
            </a:br>
            <a:r>
              <a:rPr lang="ko-KR" altLang="en-US" sz="2400" dirty="0"/>
              <a:t>행렬의 </a:t>
            </a:r>
            <a:r>
              <a:rPr lang="ko-KR" altLang="en-US" sz="2400" dirty="0" err="1"/>
              <a:t>고유값과</a:t>
            </a:r>
            <a:r>
              <a:rPr lang="ko-KR" altLang="en-US" sz="2400" dirty="0"/>
              <a:t> 고유벡터를 구한 후 매트랩으로 </a:t>
            </a:r>
            <a:r>
              <a:rPr lang="ko-KR" altLang="en-US" sz="2400" dirty="0" err="1"/>
              <a:t>확인하시오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D597548-1C80-4C99-A6AD-EA3D68A26A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400" dirty="0"/>
                  <a:t>이므로 </a:t>
                </a:r>
                <a:r>
                  <a:rPr lang="en-US" altLang="ko-KR" sz="2400" dirty="0"/>
                  <a:t>Hermitian </a:t>
                </a:r>
                <a:r>
                  <a:rPr lang="ko-KR" altLang="en-US" sz="2400" dirty="0"/>
                  <a:t>이다</a:t>
                </a:r>
                <a:r>
                  <a:rPr lang="en-US" altLang="ko-KR" sz="2400" dirty="0"/>
                  <a:t>.</a:t>
                </a:r>
              </a:p>
              <a:p>
                <a:pPr marL="0" indent="0">
                  <a:buNone/>
                </a:pPr>
                <a:endParaRPr lang="en-US" altLang="ko-KR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6−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</m:func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−12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+35=(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−7)(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−5)</m:t>
                    </m:r>
                  </m:oMath>
                </a14:m>
                <a:r>
                  <a:rPr lang="ko-KR" altLang="en-US" sz="2400" dirty="0"/>
                  <a:t> </a:t>
                </a:r>
                <a:endParaRPr lang="en-US" altLang="ko-KR" sz="2400" dirty="0"/>
              </a:p>
              <a:p>
                <a:pPr>
                  <a:buFont typeface="Wingdings" panose="05000000000000000000" pitchFamily="2" charset="2"/>
                  <a:buChar char="à"/>
                </a:pP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𝜆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=5, 7</m:t>
                    </m:r>
                  </m:oMath>
                </a14:m>
                <a:endParaRPr lang="en-US" altLang="ko-KR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=5 →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→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400" dirty="0"/>
                  <a:t>  </a:t>
                </a:r>
                <a:r>
                  <a:rPr lang="en-US" altLang="ko-KR" sz="24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4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=7 →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→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400" dirty="0"/>
                  <a:t> </a:t>
                </a:r>
                <a:r>
                  <a:rPr lang="en-US" altLang="ko-KR" sz="24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4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2400" dirty="0"/>
              </a:p>
              <a:p>
                <a:pPr marL="0" indent="0">
                  <a:buNone/>
                </a:pPr>
                <a:endParaRPr lang="ko-KR" altLang="en-US" sz="2400" dirty="0"/>
              </a:p>
              <a:p>
                <a:pPr marL="0" indent="0">
                  <a:buNone/>
                </a:pPr>
                <a:endParaRPr lang="ko-KR" altLang="en-US" sz="2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D597548-1C80-4C99-A6AD-EA3D68A26A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AEED6A-5F6E-4904-97EF-A8D34CFA54B8}"/>
                  </a:ext>
                </a:extLst>
              </p:cNvPr>
              <p:cNvSpPr txBox="1"/>
              <p:nvPr/>
            </p:nvSpPr>
            <p:spPr>
              <a:xfrm>
                <a:off x="4478410" y="87998"/>
                <a:ext cx="2390863" cy="55425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AEED6A-5F6E-4904-97EF-A8D34CFA5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410" y="87998"/>
                <a:ext cx="2390863" cy="5542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9216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B88F5-CEF4-4EAB-B4A9-7341BD4E1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2. </a:t>
            </a:r>
            <a:r>
              <a:rPr lang="ko-KR" altLang="en-US" sz="2400" dirty="0"/>
              <a:t>다음 행렬은 </a:t>
            </a:r>
            <a:r>
              <a:rPr lang="en-US" altLang="ko-KR" sz="2400" dirty="0"/>
              <a:t>Hermitian, skew-Hermitian, Unitary </a:t>
            </a:r>
            <a:r>
              <a:rPr lang="ko-KR" altLang="en-US" sz="2400" dirty="0"/>
              <a:t>행렬 중 어떤 것인가</a:t>
            </a:r>
            <a:r>
              <a:rPr lang="en-US" altLang="ko-KR" sz="2400" dirty="0"/>
              <a:t>?</a:t>
            </a:r>
            <a:br>
              <a:rPr lang="en-US" altLang="ko-KR" sz="2400" dirty="0"/>
            </a:br>
            <a:r>
              <a:rPr lang="ko-KR" altLang="en-US" sz="2400" dirty="0"/>
              <a:t>행렬의 </a:t>
            </a:r>
            <a:r>
              <a:rPr lang="ko-KR" altLang="en-US" sz="2400" dirty="0" err="1"/>
              <a:t>고유값과</a:t>
            </a:r>
            <a:r>
              <a:rPr lang="ko-KR" altLang="en-US" sz="2400" dirty="0"/>
              <a:t> 고유벡터를 구한 후 매트랩으로 </a:t>
            </a:r>
            <a:r>
              <a:rPr lang="ko-KR" altLang="en-US" sz="2400" dirty="0" err="1"/>
              <a:t>확인하시오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AEED6A-5F6E-4904-97EF-A8D34CFA54B8}"/>
                  </a:ext>
                </a:extLst>
              </p:cNvPr>
              <p:cNvSpPr txBox="1"/>
              <p:nvPr/>
            </p:nvSpPr>
            <p:spPr>
              <a:xfrm>
                <a:off x="4478410" y="87998"/>
                <a:ext cx="2390863" cy="55425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AEED6A-5F6E-4904-97EF-A8D34CFA5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410" y="87998"/>
                <a:ext cx="2390863" cy="5542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A1A8812C-516E-4966-9EF4-B6B09D7E6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365" y="1528408"/>
            <a:ext cx="2876951" cy="50775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512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B88F5-CEF4-4EAB-B4A9-7341BD4E1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ko-KR" sz="2400" dirty="0"/>
            </a:br>
            <a:br>
              <a:rPr lang="en-US" altLang="ko-KR" sz="2400" dirty="0"/>
            </a:br>
            <a:r>
              <a:rPr lang="en-US" altLang="ko-KR" sz="2400" dirty="0"/>
              <a:t>2. </a:t>
            </a:r>
            <a:r>
              <a:rPr lang="ko-KR" altLang="en-US" sz="2400" dirty="0"/>
              <a:t>다음 행렬은 </a:t>
            </a:r>
            <a:r>
              <a:rPr lang="en-US" altLang="ko-KR" sz="2400" dirty="0"/>
              <a:t>Hermitian, skew-Hermitian, Unitary </a:t>
            </a:r>
            <a:r>
              <a:rPr lang="ko-KR" altLang="en-US" sz="2400" dirty="0"/>
              <a:t>행렬 중 어떤 것인가</a:t>
            </a:r>
            <a:r>
              <a:rPr lang="en-US" altLang="ko-KR" sz="2400" dirty="0"/>
              <a:t>?</a:t>
            </a:r>
            <a:br>
              <a:rPr lang="en-US" altLang="ko-KR" sz="2400" dirty="0"/>
            </a:br>
            <a:r>
              <a:rPr lang="ko-KR" altLang="en-US" sz="2400" dirty="0"/>
              <a:t>행렬의 </a:t>
            </a:r>
            <a:r>
              <a:rPr lang="ko-KR" altLang="en-US" sz="2400" dirty="0" err="1"/>
              <a:t>고유값과</a:t>
            </a:r>
            <a:r>
              <a:rPr lang="ko-KR" altLang="en-US" sz="2400" dirty="0"/>
              <a:t> 고유벡터를 구한 후 매트랩으로 </a:t>
            </a:r>
            <a:r>
              <a:rPr lang="ko-KR" altLang="en-US" sz="2400" dirty="0" err="1"/>
              <a:t>확인하시오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D597548-1C80-4C99-A6AD-EA3D68A26A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944225" cy="503237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이므로 </a:t>
                </a:r>
                <a:r>
                  <a:rPr lang="en-US" altLang="ko-KR" sz="2000" dirty="0"/>
                  <a:t>Skew-Hermitian 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ko-KR" altLang="en-US" sz="2000" dirty="0"/>
                  <a:t>또한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이므로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ko-KR" altLang="en-US" sz="2000" dirty="0"/>
                  <a:t>이고 </a:t>
                </a:r>
                <a:r>
                  <a:rPr lang="en-US" altLang="ko-KR" sz="2000" dirty="0"/>
                  <a:t>Unitary</a:t>
                </a:r>
                <a:r>
                  <a:rPr lang="ko-KR" altLang="en-US" sz="2000" dirty="0"/>
                  <a:t>이다</a:t>
                </a:r>
                <a:r>
                  <a:rPr lang="en-US" altLang="ko-KR" sz="2000"/>
                  <a:t>.</a:t>
                </a: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sz="2000" dirty="0"/>
                  <a:t> </a:t>
                </a:r>
              </a:p>
              <a:p>
                <a:pPr>
                  <a:buFont typeface="Wingdings" panose="05000000000000000000" pitchFamily="2" charset="2"/>
                  <a:buChar char="à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𝜆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→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→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endParaRPr lang="ko-KR" altLang="en-US" sz="2000" dirty="0"/>
              </a:p>
              <a:p>
                <a:pPr marL="0" indent="0">
                  <a:buNone/>
                </a:pP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D597548-1C80-4C99-A6AD-EA3D68A26A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944225" cy="5032376"/>
              </a:xfrm>
              <a:blipFill>
                <a:blip r:embed="rId2"/>
                <a:stretch>
                  <a:fillRect l="-501" t="-18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AEED6A-5F6E-4904-97EF-A8D34CFA54B8}"/>
                  </a:ext>
                </a:extLst>
              </p:cNvPr>
              <p:cNvSpPr txBox="1"/>
              <p:nvPr/>
            </p:nvSpPr>
            <p:spPr>
              <a:xfrm>
                <a:off x="4497460" y="83898"/>
                <a:ext cx="2390863" cy="84875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AEED6A-5F6E-4904-97EF-A8D34CFA5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460" y="83898"/>
                <a:ext cx="2390863" cy="8487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9361067-1291-4976-B2AE-21D4A9BE2D88}"/>
                  </a:ext>
                </a:extLst>
              </p:cNvPr>
              <p:cNvSpPr txBox="1"/>
              <p:nvPr/>
            </p:nvSpPr>
            <p:spPr>
              <a:xfrm>
                <a:off x="7381875" y="3600450"/>
                <a:ext cx="2238375" cy="74353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𝑣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9361067-1291-4976-B2AE-21D4A9BE2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875" y="3600450"/>
                <a:ext cx="2238375" cy="7435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3235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B88F5-CEF4-4EAB-B4A9-7341BD4E1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ko-KR" sz="2400" dirty="0"/>
            </a:br>
            <a:br>
              <a:rPr lang="en-US" altLang="ko-KR" sz="2400" dirty="0"/>
            </a:br>
            <a:r>
              <a:rPr lang="en-US" altLang="ko-KR" sz="2400" dirty="0"/>
              <a:t>2. </a:t>
            </a:r>
            <a:r>
              <a:rPr lang="ko-KR" altLang="en-US" sz="2400" dirty="0"/>
              <a:t>다음 행렬은 </a:t>
            </a:r>
            <a:r>
              <a:rPr lang="en-US" altLang="ko-KR" sz="2400" dirty="0"/>
              <a:t>Hermitian, skew-Hermitian, Unitary </a:t>
            </a:r>
            <a:r>
              <a:rPr lang="ko-KR" altLang="en-US" sz="2400" dirty="0"/>
              <a:t>행렬 중 어떤 것인가</a:t>
            </a:r>
            <a:r>
              <a:rPr lang="en-US" altLang="ko-KR" sz="2400" dirty="0"/>
              <a:t>?</a:t>
            </a:r>
            <a:br>
              <a:rPr lang="en-US" altLang="ko-KR" sz="2400" dirty="0"/>
            </a:br>
            <a:r>
              <a:rPr lang="ko-KR" altLang="en-US" sz="2400" dirty="0"/>
              <a:t>행렬의 </a:t>
            </a:r>
            <a:r>
              <a:rPr lang="ko-KR" altLang="en-US" sz="2400" dirty="0" err="1"/>
              <a:t>고유값과</a:t>
            </a:r>
            <a:r>
              <a:rPr lang="ko-KR" altLang="en-US" sz="2400" dirty="0"/>
              <a:t> 고유벡터를 구한 후 매트랩으로 </a:t>
            </a:r>
            <a:r>
              <a:rPr lang="ko-KR" altLang="en-US" sz="2400" dirty="0" err="1"/>
              <a:t>확인하시오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AEED6A-5F6E-4904-97EF-A8D34CFA54B8}"/>
                  </a:ext>
                </a:extLst>
              </p:cNvPr>
              <p:cNvSpPr txBox="1"/>
              <p:nvPr/>
            </p:nvSpPr>
            <p:spPr>
              <a:xfrm>
                <a:off x="4497460" y="83898"/>
                <a:ext cx="2390863" cy="84875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AEED6A-5F6E-4904-97EF-A8D34CFA5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460" y="83898"/>
                <a:ext cx="2390863" cy="8487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9F8DCDDE-CC9F-4CFD-B3A3-346C9CA2F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65008" y="1906681"/>
            <a:ext cx="3461983" cy="48674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0589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D48EF-F998-408C-BB9F-52D8B7EA0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3. </a:t>
            </a:r>
            <a:r>
              <a:rPr lang="ko-KR" altLang="en-US" sz="2800" dirty="0"/>
              <a:t>두 개의 </a:t>
            </a:r>
            <a:r>
              <a:rPr lang="en-US" altLang="ko-KR" sz="2800" dirty="0"/>
              <a:t>Unitary</a:t>
            </a:r>
            <a:r>
              <a:rPr lang="ko-KR" altLang="en-US" sz="2800" dirty="0"/>
              <a:t>행렬의 곱도 </a:t>
            </a:r>
            <a:r>
              <a:rPr lang="en-US" altLang="ko-KR" sz="2800" dirty="0"/>
              <a:t>Unitary</a:t>
            </a:r>
            <a:r>
              <a:rPr lang="ko-KR" altLang="en-US" sz="2800" dirty="0"/>
              <a:t>임을 증명하고 </a:t>
            </a:r>
            <a:r>
              <a:rPr lang="en-US" altLang="ko-KR" sz="2800" dirty="0"/>
              <a:t>MATLAB</a:t>
            </a:r>
            <a:r>
              <a:rPr lang="ko-KR" altLang="en-US" sz="2800" dirty="0"/>
              <a:t>으로 </a:t>
            </a:r>
            <a:r>
              <a:rPr lang="en-US" altLang="ko-KR" sz="2800" dirty="0"/>
              <a:t>3x3 Unitary </a:t>
            </a:r>
            <a:r>
              <a:rPr lang="ko-KR" altLang="en-US" sz="2800" dirty="0"/>
              <a:t>행렬의 예를 들어 </a:t>
            </a:r>
            <a:r>
              <a:rPr lang="ko-KR" altLang="en-US" sz="2800" dirty="0" err="1"/>
              <a:t>확인하시오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6">
                <a:extLst>
                  <a:ext uri="{FF2B5EF4-FFF2-40B4-BE49-F238E27FC236}">
                    <a16:creationId xmlns:a16="http://schemas.microsoft.com/office/drawing/2014/main" id="{F171D6EC-A53D-4300-AABB-2BCB375653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두 행렬 </a:t>
                </a:r>
                <a:r>
                  <a:rPr lang="en-US" altLang="ko-KR" dirty="0"/>
                  <a:t>A, B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Unitary </a:t>
                </a:r>
                <a:r>
                  <a:rPr lang="ko-KR" altLang="en-US" dirty="0"/>
                  <a:t>행렬이라고 하자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ko-KR" altLang="en-US" dirty="0"/>
                  <a:t> 가 성립한다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acc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d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이다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acc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d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이므로 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en-US" dirty="0"/>
                  <a:t>두 개의 </a:t>
                </a:r>
                <a:r>
                  <a:rPr lang="en-US" altLang="ko-KR" dirty="0"/>
                  <a:t>Unitary </a:t>
                </a:r>
                <a:r>
                  <a:rPr lang="ko-KR" altLang="en-US" dirty="0"/>
                  <a:t>행렬의 곱은 </a:t>
                </a:r>
                <a:r>
                  <a:rPr lang="en-US" altLang="ko-KR" dirty="0"/>
                  <a:t>Unitary </a:t>
                </a:r>
                <a:r>
                  <a:rPr lang="ko-KR" altLang="en-US" dirty="0"/>
                  <a:t>행렬이다</a:t>
                </a:r>
                <a:r>
                  <a:rPr lang="en-US" altLang="ko-KR" dirty="0"/>
                  <a:t>.</a:t>
                </a:r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7" name="내용 개체 틀 6">
                <a:extLst>
                  <a:ext uri="{FF2B5EF4-FFF2-40B4-BE49-F238E27FC236}">
                    <a16:creationId xmlns:a16="http://schemas.microsoft.com/office/drawing/2014/main" id="{F171D6EC-A53D-4300-AABB-2BCB375653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09591C9-A307-4E02-A364-08A9564A97EF}"/>
                  </a:ext>
                </a:extLst>
              </p:cNvPr>
              <p:cNvSpPr txBox="1"/>
              <p:nvPr/>
            </p:nvSpPr>
            <p:spPr>
              <a:xfrm>
                <a:off x="6286500" y="2533650"/>
                <a:ext cx="3657600" cy="6449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𝐴𝐵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→</m:t>
                      </m:r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𝑨𝑩</m:t>
                              </m:r>
                            </m:e>
                          </m:d>
                        </m:e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09591C9-A307-4E02-A364-08A9564A9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0" y="2533650"/>
                <a:ext cx="3657600" cy="6449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EBAF4BA0-020F-469A-8F6B-67ADFA17F625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80150" y="3178570"/>
            <a:ext cx="654050" cy="256780"/>
          </a:xfrm>
          <a:prstGeom prst="curvedConnector3">
            <a:avLst>
              <a:gd name="adj1" fmla="val 10097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508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61E9C85E-E202-4200-89F6-98F6705D8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5488" y="1592818"/>
            <a:ext cx="6881024" cy="51631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AC91DE24-06F7-4256-A4BE-BF562F6D5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3. </a:t>
            </a:r>
            <a:r>
              <a:rPr lang="ko-KR" altLang="en-US" sz="2800" dirty="0"/>
              <a:t>두 개의 </a:t>
            </a:r>
            <a:r>
              <a:rPr lang="en-US" altLang="ko-KR" sz="2800" dirty="0"/>
              <a:t>Unitary</a:t>
            </a:r>
            <a:r>
              <a:rPr lang="ko-KR" altLang="en-US" sz="2800" dirty="0"/>
              <a:t>행렬의 곱도 </a:t>
            </a:r>
            <a:r>
              <a:rPr lang="en-US" altLang="ko-KR" sz="2800" dirty="0"/>
              <a:t>Unitary</a:t>
            </a:r>
            <a:r>
              <a:rPr lang="ko-KR" altLang="en-US" sz="2800" dirty="0"/>
              <a:t>임을 증명하고 </a:t>
            </a:r>
            <a:r>
              <a:rPr lang="en-US" altLang="ko-KR" sz="2800" dirty="0"/>
              <a:t>MATLAB</a:t>
            </a:r>
            <a:r>
              <a:rPr lang="ko-KR" altLang="en-US" sz="2800" dirty="0"/>
              <a:t>으로 </a:t>
            </a:r>
            <a:r>
              <a:rPr lang="en-US" altLang="ko-KR" sz="2800" dirty="0"/>
              <a:t>3x3 Unitary </a:t>
            </a:r>
            <a:r>
              <a:rPr lang="ko-KR" altLang="en-US" sz="2800" dirty="0"/>
              <a:t>행렬의 예를 들어 </a:t>
            </a:r>
            <a:r>
              <a:rPr lang="ko-KR" altLang="en-US" sz="2800" dirty="0" err="1"/>
              <a:t>확인하시오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5E7D4D-9448-4922-AED5-DCCC1D3F0160}"/>
                  </a:ext>
                </a:extLst>
              </p:cNvPr>
              <p:cNvSpPr txBox="1"/>
              <p:nvPr/>
            </p:nvSpPr>
            <p:spPr>
              <a:xfrm>
                <a:off x="4786312" y="5265182"/>
                <a:ext cx="2619375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d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d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5E7D4D-9448-4922-AED5-DCCC1D3F0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312" y="5265182"/>
                <a:ext cx="261937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0734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6EB207-EEB9-4FB0-9E78-5BA0A359B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1. </a:t>
            </a:r>
            <a:r>
              <a:rPr lang="en-US" altLang="ko-KR" sz="2400" dirty="0" err="1"/>
              <a:t>Eigenbasis</a:t>
            </a:r>
            <a:r>
              <a:rPr lang="ko-KR" altLang="en-US" sz="2400" dirty="0"/>
              <a:t>를 구하고</a:t>
            </a:r>
            <a:r>
              <a:rPr lang="en-US" altLang="ko-KR" sz="2400" dirty="0"/>
              <a:t>, </a:t>
            </a:r>
            <a:r>
              <a:rPr lang="ko-KR" altLang="en-US" sz="2400" dirty="0"/>
              <a:t>대각화를 통하여 각 행렬의 </a:t>
            </a:r>
            <a:r>
              <a:rPr lang="en-US" altLang="ko-KR" sz="2400" dirty="0"/>
              <a:t>10</a:t>
            </a:r>
            <a:r>
              <a:rPr lang="ko-KR" altLang="en-US" sz="2400" dirty="0"/>
              <a:t>제곱을 </a:t>
            </a:r>
            <a:r>
              <a:rPr lang="ko-KR" altLang="en-US" sz="2400" dirty="0" err="1"/>
              <a:t>구하시오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2C793B5-24FF-4B56-9BF7-73B15023A7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679884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ko-KR" sz="2000" dirty="0"/>
                  <a:t>1. Eigenvalue </a:t>
                </a:r>
                <a:r>
                  <a:rPr lang="ko-KR" altLang="en-US" sz="2000" dirty="0"/>
                  <a:t>구하기</a:t>
                </a:r>
                <a:endParaRPr lang="en-US" altLang="ko-KR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6−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6−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 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4−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6−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−3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6−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+3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3−3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6−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+16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−65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+50</m:t>
                    </m:r>
                  </m:oMath>
                </a14:m>
                <a:r>
                  <a:rPr lang="en-US" altLang="ko-KR" sz="20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−10</m:t>
                        </m:r>
                      </m:e>
                    </m:d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e>
                    </m:d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altLang="ko-KR" sz="2000" dirty="0"/>
                  <a:t> </a:t>
                </a:r>
              </a:p>
              <a:p>
                <a:pPr marL="0" indent="0">
                  <a:buNone/>
                </a:pPr>
                <a:r>
                  <a:rPr lang="en-US" altLang="ko-KR" sz="20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𝜆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=1, 5, 10</m:t>
                    </m:r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dirty="0"/>
                  <a:t> 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2C793B5-24FF-4B56-9BF7-73B15023A7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679884" cy="4351338"/>
              </a:xfrm>
              <a:blipFill>
                <a:blip r:embed="rId2"/>
                <a:stretch>
                  <a:fillRect l="-628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858E74-859C-4FCA-86F3-B1C523D0D185}"/>
                  </a:ext>
                </a:extLst>
              </p:cNvPr>
              <p:cNvSpPr txBox="1"/>
              <p:nvPr/>
            </p:nvSpPr>
            <p:spPr>
              <a:xfrm>
                <a:off x="4278385" y="0"/>
                <a:ext cx="2390863" cy="82490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858E74-859C-4FCA-86F3-B1C523D0D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385" y="0"/>
                <a:ext cx="2390863" cy="8249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5817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6EB207-EEB9-4FB0-9E78-5BA0A359B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1. </a:t>
            </a:r>
            <a:r>
              <a:rPr lang="en-US" altLang="ko-KR" sz="2400" dirty="0" err="1"/>
              <a:t>Eigenbasis</a:t>
            </a:r>
            <a:r>
              <a:rPr lang="ko-KR" altLang="en-US" sz="2400" dirty="0"/>
              <a:t>를 구하고</a:t>
            </a:r>
            <a:r>
              <a:rPr lang="en-US" altLang="ko-KR" sz="2400" dirty="0"/>
              <a:t>, </a:t>
            </a:r>
            <a:r>
              <a:rPr lang="ko-KR" altLang="en-US" sz="2400" dirty="0"/>
              <a:t>대각화를 통하여 각 행렬의 </a:t>
            </a:r>
            <a:r>
              <a:rPr lang="en-US" altLang="ko-KR" sz="2400" dirty="0"/>
              <a:t>10</a:t>
            </a:r>
            <a:r>
              <a:rPr lang="ko-KR" altLang="en-US" sz="2400" dirty="0"/>
              <a:t>제곱을 </a:t>
            </a:r>
            <a:r>
              <a:rPr lang="ko-KR" altLang="en-US" sz="2400" dirty="0" err="1"/>
              <a:t>구하시오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2C793B5-24FF-4B56-9BF7-73B15023A7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679884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ko-KR" sz="2000" dirty="0"/>
                  <a:t>2. Eigenvector </a:t>
                </a:r>
                <a:r>
                  <a:rPr lang="ko-KR" altLang="en-US" sz="2000" dirty="0"/>
                  <a:t>구하기</a:t>
                </a:r>
                <a:endParaRPr lang="en-US" altLang="ko-KR" sz="2000" dirty="0"/>
              </a:p>
              <a:p>
                <a:pPr marL="514350" indent="-514350">
                  <a:buAutoNum type="romanLcParenR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sz="2000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/>
                  <a:t> 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𝑅𝐸𝐹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: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 eigenvector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>
                    <a:sym typeface="Wingdings" panose="05000000000000000000" pitchFamily="2" charset="2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 dirty="0">
                    <a:sym typeface="Wingdings" panose="05000000000000000000" pitchFamily="2" charset="2"/>
                  </a:rPr>
                  <a:t> </a:t>
                </a:r>
                <a:endParaRPr lang="en-US" altLang="ko-KR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2C793B5-24FF-4B56-9BF7-73B15023A7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679884" cy="4351338"/>
              </a:xfrm>
              <a:blipFill>
                <a:blip r:embed="rId2"/>
                <a:stretch>
                  <a:fillRect l="-628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858E74-859C-4FCA-86F3-B1C523D0D185}"/>
                  </a:ext>
                </a:extLst>
              </p:cNvPr>
              <p:cNvSpPr txBox="1"/>
              <p:nvPr/>
            </p:nvSpPr>
            <p:spPr>
              <a:xfrm>
                <a:off x="4278385" y="0"/>
                <a:ext cx="2390863" cy="82490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858E74-859C-4FCA-86F3-B1C523D0D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385" y="0"/>
                <a:ext cx="2390863" cy="8249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1883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6EB207-EEB9-4FB0-9E78-5BA0A359B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1. </a:t>
            </a:r>
            <a:r>
              <a:rPr lang="en-US" altLang="ko-KR" sz="2400" dirty="0" err="1"/>
              <a:t>Eigenbasis</a:t>
            </a:r>
            <a:r>
              <a:rPr lang="ko-KR" altLang="en-US" sz="2400" dirty="0"/>
              <a:t>를 구하고</a:t>
            </a:r>
            <a:r>
              <a:rPr lang="en-US" altLang="ko-KR" sz="2400" dirty="0"/>
              <a:t>, </a:t>
            </a:r>
            <a:r>
              <a:rPr lang="ko-KR" altLang="en-US" sz="2400" dirty="0"/>
              <a:t>대각화를 통하여 각 행렬의 </a:t>
            </a:r>
            <a:r>
              <a:rPr lang="en-US" altLang="ko-KR" sz="2400" dirty="0"/>
              <a:t>10</a:t>
            </a:r>
            <a:r>
              <a:rPr lang="ko-KR" altLang="en-US" sz="2400" dirty="0"/>
              <a:t>제곱을 </a:t>
            </a:r>
            <a:r>
              <a:rPr lang="ko-KR" altLang="en-US" sz="2400" dirty="0" err="1"/>
              <a:t>구하시오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2C793B5-24FF-4B56-9BF7-73B15023A7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679884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ko-KR" sz="2000" b="0" i="1" dirty="0"/>
                  <a:t>ii)	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altLang="ko-KR" sz="2000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−5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/>
                  <a:t> 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𝑅𝐸𝐹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: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 eigenvector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>
                    <a:sym typeface="Wingdings" panose="05000000000000000000" pitchFamily="2" charset="2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 dirty="0">
                    <a:sym typeface="Wingdings" panose="05000000000000000000" pitchFamily="2" charset="2"/>
                  </a:rPr>
                  <a:t> </a:t>
                </a:r>
                <a:endParaRPr lang="en-US" altLang="ko-KR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2C793B5-24FF-4B56-9BF7-73B15023A7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679884" cy="4351338"/>
              </a:xfrm>
              <a:blipFill>
                <a:blip r:embed="rId2"/>
                <a:stretch>
                  <a:fillRect l="-628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858E74-859C-4FCA-86F3-B1C523D0D185}"/>
                  </a:ext>
                </a:extLst>
              </p:cNvPr>
              <p:cNvSpPr txBox="1"/>
              <p:nvPr/>
            </p:nvSpPr>
            <p:spPr>
              <a:xfrm>
                <a:off x="4278385" y="0"/>
                <a:ext cx="2390863" cy="82490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858E74-859C-4FCA-86F3-B1C523D0D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385" y="0"/>
                <a:ext cx="2390863" cy="8249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4515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6EB207-EEB9-4FB0-9E78-5BA0A359B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1. </a:t>
            </a:r>
            <a:r>
              <a:rPr lang="en-US" altLang="ko-KR" sz="2400" dirty="0" err="1"/>
              <a:t>Eigenbasis</a:t>
            </a:r>
            <a:r>
              <a:rPr lang="ko-KR" altLang="en-US" sz="2400" dirty="0"/>
              <a:t>를 구하고</a:t>
            </a:r>
            <a:r>
              <a:rPr lang="en-US" altLang="ko-KR" sz="2400" dirty="0"/>
              <a:t>, </a:t>
            </a:r>
            <a:r>
              <a:rPr lang="ko-KR" altLang="en-US" sz="2400" dirty="0"/>
              <a:t>대각화를 통하여 각 행렬의 </a:t>
            </a:r>
            <a:r>
              <a:rPr lang="en-US" altLang="ko-KR" sz="2400" dirty="0"/>
              <a:t>10</a:t>
            </a:r>
            <a:r>
              <a:rPr lang="ko-KR" altLang="en-US" sz="2400" dirty="0"/>
              <a:t>제곱을 </a:t>
            </a:r>
            <a:r>
              <a:rPr lang="ko-KR" altLang="en-US" sz="2400" dirty="0" err="1"/>
              <a:t>구하시오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2C793B5-24FF-4B56-9BF7-73B15023A7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679884" cy="4351338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altLang="ko-KR" sz="2000" b="0" i="1" dirty="0"/>
                  <a:t>iii) 	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altLang="ko-KR" sz="2000" b="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−10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/>
                  <a:t> 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𝑅𝐸𝐹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: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 eigenvector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2000" dirty="0">
                    <a:sym typeface="Wingdings" panose="05000000000000000000" pitchFamily="2" charset="2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 dirty="0">
                    <a:sym typeface="Wingdings" panose="05000000000000000000" pitchFamily="2" charset="2"/>
                  </a:rPr>
                  <a:t> </a:t>
                </a:r>
              </a:p>
              <a:p>
                <a:pPr marL="0" indent="0">
                  <a:buNone/>
                </a:pPr>
                <a:endParaRPr lang="en-US" altLang="ko-KR" sz="2000" dirty="0"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à"/>
                </a:pPr>
                <a:r>
                  <a:rPr lang="en-US" altLang="ko-KR" sz="2000" dirty="0">
                    <a:sym typeface="Wingdings" panose="05000000000000000000" pitchFamily="2" charset="2"/>
                  </a:rPr>
                  <a:t>Eigenvectors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 dirty="0"/>
                  <a:t>  </a:t>
                </a:r>
              </a:p>
              <a:p>
                <a:pPr marL="0" indent="0">
                  <a:buNone/>
                </a:pPr>
                <a:r>
                  <a:rPr lang="en-US" altLang="ko-KR" sz="2000" dirty="0">
                    <a:sym typeface="Wingdings" panose="05000000000000000000" pitchFamily="2" charset="2"/>
                  </a:rPr>
                  <a:t> (eigenvalues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가 모두 다르므로 독립이 보장됨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) </a:t>
                </a:r>
              </a:p>
              <a:p>
                <a:pPr marL="0" indent="0">
                  <a:buNone/>
                </a:pPr>
                <a:endParaRPr lang="en-US" altLang="ko-KR" sz="20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altLang="ko-KR" sz="2000" dirty="0">
                    <a:sym typeface="Wingdings" panose="05000000000000000000" pitchFamily="2" charset="2"/>
                  </a:rPr>
                  <a:t> </a:t>
                </a:r>
                <a:r>
                  <a:rPr lang="en-US" altLang="ko-KR" sz="2000" dirty="0"/>
                  <a:t>eigen basis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−1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altLang="ko-KR" sz="2000" dirty="0"/>
                  <a:t> 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2C793B5-24FF-4B56-9BF7-73B15023A7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679884" cy="4351338"/>
              </a:xfrm>
              <a:blipFill>
                <a:blip r:embed="rId2"/>
                <a:stretch>
                  <a:fillRect l="-400" t="-22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858E74-859C-4FCA-86F3-B1C523D0D185}"/>
                  </a:ext>
                </a:extLst>
              </p:cNvPr>
              <p:cNvSpPr txBox="1"/>
              <p:nvPr/>
            </p:nvSpPr>
            <p:spPr>
              <a:xfrm>
                <a:off x="4278385" y="0"/>
                <a:ext cx="2390863" cy="82490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858E74-859C-4FCA-86F3-B1C523D0D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385" y="0"/>
                <a:ext cx="2390863" cy="8249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0086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6EB207-EEB9-4FB0-9E78-5BA0A359B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1. </a:t>
            </a:r>
            <a:r>
              <a:rPr lang="en-US" altLang="ko-KR" sz="2400" dirty="0" err="1"/>
              <a:t>Eigenbasis</a:t>
            </a:r>
            <a:r>
              <a:rPr lang="ko-KR" altLang="en-US" sz="2400" dirty="0"/>
              <a:t>를 구하고</a:t>
            </a:r>
            <a:r>
              <a:rPr lang="en-US" altLang="ko-KR" sz="2400" dirty="0"/>
              <a:t>, </a:t>
            </a:r>
            <a:r>
              <a:rPr lang="ko-KR" altLang="en-US" sz="2400" dirty="0"/>
              <a:t>대각화를 통하여 각 행렬의 </a:t>
            </a:r>
            <a:r>
              <a:rPr lang="en-US" altLang="ko-KR" sz="2400" dirty="0"/>
              <a:t>10</a:t>
            </a:r>
            <a:r>
              <a:rPr lang="ko-KR" altLang="en-US" sz="2400" dirty="0"/>
              <a:t>제곱을 </a:t>
            </a:r>
            <a:r>
              <a:rPr lang="ko-KR" altLang="en-US" sz="2400" dirty="0" err="1"/>
              <a:t>구하시오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2C793B5-24FF-4B56-9BF7-73B15023A7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679884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1400" b="0" dirty="0">
                    <a:latin typeface="Cambria Math" panose="02040503050406030204" pitchFamily="18" charset="0"/>
                  </a:rPr>
                  <a:t>3. </a:t>
                </a:r>
                <a:r>
                  <a:rPr lang="ko-KR" altLang="en-US" sz="1400" b="0" dirty="0">
                    <a:latin typeface="Cambria Math" panose="02040503050406030204" pitchFamily="18" charset="0"/>
                  </a:rPr>
                  <a:t>대각화</a:t>
                </a:r>
                <a:endParaRPr lang="en-US" altLang="ko-KR" sz="14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dirty="0"/>
                  <a:t> </a:t>
                </a:r>
              </a:p>
              <a:p>
                <a:pPr marL="0" indent="0">
                  <a:buNone/>
                </a:pPr>
                <a:endParaRPr lang="en-US" altLang="ko-KR" sz="1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4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7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sz="1400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nor/>
                      </m:rPr>
                      <a:rPr lang="en-US" altLang="ko-KR" sz="14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en-US" altLang="ko-KR" sz="1400" b="0" i="0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] </m:t>
                    </m:r>
                    <m:r>
                      <m:rPr>
                        <m:nor/>
                      </m:rPr>
                      <a:rPr lang="en-US" altLang="ko-KR" sz="1400" dirty="0"/>
                      <m:t> </m:t>
                    </m:r>
                  </m:oMath>
                </a14:m>
                <a:r>
                  <a:rPr lang="en-US" altLang="ko-KR" sz="14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400" dirty="0"/>
                  <a:t> 	,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400" dirty="0"/>
                  <a:t> 	</a:t>
                </a:r>
                <a:r>
                  <a:rPr lang="en-US" altLang="ko-KR" sz="14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altLang="ko-KR" sz="1400" dirty="0"/>
                      <m:t> </m:t>
                    </m:r>
                  </m:oMath>
                </a14:m>
                <a:endParaRPr lang="en-US" altLang="ko-KR" sz="1400" dirty="0"/>
              </a:p>
              <a:p>
                <a:pPr marL="0" indent="0">
                  <a:buNone/>
                </a:pPr>
                <a:endParaRPr lang="en-US" altLang="ko-KR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2C793B5-24FF-4B56-9BF7-73B15023A7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679884" cy="4351338"/>
              </a:xfrm>
              <a:blipFill>
                <a:blip r:embed="rId2"/>
                <a:stretch>
                  <a:fillRect l="-171" t="-7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858E74-859C-4FCA-86F3-B1C523D0D185}"/>
                  </a:ext>
                </a:extLst>
              </p:cNvPr>
              <p:cNvSpPr txBox="1"/>
              <p:nvPr/>
            </p:nvSpPr>
            <p:spPr>
              <a:xfrm>
                <a:off x="4278385" y="0"/>
                <a:ext cx="2390863" cy="82490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858E74-859C-4FCA-86F3-B1C523D0D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385" y="0"/>
                <a:ext cx="2390863" cy="8249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9981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6EB207-EEB9-4FB0-9E78-5BA0A359B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1. </a:t>
            </a:r>
            <a:r>
              <a:rPr lang="en-US" altLang="ko-KR" sz="2400" dirty="0" err="1"/>
              <a:t>Eigenbasis</a:t>
            </a:r>
            <a:r>
              <a:rPr lang="ko-KR" altLang="en-US" sz="2400" dirty="0"/>
              <a:t>를 구하고</a:t>
            </a:r>
            <a:r>
              <a:rPr lang="en-US" altLang="ko-KR" sz="2400" dirty="0"/>
              <a:t>, </a:t>
            </a:r>
            <a:r>
              <a:rPr lang="ko-KR" altLang="en-US" sz="2400" dirty="0"/>
              <a:t>대각화를 통하여 각 행렬의 </a:t>
            </a:r>
            <a:r>
              <a:rPr lang="en-US" altLang="ko-KR" sz="2400" dirty="0"/>
              <a:t>10</a:t>
            </a:r>
            <a:r>
              <a:rPr lang="ko-KR" altLang="en-US" sz="2400" dirty="0"/>
              <a:t>제곱을 </a:t>
            </a:r>
            <a:r>
              <a:rPr lang="ko-KR" altLang="en-US" sz="2400" dirty="0" err="1"/>
              <a:t>구하시오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2C793B5-24FF-4B56-9BF7-73B15023A7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33500"/>
                <a:ext cx="10679884" cy="484346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altLang="ko-KR" sz="1400" b="0" dirty="0">
                    <a:latin typeface="Cambria Math" panose="02040503050406030204" pitchFamily="18" charset="0"/>
                  </a:rPr>
                  <a:t>3. </a:t>
                </a:r>
                <a:r>
                  <a:rPr lang="ko-KR" altLang="en-US" sz="1400" b="0" dirty="0">
                    <a:latin typeface="Cambria Math" panose="02040503050406030204" pitchFamily="18" charset="0"/>
                  </a:rPr>
                  <a:t>대각화</a:t>
                </a:r>
                <a:endParaRPr lang="en-US" altLang="ko-KR" sz="14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en-US" altLang="ko-KR" sz="14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altLang="ko-KR" sz="1400" dirty="0"/>
                      <m:t> </m:t>
                    </m:r>
                  </m:oMath>
                </a14:m>
                <a:endParaRPr lang="en-US" altLang="ko-KR" sz="1400" dirty="0"/>
              </a:p>
              <a:p>
                <a:pPr marL="0" indent="0">
                  <a:buNone/>
                </a:pPr>
                <a:endParaRPr lang="en-US" altLang="ko-KR" sz="1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∗⋯∗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ko-KR" sz="18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ko-KR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18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altLang="ko-KR" sz="18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sz="18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ko-KR" sz="18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ko-KR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b="0" i="1" dirty="0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sup>
                                  <m:r>
                                    <a:rPr lang="en-US" altLang="ko-KR" sz="1800" b="0" i="1" dirty="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ko-KR" sz="18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ko-KR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b="0" i="1" dirty="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800" b="0" i="1" dirty="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ko-KR" sz="1800" dirty="0"/>
                  <a:t> </a:t>
                </a:r>
                <a:r>
                  <a:rPr lang="en-US" altLang="ko-KR" sz="1800" dirty="0">
                    <a:sym typeface="Wingdings" panose="05000000000000000000" pitchFamily="2" charset="2"/>
                  </a:rPr>
                  <a:t> </a:t>
                </a:r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ko-KR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18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altLang="ko-KR" sz="18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sz="18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ko-KR" sz="18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ko-KR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b="0" i="1" dirty="0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sup>
                                  <m:r>
                                    <a:rPr lang="en-US" altLang="ko-KR" sz="1800" b="0" i="1" dirty="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ko-KR" sz="18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ko-KR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b="0" i="1" dirty="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800" b="0" i="1" dirty="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endParaRPr lang="en-US" altLang="ko-KR" sz="1800" dirty="0"/>
              </a:p>
              <a:p>
                <a:pPr marL="0" indent="0">
                  <a:buNone/>
                </a:pPr>
                <a:endParaRPr lang="en-US" altLang="ko-KR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ko-KR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18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altLang="ko-KR" sz="18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sz="18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ko-KR" sz="18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ko-KR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b="0" i="1" dirty="0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sup>
                                  <m:r>
                                    <a:rPr lang="en-US" altLang="ko-KR" sz="1800" b="0" i="1" dirty="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ko-KR" sz="18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ko-KR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b="0" i="1" dirty="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800" b="0" i="1" dirty="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8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sz="18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ko-KR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b="0" i="1" dirty="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800" b="0" i="1" dirty="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altLang="ko-KR" sz="1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ko-KR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b="0" i="1" dirty="0" smtClean="0"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e>
                                <m:sup>
                                  <m:r>
                                    <a:rPr lang="en-US" altLang="ko-KR" sz="1800" b="0" i="1" dirty="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ko-KR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b="0" i="1" dirty="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800" b="0" i="1" dirty="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altLang="ko-KR" sz="1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ko-KR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b="0" i="1" dirty="0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sup>
                                  <m:r>
                                    <a:rPr lang="en-US" altLang="ko-KR" sz="1800" b="0" i="1" dirty="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ko-KR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b="0" i="1" dirty="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800" b="0" i="1" dirty="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800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altLang="ko-KR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m:rPr>
                                  <m:brk m:alnAt="7"/>
                                </m:r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p>
                              </m:sSup>
                            </m:e>
                            <m:e>
                              <m:f>
                                <m:f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sup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p>
                              </m:sSup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p>
                              </m:sSup>
                            </m:e>
                            <m:e>
                              <m:f>
                                <m:f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sup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p>
                              </m:sSup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p>
                              </m:sSup>
                            </m:e>
                            <m:e>
                              <m:f>
                                <m:f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sup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p>
                              </m:sSup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p>
                              </m:sSup>
                            </m:e>
                            <m:e>
                              <m:f>
                                <m:f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sup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p>
                              </m:sSup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800" dirty="0"/>
                  <a:t>  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2C793B5-24FF-4B56-9BF7-73B15023A7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33500"/>
                <a:ext cx="10679884" cy="4843463"/>
              </a:xfrm>
              <a:blipFill>
                <a:blip r:embed="rId2"/>
                <a:stretch>
                  <a:fillRect l="-114" t="-12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858E74-859C-4FCA-86F3-B1C523D0D185}"/>
                  </a:ext>
                </a:extLst>
              </p:cNvPr>
              <p:cNvSpPr txBox="1"/>
              <p:nvPr/>
            </p:nvSpPr>
            <p:spPr>
              <a:xfrm>
                <a:off x="4278385" y="0"/>
                <a:ext cx="2390863" cy="82490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858E74-859C-4FCA-86F3-B1C523D0D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385" y="0"/>
                <a:ext cx="2390863" cy="8249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898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6EB207-EEB9-4FB0-9E78-5BA0A359B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1. </a:t>
            </a:r>
            <a:r>
              <a:rPr lang="en-US" altLang="ko-KR" sz="2400" dirty="0" err="1"/>
              <a:t>Eigenbasis</a:t>
            </a:r>
            <a:r>
              <a:rPr lang="ko-KR" altLang="en-US" sz="2400" dirty="0"/>
              <a:t>를 구하고</a:t>
            </a:r>
            <a:r>
              <a:rPr lang="en-US" altLang="ko-KR" sz="2400" dirty="0"/>
              <a:t>, </a:t>
            </a:r>
            <a:r>
              <a:rPr lang="ko-KR" altLang="en-US" sz="2400" dirty="0"/>
              <a:t>대각화를 통하여 각 행렬의 </a:t>
            </a:r>
            <a:r>
              <a:rPr lang="en-US" altLang="ko-KR" sz="2400" dirty="0"/>
              <a:t>10</a:t>
            </a:r>
            <a:r>
              <a:rPr lang="ko-KR" altLang="en-US" sz="2400" dirty="0"/>
              <a:t>제곱을 </a:t>
            </a:r>
            <a:r>
              <a:rPr lang="ko-KR" altLang="en-US" sz="2400" dirty="0" err="1"/>
              <a:t>구하시오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2C793B5-24FF-4B56-9BF7-73B15023A7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679884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2000" dirty="0"/>
                  <a:t>1. Eigenvalue </a:t>
                </a:r>
                <a:r>
                  <a:rPr lang="ko-KR" altLang="en-US" sz="2000" dirty="0"/>
                  <a:t>구하기</a:t>
                </a:r>
                <a:endParaRPr lang="en-US" altLang="ko-KR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−4−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 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−4−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altLang="ko-KR" sz="20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𝜆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=−4, 0, 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</m:t>
                    </m:r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2C793B5-24FF-4B56-9BF7-73B15023A7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679884" cy="4351338"/>
              </a:xfrm>
              <a:blipFill>
                <a:blip r:embed="rId2"/>
                <a:stretch>
                  <a:fillRect l="-628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858E74-859C-4FCA-86F3-B1C523D0D185}"/>
                  </a:ext>
                </a:extLst>
              </p:cNvPr>
              <p:cNvSpPr txBox="1"/>
              <p:nvPr/>
            </p:nvSpPr>
            <p:spPr>
              <a:xfrm>
                <a:off x="4278385" y="0"/>
                <a:ext cx="2390863" cy="82490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858E74-859C-4FCA-86F3-B1C523D0D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385" y="0"/>
                <a:ext cx="2390863" cy="8249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3630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6EB207-EEB9-4FB0-9E78-5BA0A359B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1. </a:t>
            </a:r>
            <a:r>
              <a:rPr lang="en-US" altLang="ko-KR" sz="2400" dirty="0" err="1"/>
              <a:t>Eigenbasis</a:t>
            </a:r>
            <a:r>
              <a:rPr lang="ko-KR" altLang="en-US" sz="2400" dirty="0"/>
              <a:t>를 구하고</a:t>
            </a:r>
            <a:r>
              <a:rPr lang="en-US" altLang="ko-KR" sz="2400" dirty="0"/>
              <a:t>, </a:t>
            </a:r>
            <a:r>
              <a:rPr lang="ko-KR" altLang="en-US" sz="2400" dirty="0"/>
              <a:t>대각화를 통하여 각 행렬의 </a:t>
            </a:r>
            <a:r>
              <a:rPr lang="en-US" altLang="ko-KR" sz="2400" dirty="0"/>
              <a:t>10</a:t>
            </a:r>
            <a:r>
              <a:rPr lang="ko-KR" altLang="en-US" sz="2400" dirty="0"/>
              <a:t>제곱을 </a:t>
            </a:r>
            <a:r>
              <a:rPr lang="ko-KR" altLang="en-US" sz="2400" dirty="0" err="1"/>
              <a:t>구하시오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2C793B5-24FF-4B56-9BF7-73B15023A7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679884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ko-KR" sz="2000" dirty="0"/>
                  <a:t>2. Eigenvector </a:t>
                </a:r>
                <a:r>
                  <a:rPr lang="ko-KR" altLang="en-US" sz="2000" dirty="0"/>
                  <a:t>구하기</a:t>
                </a:r>
                <a:endParaRPr lang="en-US" altLang="ko-KR" sz="2000" dirty="0"/>
              </a:p>
              <a:p>
                <a:pPr marL="514350" indent="-514350">
                  <a:buAutoNum type="romanLcParenR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=−4</m:t>
                    </m:r>
                  </m:oMath>
                </a14:m>
                <a:endParaRPr lang="en-US" altLang="ko-KR" sz="2000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−(−4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/>
                  <a:t> 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𝑅𝐸𝐹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: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 eigenvector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>
                    <a:sym typeface="Wingdings" panose="05000000000000000000" pitchFamily="2" charset="2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 dirty="0">
                    <a:sym typeface="Wingdings" panose="05000000000000000000" pitchFamily="2" charset="2"/>
                  </a:rPr>
                  <a:t> </a:t>
                </a:r>
                <a:endParaRPr lang="en-US" altLang="ko-KR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2C793B5-24FF-4B56-9BF7-73B15023A7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679884" cy="4351338"/>
              </a:xfrm>
              <a:blipFill>
                <a:blip r:embed="rId2"/>
                <a:stretch>
                  <a:fillRect l="-628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F7E856-798E-4CC0-803F-99C5C8AA2A1F}"/>
                  </a:ext>
                </a:extLst>
              </p:cNvPr>
              <p:cNvSpPr txBox="1"/>
              <p:nvPr/>
            </p:nvSpPr>
            <p:spPr>
              <a:xfrm>
                <a:off x="4278385" y="0"/>
                <a:ext cx="2390863" cy="82490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F7E856-798E-4CC0-803F-99C5C8AA2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385" y="0"/>
                <a:ext cx="2390863" cy="8249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6791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1019</Words>
  <Application>Microsoft Office PowerPoint</Application>
  <PresentationFormat>와이드스크린</PresentationFormat>
  <Paragraphs>136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맑은 고딕</vt:lpstr>
      <vt:lpstr>Arial</vt:lpstr>
      <vt:lpstr>Cambria Math</vt:lpstr>
      <vt:lpstr>Wingdings</vt:lpstr>
      <vt:lpstr>Office 테마</vt:lpstr>
      <vt:lpstr>공업수학</vt:lpstr>
      <vt:lpstr>1. Eigenbasis를 구하고, 대각화를 통하여 각 행렬의 10제곱을 구하시오.</vt:lpstr>
      <vt:lpstr>1. Eigenbasis를 구하고, 대각화를 통하여 각 행렬의 10제곱을 구하시오.</vt:lpstr>
      <vt:lpstr>1. Eigenbasis를 구하고, 대각화를 통하여 각 행렬의 10제곱을 구하시오.</vt:lpstr>
      <vt:lpstr>1. Eigenbasis를 구하고, 대각화를 통하여 각 행렬의 10제곱을 구하시오.</vt:lpstr>
      <vt:lpstr>1. Eigenbasis를 구하고, 대각화를 통하여 각 행렬의 10제곱을 구하시오.</vt:lpstr>
      <vt:lpstr>1. Eigenbasis를 구하고, 대각화를 통하여 각 행렬의 10제곱을 구하시오.</vt:lpstr>
      <vt:lpstr>1. Eigenbasis를 구하고, 대각화를 통하여 각 행렬의 10제곱을 구하시오.</vt:lpstr>
      <vt:lpstr>1. Eigenbasis를 구하고, 대각화를 통하여 각 행렬의 10제곱을 구하시오.</vt:lpstr>
      <vt:lpstr>1. Eigenbasis를 구하고, 대각화를 통하여 각 행렬의 10제곱을 구하시오.</vt:lpstr>
      <vt:lpstr>1. Eigenbasis를 구하고, 대각화를 통하여 각 행렬의 10제곱을 구하시오.</vt:lpstr>
      <vt:lpstr>1. Eigenbasis를 구하고, 대각화를 통하여 각 행렬의 10제곱을 구하시오.</vt:lpstr>
      <vt:lpstr>1. Eigenbasis를 구하고, 대각화를 통하여 각 행렬의 10제곱을 구하시오.</vt:lpstr>
      <vt:lpstr>2. 다음 행렬은 Hermitian, skew-Hermitian, Unitary 행렬 중 어떤 것인가? 행렬의 고유값과 고유벡터를 구한 후 매트랩으로 확인하시오.</vt:lpstr>
      <vt:lpstr>2. 다음 행렬은 Hermitian, skew-Hermitian, Unitary 행렬 중 어떤 것인가? 행렬의 고유값과 고유벡터를 구한 후 매트랩으로 확인하시오.</vt:lpstr>
      <vt:lpstr>  2. 다음 행렬은 Hermitian, skew-Hermitian, Unitary 행렬 중 어떤 것인가? 행렬의 고유값과 고유벡터를 구한 후 매트랩으로 확인하시오.</vt:lpstr>
      <vt:lpstr>  2. 다음 행렬은 Hermitian, skew-Hermitian, Unitary 행렬 중 어떤 것인가? 행렬의 고유값과 고유벡터를 구한 후 매트랩으로 확인하시오.</vt:lpstr>
      <vt:lpstr>3. 두 개의 Unitary행렬의 곱도 Unitary임을 증명하고 MATLAB으로 3x3 Unitary 행렬의 예를 들어 확인하시오.</vt:lpstr>
      <vt:lpstr>3. 두 개의 Unitary행렬의 곱도 Unitary임을 증명하고 MATLAB으로 3x3 Unitary 행렬의 예를 들어 확인하시오.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공업수학</dc:title>
  <dc:creator>김민준</dc:creator>
  <cp:lastModifiedBy>김민준</cp:lastModifiedBy>
  <cp:revision>8</cp:revision>
  <dcterms:created xsi:type="dcterms:W3CDTF">2021-10-14T10:26:02Z</dcterms:created>
  <dcterms:modified xsi:type="dcterms:W3CDTF">2021-10-18T13:25:37Z</dcterms:modified>
</cp:coreProperties>
</file>