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6e0cfd4b9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6e0cfd4b9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81c68bcc4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81c68bcc4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81c68bcc4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81c68bcc4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6e0cfd4b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6e0cfd4b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6e0cfd4b9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6e0cfd4b9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81c68bcc4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81c68bcc4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6e0cfd4b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6e0cfd4b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81c68bcc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81c68bcc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81c68bcc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81c68bcc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6e0cfd4b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6e0cfd4b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81c68bcc4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81c68bcc4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Ski Resort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Price Prediction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 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66325"/>
            <a:ext cx="8154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Predictive Model Results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fair market price of an adult weekend ticket:   $85.48 to $106.26.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Price increase between $4.48 and $25.26.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 Analyis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311700" y="1152425"/>
            <a:ext cx="4545600" cy="3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Examined four cost saving alternative scenarios:</a:t>
            </a:r>
            <a:endParaRPr sz="12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Open Sans"/>
              <a:buChar char="●"/>
            </a:pPr>
            <a:r>
              <a:rPr lang="en" sz="11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Alternative 1: Closing up to 10 of the least used runs </a:t>
            </a:r>
            <a:endParaRPr sz="11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Open Sans"/>
              <a:buChar char="○"/>
            </a:pPr>
            <a:r>
              <a:rPr lang="en" sz="10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Closing one run will not impact pricing. </a:t>
            </a:r>
            <a:endParaRPr sz="10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Open Sans"/>
              <a:buChar char="○"/>
            </a:pPr>
            <a:r>
              <a:rPr lang="en" sz="10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Closing 2 runs will reduce revenue by 700,000 dollars</a:t>
            </a:r>
            <a:endParaRPr sz="10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Open Sans"/>
              <a:buChar char="○"/>
            </a:pPr>
            <a:r>
              <a:rPr lang="en" sz="10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Closing 3 to 5 runs will reduce the revenue by $2,300,000. </a:t>
            </a:r>
            <a:endParaRPr sz="10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Open Sans"/>
              <a:buChar char="○"/>
            </a:pPr>
            <a:r>
              <a:rPr lang="en" sz="10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Closing additional runs leads to a large drop in ticket prices and revenue. </a:t>
            </a:r>
            <a:endParaRPr sz="10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Open Sans"/>
              <a:buChar char="●"/>
            </a:pPr>
            <a:r>
              <a:rPr lang="en" sz="11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Alternative 2: Increasing the vertical drop and installing an additional chair lift</a:t>
            </a:r>
            <a:endParaRPr sz="11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Open Sans"/>
              <a:buChar char="○"/>
            </a:pPr>
            <a:r>
              <a:rPr lang="en" sz="10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Increase seasonal revenue $3,500,000. </a:t>
            </a:r>
            <a:endParaRPr sz="10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Open Sans"/>
              <a:buChar char="●"/>
            </a:pPr>
            <a:r>
              <a:rPr lang="en" sz="11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Alternative 3: Increasing the vertical drop, constructing an additional chair lift, and adding an additional 2 acres of snow making cover </a:t>
            </a:r>
            <a:endParaRPr sz="11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Open Sans"/>
              <a:buChar char="○"/>
            </a:pPr>
            <a:r>
              <a:rPr lang="en" sz="10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Same increase as Alternative 2</a:t>
            </a:r>
            <a:endParaRPr sz="10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Open Sans"/>
              <a:buChar char="●"/>
            </a:pPr>
            <a:r>
              <a:rPr lang="en" sz="11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Alternative 4:Increasing the longest run by 0.2 miles</a:t>
            </a:r>
            <a:endParaRPr sz="11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Open Sans"/>
              <a:buChar char="○"/>
            </a:pPr>
            <a:r>
              <a:rPr lang="en" sz="10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Impact </a:t>
            </a:r>
            <a:endParaRPr sz="10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Open Sans"/>
              <a:buChar char="○"/>
            </a:pPr>
            <a:r>
              <a:rPr lang="en" sz="10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Likely due to the limitations of the model</a:t>
            </a:r>
            <a:endParaRPr sz="10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300" y="1152425"/>
            <a:ext cx="3974978" cy="20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266325"/>
            <a:ext cx="4260300" cy="3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Results are impacted by the assumptions and limitations of the predictive model.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Competitor resorts are charging a fair market price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Ticket pricing is dependent on included resort facilities analyzed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Additional factors may impact the fair market value of the ticket.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Additional market research is recommended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Lower the uncertainty of the model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Increase </a:t>
            </a:r>
            <a:r>
              <a:rPr lang="en" sz="1300">
                <a:highlight>
                  <a:srgbClr val="FFFFFF"/>
                </a:highlight>
              </a:rPr>
              <a:t>understanding </a:t>
            </a:r>
            <a:r>
              <a:rPr lang="en" sz="1300"/>
              <a:t>the ticket pricing model employed by competitor resorts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Support cost/beniftis analysis to determine facility construction/closure</a:t>
            </a:r>
            <a:endParaRPr sz="1300"/>
          </a:p>
        </p:txBody>
      </p:sp>
      <p:grpSp>
        <p:nvGrpSpPr>
          <p:cNvPr id="168" name="Google Shape;168;p24"/>
          <p:cNvGrpSpPr/>
          <p:nvPr/>
        </p:nvGrpSpPr>
        <p:grpSpPr>
          <a:xfrm>
            <a:off x="5323239" y="1266323"/>
            <a:ext cx="3268926" cy="3327106"/>
            <a:chOff x="5406150" y="950200"/>
            <a:chExt cx="2145950" cy="2322425"/>
          </a:xfrm>
        </p:grpSpPr>
        <p:sp>
          <p:nvSpPr>
            <p:cNvPr id="169" name="Google Shape;169;p24"/>
            <p:cNvSpPr/>
            <p:nvPr/>
          </p:nvSpPr>
          <p:spPr>
            <a:xfrm>
              <a:off x="5406150" y="950200"/>
              <a:ext cx="2139300" cy="525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Add additional amenities and their cost/usage/profitability </a:t>
              </a: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5412800" y="1538450"/>
              <a:ext cx="2139300" cy="525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Include number of visitors of the resort and given facility </a:t>
              </a: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5406150" y="2150350"/>
              <a:ext cx="2139300" cy="525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Include metrics of accessibility </a:t>
              </a: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5412800" y="2747325"/>
              <a:ext cx="2139300" cy="525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Include operational costs of resort facilities </a:t>
              </a: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Estimate the market value ticket price of Big Mountain Ski Resort based on the ticket values and facilities of competitor resorts.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Competitor </a:t>
            </a:r>
            <a:r>
              <a:rPr lang="en"/>
              <a:t>resort pricing is based on the free market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Ticket pricing is dependent on included resort facilities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</a:t>
            </a:r>
            <a:r>
              <a:rPr lang="en" sz="1400"/>
              <a:t>provided by the client originally </a:t>
            </a:r>
            <a:r>
              <a:rPr lang="en" sz="1400"/>
              <a:t>consisted of categorical data for 330 resorts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Examined for missing values and outliers which may impact or skew the results of the model.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Several items were either updated or removed from the dataset:</a:t>
            </a:r>
            <a:endParaRPr sz="1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provided by the client originally consisted of categorical data for 330 resorts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Examined for missing values and outliers which may impact or skew the results of the model.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Several items were either updated or removed from the dataset:</a:t>
            </a:r>
            <a:endParaRPr sz="1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number of resorts remaining in the dataframe is 277</a:t>
            </a:r>
            <a:endParaRPr sz="1400"/>
          </a:p>
        </p:txBody>
      </p:sp>
      <p:grpSp>
        <p:nvGrpSpPr>
          <p:cNvPr id="86" name="Google Shape;86;p16"/>
          <p:cNvGrpSpPr/>
          <p:nvPr/>
        </p:nvGrpSpPr>
        <p:grpSpPr>
          <a:xfrm>
            <a:off x="801150" y="2164163"/>
            <a:ext cx="8031150" cy="2082225"/>
            <a:chOff x="477400" y="2325550"/>
            <a:chExt cx="8031150" cy="2082225"/>
          </a:xfrm>
        </p:grpSpPr>
        <p:sp>
          <p:nvSpPr>
            <p:cNvPr id="87" name="Google Shape;87;p16"/>
            <p:cNvSpPr/>
            <p:nvPr/>
          </p:nvSpPr>
          <p:spPr>
            <a:xfrm>
              <a:off x="3698350" y="3029450"/>
              <a:ext cx="4810200" cy="67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Open Sans"/>
                <a:buChar char="●"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Reported Skiable Terrain of 26,816 areas </a:t>
              </a:r>
              <a:endParaRPr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Open Sans"/>
                <a:buChar char="●"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Significantly larger than competitor resorts</a:t>
              </a:r>
              <a:endParaRPr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Open Sans"/>
                <a:buChar char="●"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Futher Invetigation revealed an error transposing the data and the area was corrected to 1819, per the companies website. </a:t>
              </a:r>
              <a:endParaRPr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1290050" y="3029450"/>
              <a:ext cx="2379900" cy="67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1290050" y="3029475"/>
              <a:ext cx="687600" cy="67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1557173" y="3029519"/>
              <a:ext cx="425700" cy="40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978450" y="3029475"/>
              <a:ext cx="674400" cy="67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1982875" y="3029500"/>
              <a:ext cx="1686900" cy="67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Skiable Terrain (Silverton Mountain)</a:t>
              </a:r>
              <a:endPara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3698350" y="3733350"/>
              <a:ext cx="4810200" cy="67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Open Sans"/>
                <a:buChar char="●"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Report to be open for 2019 years </a:t>
              </a:r>
              <a:endParaRPr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Open Sans"/>
                <a:buChar char="●"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The data was published in 2019, therefore this was likely the year the resort opened. </a:t>
              </a:r>
              <a:endParaRPr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Open Sans"/>
                <a:buChar char="●"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The resort may not have been open at the time the data was collected. Therefore, resort was removed from the analysis </a:t>
              </a:r>
              <a:endParaRPr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290498" y="3733325"/>
              <a:ext cx="2379900" cy="67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978897" y="3733337"/>
              <a:ext cx="674400" cy="67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290498" y="3733337"/>
              <a:ext cx="687600" cy="67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557623" y="3733382"/>
              <a:ext cx="425700" cy="40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2051500" y="3733375"/>
              <a:ext cx="1488600" cy="67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Years of Operation (Howelsen Hill)</a:t>
              </a:r>
              <a:endPara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3698350" y="2325550"/>
              <a:ext cx="4810200" cy="67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Open Sans"/>
                <a:buChar char="●"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16% of resorts were missing ticket price data </a:t>
              </a:r>
              <a:endParaRPr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94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Open Sans"/>
                <a:buChar char="○"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14% of resorts were missing both weekend and weekday pricing </a:t>
              </a:r>
              <a:endParaRPr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94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Open Sans"/>
                <a:buChar char="○"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2% of the resorts were missing either weekend or weekday pricing </a:t>
              </a:r>
              <a:endParaRPr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Open Sans"/>
                <a:buChar char="●"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Resorts missing both weekend and weekday pricing were removed from the anlaysis</a:t>
              </a:r>
              <a:endParaRPr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290050" y="2325575"/>
              <a:ext cx="2379900" cy="67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284550" y="2325575"/>
              <a:ext cx="687600" cy="67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557623" y="2325719"/>
              <a:ext cx="425700" cy="40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978425" y="2325583"/>
              <a:ext cx="1575300" cy="40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Missing Ticket Prices </a:t>
              </a:r>
              <a:endPara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77425" y="2325588"/>
              <a:ext cx="801000" cy="67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Missing Data </a:t>
              </a:r>
              <a:endParaRPr b="1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77400" y="3029538"/>
              <a:ext cx="801000" cy="1378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Outlier </a:t>
              </a:r>
              <a:endParaRPr b="1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</a:t>
              </a:r>
              <a:r>
                <a:rPr b="1" lang="en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Explority </a:t>
            </a:r>
            <a:r>
              <a:rPr lang="en"/>
              <a:t>Analysis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66325"/>
            <a:ext cx="8520600" cy="22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400">
                <a:highlight>
                  <a:srgbClr val="FFFFFF"/>
                </a:highlight>
              </a:rPr>
              <a:t>Principle components analysis (PCA)</a:t>
            </a:r>
            <a:r>
              <a:rPr lang="en" sz="1250">
                <a:highlight>
                  <a:srgbClr val="FFFFFF"/>
                </a:highlight>
              </a:rPr>
              <a:t> </a:t>
            </a:r>
            <a:endParaRPr sz="125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Identify linear combinations of uncorrelated features and their variance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Develop a series of scatterplots to display the relationships between ticket price and remaining variables. </a:t>
            </a:r>
            <a:endParaRPr sz="12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365061" y="2267712"/>
            <a:ext cx="8467469" cy="1406794"/>
            <a:chOff x="365047" y="2051468"/>
            <a:chExt cx="7585978" cy="1088850"/>
          </a:xfrm>
        </p:grpSpPr>
        <p:pic>
          <p:nvPicPr>
            <p:cNvPr id="113" name="Google Shape;113;p17"/>
            <p:cNvPicPr preferRelativeResize="0"/>
            <p:nvPr/>
          </p:nvPicPr>
          <p:blipFill rotWithShape="1">
            <a:blip r:embed="rId3">
              <a:alphaModFix/>
            </a:blip>
            <a:srcRect b="85382" l="24692" r="49845" t="0"/>
            <a:stretch/>
          </p:blipFill>
          <p:spPr>
            <a:xfrm>
              <a:off x="365047" y="2108087"/>
              <a:ext cx="1830190" cy="10322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7"/>
            <p:cNvPicPr preferRelativeResize="0"/>
            <p:nvPr/>
          </p:nvPicPr>
          <p:blipFill rotWithShape="1">
            <a:blip r:embed="rId3">
              <a:alphaModFix/>
            </a:blip>
            <a:srcRect b="71520" l="25140" r="49397" t="13862"/>
            <a:stretch/>
          </p:blipFill>
          <p:spPr>
            <a:xfrm>
              <a:off x="2283637" y="2101009"/>
              <a:ext cx="1830190" cy="10322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7"/>
            <p:cNvPicPr preferRelativeResize="0"/>
            <p:nvPr/>
          </p:nvPicPr>
          <p:blipFill rotWithShape="1">
            <a:blip r:embed="rId3">
              <a:alphaModFix/>
            </a:blip>
            <a:srcRect b="57177" l="49856" r="24682" t="28204"/>
            <a:stretch/>
          </p:blipFill>
          <p:spPr>
            <a:xfrm>
              <a:off x="4202223" y="2108087"/>
              <a:ext cx="1830190" cy="10322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7"/>
            <p:cNvPicPr preferRelativeResize="0"/>
            <p:nvPr/>
          </p:nvPicPr>
          <p:blipFill rotWithShape="1">
            <a:blip r:embed="rId3">
              <a:alphaModFix/>
            </a:blip>
            <a:srcRect b="57938" l="74538" r="0" t="27443"/>
            <a:stretch/>
          </p:blipFill>
          <p:spPr>
            <a:xfrm>
              <a:off x="6120835" y="2051468"/>
              <a:ext cx="1830190" cy="10322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17"/>
          <p:cNvSpPr txBox="1"/>
          <p:nvPr/>
        </p:nvSpPr>
        <p:spPr>
          <a:xfrm>
            <a:off x="311700" y="3656925"/>
            <a:ext cx="84675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results show a strong positive relationship between the ticket price and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ertical drop 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FastQuads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Runs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Total chairs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Explority Analysis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14489" l="50108" r="24430" t="70893"/>
          <a:stretch/>
        </p:blipFill>
        <p:spPr>
          <a:xfrm>
            <a:off x="319050" y="2210813"/>
            <a:ext cx="2039112" cy="13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311700" y="3445900"/>
            <a:ext cx="84675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Additionally,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resorts per 100k capita plot shows: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Ticket price is variable when the number of resorts per capita is low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However, ticket prices increase as the number of resorts per capita increase.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266325"/>
            <a:ext cx="8520600" cy="22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400">
                <a:highlight>
                  <a:srgbClr val="FFFFFF"/>
                </a:highlight>
              </a:rPr>
              <a:t>Principle components analysis (PCA)</a:t>
            </a:r>
            <a:r>
              <a:rPr lang="en" sz="1250">
                <a:highlight>
                  <a:srgbClr val="FFFFFF"/>
                </a:highlight>
              </a:rPr>
              <a:t> </a:t>
            </a:r>
            <a:endParaRPr sz="125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Identify linear combinations of uncorrelated features and variance. 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Develop a series of scatterplots to display the relationships between ticket price and remaining variables. </a:t>
            </a:r>
            <a:endParaRPr sz="12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Explority Analysis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266325"/>
            <a:ext cx="8520600" cy="22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Additional plots were developed to determine how transportation may impact the ticket prices at resorts.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Comparing ticket prices to the ratio of chairs:runs and chairs:skiable terrain 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311700" y="3445900"/>
            <a:ext cx="84675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Open Sans"/>
              <a:buChar char="●"/>
            </a:pPr>
            <a:r>
              <a:rPr lang="en" sz="13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results show:</a:t>
            </a:r>
            <a:endParaRPr sz="13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Negative correlation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May indicate an increase in skiers on the mountain may decrease the prices. 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56024" l="0" r="0" t="0"/>
          <a:stretch/>
        </p:blipFill>
        <p:spPr>
          <a:xfrm>
            <a:off x="319050" y="2134625"/>
            <a:ext cx="5057674" cy="11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and Training 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4970" r="0" t="4789"/>
          <a:stretch/>
        </p:blipFill>
        <p:spPr>
          <a:xfrm>
            <a:off x="4704225" y="1302525"/>
            <a:ext cx="4268599" cy="32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457200" y="1152425"/>
            <a:ext cx="4114800" cy="3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Random Forest Regression Model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Machine learning predictive model 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Combines independent predictions through a weighted average to reduce overfitting and improve accuracy. 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model was trained by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partitioning the original data into numerous combinations of the dataset, 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Training subset - 70% of the database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Validation subset - 30% of the data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Best fit of weighted data was selected to develop the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predictive model 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105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and Training 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7313"/>
          <a:stretch/>
        </p:blipFill>
        <p:spPr>
          <a:xfrm>
            <a:off x="677500" y="2412400"/>
            <a:ext cx="7789000" cy="25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311700" y="1266400"/>
            <a:ext cx="85206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he cross-validation score, or performance ranking of the model, was determined 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model rapidly improves as more data points are added, then levels off at a sample size of approximately 50. 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Therefore, additional data collection is not required to improve the model results.</a:t>
            </a:r>
            <a:endParaRPr b="1" sz="1050">
              <a:solidFill>
                <a:srgbClr val="333333"/>
              </a:solidFill>
            </a:endParaRPr>
          </a:p>
        </p:txBody>
      </p:sp>
      <p:sp>
        <p:nvSpPr>
          <p:cNvPr id="148" name="Google Shape;148;p21"/>
          <p:cNvSpPr/>
          <p:nvPr/>
        </p:nvSpPr>
        <p:spPr>
          <a:xfrm rot="-1438305">
            <a:off x="2857564" y="2750654"/>
            <a:ext cx="376582" cy="75288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