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sldIdLst>
    <p:sldId id="256" r:id="rId2"/>
    <p:sldId id="257" r:id="rId3"/>
    <p:sldId id="267" r:id="rId4"/>
    <p:sldId id="258" r:id="rId5"/>
    <p:sldId id="260" r:id="rId6"/>
    <p:sldId id="266" r:id="rId7"/>
    <p:sldId id="259" r:id="rId8"/>
    <p:sldId id="264" r:id="rId9"/>
    <p:sldId id="265" r:id="rId10"/>
    <p:sldId id="284" r:id="rId11"/>
    <p:sldId id="282" r:id="rId12"/>
    <p:sldId id="283" r:id="rId13"/>
    <p:sldId id="285" r:id="rId14"/>
    <p:sldId id="262" r:id="rId15"/>
    <p:sldId id="277" r:id="rId16"/>
    <p:sldId id="278" r:id="rId17"/>
    <p:sldId id="279" r:id="rId18"/>
    <p:sldId id="276"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D4ADE-228A-438A-925B-A7C351796888}"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33B36-599A-4641-B656-89E5EED3C16A}" type="slidenum">
              <a:rPr lang="en-US" smtClean="0"/>
              <a:t>‹#›</a:t>
            </a:fld>
            <a:endParaRPr lang="en-US"/>
          </a:p>
        </p:txBody>
      </p:sp>
    </p:spTree>
    <p:extLst>
      <p:ext uri="{BB962C8B-B14F-4D97-AF65-F5344CB8AC3E}">
        <p14:creationId xmlns:p14="http://schemas.microsoft.com/office/powerpoint/2010/main" val="336156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1 (Neighborhoods with the most reviews per borough)</a:t>
            </a:r>
          </a:p>
          <a:p>
            <a:r>
              <a:rPr lang="en-US" dirty="0"/>
              <a:t>This graph is interesting because it shows us that the number of reviews does not correlate to the success/popularity of a specific Airbnb location.</a:t>
            </a:r>
          </a:p>
          <a:p>
            <a:r>
              <a:rPr lang="en-US" dirty="0"/>
              <a:t>Staten Island has the least amount of both </a:t>
            </a:r>
            <a:r>
              <a:rPr lang="en-US" dirty="0" err="1"/>
              <a:t>airbnbs</a:t>
            </a:r>
            <a:r>
              <a:rPr lang="en-US" dirty="0"/>
              <a:t> and bookings, and yet the highest number of reviews out of all the boroughs. </a:t>
            </a:r>
          </a:p>
          <a:p>
            <a:r>
              <a:rPr lang="en-US" dirty="0"/>
              <a:t>Meanwhile Brooklyn and Manhattan, which are the most sought after boroughs for </a:t>
            </a:r>
            <a:r>
              <a:rPr lang="en-US" dirty="0" err="1"/>
              <a:t>airbnbs</a:t>
            </a:r>
            <a:r>
              <a:rPr lang="en-US" dirty="0"/>
              <a:t>, have the least amount of reviews. </a:t>
            </a:r>
          </a:p>
          <a:p>
            <a:r>
              <a:rPr lang="en-US" dirty="0"/>
              <a:t>We have gathered that this may be a result of more business people staying in Brooklyn and Manhattan vs. Staten Island and Queens. And from that inferring that people travelling for business are less likely to leave reviews of an Airbnb than tourists. Also we must consider the nature of the reviews. Our data does not cover if these reviews were positive or negative. We might assume that it is more likely that an Airbnb user would leave a negative review after a negative experience than a positive review after a positive experience. </a:t>
            </a:r>
            <a:br>
              <a:rPr lang="en-US" dirty="0"/>
            </a:br>
            <a:endParaRPr lang="en-US" dirty="0"/>
          </a:p>
          <a:p>
            <a:r>
              <a:rPr lang="en-US" dirty="0"/>
              <a:t>Chart 2:</a:t>
            </a:r>
          </a:p>
          <a:p>
            <a:r>
              <a:rPr lang="en-US" dirty="0"/>
              <a:t>Lowest average number of minimum nights required to book the Airbnb means that the host may require a minimum of 2 nights in order to book the room, or a minimum of 5 nights. As you can see Manhattan requires the most nights to book the 5 lowest Airbnb neighborhoods. This matches what we might have expected, as </a:t>
            </a:r>
            <a:r>
              <a:rPr lang="en-US" dirty="0" err="1"/>
              <a:t>airbnbs</a:t>
            </a:r>
            <a:r>
              <a:rPr lang="en-US" dirty="0"/>
              <a:t> are most in demand in Manhattan, then Brooklyn, with the last three boroughs having very similar results. Where the demand is higher the host can better choose exactly when they would like to rent their property, and for how long – therefore maximizing the amount of rent-time per month. </a:t>
            </a:r>
          </a:p>
        </p:txBody>
      </p:sp>
      <p:sp>
        <p:nvSpPr>
          <p:cNvPr id="4" name="Slide Number Placeholder 3"/>
          <p:cNvSpPr>
            <a:spLocks noGrp="1"/>
          </p:cNvSpPr>
          <p:nvPr>
            <p:ph type="sldNum" sz="quarter" idx="5"/>
          </p:nvPr>
        </p:nvSpPr>
        <p:spPr/>
        <p:txBody>
          <a:bodyPr/>
          <a:lstStyle/>
          <a:p>
            <a:fld id="{6BD94644-7246-B34D-AB0F-996437DC4BF9}" type="slidenum">
              <a:rPr lang="en-US" smtClean="0"/>
              <a:t>15</a:t>
            </a:fld>
            <a:endParaRPr lang="en-US"/>
          </a:p>
        </p:txBody>
      </p:sp>
    </p:spTree>
    <p:extLst>
      <p:ext uri="{BB962C8B-B14F-4D97-AF65-F5344CB8AC3E}">
        <p14:creationId xmlns:p14="http://schemas.microsoft.com/office/powerpoint/2010/main" val="105451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would be expected Manhattan leads the boroughs for the top 5 neighborhoods with the highest priced private rooms. But, Queens comes up second for pricing, surprising as Brooklyn has higher demand for </a:t>
            </a:r>
            <a:r>
              <a:rPr lang="en-US" dirty="0" err="1"/>
              <a:t>airbnbs</a:t>
            </a:r>
            <a:r>
              <a:rPr lang="en-US" dirty="0"/>
              <a:t>. It can be gathered that Queens has a more appealing selection of private room properties than Brooklyn, and can therefore charge more for these rooms. Brooklyn may be a borough that is higher demand for the price conscious traveler. </a:t>
            </a:r>
          </a:p>
        </p:txBody>
      </p:sp>
      <p:sp>
        <p:nvSpPr>
          <p:cNvPr id="4" name="Slide Number Placeholder 3"/>
          <p:cNvSpPr>
            <a:spLocks noGrp="1"/>
          </p:cNvSpPr>
          <p:nvPr>
            <p:ph type="sldNum" sz="quarter" idx="5"/>
          </p:nvPr>
        </p:nvSpPr>
        <p:spPr/>
        <p:txBody>
          <a:bodyPr/>
          <a:lstStyle/>
          <a:p>
            <a:fld id="{6BD94644-7246-B34D-AB0F-996437DC4BF9}" type="slidenum">
              <a:rPr lang="en-US" smtClean="0"/>
              <a:t>16</a:t>
            </a:fld>
            <a:endParaRPr lang="en-US"/>
          </a:p>
        </p:txBody>
      </p:sp>
    </p:spTree>
    <p:extLst>
      <p:ext uri="{BB962C8B-B14F-4D97-AF65-F5344CB8AC3E}">
        <p14:creationId xmlns:p14="http://schemas.microsoft.com/office/powerpoint/2010/main" val="411669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1</a:t>
            </a:r>
          </a:p>
          <a:p>
            <a:r>
              <a:rPr lang="en-US" dirty="0"/>
              <a:t>This graph is interesting as it displays that out of all the neighborhoods in all the boroughs, a Brooklyn Borough comes out on top for the Highest priced entire home/apt property.</a:t>
            </a:r>
          </a:p>
          <a:p>
            <a:r>
              <a:rPr lang="en-US" dirty="0"/>
              <a:t>Looking into this result a bit more, we see that Sea Gate is a luxury neighborhood off the water, and would appeal to a more wealthy clientele.</a:t>
            </a:r>
          </a:p>
          <a:p>
            <a:r>
              <a:rPr lang="en-US" dirty="0"/>
              <a:t>After that result, the rest of the data is what we would expect from the highest priced entire home/apt category. </a:t>
            </a:r>
          </a:p>
          <a:p>
            <a:endParaRPr lang="en-US" dirty="0"/>
          </a:p>
          <a:p>
            <a:r>
              <a:rPr lang="en-US" dirty="0"/>
              <a:t>Chart 2</a:t>
            </a:r>
          </a:p>
          <a:p>
            <a:r>
              <a:rPr lang="en-US" dirty="0"/>
              <a:t>Slightly interesting that the Bronx and </a:t>
            </a:r>
            <a:r>
              <a:rPr lang="en-US" dirty="0" err="1"/>
              <a:t>staten</a:t>
            </a:r>
            <a:r>
              <a:rPr lang="en-US" dirty="0"/>
              <a:t> island switched placed for these two graphs, showing that the Bronx does not have a very large range in pricing for its entire home/apt category, while </a:t>
            </a:r>
            <a:r>
              <a:rPr lang="en-US" dirty="0" err="1"/>
              <a:t>staten</a:t>
            </a:r>
            <a:r>
              <a:rPr lang="en-US" dirty="0"/>
              <a:t> island has quite a large price range for it’s relatively small selection of </a:t>
            </a:r>
            <a:r>
              <a:rPr lang="en-US" dirty="0" err="1"/>
              <a:t>airbnbs</a:t>
            </a:r>
            <a:r>
              <a:rPr lang="en-US" dirty="0"/>
              <a:t>. This may indicate that the Bronx has a selection of relatively less desirable properties, while Staten island offers some luxury properties, but cannot increase its pricing due to an </a:t>
            </a:r>
            <a:r>
              <a:rPr lang="en-US"/>
              <a:t>undesirable location. </a:t>
            </a:r>
            <a:endParaRPr lang="en-US" dirty="0"/>
          </a:p>
        </p:txBody>
      </p:sp>
      <p:sp>
        <p:nvSpPr>
          <p:cNvPr id="4" name="Slide Number Placeholder 3"/>
          <p:cNvSpPr>
            <a:spLocks noGrp="1"/>
          </p:cNvSpPr>
          <p:nvPr>
            <p:ph type="sldNum" sz="quarter" idx="5"/>
          </p:nvPr>
        </p:nvSpPr>
        <p:spPr/>
        <p:txBody>
          <a:bodyPr/>
          <a:lstStyle/>
          <a:p>
            <a:fld id="{6BD94644-7246-B34D-AB0F-996437DC4BF9}" type="slidenum">
              <a:rPr lang="en-US" smtClean="0"/>
              <a:t>17</a:t>
            </a:fld>
            <a:endParaRPr lang="en-US"/>
          </a:p>
        </p:txBody>
      </p:sp>
    </p:spTree>
    <p:extLst>
      <p:ext uri="{BB962C8B-B14F-4D97-AF65-F5344CB8AC3E}">
        <p14:creationId xmlns:p14="http://schemas.microsoft.com/office/powerpoint/2010/main" val="514240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74624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63857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061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253700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4533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9076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44970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01176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94178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21210-8B01-4F31-9148-4A7785268B4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23133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21210-8B01-4F31-9148-4A7785268B4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23659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21210-8B01-4F31-9148-4A7785268B4B}"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81105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21210-8B01-4F31-9148-4A7785268B4B}"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11938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21210-8B01-4F31-9148-4A7785268B4B}"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38883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221210-8B01-4F31-9148-4A7785268B4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10163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21210-8B01-4F31-9148-4A7785268B4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19C5CB-1959-4F68-81FA-E3F54C9E9C58}" type="slidenum">
              <a:rPr lang="en-US" smtClean="0"/>
              <a:t>‹#›</a:t>
            </a:fld>
            <a:endParaRPr lang="en-US"/>
          </a:p>
        </p:txBody>
      </p:sp>
    </p:spTree>
    <p:extLst>
      <p:ext uri="{BB962C8B-B14F-4D97-AF65-F5344CB8AC3E}">
        <p14:creationId xmlns:p14="http://schemas.microsoft.com/office/powerpoint/2010/main" val="183361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221210-8B01-4F31-9148-4A7785268B4B}" type="datetimeFigureOut">
              <a:rPr lang="en-US" smtClean="0"/>
              <a:t>10/31/2019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19C5CB-1959-4F68-81FA-E3F54C9E9C58}" type="slidenum">
              <a:rPr lang="en-US" smtClean="0"/>
              <a:t>‹#›</a:t>
            </a:fld>
            <a:endParaRPr lang="en-US"/>
          </a:p>
        </p:txBody>
      </p:sp>
    </p:spTree>
    <p:extLst>
      <p:ext uri="{BB962C8B-B14F-4D97-AF65-F5344CB8AC3E}">
        <p14:creationId xmlns:p14="http://schemas.microsoft.com/office/powerpoint/2010/main" val="288333340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ncchadatapt0-ccd2271.slack.com/archives/DNV1S7LBZ/p1572564151001500"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2019 NYC Airbnb Data</a:t>
            </a:r>
          </a:p>
        </p:txBody>
      </p:sp>
      <p:sp>
        <p:nvSpPr>
          <p:cNvPr id="3" name="Subtitle 2"/>
          <p:cNvSpPr>
            <a:spLocks noGrp="1"/>
          </p:cNvSpPr>
          <p:nvPr>
            <p:ph type="subTitle" idx="1"/>
          </p:nvPr>
        </p:nvSpPr>
        <p:spPr/>
        <p:txBody>
          <a:bodyPr/>
          <a:lstStyle/>
          <a:p>
            <a:pPr algn="ctr"/>
            <a:r>
              <a:rPr lang="en-US" dirty="0">
                <a:solidFill>
                  <a:schemeClr val="accent1"/>
                </a:solidFill>
                <a:latin typeface="Cambria" panose="02040503050406030204" pitchFamily="18" charset="0"/>
                <a:ea typeface="Cambria" panose="02040503050406030204" pitchFamily="18" charset="0"/>
              </a:rPr>
              <a:t>By: Matt Kennedy, Natalie Myers, Sedra Kurdi, Myles Bridges</a:t>
            </a:r>
          </a:p>
        </p:txBody>
      </p:sp>
    </p:spTree>
    <p:extLst>
      <p:ext uri="{BB962C8B-B14F-4D97-AF65-F5344CB8AC3E}">
        <p14:creationId xmlns:p14="http://schemas.microsoft.com/office/powerpoint/2010/main" val="377196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6C3E-1759-4DB1-9C5C-1275537D6728}"/>
              </a:ext>
            </a:extLst>
          </p:cNvPr>
          <p:cNvSpPr>
            <a:spLocks noGrp="1"/>
          </p:cNvSpPr>
          <p:nvPr>
            <p:ph type="title"/>
          </p:nvPr>
        </p:nvSpPr>
        <p:spPr>
          <a:xfrm>
            <a:off x="6324806" y="1722427"/>
            <a:ext cx="2968188" cy="2328409"/>
          </a:xfrm>
        </p:spPr>
        <p:txBody>
          <a:bodyPr vert="horz" lIns="91440" tIns="45720" rIns="91440" bIns="45720" rtlCol="0" anchor="b">
            <a:normAutofit/>
          </a:bodyPr>
          <a:lstStyle/>
          <a:p>
            <a:pPr algn="r"/>
            <a:endParaRPr lang="en-US" sz="5400" kern="1200">
              <a:solidFill>
                <a:schemeClr val="accent1"/>
              </a:solidFill>
              <a:latin typeface="+mj-lt"/>
              <a:ea typeface="+mj-ea"/>
              <a:cs typeface="+mj-cs"/>
            </a:endParaRPr>
          </a:p>
        </p:txBody>
      </p:sp>
      <p:pic>
        <p:nvPicPr>
          <p:cNvPr id="8" name="Picture 7">
            <a:extLst>
              <a:ext uri="{FF2B5EF4-FFF2-40B4-BE49-F238E27FC236}">
                <a16:creationId xmlns:a16="http://schemas.microsoft.com/office/drawing/2014/main" id="{0852CEA6-0CE8-4138-B692-06358BEBA35F}"/>
              </a:ext>
            </a:extLst>
          </p:cNvPr>
          <p:cNvPicPr>
            <a:picLocks noChangeAspect="1"/>
          </p:cNvPicPr>
          <p:nvPr/>
        </p:nvPicPr>
        <p:blipFill>
          <a:blip r:embed="rId2"/>
          <a:stretch>
            <a:fillRect/>
          </a:stretch>
        </p:blipFill>
        <p:spPr>
          <a:xfrm>
            <a:off x="6015574" y="265311"/>
            <a:ext cx="5203988" cy="145711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733" t="7428" r="14172" b="15619"/>
          <a:stretch/>
        </p:blipFill>
        <p:spPr>
          <a:xfrm>
            <a:off x="731520" y="2083134"/>
            <a:ext cx="4666609" cy="4415247"/>
          </a:xfrm>
          <a:prstGeom prst="rect">
            <a:avLst/>
          </a:prstGeom>
          <a:ln>
            <a:noFill/>
          </a:ln>
          <a:effectLst>
            <a:outerShdw blurRad="190500" algn="tl" rotWithShape="0">
              <a:srgbClr val="000000">
                <a:alpha val="70000"/>
              </a:srgbClr>
            </a:outerShdw>
          </a:effectLst>
        </p:spPr>
      </p:pic>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24901" t="6106" r="17165" b="11440"/>
          <a:stretch/>
        </p:blipFill>
        <p:spPr>
          <a:xfrm>
            <a:off x="5880669" y="2080160"/>
            <a:ext cx="4346088" cy="4418221"/>
          </a:xfrm>
          <a:prstGeom prst="rect">
            <a:avLst/>
          </a:prstGeom>
          <a:ln>
            <a:noFill/>
          </a:ln>
          <a:effectLst>
            <a:outerShdw blurRad="190500" algn="tl" rotWithShape="0">
              <a:srgbClr val="000000">
                <a:alpha val="70000"/>
              </a:srgbClr>
            </a:outerShdw>
          </a:effectLst>
        </p:spPr>
      </p:pic>
      <p:sp>
        <p:nvSpPr>
          <p:cNvPr id="9" name="TextBox 8"/>
          <p:cNvSpPr txBox="1"/>
          <p:nvPr/>
        </p:nvSpPr>
        <p:spPr>
          <a:xfrm>
            <a:off x="1310546" y="415646"/>
            <a:ext cx="3508556" cy="1477328"/>
          </a:xfrm>
          <a:prstGeom prst="rect">
            <a:avLst/>
          </a:prstGeom>
          <a:noFill/>
        </p:spPr>
        <p:txBody>
          <a:bodyPr wrap="square" rtlCol="0">
            <a:spAutoFit/>
          </a:bodyPr>
          <a:lstStyle/>
          <a:p>
            <a:pPr algn="ctr"/>
            <a:endParaRPr lang="en-US" dirty="0"/>
          </a:p>
          <a:p>
            <a:pPr algn="ctr"/>
            <a:r>
              <a:rPr lang="en-US" dirty="0"/>
              <a:t>What is the percentage of property types available within each borough?</a:t>
            </a:r>
          </a:p>
          <a:p>
            <a:endParaRPr lang="en-US" dirty="0"/>
          </a:p>
        </p:txBody>
      </p:sp>
    </p:spTree>
    <p:extLst>
      <p:ext uri="{BB962C8B-B14F-4D97-AF65-F5344CB8AC3E}">
        <p14:creationId xmlns:p14="http://schemas.microsoft.com/office/powerpoint/2010/main" val="7259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BCFA-74EB-4A41-B2CF-C3BEE35040DF}"/>
              </a:ext>
            </a:extLst>
          </p:cNvPr>
          <p:cNvSpPr>
            <a:spLocks noGrp="1"/>
          </p:cNvSpPr>
          <p:nvPr>
            <p:ph type="title"/>
          </p:nvPr>
        </p:nvSpPr>
        <p:spPr>
          <a:xfrm>
            <a:off x="4848694" y="185393"/>
            <a:ext cx="8596668" cy="1320800"/>
          </a:xfrm>
        </p:spPr>
        <p:txBody>
          <a:bodyPr anchor="t">
            <a:normAutofit/>
          </a:bodyPr>
          <a:lstStyle/>
          <a:p>
            <a:r>
              <a:rPr lang="en-US" sz="3600" dirty="0"/>
              <a:t>Code </a:t>
            </a:r>
          </a:p>
        </p:txBody>
      </p:sp>
      <p:pic>
        <p:nvPicPr>
          <p:cNvPr id="4" name="Content Placeholder 3">
            <a:extLst>
              <a:ext uri="{FF2B5EF4-FFF2-40B4-BE49-F238E27FC236}">
                <a16:creationId xmlns:a16="http://schemas.microsoft.com/office/drawing/2014/main" id="{F36FB064-9C8F-43CC-A2A3-C11F795B15CF}"/>
              </a:ext>
            </a:extLst>
          </p:cNvPr>
          <p:cNvPicPr>
            <a:picLocks noChangeAspect="1"/>
          </p:cNvPicPr>
          <p:nvPr/>
        </p:nvPicPr>
        <p:blipFill>
          <a:blip r:embed="rId2"/>
          <a:stretch>
            <a:fillRect/>
          </a:stretch>
        </p:blipFill>
        <p:spPr>
          <a:xfrm>
            <a:off x="1884514" y="1121856"/>
            <a:ext cx="6705998" cy="5264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4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6D3D-B714-4091-87BF-55F466810C36}"/>
              </a:ext>
            </a:extLst>
          </p:cNvPr>
          <p:cNvSpPr>
            <a:spLocks noGrp="1"/>
          </p:cNvSpPr>
          <p:nvPr>
            <p:ph type="title"/>
          </p:nvPr>
        </p:nvSpPr>
        <p:spPr>
          <a:xfrm>
            <a:off x="3054185" y="753292"/>
            <a:ext cx="5097037" cy="1320800"/>
          </a:xfrm>
        </p:spPr>
        <p:txBody>
          <a:bodyPr anchor="ctr">
            <a:normAutofit/>
          </a:bodyPr>
          <a:lstStyle/>
          <a:p>
            <a:pPr algn="ctr"/>
            <a:r>
              <a:rPr lang="en-US" dirty="0"/>
              <a:t>Separated Data Frame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367" y="1816334"/>
            <a:ext cx="8090671" cy="36452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522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A92D233D-DA6C-419B-9DEF-53837008C36A}"/>
              </a:ext>
            </a:extLst>
          </p:cNvPr>
          <p:cNvSpPr>
            <a:spLocks noGrp="1"/>
          </p:cNvSpPr>
          <p:nvPr>
            <p:ph idx="1"/>
          </p:nvPr>
        </p:nvSpPr>
        <p:spPr>
          <a:xfrm>
            <a:off x="1351865" y="5676735"/>
            <a:ext cx="3754105" cy="3880773"/>
          </a:xfrm>
        </p:spPr>
        <p:txBody>
          <a:bodyPr>
            <a:normAutofit/>
          </a:bodyPr>
          <a:lstStyle/>
          <a:p>
            <a:pPr marL="0" indent="0" algn="ctr">
              <a:buNone/>
            </a:pPr>
            <a:r>
              <a:rPr lang="en-US" dirty="0" err="1">
                <a:solidFill>
                  <a:schemeClr val="tx1"/>
                </a:solidFill>
              </a:rPr>
              <a:t>AirBnB</a:t>
            </a:r>
            <a:r>
              <a:rPr lang="en-US" dirty="0">
                <a:solidFill>
                  <a:schemeClr val="tx1"/>
                </a:solidFill>
              </a:rPr>
              <a:t> availability by Borough</a:t>
            </a:r>
          </a:p>
        </p:txBody>
      </p:sp>
      <p:sp>
        <p:nvSpPr>
          <p:cNvPr id="3" name="TextBox 2"/>
          <p:cNvSpPr txBox="1"/>
          <p:nvPr/>
        </p:nvSpPr>
        <p:spPr>
          <a:xfrm>
            <a:off x="1179207" y="390409"/>
            <a:ext cx="4099420" cy="923330"/>
          </a:xfrm>
          <a:prstGeom prst="rect">
            <a:avLst/>
          </a:prstGeom>
          <a:noFill/>
        </p:spPr>
        <p:txBody>
          <a:bodyPr wrap="square" rtlCol="0">
            <a:spAutoFit/>
          </a:bodyPr>
          <a:lstStyle/>
          <a:p>
            <a:pPr algn="ctr"/>
            <a:r>
              <a:rPr lang="en-US" dirty="0"/>
              <a:t>What is the average number of days available for each type of property in each borough?</a:t>
            </a:r>
          </a:p>
        </p:txBody>
      </p:sp>
      <p:sp>
        <p:nvSpPr>
          <p:cNvPr id="4" name="Rectangle 1"/>
          <p:cNvSpPr>
            <a:spLocks noChangeArrowheads="1"/>
          </p:cNvSpPr>
          <p:nvPr/>
        </p:nvSpPr>
        <p:spPr bwMode="auto">
          <a:xfrm>
            <a:off x="0" y="2147483647"/>
            <a:ext cx="571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2"/>
              </a:rPr>
              <a:t>7:22 PM</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What is the average number of days available for each type of property in each borough?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597" t="8191" r="5873" b="7428"/>
          <a:stretch/>
        </p:blipFill>
        <p:spPr>
          <a:xfrm>
            <a:off x="169817" y="1382093"/>
            <a:ext cx="6165670" cy="4294642"/>
          </a:xfrm>
          <a:prstGeom prst="rect">
            <a:avLst/>
          </a:prstGeom>
        </p:spPr>
      </p:pic>
      <p:pic>
        <p:nvPicPr>
          <p:cNvPr id="8" name="Picture 7">
            <a:extLst>
              <a:ext uri="{FF2B5EF4-FFF2-40B4-BE49-F238E27FC236}">
                <a16:creationId xmlns:a16="http://schemas.microsoft.com/office/drawing/2014/main" id="{7A270E96-ADEB-4549-A388-1FAC58AF6850}"/>
              </a:ext>
            </a:extLst>
          </p:cNvPr>
          <p:cNvPicPr>
            <a:picLocks noChangeAspect="1"/>
          </p:cNvPicPr>
          <p:nvPr/>
        </p:nvPicPr>
        <p:blipFill>
          <a:blip r:embed="rId4"/>
          <a:stretch>
            <a:fillRect/>
          </a:stretch>
        </p:blipFill>
        <p:spPr>
          <a:xfrm>
            <a:off x="6144327" y="3529414"/>
            <a:ext cx="5728880" cy="31365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7833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1486"/>
            <a:ext cx="8596668" cy="1320800"/>
          </a:xfrm>
        </p:spPr>
        <p:txBody>
          <a:bodyPr/>
          <a:lstStyle/>
          <a:p>
            <a:pPr algn="ctr"/>
            <a:r>
              <a:rPr lang="en-US" dirty="0"/>
              <a:t>Neighborhood Level Questions</a:t>
            </a:r>
          </a:p>
        </p:txBody>
      </p:sp>
      <p:sp>
        <p:nvSpPr>
          <p:cNvPr id="3" name="Content Placeholder 2"/>
          <p:cNvSpPr>
            <a:spLocks noGrp="1"/>
          </p:cNvSpPr>
          <p:nvPr>
            <p:ph idx="1"/>
          </p:nvPr>
        </p:nvSpPr>
        <p:spPr/>
        <p:txBody>
          <a:bodyPr>
            <a:normAutofit fontScale="92500" lnSpcReduction="20000"/>
          </a:bodyPr>
          <a:lstStyle/>
          <a:p>
            <a:pPr algn="ctr"/>
            <a:r>
              <a:rPr lang="en-US" dirty="0"/>
              <a:t>In each borough, what are the 5 neighborhoods with the most reviews?</a:t>
            </a:r>
          </a:p>
          <a:p>
            <a:pPr marL="0" indent="0" algn="ctr">
              <a:buNone/>
            </a:pPr>
            <a:endParaRPr lang="en-US" dirty="0"/>
          </a:p>
          <a:p>
            <a:pPr algn="ctr"/>
            <a:r>
              <a:rPr lang="en-US" dirty="0"/>
              <a:t>In each borough, what are the 5 neighborhoods with the highest percentage each property type?</a:t>
            </a:r>
          </a:p>
          <a:p>
            <a:pPr marL="0" indent="0" algn="ctr">
              <a:buNone/>
            </a:pPr>
            <a:endParaRPr lang="en-US" dirty="0"/>
          </a:p>
          <a:p>
            <a:pPr algn="ctr"/>
            <a:r>
              <a:rPr lang="en-US" dirty="0"/>
              <a:t>In each borough, what are the 5 neighborhoods with the highest average price for each property type?</a:t>
            </a:r>
          </a:p>
          <a:p>
            <a:pPr algn="ctr"/>
            <a:endParaRPr lang="en-US" dirty="0"/>
          </a:p>
          <a:p>
            <a:pPr algn="ctr"/>
            <a:r>
              <a:rPr lang="en-US" dirty="0"/>
              <a:t>In each borough, what are the 5 neighborhoods with the lowest average price for each property type?</a:t>
            </a:r>
          </a:p>
          <a:p>
            <a:pPr algn="ctr"/>
            <a:endParaRPr lang="en-US" dirty="0"/>
          </a:p>
          <a:p>
            <a:pPr algn="ctr"/>
            <a:r>
              <a:rPr lang="en-US" dirty="0"/>
              <a:t>In each borough, what are the 5 neighborhoods with the lowest average number of minimum nights?</a:t>
            </a:r>
          </a:p>
        </p:txBody>
      </p:sp>
    </p:spTree>
    <p:extLst>
      <p:ext uri="{BB962C8B-B14F-4D97-AF65-F5344CB8AC3E}">
        <p14:creationId xmlns:p14="http://schemas.microsoft.com/office/powerpoint/2010/main" val="64906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9845" y="263848"/>
            <a:ext cx="4185623" cy="1688812"/>
          </a:xfrm>
        </p:spPr>
        <p:txBody>
          <a:bodyPr/>
          <a:lstStyle/>
          <a:p>
            <a:pPr algn="ctr"/>
            <a:r>
              <a:rPr lang="en-US" dirty="0"/>
              <a:t>In each borough, what are the 5 neighborhoods with the most reviews?</a:t>
            </a:r>
          </a:p>
        </p:txBody>
      </p:sp>
      <p:sp>
        <p:nvSpPr>
          <p:cNvPr id="5" name="Text Placeholder 4"/>
          <p:cNvSpPr>
            <a:spLocks noGrp="1"/>
          </p:cNvSpPr>
          <p:nvPr>
            <p:ph type="body" sz="quarter" idx="3"/>
          </p:nvPr>
        </p:nvSpPr>
        <p:spPr>
          <a:xfrm>
            <a:off x="6133902" y="204605"/>
            <a:ext cx="5942089" cy="1807299"/>
          </a:xfrm>
        </p:spPr>
        <p:txBody>
          <a:bodyPr/>
          <a:lstStyle/>
          <a:p>
            <a:pPr algn="ctr"/>
            <a:r>
              <a:rPr lang="en-US" dirty="0"/>
              <a:t>In each borough, what are the 5 neighborhoods with the lowest average number of minimum nights?</a:t>
            </a:r>
          </a:p>
        </p:txBody>
      </p:sp>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563" t="7598" r="8153" b="4997"/>
          <a:stretch/>
        </p:blipFill>
        <p:spPr>
          <a:xfrm>
            <a:off x="6526815" y="2011904"/>
            <a:ext cx="5156261" cy="3819451"/>
          </a:xfrm>
          <a:prstGeom prst="rect">
            <a:avLst/>
          </a:prstGeom>
          <a:ln>
            <a:noFill/>
          </a:ln>
          <a:effectLst>
            <a:outerShdw blurRad="190500" algn="tl" rotWithShape="0">
              <a:srgbClr val="000000">
                <a:alpha val="70000"/>
              </a:srgbClr>
            </a:outerShdw>
          </a:effectLst>
        </p:spPr>
      </p:pic>
      <p:pic>
        <p:nvPicPr>
          <p:cNvPr id="7" name="Content Placeholder 6"/>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l="7021" t="7614" r="8103" b="6325"/>
          <a:stretch/>
        </p:blipFill>
        <p:spPr>
          <a:xfrm>
            <a:off x="455322" y="2011904"/>
            <a:ext cx="5266209" cy="38141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677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048" y="1925952"/>
            <a:ext cx="4210129" cy="4932046"/>
          </a:xfrm>
        </p:spPr>
        <p:txBody>
          <a:bodyPr/>
          <a:lstStyle/>
          <a:p>
            <a:pPr algn="ctr"/>
            <a:r>
              <a:rPr lang="en-US" sz="2500" dirty="0"/>
              <a:t>In each borough, what are the five neighborhoods with the highest and lowest average prices for each property type?</a:t>
            </a:r>
          </a:p>
          <a:p>
            <a:pPr marL="285750" indent="-285750">
              <a:buFont typeface="Arial" panose="020B0604020202020204" pitchFamily="34" charset="0"/>
              <a:buChar char="•"/>
            </a:pPr>
            <a:endParaRPr lang="en-US" sz="2500" dirty="0"/>
          </a:p>
          <a:p>
            <a:pPr algn="ctr"/>
            <a:r>
              <a:rPr lang="en-US" sz="1200" dirty="0"/>
              <a:t>(This chart is for the </a:t>
            </a:r>
            <a:r>
              <a:rPr lang="en-US" sz="1200" i="1" dirty="0"/>
              <a:t>highest priced private rooms</a:t>
            </a:r>
            <a:r>
              <a:rPr lang="en-US" sz="1200" dirty="0"/>
              <a:t>)</a:t>
            </a:r>
          </a:p>
          <a:p>
            <a:pPr marL="285750" indent="-285750">
              <a:buFont typeface="Arial" panose="020B0604020202020204" pitchFamily="34" charset="0"/>
              <a:buChar char="•"/>
            </a:pPr>
            <a:endParaRPr lang="en-US" dirty="0"/>
          </a:p>
        </p:txBody>
      </p:sp>
      <p:pic>
        <p:nvPicPr>
          <p:cNvPr id="3" name="Content Placeholder 2"/>
          <p:cNvPicPr>
            <a:picLocks noGrp="1" noChangeAspect="1"/>
          </p:cNvPicPr>
          <p:nvPr>
            <p:ph idx="1"/>
          </p:nvPr>
        </p:nvPicPr>
        <p:blipFill rotWithShape="1">
          <a:blip r:embed="rId3">
            <a:extLst>
              <a:ext uri="{28A0092B-C50C-407E-A947-70E740481C1C}">
                <a14:useLocalDpi xmlns:a14="http://schemas.microsoft.com/office/drawing/2010/main" val="0"/>
              </a:ext>
            </a:extLst>
          </a:blip>
          <a:srcRect l="5655" t="7471" r="6646" b="7030"/>
          <a:stretch/>
        </p:blipFill>
        <p:spPr>
          <a:xfrm>
            <a:off x="4976948" y="1360778"/>
            <a:ext cx="6374674" cy="44391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82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60" y="343184"/>
            <a:ext cx="8596668" cy="1320800"/>
          </a:xfrm>
        </p:spPr>
        <p:txBody>
          <a:bodyPr>
            <a:normAutofit/>
          </a:bodyPr>
          <a:lstStyle/>
          <a:p>
            <a:r>
              <a:rPr lang="en-US" sz="2500" dirty="0">
                <a:solidFill>
                  <a:schemeClr val="tx1"/>
                </a:solidFill>
              </a:rPr>
              <a:t>In each borough, what are the five neighborhoods with the highest and lowest average prices for each property type?</a:t>
            </a:r>
            <a:br>
              <a:rPr lang="en-US" sz="2000" dirty="0">
                <a:solidFill>
                  <a:schemeClr val="tx1"/>
                </a:solidFill>
              </a:rPr>
            </a:br>
            <a:endParaRPr lang="en-US" sz="2000" dirty="0">
              <a:solidFill>
                <a:schemeClr val="tx1"/>
              </a:solidFill>
            </a:endParaRPr>
          </a:p>
        </p:txBody>
      </p:sp>
      <p:sp>
        <p:nvSpPr>
          <p:cNvPr id="3" name="Text Placeholder 2"/>
          <p:cNvSpPr>
            <a:spLocks noGrp="1"/>
          </p:cNvSpPr>
          <p:nvPr>
            <p:ph type="body" idx="1"/>
          </p:nvPr>
        </p:nvSpPr>
        <p:spPr>
          <a:xfrm>
            <a:off x="811206" y="1778001"/>
            <a:ext cx="4185623" cy="438110"/>
          </a:xfrm>
        </p:spPr>
        <p:txBody>
          <a:bodyPr/>
          <a:lstStyle/>
          <a:p>
            <a:pPr algn="ctr"/>
            <a:r>
              <a:rPr lang="en-US" sz="2000" dirty="0"/>
              <a:t>Highest Priced</a:t>
            </a:r>
          </a:p>
        </p:txBody>
      </p:sp>
      <p:sp>
        <p:nvSpPr>
          <p:cNvPr id="5" name="Text Placeholder 4"/>
          <p:cNvSpPr>
            <a:spLocks noGrp="1"/>
          </p:cNvSpPr>
          <p:nvPr>
            <p:ph type="body" sz="quarter" idx="3"/>
          </p:nvPr>
        </p:nvSpPr>
        <p:spPr>
          <a:xfrm>
            <a:off x="6229684" y="1778001"/>
            <a:ext cx="4185618" cy="438110"/>
          </a:xfrm>
        </p:spPr>
        <p:txBody>
          <a:bodyPr/>
          <a:lstStyle/>
          <a:p>
            <a:pPr algn="ctr"/>
            <a:r>
              <a:rPr lang="en-US" sz="2000" dirty="0"/>
              <a:t>Lowest Priced</a:t>
            </a:r>
          </a:p>
        </p:txBody>
      </p:sp>
      <p:pic>
        <p:nvPicPr>
          <p:cNvPr id="9" name="Content Placeholder 8"/>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563" t="7598" r="7841" b="6308"/>
          <a:stretch/>
        </p:blipFill>
        <p:spPr>
          <a:xfrm>
            <a:off x="249780" y="2216111"/>
            <a:ext cx="5105992" cy="3711736"/>
          </a:xfrm>
          <a:prstGeom prst="rect">
            <a:avLst/>
          </a:prstGeom>
          <a:ln>
            <a:noFill/>
          </a:ln>
          <a:effectLst>
            <a:outerShdw blurRad="190500" algn="tl" rotWithShape="0">
              <a:srgbClr val="000000">
                <a:alpha val="70000"/>
              </a:srgbClr>
            </a:outerShdw>
          </a:effectLst>
        </p:spPr>
      </p:pic>
      <p:pic>
        <p:nvPicPr>
          <p:cNvPr id="10" name="Content Placeholder 9"/>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l="7022" t="7177" r="8102" b="5451"/>
          <a:stretch/>
        </p:blipFill>
        <p:spPr>
          <a:xfrm>
            <a:off x="5951794" y="2183746"/>
            <a:ext cx="5091979" cy="3744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760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8829" r="2370"/>
          <a:stretch/>
        </p:blipFill>
        <p:spPr>
          <a:xfrm>
            <a:off x="143690" y="169818"/>
            <a:ext cx="6361613" cy="3773074"/>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134" b="2643"/>
          <a:stretch/>
        </p:blipFill>
        <p:spPr>
          <a:xfrm>
            <a:off x="4807131" y="2409874"/>
            <a:ext cx="6509658" cy="43305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776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pPr algn="ctr"/>
            <a:r>
              <a:rPr lang="en-US" dirty="0"/>
              <a:t>Target Audiences for Airbnb Data</a:t>
            </a:r>
          </a:p>
        </p:txBody>
      </p:sp>
      <p:sp>
        <p:nvSpPr>
          <p:cNvPr id="3" name="Content Placeholder 2"/>
          <p:cNvSpPr>
            <a:spLocks noGrp="1"/>
          </p:cNvSpPr>
          <p:nvPr>
            <p:ph idx="1"/>
          </p:nvPr>
        </p:nvSpPr>
        <p:spPr>
          <a:xfrm>
            <a:off x="677334" y="1280161"/>
            <a:ext cx="8596668" cy="5195284"/>
          </a:xfrm>
        </p:spPr>
        <p:txBody>
          <a:bodyPr>
            <a:normAutofit/>
          </a:bodyPr>
          <a:lstStyle/>
          <a:p>
            <a:pPr algn="ctr"/>
            <a:r>
              <a:rPr lang="en-US" dirty="0">
                <a:solidFill>
                  <a:schemeClr val="tx1"/>
                </a:solidFill>
              </a:rPr>
              <a:t>Airbnb Corporate – Compare NYC Property Breakdown to Similar Cities (SFO/LAX) / Identify Need to Advertise for More Hosts</a:t>
            </a:r>
          </a:p>
          <a:p>
            <a:pPr algn="ctr"/>
            <a:endParaRPr lang="en-US" dirty="0">
              <a:solidFill>
                <a:schemeClr val="tx1"/>
              </a:solidFill>
            </a:endParaRPr>
          </a:p>
          <a:p>
            <a:pPr algn="ctr"/>
            <a:r>
              <a:rPr lang="en-US" dirty="0">
                <a:solidFill>
                  <a:schemeClr val="tx1"/>
                </a:solidFill>
              </a:rPr>
              <a:t>Potential NYC Airbnb Hosts – Set Appropriate Pricing &amp; Minimum Night Requirements / Identify Whether to List Property in Specific Borough</a:t>
            </a:r>
          </a:p>
          <a:p>
            <a:pPr marL="0" indent="0" algn="ctr">
              <a:buNone/>
            </a:pPr>
            <a:endParaRPr lang="en-US" dirty="0">
              <a:solidFill>
                <a:schemeClr val="tx1"/>
              </a:solidFill>
            </a:endParaRPr>
          </a:p>
          <a:p>
            <a:pPr algn="ctr"/>
            <a:r>
              <a:rPr lang="en-US" dirty="0">
                <a:solidFill>
                  <a:schemeClr val="tx1"/>
                </a:solidFill>
              </a:rPr>
              <a:t>Current NYC Airbnb Hosts – Adjust Listing Details (Pricing / Availability / Minimum Night Requirement)</a:t>
            </a:r>
          </a:p>
          <a:p>
            <a:pPr marL="0" indent="0" algn="ctr">
              <a:buNone/>
            </a:pPr>
            <a:endParaRPr lang="en-US" dirty="0">
              <a:solidFill>
                <a:schemeClr val="tx1"/>
              </a:solidFill>
            </a:endParaRPr>
          </a:p>
          <a:p>
            <a:pPr algn="ctr"/>
            <a:r>
              <a:rPr lang="en-US" dirty="0">
                <a:solidFill>
                  <a:schemeClr val="tx1"/>
                </a:solidFill>
              </a:rPr>
              <a:t>NYC Airbnb Guests – Identify Most &amp; Least Attractive Neighborhoods</a:t>
            </a:r>
          </a:p>
          <a:p>
            <a:pPr marL="0" indent="0" algn="ctr">
              <a:buNone/>
            </a:pPr>
            <a:endParaRPr lang="en-US" dirty="0">
              <a:solidFill>
                <a:schemeClr val="tx1"/>
              </a:solidFill>
            </a:endParaRPr>
          </a:p>
          <a:p>
            <a:pPr algn="ctr"/>
            <a:r>
              <a:rPr lang="en-US" dirty="0">
                <a:solidFill>
                  <a:schemeClr val="tx1"/>
                </a:solidFill>
              </a:rPr>
              <a:t>Airbnb Competitors – Identify Most Competitive Areas</a:t>
            </a:r>
          </a:p>
        </p:txBody>
      </p:sp>
    </p:spTree>
    <p:extLst>
      <p:ext uri="{BB962C8B-B14F-4D97-AF65-F5344CB8AC3E}">
        <p14:creationId xmlns:p14="http://schemas.microsoft.com/office/powerpoint/2010/main" val="304885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Proposal</a:t>
            </a:r>
          </a:p>
        </p:txBody>
      </p:sp>
      <p:sp>
        <p:nvSpPr>
          <p:cNvPr id="3" name="Content Placeholder 2"/>
          <p:cNvSpPr>
            <a:spLocks noGrp="1"/>
          </p:cNvSpPr>
          <p:nvPr>
            <p:ph idx="1"/>
          </p:nvPr>
        </p:nvSpPr>
        <p:spPr/>
        <p:txBody>
          <a:bodyPr/>
          <a:lstStyle/>
          <a:p>
            <a:r>
              <a:rPr lang="en-US" altLang="en-US" dirty="0">
                <a:solidFill>
                  <a:schemeClr val="tx1"/>
                </a:solidFill>
                <a:latin typeface="+mj-lt"/>
                <a:ea typeface="Cambria" panose="02040503050406030204" pitchFamily="18" charset="0"/>
              </a:rPr>
              <a:t>The purpose of this project was to analyze current calendar year data for Airbnb rentals in New York City (NYC), based on a dataset obtained from </a:t>
            </a:r>
            <a:r>
              <a:rPr lang="en-US" altLang="en-US" dirty="0" err="1">
                <a:solidFill>
                  <a:schemeClr val="tx1"/>
                </a:solidFill>
                <a:latin typeface="+mj-lt"/>
                <a:ea typeface="Cambria" panose="02040503050406030204" pitchFamily="18" charset="0"/>
              </a:rPr>
              <a:t>Kaggle</a:t>
            </a:r>
            <a:r>
              <a:rPr lang="en-US" altLang="en-US" dirty="0">
                <a:solidFill>
                  <a:schemeClr val="tx1"/>
                </a:solidFill>
                <a:latin typeface="+mj-lt"/>
                <a:ea typeface="Cambria" panose="02040503050406030204" pitchFamily="18" charset="0"/>
              </a:rPr>
              <a:t>.</a:t>
            </a:r>
          </a:p>
          <a:p>
            <a:r>
              <a:rPr lang="en-US" altLang="en-US" dirty="0">
                <a:solidFill>
                  <a:schemeClr val="tx1"/>
                </a:solidFill>
                <a:latin typeface="+mj-lt"/>
                <a:ea typeface="Cambria" panose="02040503050406030204" pitchFamily="18" charset="0"/>
              </a:rPr>
              <a:t>The Pandas, </a:t>
            </a:r>
            <a:r>
              <a:rPr lang="en-US" altLang="en-US" dirty="0" err="1">
                <a:solidFill>
                  <a:schemeClr val="tx1"/>
                </a:solidFill>
                <a:latin typeface="+mj-lt"/>
                <a:ea typeface="Cambria" panose="02040503050406030204" pitchFamily="18" charset="0"/>
              </a:rPr>
              <a:t>Numpy</a:t>
            </a:r>
            <a:r>
              <a:rPr lang="en-US" altLang="en-US" dirty="0">
                <a:solidFill>
                  <a:schemeClr val="tx1"/>
                </a:solidFill>
                <a:latin typeface="+mj-lt"/>
                <a:ea typeface="Cambria" panose="02040503050406030204" pitchFamily="18" charset="0"/>
              </a:rPr>
              <a:t>, and </a:t>
            </a:r>
            <a:r>
              <a:rPr lang="en-US" altLang="en-US" dirty="0" err="1">
                <a:solidFill>
                  <a:schemeClr val="tx1"/>
                </a:solidFill>
                <a:latin typeface="+mj-lt"/>
                <a:ea typeface="Cambria" panose="02040503050406030204" pitchFamily="18" charset="0"/>
              </a:rPr>
              <a:t>Matplotlib</a:t>
            </a:r>
            <a:r>
              <a:rPr lang="en-US" altLang="en-US" dirty="0">
                <a:solidFill>
                  <a:schemeClr val="tx1"/>
                </a:solidFill>
                <a:latin typeface="+mj-lt"/>
                <a:ea typeface="Cambria" panose="02040503050406030204" pitchFamily="18" charset="0"/>
              </a:rPr>
              <a:t> modules in Python were used to clean and process the data, as well as calculate certain metrics and generate meaningful plots. These visualizations allowed for certain observations and conclusions to be made about Airbnb properties in NYC.</a:t>
            </a:r>
          </a:p>
          <a:p>
            <a:r>
              <a:rPr lang="en-US" altLang="en-US" dirty="0">
                <a:solidFill>
                  <a:schemeClr val="tx1"/>
                </a:solidFill>
                <a:latin typeface="+mj-lt"/>
                <a:ea typeface="Cambria" panose="02040503050406030204" pitchFamily="18" charset="0"/>
              </a:rPr>
              <a:t>Also discussed are thoughts regarding target audiences for this data, possibly including Airbnb corporate, current property hosts, prospective property hosts, prospective guests and competitors offering guest accommodations.</a:t>
            </a:r>
          </a:p>
          <a:p>
            <a:endParaRPr lang="en-US" dirty="0">
              <a:solidFill>
                <a:schemeClr val="tx1"/>
              </a:solidFill>
              <a:latin typeface="+mj-lt"/>
            </a:endParaRPr>
          </a:p>
        </p:txBody>
      </p:sp>
      <p:sp>
        <p:nvSpPr>
          <p:cNvPr id="9"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39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pPr algn="ctr"/>
            <a:r>
              <a:rPr lang="en-US" dirty="0"/>
              <a:t>Ideas for Further Analysis</a:t>
            </a:r>
          </a:p>
        </p:txBody>
      </p:sp>
      <p:sp>
        <p:nvSpPr>
          <p:cNvPr id="3" name="Content Placeholder 2"/>
          <p:cNvSpPr>
            <a:spLocks noGrp="1"/>
          </p:cNvSpPr>
          <p:nvPr>
            <p:ph idx="1"/>
          </p:nvPr>
        </p:nvSpPr>
        <p:spPr>
          <a:xfrm>
            <a:off x="677334" y="1280161"/>
            <a:ext cx="8596668" cy="4761202"/>
          </a:xfrm>
        </p:spPr>
        <p:txBody>
          <a:bodyPr>
            <a:normAutofit/>
          </a:bodyPr>
          <a:lstStyle/>
          <a:p>
            <a:pPr algn="ctr"/>
            <a:r>
              <a:rPr lang="en-US" dirty="0">
                <a:solidFill>
                  <a:schemeClr val="tx1"/>
                </a:solidFill>
              </a:rPr>
              <a:t>Property Latitude &amp; Longitude - Identify Property Type Clusters within Boroughs &amp; Neighborhoods</a:t>
            </a:r>
          </a:p>
          <a:p>
            <a:pPr algn="ctr"/>
            <a:endParaRPr lang="en-US" dirty="0">
              <a:solidFill>
                <a:schemeClr val="tx1"/>
              </a:solidFill>
            </a:endParaRPr>
          </a:p>
          <a:p>
            <a:pPr algn="ctr"/>
            <a:r>
              <a:rPr lang="en-US" dirty="0">
                <a:solidFill>
                  <a:schemeClr val="tx1"/>
                </a:solidFill>
              </a:rPr>
              <a:t>Property Latitude &amp; Longitude – Evaluate Relationship Between Property Price / Availability / Minimum Night Requirement &amp; Distance from NYC Mass Transit Links</a:t>
            </a:r>
          </a:p>
          <a:p>
            <a:pPr marL="0" indent="0" algn="ctr">
              <a:buNone/>
            </a:pPr>
            <a:endParaRPr lang="en-US" dirty="0">
              <a:solidFill>
                <a:schemeClr val="tx1"/>
              </a:solidFill>
            </a:endParaRPr>
          </a:p>
          <a:p>
            <a:pPr algn="ctr"/>
            <a:r>
              <a:rPr lang="en-US" dirty="0">
                <a:solidFill>
                  <a:schemeClr val="tx1"/>
                </a:solidFill>
              </a:rPr>
              <a:t>Property Latitude &amp; Longitude – Evaluate Relationship Between Property Price / Availability / Minimum Night Requirement &amp; Distance from NYC Landmarks</a:t>
            </a:r>
          </a:p>
          <a:p>
            <a:pPr marL="0" indent="0" algn="ctr">
              <a:buNone/>
            </a:pPr>
            <a:endParaRPr lang="en-US" dirty="0">
              <a:solidFill>
                <a:schemeClr val="tx1"/>
              </a:solidFill>
            </a:endParaRPr>
          </a:p>
          <a:p>
            <a:pPr algn="ctr"/>
            <a:r>
              <a:rPr lang="en-US" dirty="0">
                <a:solidFill>
                  <a:schemeClr val="tx1"/>
                </a:solidFill>
              </a:rPr>
              <a:t>Property Reviews – Evaluate Relationship Between Property Price / Availability / Minimum Night Requirement &amp; Review Type (Need Data to Include </a:t>
            </a:r>
            <a:r>
              <a:rPr lang="en-US">
                <a:solidFill>
                  <a:schemeClr val="tx1"/>
                </a:solidFill>
              </a:rPr>
              <a:t>Specific Nature of Reviews)</a:t>
            </a:r>
            <a:endParaRPr lang="en-US" dirty="0">
              <a:solidFill>
                <a:schemeClr val="tx1"/>
              </a:solidFill>
            </a:endParaRPr>
          </a:p>
        </p:txBody>
      </p:sp>
    </p:spTree>
    <p:extLst>
      <p:ext uri="{BB962C8B-B14F-4D97-AF65-F5344CB8AC3E}">
        <p14:creationId xmlns:p14="http://schemas.microsoft.com/office/powerpoint/2010/main" val="157249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Cleaning Data</a:t>
            </a:r>
          </a:p>
        </p:txBody>
      </p:sp>
      <p:pic>
        <p:nvPicPr>
          <p:cNvPr id="15" name="Content Placeholder 14"/>
          <p:cNvPicPr>
            <a:picLocks noGrp="1" noChangeAspect="1"/>
          </p:cNvPicPr>
          <p:nvPr>
            <p:ph idx="1"/>
          </p:nvPr>
        </p:nvPicPr>
        <p:blipFill rotWithShape="1">
          <a:blip r:embed="rId2">
            <a:extLst>
              <a:ext uri="{28A0092B-C50C-407E-A947-70E740481C1C}">
                <a14:useLocalDpi xmlns:a14="http://schemas.microsoft.com/office/drawing/2010/main" val="0"/>
              </a:ext>
            </a:extLst>
          </a:blip>
          <a:srcRect l="1384" t="6536" b="9612"/>
          <a:stretch/>
        </p:blipFill>
        <p:spPr>
          <a:xfrm>
            <a:off x="677334" y="3540034"/>
            <a:ext cx="8477341" cy="2468880"/>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887" t="10152" b="8610"/>
          <a:stretch/>
        </p:blipFill>
        <p:spPr>
          <a:xfrm>
            <a:off x="677334" y="1718443"/>
            <a:ext cx="8477341" cy="13774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576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pPr algn="ctr"/>
            <a:r>
              <a:rPr lang="en-US" dirty="0"/>
              <a:t>Questions For Our Entire Data Set</a:t>
            </a:r>
          </a:p>
        </p:txBody>
      </p:sp>
      <p:sp>
        <p:nvSpPr>
          <p:cNvPr id="3" name="Content Placeholder 2"/>
          <p:cNvSpPr>
            <a:spLocks noGrp="1"/>
          </p:cNvSpPr>
          <p:nvPr>
            <p:ph idx="1"/>
          </p:nvPr>
        </p:nvSpPr>
        <p:spPr>
          <a:xfrm>
            <a:off x="677334" y="1436915"/>
            <a:ext cx="8596668" cy="4604448"/>
          </a:xfrm>
        </p:spPr>
        <p:txBody>
          <a:bodyPr/>
          <a:lstStyle/>
          <a:p>
            <a:pPr algn="ctr"/>
            <a:endParaRPr lang="en-US" dirty="0"/>
          </a:p>
          <a:p>
            <a:pPr algn="ctr"/>
            <a:endParaRPr lang="en-US" dirty="0"/>
          </a:p>
          <a:p>
            <a:pPr algn="ctr"/>
            <a:endParaRPr lang="en-US" dirty="0"/>
          </a:p>
          <a:p>
            <a:pPr algn="ctr"/>
            <a:r>
              <a:rPr lang="en-US" dirty="0"/>
              <a:t>How many properties of each type are listed?</a:t>
            </a:r>
          </a:p>
          <a:p>
            <a:pPr marL="0" indent="0" algn="ctr">
              <a:buNone/>
            </a:pPr>
            <a:endParaRPr lang="en-US" dirty="0"/>
          </a:p>
          <a:p>
            <a:pPr algn="ctr"/>
            <a:r>
              <a:rPr lang="en-US" dirty="0"/>
              <a:t>How many unique hosts are present for each type of property? </a:t>
            </a:r>
            <a:br>
              <a:rPr lang="en-US" dirty="0"/>
            </a:br>
            <a:endParaRPr lang="en-US" dirty="0"/>
          </a:p>
        </p:txBody>
      </p:sp>
    </p:spTree>
    <p:extLst>
      <p:ext uri="{BB962C8B-B14F-4D97-AF65-F5344CB8AC3E}">
        <p14:creationId xmlns:p14="http://schemas.microsoft.com/office/powerpoint/2010/main" val="211809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Box 6"/>
          <p:cNvSpPr txBox="1"/>
          <p:nvPr/>
        </p:nvSpPr>
        <p:spPr>
          <a:xfrm>
            <a:off x="677334" y="4273384"/>
            <a:ext cx="4229048" cy="2062103"/>
          </a:xfrm>
          <a:prstGeom prst="rect">
            <a:avLst/>
          </a:prstGeom>
          <a:noFill/>
        </p:spPr>
        <p:txBody>
          <a:bodyPr wrap="square" rtlCol="0">
            <a:spAutoFit/>
          </a:bodyPr>
          <a:lstStyle/>
          <a:p>
            <a:r>
              <a:rPr lang="en-US" sz="1600" dirty="0"/>
              <a:t>Total listings: 39, 000 listings in New York</a:t>
            </a:r>
          </a:p>
          <a:p>
            <a:endParaRPr lang="en-US" sz="1600" dirty="0"/>
          </a:p>
          <a:p>
            <a:pPr marL="171450" indent="-171450">
              <a:buFont typeface="Arial" panose="020B0604020202020204" pitchFamily="34" charset="0"/>
              <a:buChar char="•"/>
            </a:pPr>
            <a:r>
              <a:rPr lang="en-US" sz="1600" dirty="0"/>
              <a:t>52% of those are listings for having the entire place to yourself.</a:t>
            </a:r>
          </a:p>
          <a:p>
            <a:pPr marL="171450" indent="-171450">
              <a:buFont typeface="Arial" panose="020B0604020202020204" pitchFamily="34" charset="0"/>
              <a:buChar char="•"/>
            </a:pPr>
            <a:r>
              <a:rPr lang="en-US" sz="1600" dirty="0"/>
              <a:t>45% of the listings are for a private room in a shared space.</a:t>
            </a:r>
          </a:p>
          <a:p>
            <a:pPr marL="171450" indent="-171450">
              <a:buFont typeface="Arial" panose="020B0604020202020204" pitchFamily="34" charset="0"/>
              <a:buChar char="•"/>
            </a:pPr>
            <a:r>
              <a:rPr lang="en-US" sz="1600" dirty="0"/>
              <a:t>Only 2% of the listings are for a shared room.</a:t>
            </a:r>
          </a:p>
        </p:txBody>
      </p:sp>
      <p:sp>
        <p:nvSpPr>
          <p:cNvPr id="8" name="TextBox 7"/>
          <p:cNvSpPr txBox="1"/>
          <p:nvPr/>
        </p:nvSpPr>
        <p:spPr>
          <a:xfrm>
            <a:off x="5845209" y="654568"/>
            <a:ext cx="3854171" cy="2092881"/>
          </a:xfrm>
          <a:prstGeom prst="rect">
            <a:avLst/>
          </a:prstGeom>
          <a:noFill/>
        </p:spPr>
        <p:txBody>
          <a:bodyPr wrap="square" rtlCol="0">
            <a:spAutoFit/>
          </a:bodyPr>
          <a:lstStyle/>
          <a:p>
            <a:r>
              <a:rPr lang="en-US" sz="1600" dirty="0"/>
              <a:t>There are less hosts than properties. For example, there are 2,600 more listings for </a:t>
            </a:r>
            <a:r>
              <a:rPr lang="en-US" sz="1600" dirty="0" err="1"/>
              <a:t>AirBnbs</a:t>
            </a:r>
            <a:r>
              <a:rPr lang="en-US" sz="1600" dirty="0"/>
              <a:t> that are entirely private than there are hosts who list these types of spaces. Across all three types of properties, we find that hosts have multiple listings in NYC.</a:t>
            </a:r>
          </a:p>
          <a:p>
            <a:endParaRPr lang="en-US" dirty="0"/>
          </a:p>
        </p:txBody>
      </p:sp>
      <p:sp>
        <p:nvSpPr>
          <p:cNvPr id="3" name="TextBox 2"/>
          <p:cNvSpPr txBox="1"/>
          <p:nvPr/>
        </p:nvSpPr>
        <p:spPr>
          <a:xfrm>
            <a:off x="959652" y="985129"/>
            <a:ext cx="3920792" cy="830997"/>
          </a:xfrm>
          <a:prstGeom prst="rect">
            <a:avLst/>
          </a:prstGeom>
          <a:noFill/>
        </p:spPr>
        <p:txBody>
          <a:bodyPr wrap="square" rtlCol="0">
            <a:spAutoFit/>
          </a:bodyPr>
          <a:lstStyle/>
          <a:p>
            <a:pPr algn="ctr"/>
            <a:r>
              <a:rPr lang="en-US" sz="1200" b="1" dirty="0"/>
              <a:t>How many properties of each type are listed? </a:t>
            </a:r>
            <a:br>
              <a:rPr lang="en-US" sz="1600" b="1" dirty="0"/>
            </a:br>
            <a:endParaRPr lang="en-US" sz="1600" b="1" dirty="0"/>
          </a:p>
          <a:p>
            <a:endParaRPr lang="en-US" dirty="0"/>
          </a:p>
        </p:txBody>
      </p:sp>
      <p:sp>
        <p:nvSpPr>
          <p:cNvPr id="6" name="TextBox 5"/>
          <p:cNvSpPr txBox="1"/>
          <p:nvPr/>
        </p:nvSpPr>
        <p:spPr>
          <a:xfrm>
            <a:off x="5593652" y="6126130"/>
            <a:ext cx="4357283" cy="261610"/>
          </a:xfrm>
          <a:prstGeom prst="rect">
            <a:avLst/>
          </a:prstGeom>
          <a:noFill/>
        </p:spPr>
        <p:txBody>
          <a:bodyPr wrap="none" rtlCol="0">
            <a:spAutoFit/>
          </a:bodyPr>
          <a:lstStyle/>
          <a:p>
            <a:r>
              <a:rPr lang="en-US" sz="1100" b="1" dirty="0"/>
              <a:t>How many unique hosts are present for each type of property?</a:t>
            </a:r>
          </a:p>
        </p:txBody>
      </p:sp>
      <p:pic>
        <p:nvPicPr>
          <p:cNvPr id="10" name="Content Placeholder 9"/>
          <p:cNvPicPr>
            <a:picLocks noGrp="1" noChangeAspect="1"/>
          </p:cNvPicPr>
          <p:nvPr>
            <p:ph idx="1"/>
          </p:nvPr>
        </p:nvPicPr>
        <p:blipFill rotWithShape="1">
          <a:blip r:embed="rId2">
            <a:extLst>
              <a:ext uri="{28A0092B-C50C-407E-A947-70E740481C1C}">
                <a14:useLocalDpi xmlns:a14="http://schemas.microsoft.com/office/drawing/2010/main" val="0"/>
              </a:ext>
            </a:extLst>
          </a:blip>
          <a:srcRect l="5785" t="7942" r="7434" b="6575"/>
          <a:stretch/>
        </p:blipFill>
        <p:spPr>
          <a:xfrm>
            <a:off x="623109" y="1221515"/>
            <a:ext cx="4337498" cy="3051869"/>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372" t="9713" r="6417" b="9905"/>
          <a:stretch/>
        </p:blipFill>
        <p:spPr>
          <a:xfrm>
            <a:off x="5296884" y="2548253"/>
            <a:ext cx="5394960" cy="35517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925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Code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885"/>
          <a:stretch/>
        </p:blipFill>
        <p:spPr>
          <a:xfrm>
            <a:off x="1467650" y="1544320"/>
            <a:ext cx="7407921" cy="45414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160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pPr algn="ctr"/>
            <a:r>
              <a:rPr lang="en-US" dirty="0"/>
              <a:t>Questions for Each Borough</a:t>
            </a:r>
          </a:p>
        </p:txBody>
      </p:sp>
      <p:sp>
        <p:nvSpPr>
          <p:cNvPr id="3" name="Content Placeholder 2"/>
          <p:cNvSpPr>
            <a:spLocks noGrp="1"/>
          </p:cNvSpPr>
          <p:nvPr>
            <p:ph idx="1"/>
          </p:nvPr>
        </p:nvSpPr>
        <p:spPr>
          <a:xfrm>
            <a:off x="677334" y="1280161"/>
            <a:ext cx="8596668" cy="4761202"/>
          </a:xfrm>
        </p:spPr>
        <p:txBody>
          <a:bodyPr>
            <a:normAutofit/>
          </a:bodyPr>
          <a:lstStyle/>
          <a:p>
            <a:pPr algn="ctr"/>
            <a:r>
              <a:rPr lang="en-US" dirty="0">
                <a:solidFill>
                  <a:schemeClr val="tx1"/>
                </a:solidFill>
              </a:rPr>
              <a:t>How many properties of each type are listed within each borough?</a:t>
            </a:r>
          </a:p>
          <a:p>
            <a:pPr marL="0" indent="0" algn="ctr">
              <a:buNone/>
            </a:pPr>
            <a:endParaRPr lang="en-US" dirty="0">
              <a:solidFill>
                <a:schemeClr val="tx1"/>
              </a:solidFill>
            </a:endParaRPr>
          </a:p>
          <a:p>
            <a:pPr algn="ctr"/>
            <a:r>
              <a:rPr lang="en-US" dirty="0">
                <a:solidFill>
                  <a:schemeClr val="tx1"/>
                </a:solidFill>
              </a:rPr>
              <a:t>What is the percentage of property types available within each borough?</a:t>
            </a:r>
          </a:p>
          <a:p>
            <a:pPr marL="0" indent="0" algn="ctr">
              <a:buNone/>
            </a:pPr>
            <a:endParaRPr lang="en-US" dirty="0">
              <a:solidFill>
                <a:schemeClr val="tx1"/>
              </a:solidFill>
            </a:endParaRPr>
          </a:p>
          <a:p>
            <a:pPr algn="ctr"/>
            <a:r>
              <a:rPr lang="en-US" dirty="0">
                <a:solidFill>
                  <a:schemeClr val="tx1"/>
                </a:solidFill>
              </a:rPr>
              <a:t>What is the average number of days available for each type of property in each borough?</a:t>
            </a:r>
          </a:p>
          <a:p>
            <a:pPr marL="0" indent="0" algn="ctr">
              <a:buNone/>
            </a:pPr>
            <a:endParaRPr lang="en-US" dirty="0">
              <a:solidFill>
                <a:schemeClr val="tx1"/>
              </a:solidFill>
            </a:endParaRPr>
          </a:p>
          <a:p>
            <a:pPr algn="ctr"/>
            <a:r>
              <a:rPr lang="en-US" dirty="0">
                <a:solidFill>
                  <a:schemeClr val="tx1"/>
                </a:solidFill>
              </a:rPr>
              <a:t>What is the average price for each type of property in each borough?</a:t>
            </a:r>
          </a:p>
          <a:p>
            <a:pPr marL="0" indent="0" algn="ctr">
              <a:buNone/>
            </a:pPr>
            <a:endParaRPr lang="en-US" dirty="0">
              <a:solidFill>
                <a:schemeClr val="tx1"/>
              </a:solidFill>
            </a:endParaRPr>
          </a:p>
          <a:p>
            <a:pPr algn="ctr"/>
            <a:r>
              <a:rPr lang="en-US" dirty="0">
                <a:solidFill>
                  <a:schemeClr val="tx1"/>
                </a:solidFill>
              </a:rPr>
              <a:t>What is the average number of minimum nights for each type of property in each borough?</a:t>
            </a:r>
          </a:p>
        </p:txBody>
      </p:sp>
    </p:spTree>
    <p:extLst>
      <p:ext uri="{BB962C8B-B14F-4D97-AF65-F5344CB8AC3E}">
        <p14:creationId xmlns:p14="http://schemas.microsoft.com/office/powerpoint/2010/main" val="141880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26" y="1459635"/>
            <a:ext cx="8596668" cy="1320800"/>
          </a:xfrm>
        </p:spPr>
        <p:txBody>
          <a:bodyPr>
            <a:normAutofit/>
          </a:bodyPr>
          <a:lstStyle/>
          <a:p>
            <a:pPr algn="ctr"/>
            <a:r>
              <a:rPr lang="en-US" sz="1800" dirty="0">
                <a:solidFill>
                  <a:schemeClr val="tx1"/>
                </a:solidFill>
              </a:rPr>
              <a:t>What is the average price for each type of property in each borough?</a:t>
            </a:r>
          </a:p>
        </p:txBody>
      </p:sp>
      <p:sp>
        <p:nvSpPr>
          <p:cNvPr id="5" name="TextBox 4"/>
          <p:cNvSpPr txBox="1"/>
          <p:nvPr/>
        </p:nvSpPr>
        <p:spPr>
          <a:xfrm>
            <a:off x="6048103" y="2120035"/>
            <a:ext cx="3879042" cy="3323987"/>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The price for an entirely private space is significantly higher than other types of properties.</a:t>
            </a:r>
          </a:p>
          <a:p>
            <a:pPr lvl="0"/>
            <a:endParaRPr lang="en-US" sz="1600" dirty="0"/>
          </a:p>
          <a:p>
            <a:pPr marL="285750" lvl="0" indent="-285750">
              <a:buFont typeface="Arial" panose="020B0604020202020204" pitchFamily="34" charset="0"/>
              <a:buChar char="•"/>
            </a:pPr>
            <a:r>
              <a:rPr lang="en-US" sz="1600" dirty="0"/>
              <a:t>In the Bronx, Queens, and Staten Island, the price difference between private rooms and shared rooms are slim. </a:t>
            </a:r>
          </a:p>
          <a:p>
            <a:pPr lvl="0"/>
            <a:endParaRPr lang="en-US" sz="1600" dirty="0"/>
          </a:p>
          <a:p>
            <a:pPr marL="285750" lvl="0" indent="-285750">
              <a:buFont typeface="Arial" panose="020B0604020202020204" pitchFamily="34" charset="0"/>
              <a:buChar char="•"/>
            </a:pPr>
            <a:r>
              <a:rPr lang="en-US" sz="1600" dirty="0"/>
              <a:t>The prices for all property types in Manhattan are the highest between all boroughs in NYC.</a:t>
            </a:r>
          </a:p>
          <a:p>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7468" t="8278" r="7434" b="7248"/>
          <a:stretch/>
        </p:blipFill>
        <p:spPr>
          <a:xfrm>
            <a:off x="513774" y="1902903"/>
            <a:ext cx="5300478" cy="3758249"/>
          </a:xfrm>
        </p:spPr>
      </p:pic>
    </p:spTree>
    <p:extLst>
      <p:ext uri="{BB962C8B-B14F-4D97-AF65-F5344CB8AC3E}">
        <p14:creationId xmlns:p14="http://schemas.microsoft.com/office/powerpoint/2010/main" val="60735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Code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291"/>
          <a:stretch/>
        </p:blipFill>
        <p:spPr>
          <a:xfrm>
            <a:off x="677334" y="1773646"/>
            <a:ext cx="6576044" cy="1009791"/>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001555"/>
            <a:ext cx="6973273" cy="35342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8976380"/>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232</TotalTime>
  <Words>1277</Words>
  <Application>Microsoft Office PowerPoint</Application>
  <PresentationFormat>Widescreen</PresentationFormat>
  <Paragraphs>103</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Slack-Lato</vt:lpstr>
      <vt:lpstr>Trebuchet MS</vt:lpstr>
      <vt:lpstr>Wingdings 3</vt:lpstr>
      <vt:lpstr>Facet</vt:lpstr>
      <vt:lpstr>2019 NYC Airbnb Data</vt:lpstr>
      <vt:lpstr>Proposal</vt:lpstr>
      <vt:lpstr>Cleaning Data</vt:lpstr>
      <vt:lpstr>Questions For Our Entire Data Set</vt:lpstr>
      <vt:lpstr>PowerPoint Presentation</vt:lpstr>
      <vt:lpstr>Code</vt:lpstr>
      <vt:lpstr>Questions for Each Borough</vt:lpstr>
      <vt:lpstr>What is the average price for each type of property in each borough?</vt:lpstr>
      <vt:lpstr>Code</vt:lpstr>
      <vt:lpstr>PowerPoint Presentation</vt:lpstr>
      <vt:lpstr>Code </vt:lpstr>
      <vt:lpstr>Separated Data Frame</vt:lpstr>
      <vt:lpstr>PowerPoint Presentation</vt:lpstr>
      <vt:lpstr>Neighborhood Level Questions</vt:lpstr>
      <vt:lpstr>PowerPoint Presentation</vt:lpstr>
      <vt:lpstr>PowerPoint Presentation</vt:lpstr>
      <vt:lpstr>In each borough, what are the five neighborhoods with the highest and lowest average prices for each property type? </vt:lpstr>
      <vt:lpstr>PowerPoint Presentation</vt:lpstr>
      <vt:lpstr>Target Audiences for Airbnb Data</vt:lpstr>
      <vt:lpstr>Ideas for 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2019</dc:title>
  <dc:creator>Sedra Kurdi</dc:creator>
  <cp:lastModifiedBy>Matthew Kennedy</cp:lastModifiedBy>
  <cp:revision>43</cp:revision>
  <dcterms:created xsi:type="dcterms:W3CDTF">2019-10-29T23:11:32Z</dcterms:created>
  <dcterms:modified xsi:type="dcterms:W3CDTF">2019-11-01T00:50:33Z</dcterms:modified>
</cp:coreProperties>
</file>