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67" r:id="rId15"/>
    <p:sldId id="274" r:id="rId16"/>
    <p:sldId id="275" r:id="rId17"/>
    <p:sldId id="276" r:id="rId18"/>
    <p:sldId id="268" r:id="rId19"/>
    <p:sldId id="277" r:id="rId20"/>
    <p:sldId id="278" r:id="rId21"/>
    <p:sldId id="279" r:id="rId22"/>
    <p:sldId id="280" r:id="rId23"/>
    <p:sldId id="270" r:id="rId24"/>
    <p:sldId id="284" r:id="rId25"/>
    <p:sldId id="281" r:id="rId26"/>
    <p:sldId id="282" r:id="rId27"/>
    <p:sldId id="285" r:id="rId28"/>
    <p:sldId id="283" r:id="rId29"/>
    <p:sldId id="287" r:id="rId30"/>
    <p:sldId id="286" r:id="rId31"/>
    <p:sldId id="288" r:id="rId32"/>
    <p:sldId id="289" r:id="rId33"/>
    <p:sldId id="290" r:id="rId34"/>
    <p:sldId id="292" r:id="rId35"/>
    <p:sldId id="291" r:id="rId36"/>
    <p:sldId id="293" r:id="rId3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D54-1B67-094F-844E-AC8F37AF9E32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347-E843-A44D-851F-405206FB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769D-4479-6C4A-BB04-AB0258055D9C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Definition Format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  <a:p>
            <a:r>
              <a:rPr lang="en-US" dirty="0"/>
              <a:t>Michael Koster</a:t>
            </a:r>
          </a:p>
          <a:p>
            <a:r>
              <a:rPr lang="en-US" dirty="0"/>
              <a:t>March </a:t>
            </a:r>
            <a:r>
              <a:rPr lang="en-US" dirty="0" smtClean="0"/>
              <a:t>24,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5009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</a:t>
            </a:r>
            <a:r>
              <a:rPr lang="en-US" dirty="0"/>
              <a:t> definitions, manually extracted from some SmartThings Capability definitions</a:t>
            </a:r>
          </a:p>
          <a:p>
            <a:r>
              <a:rPr lang="en-US" dirty="0"/>
              <a:t>Attributes map to ODM Property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Commands map to ODM Action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/>
              <a:t>ST Based Capabilities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6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ZCL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InteractionAffordances</a:t>
            </a:r>
            <a:r>
              <a:rPr lang="en-US" dirty="0"/>
              <a:t>, manually extracted from ZCL definitions</a:t>
            </a:r>
          </a:p>
          <a:p>
            <a:r>
              <a:rPr lang="en-US" dirty="0"/>
              <a:t>Attributes map to ODM Property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Commands map to ODM Action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4727" y="983777"/>
            <a:ext cx="59955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"Level Control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"ZCL Level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zcl:Level.CurrentLevel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zcl:Level.RemainingTime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zcl:Level.OnOffTransitionTime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zcl:Level.OnLevel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zcl:Level.OnTransitionTime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zcl:Level.OffTransitionTime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zcl:Level.DefaultMoveRate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zcl:Level.MoveToLevel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zcl:Level.Step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zcl:Level.Stop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zcl:Level.MoveToLevelWithOnOff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zcl:Level.MoveWithOnOff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Level.StepWithOnOff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3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3114" y="941174"/>
            <a:ext cx="67229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zcl:Level.MoveToLevel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to a given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at a given rate",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zcl:Level.MoveModeData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7310" y="1325563"/>
            <a:ext cx="6457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"Off Transition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"Default Move Rate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2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InteractionAffordances</a:t>
            </a:r>
            <a:r>
              <a:rPr lang="en-US" dirty="0"/>
              <a:t>, manually extracted  from OCF Resource Type definitions</a:t>
            </a:r>
          </a:p>
          <a:p>
            <a:r>
              <a:rPr lang="en-US" dirty="0"/>
              <a:t>Properties map to ODM Property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Actions added for simple cases like brightness change with ramp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810" y="1027907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brightness",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Brightness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4907"/>
            <a:ext cx="7886700" cy="4701299"/>
          </a:xfrm>
        </p:spPr>
        <p:txBody>
          <a:bodyPr/>
          <a:lstStyle/>
          <a:p>
            <a:r>
              <a:rPr lang="en-US" dirty="0"/>
              <a:t>SmartThings Capability Model and Examples</a:t>
            </a:r>
          </a:p>
          <a:p>
            <a:r>
              <a:rPr lang="en-US" dirty="0"/>
              <a:t>Common Definition Format</a:t>
            </a:r>
          </a:p>
          <a:p>
            <a:r>
              <a:rPr lang="en-US" dirty="0"/>
              <a:t>UML model</a:t>
            </a:r>
          </a:p>
          <a:p>
            <a:r>
              <a:rPr lang="en-US" dirty="0"/>
              <a:t>RDF Examples</a:t>
            </a:r>
          </a:p>
          <a:p>
            <a:pPr lvl="1"/>
            <a:r>
              <a:rPr lang="en-US" dirty="0"/>
              <a:t>ZCL lighting clusters - mapped capabilities</a:t>
            </a:r>
          </a:p>
          <a:p>
            <a:pPr lvl="1"/>
            <a:r>
              <a:rPr lang="en-US" dirty="0"/>
              <a:t>OCF lighting RTs - mapped capabilities</a:t>
            </a:r>
          </a:p>
          <a:p>
            <a:pPr lvl="1"/>
            <a:r>
              <a:rPr lang="en-US" dirty="0"/>
              <a:t>ST lighting Capabilities - mapped capabilities</a:t>
            </a:r>
          </a:p>
          <a:p>
            <a:r>
              <a:rPr lang="en-US" dirty="0" smtClean="0"/>
              <a:t>Protocol Binding </a:t>
            </a:r>
            <a:r>
              <a:rPr lang="en-US" smtClean="0"/>
              <a:t>using OCF Swagger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high </a:t>
            </a:r>
            <a:r>
              <a:rPr lang="en-US" dirty="0" smtClean="0"/>
              <a:t>level Thing Definition Language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8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40" y="1207919"/>
            <a:ext cx="72123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Property",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"Set Brightness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5780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8700" y="1325563"/>
            <a:ext cx="61379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"Ramp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51690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870" y="1417003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"Binary Switch On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870" y="3661986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"Boolean value for On state",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1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Protocol Binding/Mapping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an OCF Resource Type definition (OAS/Swagger) file with annotations/extensions for modeling ODM Actions</a:t>
            </a:r>
          </a:p>
          <a:p>
            <a:r>
              <a:rPr lang="en-US" dirty="0"/>
              <a:t>Mapping can be done to existing OCF types in some cases using CDF annotation</a:t>
            </a:r>
          </a:p>
          <a:p>
            <a:r>
              <a:rPr lang="en-US" dirty="0"/>
              <a:t>OAS target patterns can be generated using templates and annotated with CDF semantics</a:t>
            </a:r>
          </a:p>
          <a:p>
            <a:r>
              <a:rPr lang="en-US" dirty="0"/>
              <a:t>Enables an ODM-Capable Bridge or adaptation client to use ODM to generate OCF API calls</a:t>
            </a:r>
          </a:p>
        </p:txBody>
      </p:sp>
    </p:spTree>
    <p:extLst>
      <p:ext uri="{BB962C8B-B14F-4D97-AF65-F5344CB8AC3E}">
        <p14:creationId xmlns:p14="http://schemas.microsoft.com/office/powerpoint/2010/main" val="141977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C3872-664A-CC4C-BDC5-D61C47E3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Protocol Binding Example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A414E1-7B5A-954D-870E-9256C72726D7}"/>
              </a:ext>
            </a:extLst>
          </p:cNvPr>
          <p:cNvSpPr/>
          <p:nvPr/>
        </p:nvSpPr>
        <p:spPr>
          <a:xfrm>
            <a:off x="628650" y="2903937"/>
            <a:ext cx="1470660" cy="53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0A002-4477-F840-B48B-78C3A1552DA0}"/>
              </a:ext>
            </a:extLst>
          </p:cNvPr>
          <p:cNvSpPr/>
          <p:nvPr/>
        </p:nvSpPr>
        <p:spPr>
          <a:xfrm>
            <a:off x="2400300" y="2903937"/>
            <a:ext cx="1470660" cy="53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902DFD-780E-7D48-9304-ECD24AFA11AB}"/>
              </a:ext>
            </a:extLst>
          </p:cNvPr>
          <p:cNvSpPr txBox="1"/>
          <p:nvPr/>
        </p:nvSpPr>
        <p:spPr>
          <a:xfrm>
            <a:off x="11327130" y="-160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4CB2F40-E770-734E-AC93-EDBFC660CFC7}"/>
              </a:ext>
            </a:extLst>
          </p:cNvPr>
          <p:cNvSpPr/>
          <p:nvPr/>
        </p:nvSpPr>
        <p:spPr>
          <a:xfrm>
            <a:off x="4171950" y="2902268"/>
            <a:ext cx="1470660" cy="51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Event/Action/Property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13B3CA8-929C-F24A-8167-085E5F94FEB8}"/>
              </a:ext>
            </a:extLst>
          </p:cNvPr>
          <p:cNvSpPr/>
          <p:nvPr/>
        </p:nvSpPr>
        <p:spPr>
          <a:xfrm>
            <a:off x="5943600" y="2893458"/>
            <a:ext cx="1470660" cy="51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DataItem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1013A0E-A90D-6842-B724-9E245A0BF9C9}"/>
              </a:ext>
            </a:extLst>
          </p:cNvPr>
          <p:cNvSpPr/>
          <p:nvPr/>
        </p:nvSpPr>
        <p:spPr>
          <a:xfrm>
            <a:off x="628650" y="4690588"/>
            <a:ext cx="1470660" cy="5329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2BE2857-95D3-8940-BD4F-8786E6D26DD0}"/>
              </a:ext>
            </a:extLst>
          </p:cNvPr>
          <p:cNvSpPr/>
          <p:nvPr/>
        </p:nvSpPr>
        <p:spPr>
          <a:xfrm>
            <a:off x="2400300" y="4690588"/>
            <a:ext cx="1470660" cy="5329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5DBE446-2F63-0148-A211-436F566151E7}"/>
              </a:ext>
            </a:extLst>
          </p:cNvPr>
          <p:cNvSpPr/>
          <p:nvPr/>
        </p:nvSpPr>
        <p:spPr>
          <a:xfrm>
            <a:off x="4171950" y="4688919"/>
            <a:ext cx="1470660" cy="5153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Path, Operation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1CEFAE2-5FFA-B94F-8693-ED46EDD63F38}"/>
              </a:ext>
            </a:extLst>
          </p:cNvPr>
          <p:cNvSpPr/>
          <p:nvPr/>
        </p:nvSpPr>
        <p:spPr>
          <a:xfrm>
            <a:off x="5943600" y="4680109"/>
            <a:ext cx="1470660" cy="5153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6B30896-74FD-C24C-B7BB-BDD3ED76798A}"/>
              </a:ext>
            </a:extLst>
          </p:cNvPr>
          <p:cNvSpPr txBox="1"/>
          <p:nvPr/>
        </p:nvSpPr>
        <p:spPr>
          <a:xfrm>
            <a:off x="7715250" y="2929086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CDF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6D67C6A-710A-0A4C-9B52-E4F5E98E9191}"/>
              </a:ext>
            </a:extLst>
          </p:cNvPr>
          <p:cNvSpPr txBox="1"/>
          <p:nvPr/>
        </p:nvSpPr>
        <p:spPr>
          <a:xfrm>
            <a:off x="7665719" y="4717970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OCF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F6F2B3D-250C-084C-90ED-0F82EC25DFDC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136398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F3109D8F-F041-2742-9A45-B1F14C1A499C}"/>
              </a:ext>
            </a:extLst>
          </p:cNvPr>
          <p:cNvCxnSpPr>
            <a:cxnSpLocks/>
          </p:cNvCxnSpPr>
          <p:nvPr/>
        </p:nvCxnSpPr>
        <p:spPr>
          <a:xfrm>
            <a:off x="314325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AB1BE36-FEA9-AB4A-92EC-79E2B1ED2B5F}"/>
              </a:ext>
            </a:extLst>
          </p:cNvPr>
          <p:cNvCxnSpPr>
            <a:cxnSpLocks/>
          </p:cNvCxnSpPr>
          <p:nvPr/>
        </p:nvCxnSpPr>
        <p:spPr>
          <a:xfrm>
            <a:off x="4911090" y="3426380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31BB1E19-F486-9F4E-A400-8D46E3496B3C}"/>
              </a:ext>
            </a:extLst>
          </p:cNvPr>
          <p:cNvCxnSpPr>
            <a:cxnSpLocks/>
          </p:cNvCxnSpPr>
          <p:nvPr/>
        </p:nvCxnSpPr>
        <p:spPr>
          <a:xfrm>
            <a:off x="667893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="" xmlns:a16="http://schemas.microsoft.com/office/drawing/2014/main" id="{5A17CF90-A157-254C-852B-E692D446776E}"/>
              </a:ext>
            </a:extLst>
          </p:cNvPr>
          <p:cNvSpPr/>
          <p:nvPr/>
        </p:nvSpPr>
        <p:spPr>
          <a:xfrm rot="16200000">
            <a:off x="3874292" y="-789268"/>
            <a:ext cx="294325" cy="678561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4CD285D-531C-784A-A22E-F4B496901D17}"/>
              </a:ext>
            </a:extLst>
          </p:cNvPr>
          <p:cNvSpPr txBox="1"/>
          <p:nvPr/>
        </p:nvSpPr>
        <p:spPr>
          <a:xfrm>
            <a:off x="3128961" y="1907681"/>
            <a:ext cx="180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31779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Definition with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],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0372" y="320565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Object type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2979" y="4905289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2979" y="538191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 </a:t>
            </a:r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82662" y="3390322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45269" y="5089955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572000" y="5381919"/>
            <a:ext cx="727841" cy="18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82662" y="5564278"/>
            <a:ext cx="814552" cy="100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8083" y="2319744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8083" y="279637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 </a:t>
            </a:r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0373" y="2504410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77104" y="2796374"/>
            <a:ext cx="727841" cy="18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87766" y="2978733"/>
            <a:ext cx="814552" cy="100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8455" y="3565220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90745" y="3749886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7506" y="4736280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type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79796" y="4920946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0690" y="522197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 </a:t>
            </a:r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039711" y="5221970"/>
            <a:ext cx="727841" cy="18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50373" y="5404329"/>
            <a:ext cx="814552" cy="100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ocf:BinarySwitch.OffData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403430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59821" y="4034301"/>
            <a:ext cx="727841" cy="18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570483" y="4216660"/>
            <a:ext cx="814552" cy="100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5334000" y="4218967"/>
            <a:ext cx="1066800" cy="311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2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Device Level </a:t>
            </a:r>
            <a:r>
              <a:rPr lang="en-US" dirty="0" err="1"/>
              <a:t>Definitoin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889611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odm:Thing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"Simple Dimmable Light Bulb",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7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878"/>
            <a:ext cx="7886700" cy="1325563"/>
          </a:xfrm>
        </p:spPr>
        <p:txBody>
          <a:bodyPr/>
          <a:lstStyle/>
          <a:p>
            <a:r>
              <a:rPr lang="en-US" dirty="0" smtClean="0"/>
              <a:t>Thing Definition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887"/>
            <a:ext cx="7886700" cy="3608223"/>
          </a:xfrm>
        </p:spPr>
        <p:txBody>
          <a:bodyPr/>
          <a:lstStyle/>
          <a:p>
            <a:r>
              <a:rPr lang="en-US" dirty="0" smtClean="0"/>
              <a:t>A high level language using a few simple patterns</a:t>
            </a:r>
          </a:p>
          <a:p>
            <a:r>
              <a:rPr lang="en-US" dirty="0"/>
              <a:t>Developers can create and augment </a:t>
            </a:r>
            <a:r>
              <a:rPr lang="en-US" dirty="0" smtClean="0"/>
              <a:t>definitions in this high level language</a:t>
            </a:r>
            <a:endParaRPr lang="en-US" dirty="0"/>
          </a:p>
          <a:p>
            <a:r>
              <a:rPr lang="en-US" dirty="0" smtClean="0"/>
              <a:t>Automatic feature extraction can output this language </a:t>
            </a:r>
          </a:p>
          <a:p>
            <a:r>
              <a:rPr lang="en-US" dirty="0" smtClean="0"/>
              <a:t>The JSON Definition Format can be produced automatically, and protocol bindings generated</a:t>
            </a:r>
          </a:p>
        </p:txBody>
      </p:sp>
    </p:spTree>
    <p:extLst>
      <p:ext uri="{BB962C8B-B14F-4D97-AF65-F5344CB8AC3E}">
        <p14:creationId xmlns:p14="http://schemas.microsoft.com/office/powerpoint/2010/main" val="149429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SmartThings Capability Model 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4881" y="2750563"/>
            <a:ext cx="2098964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19692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Adapt Translate</a:t>
            </a:r>
          </a:p>
        </p:txBody>
      </p:sp>
      <p:sp>
        <p:nvSpPr>
          <p:cNvPr id="6" name="Oval 5"/>
          <p:cNvSpPr/>
          <p:nvPr/>
        </p:nvSpPr>
        <p:spPr>
          <a:xfrm>
            <a:off x="3795840" y="3735565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Adapt Translate</a:t>
            </a:r>
          </a:p>
        </p:txBody>
      </p:sp>
      <p:sp>
        <p:nvSpPr>
          <p:cNvPr id="7" name="Oval 6"/>
          <p:cNvSpPr/>
          <p:nvPr/>
        </p:nvSpPr>
        <p:spPr>
          <a:xfrm>
            <a:off x="5809384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8131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6874" y="4379801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8130" y="53928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Devices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0418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87987" y="3218153"/>
            <a:ext cx="654460" cy="6065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053145" y="3200637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4424363" y="3218153"/>
            <a:ext cx="114427" cy="517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56873" y="53972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 Devices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0417" y="5387720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 Devices</a:t>
            </a:r>
          </a:p>
        </p:txBody>
      </p: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2460047" y="4842163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38788" y="4842230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52332" y="4837002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55538" y="1772142"/>
            <a:ext cx="3395880" cy="61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 and orchestrations (</a:t>
            </a:r>
            <a:r>
              <a:rPr lang="en-US"/>
              <a:t>Groups, Rules</a:t>
            </a:r>
            <a:r>
              <a:rPr lang="en-US" dirty="0"/>
              <a:t>, Scenes, Behaviors)</a:t>
            </a:r>
          </a:p>
        </p:txBody>
      </p: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4424361" y="2388514"/>
            <a:ext cx="2" cy="3620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8437" y="2389251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Capability 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67839" y="4805829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Mesh Device </a:t>
            </a:r>
            <a:r>
              <a:rPr lang="en-US" dirty="0"/>
              <a:t>API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45962" y="478661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 Schema </a:t>
            </a:r>
            <a:r>
              <a:rPr lang="en-US" dirty="0"/>
              <a:t>API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39501" y="479843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LAN/OCF Device API</a:t>
            </a:r>
          </a:p>
        </p:txBody>
      </p:sp>
      <p:sp>
        <p:nvSpPr>
          <p:cNvPr id="34" name="Can 33"/>
          <p:cNvSpPr/>
          <p:nvPr/>
        </p:nvSpPr>
        <p:spPr>
          <a:xfrm>
            <a:off x="5949488" y="2665362"/>
            <a:ext cx="1076060" cy="6184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0159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437"/>
            <a:ext cx="2944867" cy="1957660"/>
          </a:xfrm>
        </p:spPr>
        <p:txBody>
          <a:bodyPr/>
          <a:lstStyle/>
          <a:p>
            <a:r>
              <a:rPr lang="en-US" dirty="0" smtClean="0"/>
              <a:t>Thing Definition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6689" y="818235"/>
            <a:ext cx="46455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hasDataItem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DataItem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[on off]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027" y="3323601"/>
            <a:ext cx="372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hasCapability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endParaRPr lang="en-US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dirty="0" smtClean="0"/>
              <a:t> </a:t>
            </a:r>
            <a:r>
              <a:rPr lang="en-US" dirty="0"/>
              <a:t>- works like JSON-LD context to define namespaces and terms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dirty="0" smtClean="0"/>
              <a:t> </a:t>
            </a:r>
            <a:r>
              <a:rPr lang="en-US" dirty="0"/>
              <a:t>- specifies one or more default source namespaces, evaluated in order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dirty="0" smtClean="0"/>
              <a:t> </a:t>
            </a:r>
            <a:r>
              <a:rPr lang="en-US" dirty="0"/>
              <a:t>- specifies default namespace that definitions are added to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dirty="0" smtClean="0"/>
              <a:t> </a:t>
            </a:r>
            <a:r>
              <a:rPr lang="en-US" dirty="0"/>
              <a:t>- creates a definition in some namespace, </a:t>
            </a:r>
            <a:r>
              <a:rPr lang="en-US" dirty="0" err="1"/>
              <a:t>args</a:t>
            </a:r>
            <a:r>
              <a:rPr lang="en-US" dirty="0"/>
              <a:t> are a new term and a definition block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dirty="0" smtClean="0"/>
              <a:t> </a:t>
            </a:r>
            <a:r>
              <a:rPr lang="en-US" dirty="0"/>
              <a:t>- specifies a class template to use in the definition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303"/>
            <a:ext cx="7886700" cy="1325563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866"/>
            <a:ext cx="7886700" cy="4351338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  <a:p>
            <a:r>
              <a:rPr lang="en-US" dirty="0" smtClean="0"/>
              <a:t>[ </a:t>
            </a:r>
            <a:r>
              <a:rPr lang="en-US" dirty="0"/>
              <a:t>list ] items determined by keyword, use where multiple items are allowed</a:t>
            </a:r>
          </a:p>
          <a:p>
            <a:r>
              <a:rPr lang="en-US" dirty="0" smtClean="0"/>
              <a:t>{ </a:t>
            </a:r>
            <a:r>
              <a:rPr lang="en-US" dirty="0"/>
              <a:t>block } contains key-value pairs, whitespace delimited, according to the class template defined by </a:t>
            </a:r>
            <a:r>
              <a:rPr lang="en-US" dirty="0" smtClean="0"/>
              <a:t>extends</a:t>
            </a:r>
          </a:p>
          <a:p>
            <a:r>
              <a:rPr lang="en-US" dirty="0" smtClean="0"/>
              <a:t>Basic Definition Format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en-US" dirty="0" smtClean="0"/>
              <a:t> &lt;new term&gt; {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extends</a:t>
            </a:r>
            <a:r>
              <a:rPr lang="en-US" dirty="0" smtClean="0"/>
              <a:t> &lt;class&gt; key1 value1 key2 value2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key-value pairs add constraints to the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6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0. keywords</a:t>
            </a:r>
          </a:p>
          <a:p>
            <a:pPr marL="0" indent="0">
              <a:buNone/>
            </a:pPr>
            <a:r>
              <a:rPr lang="en-US" dirty="0"/>
              <a:t>1. local block</a:t>
            </a:r>
          </a:p>
          <a:p>
            <a:pPr marL="0" indent="0">
              <a:buNone/>
            </a:pPr>
            <a:r>
              <a:rPr lang="en-US" dirty="0"/>
              <a:t>2. enclosing block</a:t>
            </a:r>
          </a:p>
          <a:p>
            <a:pPr marL="0" indent="0">
              <a:buNone/>
            </a:pPr>
            <a:r>
              <a:rPr lang="en-US" dirty="0"/>
              <a:t>3. namespace declared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dirty="0"/>
              <a:t> keyword</a:t>
            </a:r>
          </a:p>
          <a:p>
            <a:pPr marL="0" indent="0">
              <a:buNone/>
            </a:pPr>
            <a:r>
              <a:rPr lang="en-US" dirty="0"/>
              <a:t>4. namespaces declared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uses</a:t>
            </a:r>
            <a:r>
              <a:rPr lang="en-US" dirty="0"/>
              <a:t> keyword, in declared order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5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4919"/>
            <a:ext cx="7886700" cy="1325563"/>
          </a:xfrm>
        </p:spPr>
        <p:txBody>
          <a:bodyPr/>
          <a:lstStyle/>
          <a:p>
            <a:r>
              <a:rPr lang="en-US" smtClean="0"/>
              <a:t>Example Definition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7986" y="1226975"/>
            <a:ext cx="48295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hasDataItem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DataItem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[on off]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52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88" y="0"/>
            <a:ext cx="7886700" cy="1325563"/>
          </a:xfrm>
        </p:spPr>
        <p:txBody>
          <a:bodyPr/>
          <a:lstStyle/>
          <a:p>
            <a:r>
              <a:rPr lang="en-US" dirty="0" smtClean="0"/>
              <a:t>Example Generated 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9974" y="979536"/>
            <a:ext cx="58069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973" y="3275457"/>
            <a:ext cx="6500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49972" y="4756477"/>
            <a:ext cx="7152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14322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Device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0745" y="2398690"/>
            <a:ext cx="372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hasCapability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endParaRPr lang="en-US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13"/>
            <a:ext cx="7886700" cy="1325563"/>
          </a:xfrm>
        </p:spPr>
        <p:txBody>
          <a:bodyPr/>
          <a:lstStyle/>
          <a:p>
            <a:r>
              <a:rPr lang="en-US" dirty="0"/>
              <a:t>SmartThings Capability Definitions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8532" y="1205294"/>
            <a:ext cx="37978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name: Switch 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status: live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attributes: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level: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IntegerPercent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setter: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commands: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arguments: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- name: 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type: integer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minimum: 0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maximum: 100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required: true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- name: rate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PositiveInteger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required: false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public: true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id: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switchLevel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ocfResourceType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oic.r.light.dimming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version: 1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363" y="1205294"/>
            <a:ext cx="38706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name: Switch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status: live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attributes: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switch: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schema: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type: object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properties: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required: ["value"]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ENUM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values: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enumCommands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commands: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'off': arguments: []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'on': arguments: []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public: true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id: switch</a:t>
            </a: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ocfResourceType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x.com.st.powerswitch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version: 1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363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1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SmartThings </a:t>
            </a:r>
            <a:r>
              <a:rPr lang="en-US" dirty="0" err="1"/>
              <a:t>DataType</a:t>
            </a:r>
            <a:r>
              <a:rPr lang="en-US" dirty="0"/>
              <a:t>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5346" y="2205796"/>
            <a:ext cx="24002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string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'on'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'off'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7864" y="2205796"/>
            <a:ext cx="35952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IntegerPercent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object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properties: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value: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integer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minimum: 0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maximum: 100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unit: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string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['%']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default: '%'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required: ["value"]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699" y="1958627"/>
            <a:ext cx="2992582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9" y="1958626"/>
            <a:ext cx="3190009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for a</a:t>
            </a:r>
            <a:br>
              <a:rPr lang="en-US" dirty="0"/>
            </a:br>
            <a:r>
              <a:rPr lang="en-US" dirty="0"/>
              <a:t>Common Definition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986" y="3078280"/>
            <a:ext cx="2982191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Definition Format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57345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6" name="Oval 5"/>
          <p:cNvSpPr/>
          <p:nvPr/>
        </p:nvSpPr>
        <p:spPr>
          <a:xfrm>
            <a:off x="3733493" y="4078464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7" name="Oval 6"/>
          <p:cNvSpPr/>
          <p:nvPr/>
        </p:nvSpPr>
        <p:spPr>
          <a:xfrm>
            <a:off x="5747037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5784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4527" y="4722700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08071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25640" y="3543536"/>
            <a:ext cx="807853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90798" y="3543536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 flipH="1">
            <a:off x="4476443" y="3545870"/>
            <a:ext cx="2639" cy="5325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6319" y="2115041"/>
            <a:ext cx="3395880" cy="61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Tools and Model Components, Data Types</a:t>
            </a:r>
          </a:p>
        </p:txBody>
      </p:sp>
      <p:cxnSp>
        <p:nvCxnSpPr>
          <p:cNvPr id="27" name="Straight Arrow Connector 26"/>
          <p:cNvCxnSpPr>
            <a:stCxn id="26" idx="2"/>
            <a:endCxn id="4" idx="0"/>
          </p:cNvCxnSpPr>
          <p:nvPr/>
        </p:nvCxnSpPr>
        <p:spPr>
          <a:xfrm>
            <a:off x="4474259" y="2731413"/>
            <a:ext cx="4823" cy="3468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4313954" y="2632767"/>
            <a:ext cx="259775" cy="5656120"/>
          </a:xfrm>
          <a:prstGeom prst="rightBrace">
            <a:avLst>
              <a:gd name="adj1" fmla="val 8333"/>
              <a:gd name="adj2" fmla="val 5055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75002" y="5644632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from Various Device Ecosystems</a:t>
            </a:r>
          </a:p>
        </p:txBody>
      </p:sp>
    </p:spTree>
    <p:extLst>
      <p:ext uri="{BB962C8B-B14F-4D97-AF65-F5344CB8AC3E}">
        <p14:creationId xmlns:p14="http://schemas.microsoft.com/office/powerpoint/2010/main" val="179354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Supports This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Definitions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Feature Extraction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ZCL/</a:t>
            </a:r>
            <a:r>
              <a:rPr lang="en-US" dirty="0" err="1"/>
              <a:t>dotdot</a:t>
            </a:r>
            <a:r>
              <a:rPr lang="en-US" dirty="0"/>
              <a:t> Models</a:t>
            </a:r>
          </a:p>
          <a:p>
            <a:pPr algn="ctr"/>
            <a:r>
              <a:rPr lang="en-US" dirty="0"/>
              <a:t>XML + XSD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027" y="4818823"/>
            <a:ext cx="150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OCF Models</a:t>
            </a:r>
          </a:p>
          <a:p>
            <a:pPr algn="ctr"/>
            <a:r>
              <a:rPr lang="en-US" dirty="0"/>
              <a:t>OAS/Swagger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3335"/>
            <a:ext cx="7886700" cy="4606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JSON-LD (JSON format with RDF extensions)</a:t>
            </a:r>
          </a:p>
          <a:p>
            <a:r>
              <a:rPr lang="en-US" dirty="0"/>
              <a:t>Files for semantic definitions of specific types:</a:t>
            </a:r>
          </a:p>
          <a:p>
            <a:pPr lvl="1"/>
            <a:r>
              <a:rPr lang="en-US" dirty="0"/>
              <a:t>Thing (Device level definitions)</a:t>
            </a:r>
          </a:p>
          <a:p>
            <a:pPr lvl="1"/>
            <a:r>
              <a:rPr lang="en-US" dirty="0"/>
              <a:t>Capability (</a:t>
            </a:r>
            <a:r>
              <a:rPr lang="en-US" dirty="0" err="1"/>
              <a:t>onoff</a:t>
            </a:r>
            <a:r>
              <a:rPr lang="en-US" dirty="0"/>
              <a:t>, level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InteractionAffordance</a:t>
            </a:r>
            <a:r>
              <a:rPr lang="en-US" dirty="0"/>
              <a:t> (Event, Action, Property)</a:t>
            </a:r>
          </a:p>
          <a:p>
            <a:pPr lvl="1"/>
            <a:r>
              <a:rPr lang="en-US" dirty="0"/>
              <a:t>Data Types (value types, </a:t>
            </a:r>
            <a:r>
              <a:rPr lang="en-US" dirty="0" err="1"/>
              <a:t>enums</a:t>
            </a:r>
            <a:r>
              <a:rPr lang="en-US" dirty="0"/>
              <a:t>)</a:t>
            </a:r>
          </a:p>
          <a:p>
            <a:r>
              <a:rPr lang="en-US" dirty="0"/>
              <a:t>Definition hierarchy follows the UML model</a:t>
            </a:r>
          </a:p>
          <a:p>
            <a:r>
              <a:rPr lang="en-US" dirty="0"/>
              <a:t>Core schema for the UML model in JSON-LD</a:t>
            </a:r>
          </a:p>
          <a:p>
            <a:r>
              <a:rPr lang="en-US" dirty="0"/>
              <a:t>Full examples at: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/>
          </a:p>
          <a:p>
            <a:r>
              <a:rPr lang="en-US" dirty="0"/>
              <a:t>(TBD) Thing definitions to apply optionality to  Capability sets, Interactions,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3167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4371</TotalTime>
  <Words>780</Words>
  <Application>Microsoft Macintosh PowerPoint</Application>
  <PresentationFormat>Letter Paper (8.5x11 in)</PresentationFormat>
  <Paragraphs>516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Common Definition Format </vt:lpstr>
      <vt:lpstr>Common Definition Format</vt:lpstr>
      <vt:lpstr>SmartThings Capability Model </vt:lpstr>
      <vt:lpstr>SmartThings Capability Definitions</vt:lpstr>
      <vt:lpstr>SmartThings DataType Definitions</vt:lpstr>
      <vt:lpstr>Proposal for a Common Definition Format</vt:lpstr>
      <vt:lpstr>Supports This Pattern</vt:lpstr>
      <vt:lpstr>UML Model</vt:lpstr>
      <vt:lpstr>Examples</vt:lpstr>
      <vt:lpstr>ST Sourced definitions</vt:lpstr>
      <vt:lpstr>ST Based Capabilities</vt:lpstr>
      <vt:lpstr>Properties, Actions, Events</vt:lpstr>
      <vt:lpstr>Data Items</vt:lpstr>
      <vt:lpstr>ZCL Sourced definitions</vt:lpstr>
      <vt:lpstr>ZCL Example</vt:lpstr>
      <vt:lpstr>ZCL Example</vt:lpstr>
      <vt:lpstr>ZCL Example</vt:lpstr>
      <vt:lpstr>OCF Sourced definitions</vt:lpstr>
      <vt:lpstr>OCF Example</vt:lpstr>
      <vt:lpstr>OCF Example</vt:lpstr>
      <vt:lpstr>OCF Example</vt:lpstr>
      <vt:lpstr>OCF Example</vt:lpstr>
      <vt:lpstr>OCF Protocol Binding/Mapping</vt:lpstr>
      <vt:lpstr>OCF Protocol Binding Example </vt:lpstr>
      <vt:lpstr>OCF Definition with annotations</vt:lpstr>
      <vt:lpstr>OCF Definition with annotated  paths and operations </vt:lpstr>
      <vt:lpstr>OCF Definition with data annotations</vt:lpstr>
      <vt:lpstr>Example Device Level Definitoin</vt:lpstr>
      <vt:lpstr>Thing Definition Language</vt:lpstr>
      <vt:lpstr>Thing Definition Language</vt:lpstr>
      <vt:lpstr>Keywords</vt:lpstr>
      <vt:lpstr>Structure</vt:lpstr>
      <vt:lpstr>Namespace Resolution</vt:lpstr>
      <vt:lpstr>Example Definition</vt:lpstr>
      <vt:lpstr>Example Generated JSON</vt:lpstr>
      <vt:lpstr>Defining a Device Type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Definition Format </dc:title>
  <dc:creator>Michael Koster</dc:creator>
  <cp:lastModifiedBy>Michael Koster</cp:lastModifiedBy>
  <cp:revision>111</cp:revision>
  <cp:lastPrinted>2019-03-24T20:24:38Z</cp:lastPrinted>
  <dcterms:created xsi:type="dcterms:W3CDTF">2019-03-15T21:19:05Z</dcterms:created>
  <dcterms:modified xsi:type="dcterms:W3CDTF">2019-04-03T12:48:25Z</dcterms:modified>
</cp:coreProperties>
</file>