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380" r:id="rId4"/>
    <p:sldId id="395" r:id="rId5"/>
    <p:sldId id="398" r:id="rId6"/>
    <p:sldId id="402" r:id="rId7"/>
    <p:sldId id="397" r:id="rId8"/>
    <p:sldId id="399" r:id="rId9"/>
    <p:sldId id="396" r:id="rId10"/>
    <p:sldId id="401" r:id="rId11"/>
    <p:sldId id="403" r:id="rId12"/>
    <p:sldId id="404" r:id="rId13"/>
    <p:sldId id="405" r:id="rId14"/>
    <p:sldId id="407" r:id="rId15"/>
    <p:sldId id="406" r:id="rId16"/>
    <p:sldId id="400" r:id="rId17"/>
    <p:sldId id="288" r:id="rId18"/>
    <p:sldId id="393" r:id="rId19"/>
    <p:sldId id="394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4"/>
    <p:restoredTop sz="94650"/>
  </p:normalViewPr>
  <p:slideViewPr>
    <p:cSldViewPr snapToGrid="0" snapToObjects="1">
      <p:cViewPr>
        <p:scale>
          <a:sx n="106" d="100"/>
          <a:sy n="106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DBC6-C33F-A442-84E4-002B151B04F3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59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edm.org/playground/#/sdfObject/Voltage/sdfProperty/Sensor_valu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one-data-model/processes/blob/master/versioning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413164"/>
            <a:ext cx="7855526" cy="23806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ASDF </a:t>
            </a:r>
            <a:br>
              <a:rPr lang="en-US" dirty="0" smtClean="0"/>
            </a:br>
            <a:r>
              <a:rPr lang="en-US" dirty="0" smtClean="0"/>
              <a:t>@IETF 110 Hackathon</a:t>
            </a:r>
            <a:br>
              <a:rPr lang="en-US" dirty="0" smtClean="0"/>
            </a:br>
            <a:r>
              <a:rPr lang="en-US" dirty="0" smtClean="0"/>
              <a:t>and WoT Plugfest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017" y="3866584"/>
            <a:ext cx="7054547" cy="2131261"/>
          </a:xfrm>
        </p:spPr>
        <p:txBody>
          <a:bodyPr/>
          <a:lstStyle/>
          <a:p>
            <a:r>
              <a:rPr lang="en-US" sz="3200" dirty="0"/>
              <a:t>E</a:t>
            </a:r>
            <a:r>
              <a:rPr lang="en-US" sz="3200" dirty="0" smtClean="0"/>
              <a:t>xtension features</a:t>
            </a:r>
            <a:r>
              <a:rPr lang="en-US" dirty="0"/>
              <a:t> </a:t>
            </a:r>
            <a:r>
              <a:rPr lang="en-US" sz="3200" dirty="0" smtClean="0"/>
              <a:t>for SDF .next </a:t>
            </a:r>
          </a:p>
          <a:p>
            <a:r>
              <a:rPr lang="en-US" sz="3200" dirty="0" smtClean="0"/>
              <a:t>Design Patterns and Examples</a:t>
            </a:r>
          </a:p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March 1,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2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162" y="112464"/>
            <a:ext cx="7293219" cy="1006474"/>
          </a:xfrm>
        </p:spPr>
        <p:txBody>
          <a:bodyPr/>
          <a:lstStyle/>
          <a:p>
            <a:r>
              <a:rPr lang="en-US" dirty="0" smtClean="0"/>
              <a:t>Mapping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11443"/>
            <a:ext cx="8566483" cy="4993104"/>
          </a:xfrm>
        </p:spPr>
        <p:txBody>
          <a:bodyPr/>
          <a:lstStyle/>
          <a:p>
            <a:r>
              <a:rPr lang="en-US" dirty="0" smtClean="0"/>
              <a:t>Mapping file entry format for augmentation and override: </a:t>
            </a:r>
            <a:r>
              <a:rPr lang="en-US" dirty="0" err="1" smtClean="0"/>
              <a:t>json</a:t>
            </a:r>
            <a:r>
              <a:rPr lang="en-US" dirty="0" smtClean="0"/>
              <a:t> pointer as key and </a:t>
            </a:r>
            <a:r>
              <a:rPr lang="en-US" dirty="0" err="1" smtClean="0"/>
              <a:t>json</a:t>
            </a:r>
            <a:r>
              <a:rPr lang="en-US" dirty="0" smtClean="0"/>
              <a:t> object containing quality/extension name-value pairs as value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:/#/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sdfObject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/Voltage": { 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ipso_id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"3316"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// adding a mapping quality to a definition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"in:/#/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sdfThing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/DCPS/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sdfObject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/Voltage/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sdfProperty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Sensor_Value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"maximum": 30,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// customizing a thing instance</a:t>
            </a:r>
            <a:endParaRPr lang="en-US" sz="16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"wot-form": {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adding a protocol binding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"op":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readproperty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[2001:db8:1::1]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/3316/1/5700"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coapv:content-format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"11544"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model for external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00201"/>
            <a:ext cx="7886700" cy="471637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://onedm.org/playground/#/sdfObject/Voltage/sdfProperty/Sensor_Value</a:t>
            </a:r>
            <a:endParaRPr lang="en-US" sz="2000" dirty="0"/>
          </a:p>
          <a:p>
            <a:pPr lvl="1"/>
            <a:r>
              <a:rPr lang="en-US" sz="2000" dirty="0" smtClean="0"/>
              <a:t>Resolver as a library function that can process a directory with SDF files, or as a media type redirect that is part of the </a:t>
            </a:r>
            <a:r>
              <a:rPr lang="en-US" sz="2000" dirty="0" err="1" smtClean="0"/>
              <a:t>onedm.org</a:t>
            </a:r>
            <a:r>
              <a:rPr lang="en-US" sz="2000" dirty="0" smtClean="0"/>
              <a:t> web service, maybe assisted by an index maintained by the CI tool</a:t>
            </a:r>
          </a:p>
          <a:p>
            <a:pPr lvl="1"/>
            <a:r>
              <a:rPr lang="en-US" sz="2000" dirty="0" smtClean="0"/>
              <a:t>Uses the existing cross reference convention for </a:t>
            </a:r>
            <a:r>
              <a:rPr lang="en-US" sz="2000" dirty="0" err="1" smtClean="0"/>
              <a:t>json</a:t>
            </a:r>
            <a:r>
              <a:rPr lang="en-US" sz="2000" dirty="0" smtClean="0"/>
              <a:t> pointer resolution and algorithm for all external references</a:t>
            </a:r>
          </a:p>
          <a:p>
            <a:pPr lvl="1"/>
            <a:r>
              <a:rPr lang="en-US" sz="2000" dirty="0" smtClean="0"/>
              <a:t>Resolves to a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location from which the content can be retrieved (a stored file that may contain other content)</a:t>
            </a:r>
          </a:p>
          <a:p>
            <a:pPr lvl="1"/>
            <a:r>
              <a:rPr lang="en-US" sz="2000" dirty="0" smtClean="0"/>
              <a:t>By default, the file contents could be returned and some level of fragment processing would be done by the client.</a:t>
            </a:r>
          </a:p>
          <a:p>
            <a:pPr lvl="1"/>
            <a:r>
              <a:rPr lang="en-US" sz="2000" dirty="0" smtClean="0"/>
              <a:t>We could define an additional behavior that would return only the items in scope of the referenced fragment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efined </a:t>
            </a:r>
            <a:r>
              <a:rPr lang="en-US" sz="2000" dirty="0"/>
              <a:t>by </a:t>
            </a:r>
            <a:r>
              <a:rPr lang="en-US" sz="2000" dirty="0" smtClean="0"/>
              <a:t>application/</a:t>
            </a:r>
            <a:r>
              <a:rPr lang="en-US" sz="2000" dirty="0" err="1" smtClean="0"/>
              <a:t>sdf+json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606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3" y="1591408"/>
            <a:ext cx="8373980" cy="4585555"/>
          </a:xfrm>
        </p:spPr>
        <p:txBody>
          <a:bodyPr/>
          <a:lstStyle/>
          <a:p>
            <a:r>
              <a:rPr lang="en-US" dirty="0" smtClean="0"/>
              <a:t>Input and Output data, RPC semantics</a:t>
            </a:r>
          </a:p>
          <a:p>
            <a:r>
              <a:rPr lang="en-US" dirty="0" smtClean="0"/>
              <a:t>Input data items are not </a:t>
            </a:r>
            <a:r>
              <a:rPr lang="en-US" dirty="0" err="1" smtClean="0"/>
              <a:t>stateful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Complex input using a collection resource, read-optional 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Map to POST </a:t>
            </a:r>
            <a:r>
              <a:rPr lang="en-US" dirty="0"/>
              <a:t>with </a:t>
            </a:r>
            <a:r>
              <a:rPr lang="en-US" dirty="0" smtClean="0"/>
              <a:t>complex payload, output data could be returned in payload or indirectly through location header</a:t>
            </a:r>
          </a:p>
          <a:p>
            <a:r>
              <a:rPr lang="en-US" dirty="0" smtClean="0"/>
              <a:t>Long running actions may return status or progress</a:t>
            </a:r>
          </a:p>
          <a:p>
            <a:r>
              <a:rPr lang="en-US" dirty="0" err="1" smtClean="0"/>
              <a:t>sdfOutputData</a:t>
            </a:r>
            <a:r>
              <a:rPr lang="en-US" dirty="0" smtClean="0"/>
              <a:t> could carry status and result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8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overlap with </a:t>
            </a:r>
            <a:r>
              <a:rPr lang="en-US" dirty="0" err="1" smtClean="0"/>
              <a:t>sdfProperty</a:t>
            </a:r>
            <a:endParaRPr lang="en-US" dirty="0" smtClean="0"/>
          </a:p>
          <a:p>
            <a:r>
              <a:rPr lang="en-US" dirty="0" smtClean="0"/>
              <a:t>Could we collapse property and event?</a:t>
            </a:r>
          </a:p>
          <a:p>
            <a:r>
              <a:rPr lang="en-US" dirty="0" smtClean="0"/>
              <a:t>Property implies read, write, observe interactions</a:t>
            </a:r>
          </a:p>
          <a:p>
            <a:r>
              <a:rPr lang="en-US" dirty="0"/>
              <a:t>C</a:t>
            </a:r>
            <a:r>
              <a:rPr lang="en-US" dirty="0" smtClean="0"/>
              <a:t>ould separate read from notify and have </a:t>
            </a:r>
            <a:r>
              <a:rPr lang="en-US" dirty="0" err="1" smtClean="0"/>
              <a:t>rwn</a:t>
            </a:r>
            <a:r>
              <a:rPr lang="en-US" dirty="0" smtClean="0"/>
              <a:t> </a:t>
            </a:r>
          </a:p>
          <a:p>
            <a:r>
              <a:rPr lang="en-US" dirty="0" smtClean="0"/>
              <a:t>--n would designate notify-only for events and subscribe-able property e.g. MQTT</a:t>
            </a:r>
          </a:p>
          <a:p>
            <a:r>
              <a:rPr lang="en-US" dirty="0" smtClean="0"/>
              <a:t>Some systems have more functionality for Events</a:t>
            </a:r>
          </a:p>
          <a:p>
            <a:pPr lvl="1"/>
            <a:r>
              <a:rPr lang="en-US" dirty="0" err="1" smtClean="0"/>
              <a:t>Zigbee</a:t>
            </a:r>
            <a:r>
              <a:rPr lang="en-US" dirty="0" smtClean="0"/>
              <a:t> CHIP uses Events for notification and logging</a:t>
            </a:r>
          </a:p>
          <a:p>
            <a:pPr lvl="1"/>
            <a:r>
              <a:rPr lang="en-US" dirty="0" smtClean="0"/>
              <a:t>OPC UA </a:t>
            </a:r>
            <a:r>
              <a:rPr lang="en-US" dirty="0" err="1" smtClean="0"/>
              <a:t>Eventing</a:t>
            </a:r>
            <a:r>
              <a:rPr lang="en-US" dirty="0" smtClean="0"/>
              <a:t> includes logging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4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55D76-F055-FC42-B961-CD3F048B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Versioning scheme</a:t>
            </a:r>
            <a:br>
              <a:rPr lang="x-none"/>
            </a:br>
            <a:r>
              <a:rPr lang="x-none" sz="2700"/>
              <a:t>(modification to YANG’s new versioning scheme for OneDM)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0627C0-4119-B14F-9407-0B972744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173" y="2463403"/>
            <a:ext cx="5165177" cy="326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1.2.3			model version in ecoX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0.1.0-ecoX-00		initial contribution to PG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0.1.0-ecoX-01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0.2.0-ecoX-02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1.0.0-ecoX-03		Promotor proposes adoption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  <a:latin typeface="Monaco" pitchFamily="2" charset="77"/>
              </a:rPr>
              <a:t>1.0.0			Adopted version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&lt; New features needed, two alternatives &gt;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1.1.0-ecoX-01		1.1.0-ecoY-01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1.1.0-ecoX-02		1.1.0-ecoY-02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&lt; Merge alternatives &gt;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1.1.0-ecoX-03		Merged proposal</a:t>
            </a:r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1.1.0-ecoX		Promotor proposes adoption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  <a:latin typeface="Monaco" pitchFamily="2" charset="77"/>
              </a:rPr>
              <a:t>1.1.0			Adopted version</a:t>
            </a:r>
            <a:endParaRPr lang="x-none" dirty="0">
              <a:solidFill>
                <a:schemeClr val="accent6"/>
              </a:solidFill>
              <a:latin typeface="Monac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EF3E24-6641-2048-96B6-469E7F95A50B}"/>
              </a:ext>
            </a:extLst>
          </p:cNvPr>
          <p:cNvSpPr txBox="1"/>
          <p:nvPr/>
        </p:nvSpPr>
        <p:spPr>
          <a:xfrm>
            <a:off x="338958" y="2228851"/>
            <a:ext cx="2469275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latin typeface="Monaco" pitchFamily="2" charset="77"/>
              </a:rPr>
              <a:t>&lt;model version&gt; + &lt;authority&gt; + &lt;OPTIONAL dev version&gt;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FA6602-1296-EC46-9B31-66A62B467DF2}"/>
              </a:ext>
            </a:extLst>
          </p:cNvPr>
          <p:cNvSpPr txBox="1"/>
          <p:nvPr/>
        </p:nvSpPr>
        <p:spPr>
          <a:xfrm>
            <a:off x="338958" y="3340319"/>
            <a:ext cx="2601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dirty="0"/>
              <a:t>Pros: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C</a:t>
            </a:r>
            <a:r>
              <a:rPr lang="x-none" sz="1350" dirty="0"/>
              <a:t>an handle multiple dev paths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sv-SE" sz="1350" dirty="0"/>
              <a:t>Rich info in one tag</a:t>
            </a:r>
            <a:endParaRPr lang="x-none" sz="1350" dirty="0"/>
          </a:p>
          <a:p>
            <a:r>
              <a:rPr lang="x-none" sz="1350" dirty="0"/>
              <a:t>Cons: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x-none" sz="1350" dirty="0"/>
              <a:t>Complex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x-none" sz="1350" dirty="0"/>
              <a:t>Overkill?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x-none" sz="1350" dirty="0"/>
          </a:p>
          <a:p>
            <a:r>
              <a:rPr lang="x-none" sz="1350" dirty="0"/>
              <a:t>YANG’s mechanism can’t be copied over without modification due to different stages in process. </a:t>
            </a:r>
          </a:p>
          <a:p>
            <a:r>
              <a:rPr lang="x-none" sz="1350" dirty="0"/>
              <a:t>Several “error cases” need to be handled</a:t>
            </a:r>
          </a:p>
        </p:txBody>
      </p:sp>
    </p:spTree>
    <p:extLst>
      <p:ext uri="{BB962C8B-B14F-4D97-AF65-F5344CB8AC3E}">
        <p14:creationId xmlns:p14="http://schemas.microsoft.com/office/powerpoint/2010/main" val="107980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D4704-4E52-9542-AE61-362FAD42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olidFill>
                  <a:srgbClr val="FF0000"/>
                </a:solidFill>
              </a:rPr>
              <a:t>OLD</a:t>
            </a:r>
            <a:r>
              <a:rPr lang="x-none"/>
              <a:t> Model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F652CD-D907-F14E-88C5-325D8CF20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910" y="1467320"/>
            <a:ext cx="3934706" cy="1806209"/>
          </a:xfrm>
        </p:spPr>
        <p:txBody>
          <a:bodyPr>
            <a:normAutofit fontScale="55000" lnSpcReduction="20000"/>
          </a:bodyPr>
          <a:lstStyle/>
          <a:p>
            <a:r>
              <a:rPr lang="x-none" b="1">
                <a:latin typeface="Monaco" pitchFamily="2" charset="77"/>
              </a:rPr>
              <a:t>version</a:t>
            </a:r>
            <a:r>
              <a:rPr lang="x-none" b="1"/>
              <a:t> </a:t>
            </a:r>
            <a:r>
              <a:rPr lang="x-none"/>
              <a:t>(1.0.0, 1.1.0) – semantic versioning</a:t>
            </a:r>
          </a:p>
          <a:p>
            <a:pPr lvl="1"/>
            <a:r>
              <a:rPr lang="x-none"/>
              <a:t>Major X.y.z =&gt; breaking backwards compatibility</a:t>
            </a:r>
          </a:p>
          <a:p>
            <a:pPr lvl="1"/>
            <a:r>
              <a:rPr lang="x-none"/>
              <a:t>Minor x.Y.z =&gt; add new features only</a:t>
            </a:r>
          </a:p>
          <a:p>
            <a:pPr lvl="1"/>
            <a:r>
              <a:rPr lang="x-none"/>
              <a:t>Patch x.y.Z =&gt; patch = change to non-critical text description only</a:t>
            </a:r>
          </a:p>
          <a:p>
            <a:pPr lvl="1"/>
            <a:endParaRPr lang="x-none"/>
          </a:p>
          <a:p>
            <a:r>
              <a:rPr lang="en-GB" b="1" dirty="0">
                <a:latin typeface="Monaco" pitchFamily="2" charset="77"/>
              </a:rPr>
              <a:t>v</a:t>
            </a:r>
            <a:r>
              <a:rPr lang="x-none" b="1">
                <a:latin typeface="Monaco" pitchFamily="2" charset="77"/>
              </a:rPr>
              <a:t>ersion-tags </a:t>
            </a:r>
            <a:r>
              <a:rPr lang="x-none"/>
              <a:t>(odm, playground,dev, oma, ocf) – version metadata for development</a:t>
            </a:r>
          </a:p>
          <a:p>
            <a:pPr lvl="1"/>
            <a:r>
              <a:rPr lang="x-none"/>
              <a:t>odm =&gt; the </a:t>
            </a:r>
            <a:r>
              <a:rPr lang="x-none" b="1"/>
              <a:t>only </a:t>
            </a:r>
            <a:r>
              <a:rPr lang="x-none"/>
              <a:t> tag allowed for adopted models</a:t>
            </a:r>
          </a:p>
          <a:p>
            <a:pPr lvl="1"/>
            <a:r>
              <a:rPr lang="en-GB" dirty="0"/>
              <a:t>A</a:t>
            </a:r>
            <a:r>
              <a:rPr lang="x-none"/>
              <a:t>ny other tag may be used in the playground to help with development (ie indicate stage in process)</a:t>
            </a:r>
          </a:p>
          <a:p>
            <a:pPr lvl="1"/>
            <a:r>
              <a:rPr lang="en-GB" dirty="0"/>
              <a:t>I</a:t>
            </a:r>
            <a:r>
              <a:rPr lang="x-none"/>
              <a:t>n </a:t>
            </a:r>
            <a:r>
              <a:rPr lang="x-none">
                <a:latin typeface="Monaco" pitchFamily="2" charset="77"/>
              </a:rPr>
              <a:t>sdfinfo</a:t>
            </a:r>
            <a:r>
              <a:rPr lang="x-none"/>
              <a:t> block, not ordered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4C97EB-FD58-9C4B-9487-1ADCDA971BDB}"/>
              </a:ext>
            </a:extLst>
          </p:cNvPr>
          <p:cNvSpPr/>
          <p:nvPr/>
        </p:nvSpPr>
        <p:spPr>
          <a:xfrm>
            <a:off x="2264866" y="3251439"/>
            <a:ext cx="2662518" cy="2706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x-none" sz="1050" b="1"/>
              <a:t>Playground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Updated models use adopted model’s version as base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”New” models start on 0.y.z</a:t>
            </a:r>
          </a:p>
          <a:p>
            <a:pPr marL="214313" indent="-214313">
              <a:buFontTx/>
              <a:buChar char="-"/>
            </a:pPr>
            <a:r>
              <a:rPr lang="en-GB" sz="1050" dirty="0"/>
              <a:t>Version-tags used as metadata to indicate stage of development </a:t>
            </a:r>
            <a:endParaRPr lang="x-none" sz="105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A59541A-6705-8544-ADD3-8954597E46F2}"/>
              </a:ext>
            </a:extLst>
          </p:cNvPr>
          <p:cNvSpPr/>
          <p:nvPr/>
        </p:nvSpPr>
        <p:spPr>
          <a:xfrm>
            <a:off x="5436451" y="3251440"/>
            <a:ext cx="2850777" cy="2706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x-none" sz="1050" b="1"/>
              <a:t>Adopted</a:t>
            </a:r>
          </a:p>
          <a:p>
            <a:pPr marL="214313" indent="-214313">
              <a:buFontTx/>
              <a:buChar char="-"/>
            </a:pPr>
            <a:r>
              <a:rPr lang="x-none" sz="1050"/>
              <a:t>Version 1.0.0 when adopted</a:t>
            </a:r>
          </a:p>
          <a:p>
            <a:pPr marL="214313" indent="-214313">
              <a:buFontTx/>
              <a:buChar char="-"/>
            </a:pPr>
            <a:r>
              <a:rPr lang="x-none" sz="1050"/>
              <a:t>New versions added sequentially depending on scope (major/minor)”</a:t>
            </a:r>
          </a:p>
          <a:p>
            <a:pPr marL="214313" indent="-214313">
              <a:buFontTx/>
              <a:buChar char="-"/>
            </a:pPr>
            <a:endParaRPr lang="x-none" sz="105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F1E06C8-0745-7241-8BBA-0DBC80816003}"/>
              </a:ext>
            </a:extLst>
          </p:cNvPr>
          <p:cNvSpPr txBox="1">
            <a:spLocks/>
          </p:cNvSpPr>
          <p:nvPr/>
        </p:nvSpPr>
        <p:spPr>
          <a:xfrm>
            <a:off x="628651" y="2037860"/>
            <a:ext cx="2863742" cy="8686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100" b="1" dirty="0"/>
              <a:t>Principles</a:t>
            </a:r>
          </a:p>
          <a:p>
            <a:pPr>
              <a:buFontTx/>
              <a:buChar char="-"/>
            </a:pPr>
            <a:r>
              <a:rPr lang="sv-SE" sz="2100" dirty="0"/>
              <a:t>Use Semantic versioning and tags</a:t>
            </a:r>
          </a:p>
          <a:p>
            <a:pPr>
              <a:buFontTx/>
              <a:buChar char="-"/>
            </a:pPr>
            <a:r>
              <a:rPr lang="sv-SE" sz="2100" dirty="0"/>
              <a:t>Don’t do properties/feature detection</a:t>
            </a:r>
          </a:p>
          <a:p>
            <a:pPr marL="0" indent="0">
              <a:buNone/>
            </a:pPr>
            <a:endParaRPr lang="x-none" sz="2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17CA46-E0F2-4A40-8644-7F387F3BF40F}"/>
              </a:ext>
            </a:extLst>
          </p:cNvPr>
          <p:cNvSpPr txBox="1"/>
          <p:nvPr/>
        </p:nvSpPr>
        <p:spPr>
          <a:xfrm>
            <a:off x="3342555" y="981069"/>
            <a:ext cx="54817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hlinkClick r:id="rId3"/>
              </a:rPr>
              <a:t>https://github.com/one-data-model/processes/blob/master/versioning.md</a:t>
            </a:r>
            <a:endParaRPr lang="x-none" sz="135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F2CBA0B2-F7DC-D241-BF5F-CCE4921E3608}"/>
              </a:ext>
            </a:extLst>
          </p:cNvPr>
          <p:cNvSpPr/>
          <p:nvPr/>
        </p:nvSpPr>
        <p:spPr>
          <a:xfrm>
            <a:off x="957138" y="4470671"/>
            <a:ext cx="1065680" cy="5935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75" dirty="0" err="1">
                <a:latin typeface="Monaco" pitchFamily="2" charset="77"/>
              </a:rPr>
              <a:t>SensorX</a:t>
            </a:r>
            <a:r>
              <a:rPr lang="x-none" sz="675" dirty="0">
                <a:latin typeface="Monaco" pitchFamily="2" charset="77"/>
              </a:rPr>
              <a:t>-from-ecoY</a:t>
            </a:r>
          </a:p>
          <a:p>
            <a:r>
              <a:rPr lang="x-none" sz="675" dirty="0">
                <a:latin typeface="Monaco" pitchFamily="2" charset="77"/>
              </a:rPr>
              <a:t>Version: 1.2.3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2B68792F-47A2-9A46-97C2-EBC08D165ABA}"/>
              </a:ext>
            </a:extLst>
          </p:cNvPr>
          <p:cNvSpPr/>
          <p:nvPr/>
        </p:nvSpPr>
        <p:spPr>
          <a:xfrm>
            <a:off x="2385407" y="4470671"/>
            <a:ext cx="1065680" cy="593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0.1.0</a:t>
            </a:r>
          </a:p>
          <a:p>
            <a:r>
              <a:rPr lang="x-none" sz="675" dirty="0">
                <a:latin typeface="Monaco" pitchFamily="2" charset="77"/>
              </a:rPr>
              <a:t>Version-tags:playground, ecoY, dev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7BA24D45-90D1-7643-9D75-568592A88233}"/>
              </a:ext>
            </a:extLst>
          </p:cNvPr>
          <p:cNvSpPr/>
          <p:nvPr/>
        </p:nvSpPr>
        <p:spPr>
          <a:xfrm>
            <a:off x="3709942" y="4470671"/>
            <a:ext cx="1065680" cy="593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0.1.1</a:t>
            </a:r>
          </a:p>
          <a:p>
            <a:r>
              <a:rPr lang="x-none" sz="675" dirty="0">
                <a:latin typeface="Monaco" pitchFamily="2" charset="77"/>
              </a:rPr>
              <a:t>Version-tags:playground, ecoY, candidate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A33B0154-3BC4-E54F-9A25-BA2D8E85B3C2}"/>
              </a:ext>
            </a:extLst>
          </p:cNvPr>
          <p:cNvSpPr/>
          <p:nvPr/>
        </p:nvSpPr>
        <p:spPr>
          <a:xfrm>
            <a:off x="5752936" y="4476434"/>
            <a:ext cx="1065680" cy="5935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1.0.0</a:t>
            </a:r>
          </a:p>
          <a:p>
            <a:r>
              <a:rPr lang="x-none" sz="675" dirty="0">
                <a:latin typeface="Monaco" pitchFamily="2" charset="77"/>
              </a:rPr>
              <a:t>Version-tags:odm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702327A6-79CF-FB42-A5AB-FCFED10B6AF5}"/>
              </a:ext>
            </a:extLst>
          </p:cNvPr>
          <p:cNvSpPr/>
          <p:nvPr/>
        </p:nvSpPr>
        <p:spPr>
          <a:xfrm>
            <a:off x="2385407" y="5283339"/>
            <a:ext cx="1065680" cy="5935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1.0.0</a:t>
            </a:r>
          </a:p>
          <a:p>
            <a:r>
              <a:rPr lang="x-none" sz="675" dirty="0">
                <a:latin typeface="Monaco" pitchFamily="2" charset="77"/>
              </a:rPr>
              <a:t>Version-tags:playground, dev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6213A22A-74C8-924A-8EAB-3B3D8B56CE14}"/>
              </a:ext>
            </a:extLst>
          </p:cNvPr>
          <p:cNvSpPr/>
          <p:nvPr/>
        </p:nvSpPr>
        <p:spPr>
          <a:xfrm>
            <a:off x="5752936" y="5283339"/>
            <a:ext cx="1065680" cy="5935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1.1.0</a:t>
            </a:r>
          </a:p>
          <a:p>
            <a:r>
              <a:rPr lang="x-none" sz="675" dirty="0">
                <a:latin typeface="Monaco" pitchFamily="2" charset="77"/>
              </a:rPr>
              <a:t>Version-tags:odm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CF5F2A4C-F166-FD46-82C5-FEBD976B5A60}"/>
              </a:ext>
            </a:extLst>
          </p:cNvPr>
          <p:cNvGrpSpPr/>
          <p:nvPr/>
        </p:nvGrpSpPr>
        <p:grpSpPr>
          <a:xfrm>
            <a:off x="2022818" y="4767466"/>
            <a:ext cx="4795798" cy="850313"/>
            <a:chOff x="2697090" y="5213622"/>
            <a:chExt cx="6394397" cy="11337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D4CFE136-FB15-4E4D-BD96-D32FDD398DC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697090" y="5213622"/>
              <a:ext cx="483452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864CBFF7-DADD-3549-ABD3-F0FE19180C9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601449" y="5213622"/>
              <a:ext cx="345140" cy="256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BFE08FE0-9833-C547-BCC1-3BA9EF2FCE1E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96" y="5239985"/>
              <a:ext cx="1303084" cy="511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6D32E026-4519-CE44-835E-E885925166D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96" y="6320976"/>
              <a:ext cx="1303084" cy="0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="" xmlns:a16="http://schemas.microsoft.com/office/drawing/2014/main" id="{55486311-F7D3-5743-8439-61EE48071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542" y="5271499"/>
              <a:ext cx="5910945" cy="1075873"/>
            </a:xfrm>
            <a:prstGeom prst="bentConnector5">
              <a:avLst>
                <a:gd name="adj1" fmla="val -4387"/>
                <a:gd name="adj2" fmla="val 50000"/>
                <a:gd name="adj3" fmla="val 101917"/>
              </a:avLst>
            </a:prstGeom>
            <a:ln w="158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35C3557-4297-234F-91A6-A33CFFE35385}"/>
              </a:ext>
            </a:extLst>
          </p:cNvPr>
          <p:cNvSpPr txBox="1"/>
          <p:nvPr/>
        </p:nvSpPr>
        <p:spPr>
          <a:xfrm>
            <a:off x="7049790" y="4624404"/>
            <a:ext cx="83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350" i="1"/>
              <a:t>New feature is needed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="" xmlns:a16="http://schemas.microsoft.com/office/drawing/2014/main" id="{A73B2487-9828-EB4C-8F0E-E42F586D40D1}"/>
              </a:ext>
            </a:extLst>
          </p:cNvPr>
          <p:cNvSpPr/>
          <p:nvPr/>
        </p:nvSpPr>
        <p:spPr>
          <a:xfrm>
            <a:off x="3709942" y="5283339"/>
            <a:ext cx="1065680" cy="5935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675" dirty="0">
                <a:latin typeface="Monaco" pitchFamily="2" charset="77"/>
              </a:rPr>
              <a:t>SensorX</a:t>
            </a:r>
            <a:endParaRPr lang="x-none" sz="675" dirty="0">
              <a:latin typeface="Monaco" pitchFamily="2" charset="77"/>
            </a:endParaRPr>
          </a:p>
          <a:p>
            <a:r>
              <a:rPr lang="x-none" sz="675" dirty="0">
                <a:latin typeface="Monaco" pitchFamily="2" charset="77"/>
              </a:rPr>
              <a:t>Version: 1.1</a:t>
            </a:r>
          </a:p>
          <a:p>
            <a:r>
              <a:rPr lang="x-none" sz="675" dirty="0">
                <a:latin typeface="Monaco" pitchFamily="2" charset="77"/>
              </a:rPr>
              <a:t>Version-tags:playground, candidate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26F8255E-EFC3-8144-9F1B-9A0A97A28FE8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3451087" y="5580135"/>
            <a:ext cx="258855" cy="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B399576-18CB-8441-A99C-85F91DC416D9}"/>
              </a:ext>
            </a:extLst>
          </p:cNvPr>
          <p:cNvSpPr txBox="1"/>
          <p:nvPr/>
        </p:nvSpPr>
        <p:spPr>
          <a:xfrm>
            <a:off x="2714375" y="5738431"/>
            <a:ext cx="16798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350" i="1"/>
              <a:t>Feature development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9F48299C-BB49-BF45-B0BB-0D2BEC6C82B0}"/>
              </a:ext>
            </a:extLst>
          </p:cNvPr>
          <p:cNvCxnSpPr>
            <a:cxnSpLocks/>
          </p:cNvCxnSpPr>
          <p:nvPr/>
        </p:nvCxnSpPr>
        <p:spPr>
          <a:xfrm>
            <a:off x="242047" y="4332146"/>
            <a:ext cx="85650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023EE4B-0E43-BD41-8E4A-8F86FD730D42}"/>
              </a:ext>
            </a:extLst>
          </p:cNvPr>
          <p:cNvSpPr txBox="1"/>
          <p:nvPr/>
        </p:nvSpPr>
        <p:spPr>
          <a:xfrm>
            <a:off x="81932" y="4367644"/>
            <a:ext cx="7967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350" b="1" i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758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4748F-1C63-7B4F-B0D3-ABB2C972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CA4FC-6030-0F42-8E88-54825439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ASDF </a:t>
            </a:r>
            <a:r>
              <a:rPr lang="en-US" dirty="0" smtClean="0"/>
              <a:t>Language and Processing Features</a:t>
            </a:r>
            <a:endParaRPr lang="en-US" dirty="0"/>
          </a:p>
          <a:p>
            <a:r>
              <a:rPr lang="en-US" dirty="0"/>
              <a:t>Mapping File formats</a:t>
            </a:r>
          </a:p>
          <a:p>
            <a:r>
              <a:rPr lang="en-US" dirty="0"/>
              <a:t>SDF Language </a:t>
            </a:r>
            <a:r>
              <a:rPr lang="en-US" dirty="0" smtClean="0"/>
              <a:t>Extension schemas</a:t>
            </a:r>
          </a:p>
          <a:p>
            <a:r>
              <a:rPr lang="en-US" dirty="0"/>
              <a:t>Versioning of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and SDF/OneDM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Conversion workflow: SDF =&gt; Thing Model =&gt; Thing Description</a:t>
            </a:r>
          </a:p>
          <a:p>
            <a:pPr lvl="1"/>
            <a:r>
              <a:rPr lang="en-US" dirty="0" smtClean="0"/>
              <a:t>Mapping files, protocol bindings, TD Forms </a:t>
            </a:r>
          </a:p>
          <a:p>
            <a:r>
              <a:rPr lang="en-US" dirty="0"/>
              <a:t>SDF Processing for external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TD Validation of annotations</a:t>
            </a:r>
            <a:endParaRPr lang="en-US" dirty="0"/>
          </a:p>
          <a:p>
            <a:r>
              <a:rPr lang="en-US" dirty="0" smtClean="0"/>
              <a:t>Semantic </a:t>
            </a:r>
            <a:r>
              <a:rPr lang="en-US" dirty="0"/>
              <a:t>Proxy </a:t>
            </a:r>
            <a:r>
              <a:rPr lang="en-US" dirty="0" smtClean="0"/>
              <a:t>using node-wot</a:t>
            </a:r>
          </a:p>
          <a:p>
            <a:pPr lvl="1"/>
            <a:r>
              <a:rPr lang="en-US" dirty="0" smtClean="0"/>
              <a:t>Multiple proof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128734"/>
            <a:ext cx="7293219" cy="1006474"/>
          </a:xfrm>
        </p:spPr>
        <p:txBody>
          <a:bodyPr/>
          <a:lstStyle/>
          <a:p>
            <a:r>
              <a:rPr lang="en-US" dirty="0" smtClean="0"/>
              <a:t>Modbus Integration Test Case 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1245892" y="2335900"/>
            <a:ext cx="736557" cy="910935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2253809" y="1320500"/>
            <a:ext cx="736557" cy="822970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 Bind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3313395" y="2306828"/>
            <a:ext cx="736557" cy="910935"/>
          </a:xfrm>
          <a:prstGeom prst="snip1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 TM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627944" y="2304727"/>
            <a:ext cx="736557" cy="910935"/>
          </a:xfrm>
          <a:prstGeom prst="snip1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18973" y="2507230"/>
            <a:ext cx="457143" cy="603640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0803" y="2165311"/>
            <a:ext cx="1517073" cy="119293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node-wot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0801" y="1320500"/>
            <a:ext cx="1517073" cy="82832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node-wot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0801" y="3750029"/>
            <a:ext cx="1517073" cy="39848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Modbus Proxy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2"/>
            <a:endCxn id="19" idx="1"/>
          </p:cNvCxnSpPr>
          <p:nvPr/>
        </p:nvCxnSpPr>
        <p:spPr>
          <a:xfrm>
            <a:off x="5364501" y="2760195"/>
            <a:ext cx="946302" cy="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2095571" y="2404522"/>
            <a:ext cx="1139092" cy="722116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SDF2TM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6" idx="1"/>
          </p:cNvCxnSpPr>
          <p:nvPr/>
        </p:nvCxnSpPr>
        <p:spPr>
          <a:xfrm flipH="1" flipV="1">
            <a:off x="2622087" y="2143470"/>
            <a:ext cx="2" cy="4422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17" y="240102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58416" y="4498237"/>
            <a:ext cx="1271155" cy="566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 Power Supply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4637" y="5214842"/>
            <a:ext cx="1271155" cy="566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1" idx="0"/>
            <a:endCxn id="19" idx="2"/>
          </p:cNvCxnSpPr>
          <p:nvPr/>
        </p:nvCxnSpPr>
        <p:spPr>
          <a:xfrm flipV="1">
            <a:off x="7069338" y="3358244"/>
            <a:ext cx="2" cy="3917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</p:cNvCxnSpPr>
          <p:nvPr/>
        </p:nvCxnSpPr>
        <p:spPr>
          <a:xfrm flipV="1">
            <a:off x="6429571" y="4781580"/>
            <a:ext cx="639766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2"/>
          </p:cNvCxnSpPr>
          <p:nvPr/>
        </p:nvCxnSpPr>
        <p:spPr>
          <a:xfrm flipV="1">
            <a:off x="7069337" y="4148510"/>
            <a:ext cx="1" cy="17143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92205" y="3359634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Modbus+TCP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" idx="3"/>
            <a:endCxn id="6" idx="0"/>
          </p:cNvCxnSpPr>
          <p:nvPr/>
        </p:nvCxnSpPr>
        <p:spPr>
          <a:xfrm flipV="1">
            <a:off x="1614170" y="1731985"/>
            <a:ext cx="639639" cy="603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 rot="5400000">
            <a:off x="3093976" y="1377785"/>
            <a:ext cx="414566" cy="427889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028943" y="3662959"/>
            <a:ext cx="257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Time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22451" y="4149968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Modbus RTU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419693" y="5484468"/>
            <a:ext cx="639766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574462" y="4466874"/>
            <a:ext cx="1271155" cy="1314656"/>
          </a:xfrm>
          <a:prstGeom prst="rect">
            <a:avLst/>
          </a:prstGeom>
          <a:pattFill prst="wdUpDiag">
            <a:fgClr>
              <a:srgbClr val="FFFF00"/>
            </a:fgClr>
            <a:bgClr>
              <a:schemeClr val="tx1">
                <a:lumMod val="65000"/>
                <a:lumOff val="35000"/>
              </a:schemeClr>
            </a:bgClr>
          </a:pattFill>
          <a:ln w="28575">
            <a:solidFill>
              <a:schemeClr val="tx1"/>
            </a:solidFill>
          </a:ln>
          <a:effectLst>
            <a:glow rad="342900">
              <a:srgbClr val="FFFF00">
                <a:alpha val="21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PHY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39665" y="4466873"/>
            <a:ext cx="403904" cy="1314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36" idx="1"/>
          </p:cNvCxnSpPr>
          <p:nvPr/>
        </p:nvCxnSpPr>
        <p:spPr>
          <a:xfrm>
            <a:off x="4267569" y="4781580"/>
            <a:ext cx="89084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9" idx="1"/>
          </p:cNvCxnSpPr>
          <p:nvPr/>
        </p:nvCxnSpPr>
        <p:spPr>
          <a:xfrm>
            <a:off x="4267569" y="5498185"/>
            <a:ext cx="88706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14170" y="3246835"/>
            <a:ext cx="0" cy="303377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1598811" y="6280605"/>
            <a:ext cx="419140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9" idx="2"/>
          </p:cNvCxnSpPr>
          <p:nvPr/>
        </p:nvCxnSpPr>
        <p:spPr>
          <a:xfrm flipH="1">
            <a:off x="5790214" y="5781529"/>
            <a:ext cx="1" cy="499076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95502" y="3786426"/>
            <a:ext cx="72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35" y="472370"/>
            <a:ext cx="7293219" cy="1006474"/>
          </a:xfrm>
        </p:spPr>
        <p:txBody>
          <a:bodyPr/>
          <a:lstStyle/>
          <a:p>
            <a:r>
              <a:rPr lang="en-US" dirty="0" smtClean="0"/>
              <a:t>EHD Propulsion Experiment  "Ionic Wind Tunnel"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604" y="2355945"/>
            <a:ext cx="1048512" cy="145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DC Power Supply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65644" y="2355945"/>
            <a:ext cx="1048512" cy="1450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DC-DC Step-up Conv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64748" y="2075529"/>
            <a:ext cx="1725168" cy="219456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4748" y="3806793"/>
            <a:ext cx="1725168" cy="219456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4748" y="2294985"/>
            <a:ext cx="1725168" cy="151180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"/>
                  <a:lumOff val="95000"/>
                </a:schemeClr>
              </a:gs>
              <a:gs pos="0">
                <a:schemeClr val="accent2">
                  <a:lumMod val="45000"/>
                  <a:lumOff val="55000"/>
                </a:schemeClr>
              </a:gs>
              <a:gs pos="13000">
                <a:schemeClr val="accent2">
                  <a:lumMod val="45000"/>
                  <a:lumOff val="55000"/>
                </a:schemeClr>
              </a:gs>
              <a:gs pos="32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 Dielectric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090172" y="4135977"/>
            <a:ext cx="365760" cy="633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46716" y="2758281"/>
            <a:ext cx="646176" cy="6461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49964" y="4879689"/>
            <a:ext cx="646176" cy="6461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01039" y="3593433"/>
            <a:ext cx="646176" cy="6461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2604" y="4292067"/>
            <a:ext cx="1048512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RTU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451116" y="3081369"/>
            <a:ext cx="4145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</p:cNvCxnSpPr>
          <p:nvPr/>
        </p:nvCxnSpPr>
        <p:spPr>
          <a:xfrm>
            <a:off x="5247215" y="3916521"/>
            <a:ext cx="1117533" cy="6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5989" y="2185257"/>
            <a:ext cx="1958758" cy="14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14156" y="2599785"/>
            <a:ext cx="491833" cy="80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05989" y="2185257"/>
            <a:ext cx="0" cy="4084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1081" y="3916521"/>
            <a:ext cx="1899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14156" y="3508089"/>
            <a:ext cx="4918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409874" y="3508089"/>
            <a:ext cx="0" cy="4084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0" idx="0"/>
          </p:cNvCxnSpPr>
          <p:nvPr/>
        </p:nvCxnSpPr>
        <p:spPr>
          <a:xfrm>
            <a:off x="5669804" y="2185257"/>
            <a:ext cx="0" cy="5730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69804" y="3404457"/>
            <a:ext cx="0" cy="5120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24127" y="4292067"/>
            <a:ext cx="0" cy="34009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2" idx="2"/>
          </p:cNvCxnSpPr>
          <p:nvPr/>
        </p:nvCxnSpPr>
        <p:spPr>
          <a:xfrm>
            <a:off x="2451116" y="5202777"/>
            <a:ext cx="4498848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470156" y="4632159"/>
            <a:ext cx="2453971" cy="1315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3"/>
          </p:cNvCxnSpPr>
          <p:nvPr/>
        </p:nvCxnSpPr>
        <p:spPr>
          <a:xfrm flipV="1">
            <a:off x="2451116" y="4910648"/>
            <a:ext cx="3102704" cy="930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553820" y="3404457"/>
            <a:ext cx="0" cy="150619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64145" y="2436780"/>
            <a:ext cx="55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Uhv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425792" y="3265851"/>
            <a:ext cx="46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Ihv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76295" y="5224677"/>
            <a:ext cx="127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Thrust (load cell)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12264" y="171459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EHD Thruster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3158" y="3726265"/>
            <a:ext cx="96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Modbus Control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4" idx="1"/>
          </p:cNvCxnSpPr>
          <p:nvPr/>
        </p:nvCxnSpPr>
        <p:spPr>
          <a:xfrm>
            <a:off x="777282" y="3081369"/>
            <a:ext cx="62532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77282" y="4917952"/>
            <a:ext cx="6334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84" y="6144446"/>
            <a:ext cx="8601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Ref: https</a:t>
            </a:r>
            <a:r>
              <a:rPr lang="en-US" sz="1400" i="1" dirty="0"/>
              <a:t>://</a:t>
            </a:r>
            <a:r>
              <a:rPr lang="en-US" sz="1400" i="1" dirty="0" err="1"/>
              <a:t>www.researchgate.net</a:t>
            </a:r>
            <a:r>
              <a:rPr lang="en-US" sz="1400" i="1" dirty="0"/>
              <a:t>/publication/235189622_A_Model_of_an_Ideal_Electrohydrodynamic_Thruster</a:t>
            </a:r>
          </a:p>
        </p:txBody>
      </p:sp>
    </p:spTree>
    <p:extLst>
      <p:ext uri="{BB962C8B-B14F-4D97-AF65-F5344CB8AC3E}">
        <p14:creationId xmlns:p14="http://schemas.microsoft.com/office/powerpoint/2010/main" val="3260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Files, Bindings, and 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extension points based on auxiliary schemas</a:t>
            </a:r>
          </a:p>
          <a:p>
            <a:pPr lvl="1"/>
            <a:r>
              <a:rPr lang="en-US" dirty="0" smtClean="0"/>
              <a:t>DataSchema, ProtocolBinding, Hyperlink</a:t>
            </a:r>
          </a:p>
          <a:p>
            <a:r>
              <a:rPr lang="en-US" dirty="0" smtClean="0"/>
              <a:t>Declaration Format - "</a:t>
            </a:r>
            <a:r>
              <a:rPr lang="en-US" dirty="0"/>
              <a:t>e</a:t>
            </a:r>
            <a:r>
              <a:rPr lang="en-US" dirty="0" smtClean="0"/>
              <a:t>xtensionPoint" in info block</a:t>
            </a:r>
          </a:p>
          <a:p>
            <a:r>
              <a:rPr lang="en-US" dirty="0" smtClean="0"/>
              <a:t>How to identify points in the base schema that the extension point is valid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74182"/>
            <a:ext cx="7293219" cy="1006474"/>
          </a:xfrm>
        </p:spPr>
        <p:txBody>
          <a:bodyPr/>
          <a:lstStyle/>
          <a:p>
            <a:r>
              <a:rPr lang="en-US" dirty="0" smtClean="0"/>
              <a:t>Extension Declaration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6273" y="1111203"/>
            <a:ext cx="82451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"extensionPoint": {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"DataSchema" : { 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"description": "Additional data schema constraints and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mappings",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"sdfRef": "#/sdfExtensionSchema/DataSchema"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},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"ProtocolBinding": {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"description": "Protocol Binding Form compatible with WoT TD Form",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  "sdfRef": "#/sdfExtensionSchema/ProtocolBinding"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    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8816" y="3173075"/>
            <a:ext cx="82451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"sdfAction":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"SetAmperage":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"sdfInputData":{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"sdfRef": "#/sdfThing/DCPowerSupply_LW3010E/sdfData/AmperageData",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"DataSchema":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"WidthInBits": 16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}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"ProtocolBinding":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"href": "tcp+modbus://192.168.1.1:502/",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"modv:unitID": 1,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"modv:regID": 1001,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"modv:function": "WriteHoldingRegister"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  <a:endParaRPr lang="is-I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8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128734"/>
            <a:ext cx="7293219" cy="1006474"/>
          </a:xfrm>
        </p:spPr>
        <p:txBody>
          <a:bodyPr/>
          <a:lstStyle/>
          <a:p>
            <a:r>
              <a:rPr lang="en-US" dirty="0" smtClean="0"/>
              <a:t>Semantic Proxy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1013771" y="3280062"/>
            <a:ext cx="736557" cy="910935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1013771" y="2049606"/>
            <a:ext cx="736557" cy="91093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OCFMap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1013771" y="4510518"/>
            <a:ext cx="736558" cy="910935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OMA Map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3256737" y="2681140"/>
            <a:ext cx="736557" cy="910935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OCF TM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3256736" y="3791514"/>
            <a:ext cx="736557" cy="910935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OMA TM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4556794" y="2681139"/>
            <a:ext cx="736557" cy="910935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OCF TD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56792" y="3791514"/>
            <a:ext cx="736557" cy="910935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OMA TD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4312314" y="5069650"/>
            <a:ext cx="736557" cy="910935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OMA MOD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 flipH="1">
            <a:off x="4312313" y="1439138"/>
            <a:ext cx="736557" cy="91093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OCF OAS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20263677">
            <a:off x="1937174" y="1892951"/>
            <a:ext cx="2366996" cy="8451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OCF Conversion</a:t>
            </a:r>
            <a:endParaRPr lang="en-US" sz="2000" dirty="0"/>
          </a:p>
        </p:txBody>
      </p:sp>
      <p:sp>
        <p:nvSpPr>
          <p:cNvPr id="16" name="Right Arrow 15"/>
          <p:cNvSpPr/>
          <p:nvPr/>
        </p:nvSpPr>
        <p:spPr>
          <a:xfrm rot="1255112">
            <a:off x="1939084" y="4706068"/>
            <a:ext cx="2357561" cy="87998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OMA Conversion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492551">
            <a:off x="1903032" y="2934834"/>
            <a:ext cx="1283178" cy="72211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SDF2TM</a:t>
            </a:r>
            <a:endParaRPr lang="en-US" sz="2000" dirty="0"/>
          </a:p>
        </p:txBody>
      </p:sp>
      <p:sp>
        <p:nvSpPr>
          <p:cNvPr id="18" name="Right Arrow 17"/>
          <p:cNvSpPr/>
          <p:nvPr/>
        </p:nvSpPr>
        <p:spPr>
          <a:xfrm>
            <a:off x="4026564" y="3911441"/>
            <a:ext cx="488956" cy="60364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68291" y="3109473"/>
            <a:ext cx="1517073" cy="11929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node-wot Proxy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068291" y="1298140"/>
            <a:ext cx="1517073" cy="11929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OCF Client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068290" y="4928652"/>
            <a:ext cx="1517073" cy="11929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OMA Server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5293351" y="3136607"/>
            <a:ext cx="774938" cy="15928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 flipV="1">
            <a:off x="5293349" y="4099986"/>
            <a:ext cx="790488" cy="14699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20" idx="1"/>
          </p:cNvCxnSpPr>
          <p:nvPr/>
        </p:nvCxnSpPr>
        <p:spPr>
          <a:xfrm>
            <a:off x="5048870" y="1894606"/>
            <a:ext cx="101942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21" idx="1"/>
          </p:cNvCxnSpPr>
          <p:nvPr/>
        </p:nvCxnSpPr>
        <p:spPr>
          <a:xfrm>
            <a:off x="5048871" y="5525118"/>
            <a:ext cx="1019419" cy="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-Down Arrow 36"/>
          <p:cNvSpPr/>
          <p:nvPr/>
        </p:nvSpPr>
        <p:spPr>
          <a:xfrm>
            <a:off x="6619009" y="2491073"/>
            <a:ext cx="446809" cy="618400"/>
          </a:xfrm>
          <a:prstGeom prst="up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Up-Down Arrow 37"/>
          <p:cNvSpPr/>
          <p:nvPr/>
        </p:nvSpPr>
        <p:spPr>
          <a:xfrm>
            <a:off x="6619009" y="4302406"/>
            <a:ext cx="446809" cy="618400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 rot="21121043">
            <a:off x="1909243" y="3840335"/>
            <a:ext cx="1283178" cy="72211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SDF2TM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" idx="3"/>
          </p:cNvCxnSpPr>
          <p:nvPr/>
        </p:nvCxnSpPr>
        <p:spPr>
          <a:xfrm flipV="1">
            <a:off x="1382049" y="2960541"/>
            <a:ext cx="0" cy="3195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 flipH="1" flipV="1">
            <a:off x="1382049" y="4173819"/>
            <a:ext cx="1" cy="3366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80365" y="1677741"/>
            <a:ext cx="1236519" cy="282719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68225" y="3018164"/>
            <a:ext cx="1236519" cy="2827191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4034407" y="2904642"/>
            <a:ext cx="488956" cy="60364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80170" y="425306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00501" y="276703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Construction Workflow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 flipH="1">
            <a:off x="3742901" y="2471168"/>
            <a:ext cx="1391804" cy="1581498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  Thing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817720" y="2349249"/>
            <a:ext cx="997012" cy="1252080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 Object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970120" y="2501649"/>
            <a:ext cx="997012" cy="1252080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 Object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1122520" y="2654049"/>
            <a:ext cx="997012" cy="1252080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 Object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1274920" y="2806449"/>
            <a:ext cx="997012" cy="1252080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 Object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61846" y="3362150"/>
            <a:ext cx="10832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7449" y="2974005"/>
            <a:ext cx="7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sdfRef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970120" y="4611801"/>
            <a:ext cx="1149412" cy="1252080"/>
          </a:xfrm>
          <a:prstGeom prst="snip1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 DS &amp; Forms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1932" y="3601330"/>
            <a:ext cx="1273126" cy="132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/>
          <p:cNvSpPr/>
          <p:nvPr/>
        </p:nvSpPr>
        <p:spPr>
          <a:xfrm flipH="1">
            <a:off x="6605674" y="2471168"/>
            <a:ext cx="1391804" cy="1581498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WoT</a:t>
            </a:r>
            <a:r>
              <a:rPr lang="en-US" dirty="0" smtClean="0"/>
              <a:t> TM/TD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317625" y="2888673"/>
            <a:ext cx="1155912" cy="8650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SDF2TD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50946" y="4427135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167444</TotalTime>
  <Words>864</Words>
  <Application>Microsoft Macintosh PowerPoint</Application>
  <PresentationFormat>Letter Paper (8.5x11 in)</PresentationFormat>
  <Paragraphs>221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Courier</vt:lpstr>
      <vt:lpstr>Monaco</vt:lpstr>
      <vt:lpstr>Arial</vt:lpstr>
      <vt:lpstr>Office Theme</vt:lpstr>
      <vt:lpstr>Custom Design</vt:lpstr>
      <vt:lpstr>ASDF  @IETF 110 Hackathon and WoT Plugfest</vt:lpstr>
      <vt:lpstr>1.next</vt:lpstr>
      <vt:lpstr>W3C WoT and SDF/OneDM </vt:lpstr>
      <vt:lpstr>Modbus Integration Test Case </vt:lpstr>
      <vt:lpstr>EHD Propulsion Experiment  "Ionic Wind Tunnel"</vt:lpstr>
      <vt:lpstr>Mapping Files, Bindings, and Extension Points</vt:lpstr>
      <vt:lpstr>Extension Declaration Format</vt:lpstr>
      <vt:lpstr>Semantic Proxy</vt:lpstr>
      <vt:lpstr>Model Construction Workflow</vt:lpstr>
      <vt:lpstr>Data type question</vt:lpstr>
      <vt:lpstr>Mapping File</vt:lpstr>
      <vt:lpstr>Processing model for external references</vt:lpstr>
      <vt:lpstr>Actions</vt:lpstr>
      <vt:lpstr>Events</vt:lpstr>
      <vt:lpstr>References</vt:lpstr>
      <vt:lpstr>Back up</vt:lpstr>
      <vt:lpstr>Versioning scheme (modification to YANG’s new versioning scheme for OneDM)</vt:lpstr>
      <vt:lpstr>OLD Model versioning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412</cp:revision>
  <cp:lastPrinted>2021-03-02T18:08:48Z</cp:lastPrinted>
  <dcterms:created xsi:type="dcterms:W3CDTF">2020-07-17T12:11:39Z</dcterms:created>
  <dcterms:modified xsi:type="dcterms:W3CDTF">2021-03-05T02:16:21Z</dcterms:modified>
</cp:coreProperties>
</file>