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60" r:id="rId4"/>
    <p:sldId id="278" r:id="rId5"/>
    <p:sldId id="279" r:id="rId6"/>
    <p:sldId id="280" r:id="rId7"/>
    <p:sldId id="259" r:id="rId8"/>
    <p:sldId id="270" r:id="rId9"/>
    <p:sldId id="261" r:id="rId10"/>
    <p:sldId id="262" r:id="rId11"/>
    <p:sldId id="263" r:id="rId12"/>
    <p:sldId id="264" r:id="rId13"/>
    <p:sldId id="265" r:id="rId14"/>
    <p:sldId id="268" r:id="rId15"/>
    <p:sldId id="266" r:id="rId16"/>
    <p:sldId id="267" r:id="rId17"/>
    <p:sldId id="269" r:id="rId18"/>
    <p:sldId id="274" r:id="rId19"/>
    <p:sldId id="281" r:id="rId20"/>
    <p:sldId id="282" r:id="rId21"/>
    <p:sldId id="283" r:id="rId22"/>
    <p:sldId id="284" r:id="rId23"/>
    <p:sldId id="285" r:id="rId24"/>
    <p:sldId id="289" r:id="rId25"/>
    <p:sldId id="292" r:id="rId26"/>
    <p:sldId id="290" r:id="rId27"/>
    <p:sldId id="293" r:id="rId28"/>
    <p:sldId id="294" r:id="rId29"/>
    <p:sldId id="295" r:id="rId30"/>
    <p:sldId id="296" r:id="rId31"/>
    <p:sldId id="291" r:id="rId32"/>
    <p:sldId id="297" r:id="rId33"/>
    <p:sldId id="298" r:id="rId34"/>
    <p:sldId id="299" r:id="rId35"/>
    <p:sldId id="301" r:id="rId36"/>
    <p:sldId id="300" r:id="rId37"/>
    <p:sldId id="302" r:id="rId38"/>
    <p:sldId id="303" r:id="rId39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47"/>
    <p:restoredTop sz="94650"/>
  </p:normalViewPr>
  <p:slideViewPr>
    <p:cSldViewPr snapToGrid="0" snapToObjects="1">
      <p:cViewPr varScale="1">
        <p:scale>
          <a:sx n="123" d="100"/>
          <a:sy n="123" d="100"/>
        </p:scale>
        <p:origin x="11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7EDBF-1783-6543-A668-FCF30E10D4FA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8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ne-data-model/playground" TargetMode="External"/><Relationship Id="rId4" Type="http://schemas.openxmlformats.org/officeDocument/2006/relationships/hyperlink" Target="https://github.com/tum-ei-esi/virtual-thing" TargetMode="External"/><Relationship Id="rId5" Type="http://schemas.openxmlformats.org/officeDocument/2006/relationships/hyperlink" Target="https://www.w3.org/TR/2019/CR-wot-thing-description-20191106/" TargetMode="External"/><Relationship Id="rId6" Type="http://schemas.openxmlformats.org/officeDocument/2006/relationships/hyperlink" Target="https://www.w3.org/TR/2019/CR-wot-architecture-20191106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one-data-model/languag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7835"/>
            <a:ext cx="7772400" cy="2387600"/>
          </a:xfrm>
        </p:spPr>
        <p:txBody>
          <a:bodyPr/>
          <a:lstStyle/>
          <a:p>
            <a:r>
              <a:rPr lang="en-US" dirty="0" smtClean="0"/>
              <a:t>One Data Model</a:t>
            </a:r>
            <a:r>
              <a:rPr lang="en-US" dirty="0"/>
              <a:t/>
            </a:r>
            <a:br>
              <a:rPr lang="en-US" dirty="0"/>
            </a:br>
            <a:r>
              <a:rPr lang="en-US" sz="4800" dirty="0" smtClean="0"/>
              <a:t>Semantic Definitions for Connected Things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69629"/>
            <a:ext cx="6858000" cy="1655762"/>
          </a:xfrm>
        </p:spPr>
        <p:txBody>
          <a:bodyPr/>
          <a:lstStyle/>
          <a:p>
            <a:r>
              <a:rPr lang="en-US" dirty="0"/>
              <a:t>T2TRG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WoT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Workshop on </a:t>
            </a:r>
            <a:r>
              <a:rPr lang="en-US" dirty="0" err="1"/>
              <a:t>IoT</a:t>
            </a:r>
            <a:r>
              <a:rPr lang="en-US" dirty="0"/>
              <a:t> </a:t>
            </a:r>
            <a:r>
              <a:rPr lang="en-US" dirty="0" smtClean="0"/>
              <a:t>Semantics @IETF 106</a:t>
            </a:r>
          </a:p>
          <a:p>
            <a:r>
              <a:rPr lang="en-US" dirty="0" smtClean="0"/>
              <a:t>November 14,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778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odmProperty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545" y="1825625"/>
            <a:ext cx="7995805" cy="4351338"/>
          </a:xfrm>
        </p:spPr>
        <p:txBody>
          <a:bodyPr/>
          <a:lstStyle/>
          <a:p>
            <a:r>
              <a:rPr lang="en-US" dirty="0" smtClean="0"/>
              <a:t>Elements that represent the state of a connected thing </a:t>
            </a:r>
            <a:r>
              <a:rPr lang="mr-IN" dirty="0" smtClean="0"/>
              <a:t>–</a:t>
            </a:r>
            <a:r>
              <a:rPr lang="en-US" dirty="0" smtClean="0"/>
              <a:t> direct affordance to instances of Data Types</a:t>
            </a:r>
          </a:p>
          <a:p>
            <a:r>
              <a:rPr lang="en-US" dirty="0" smtClean="0"/>
              <a:t>Read and Write meta-operations on Data elements</a:t>
            </a:r>
          </a:p>
          <a:p>
            <a:r>
              <a:rPr lang="en-US" dirty="0" smtClean="0"/>
              <a:t>Read meta-operation returns the representation of state</a:t>
            </a:r>
          </a:p>
          <a:p>
            <a:r>
              <a:rPr lang="en-US" dirty="0" smtClean="0"/>
              <a:t>Write meta-operation uses a supplied representation to update state</a:t>
            </a:r>
          </a:p>
          <a:p>
            <a:r>
              <a:rPr lang="en-US" dirty="0" smtClean="0"/>
              <a:t>For example, the operational mode of a thermostat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530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odmAction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Affordance, usually to control a physical world effector that is associated with a connected thing</a:t>
            </a:r>
          </a:p>
          <a:p>
            <a:r>
              <a:rPr lang="en-US" dirty="0" smtClean="0"/>
              <a:t>Also emulates function calls</a:t>
            </a:r>
          </a:p>
          <a:p>
            <a:r>
              <a:rPr lang="en-US" dirty="0" smtClean="0"/>
              <a:t>Invoke meta-operation with zero or more input data parameters</a:t>
            </a:r>
          </a:p>
          <a:p>
            <a:r>
              <a:rPr lang="en-US" dirty="0" smtClean="0"/>
              <a:t>Output data returns information including status of long running actions</a:t>
            </a:r>
          </a:p>
          <a:p>
            <a:r>
              <a:rPr lang="en-US" dirty="0" smtClean="0"/>
              <a:t>E.g. locking or unlocking a door 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959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9262"/>
            <a:ext cx="7886700" cy="1325563"/>
          </a:xfrm>
        </p:spPr>
        <p:txBody>
          <a:bodyPr/>
          <a:lstStyle/>
          <a:p>
            <a:r>
              <a:rPr lang="en-US" dirty="0" err="1" smtClean="0"/>
              <a:t>odmEvent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 smtClean="0"/>
              <a:t>An affordance to obtain happenings associated with the connected thing, often to receive asynchronous or unsolicited notification messages</a:t>
            </a:r>
          </a:p>
          <a:p>
            <a:r>
              <a:rPr lang="en-US" dirty="0" smtClean="0"/>
              <a:t>Subscribe meta-operation to map to most protocols, e.g. </a:t>
            </a:r>
            <a:r>
              <a:rPr lang="en-US" dirty="0" err="1" smtClean="0"/>
              <a:t>CoAP</a:t>
            </a:r>
            <a:r>
              <a:rPr lang="en-US" dirty="0" smtClean="0"/>
              <a:t> Observe, MQTT Subscribe, HTTP long poll or </a:t>
            </a:r>
            <a:r>
              <a:rPr lang="en-US" dirty="0" err="1" smtClean="0"/>
              <a:t>eventSource</a:t>
            </a:r>
            <a:endParaRPr lang="en-US" dirty="0" smtClean="0"/>
          </a:p>
          <a:p>
            <a:r>
              <a:rPr lang="en-US" dirty="0" smtClean="0"/>
              <a:t>Could be notifications of state changes, also alerts and alarms</a:t>
            </a:r>
          </a:p>
          <a:p>
            <a:r>
              <a:rPr lang="en-US" dirty="0"/>
              <a:t>Output data contains state or application </a:t>
            </a:r>
            <a:r>
              <a:rPr lang="en-US" dirty="0" smtClean="0"/>
              <a:t>messages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868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9262"/>
            <a:ext cx="7886700" cy="1325563"/>
          </a:xfrm>
        </p:spPr>
        <p:txBody>
          <a:bodyPr/>
          <a:lstStyle/>
          <a:p>
            <a:r>
              <a:rPr lang="en-US" dirty="0" err="1" smtClean="0"/>
              <a:t>odmData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34825"/>
            <a:ext cx="7886700" cy="4351338"/>
          </a:xfrm>
        </p:spPr>
        <p:txBody>
          <a:bodyPr/>
          <a:lstStyle/>
          <a:p>
            <a:r>
              <a:rPr lang="en-US" dirty="0" smtClean="0"/>
              <a:t>Reusable definitions for data types </a:t>
            </a:r>
            <a:r>
              <a:rPr lang="mr-IN" dirty="0" smtClean="0"/>
              <a:t>–</a:t>
            </a:r>
            <a:r>
              <a:rPr lang="en-US" dirty="0" smtClean="0"/>
              <a:t> JSON Schema</a:t>
            </a:r>
          </a:p>
          <a:p>
            <a:r>
              <a:rPr lang="en-US" dirty="0" smtClean="0"/>
              <a:t>May use the same </a:t>
            </a:r>
            <a:r>
              <a:rPr lang="en-US" dirty="0" err="1" smtClean="0"/>
              <a:t>odmData</a:t>
            </a:r>
            <a:r>
              <a:rPr lang="en-US" dirty="0" smtClean="0"/>
              <a:t> definition for </a:t>
            </a:r>
            <a:r>
              <a:rPr lang="en-US" dirty="0" err="1" smtClean="0"/>
              <a:t>odmProperty</a:t>
            </a:r>
            <a:r>
              <a:rPr lang="en-US" dirty="0" smtClean="0"/>
              <a:t> as for </a:t>
            </a:r>
            <a:r>
              <a:rPr lang="en-US" dirty="0" err="1" smtClean="0"/>
              <a:t>odmAction</a:t>
            </a:r>
            <a:r>
              <a:rPr lang="en-US" dirty="0" smtClean="0"/>
              <a:t> input data, </a:t>
            </a:r>
            <a:r>
              <a:rPr lang="en-US" dirty="0" err="1" smtClean="0"/>
              <a:t>odmEvent</a:t>
            </a:r>
            <a:r>
              <a:rPr lang="en-US" dirty="0" smtClean="0"/>
              <a:t> output data</a:t>
            </a:r>
          </a:p>
          <a:p>
            <a:r>
              <a:rPr lang="en-US" dirty="0" smtClean="0"/>
              <a:t>Defines a semantic type, e.g. </a:t>
            </a:r>
            <a:r>
              <a:rPr lang="en-US" dirty="0" err="1" smtClean="0"/>
              <a:t>temperatureData</a:t>
            </a:r>
            <a:r>
              <a:rPr lang="en-US" dirty="0" smtClean="0"/>
              <a:t>, and basic data type (number, string, </a:t>
            </a:r>
            <a:r>
              <a:rPr lang="en-US" dirty="0" err="1" smtClean="0"/>
              <a:t>boolean</a:t>
            </a:r>
            <a:r>
              <a:rPr lang="en-US" dirty="0" smtClean="0"/>
              <a:t>), with additional constraints (</a:t>
            </a:r>
            <a:r>
              <a:rPr lang="en-US" dirty="0" err="1"/>
              <a:t>e</a:t>
            </a:r>
            <a:r>
              <a:rPr lang="en-US" dirty="0" err="1" smtClean="0"/>
              <a:t>num</a:t>
            </a:r>
            <a:r>
              <a:rPr lang="en-US" dirty="0" smtClean="0"/>
              <a:t>, minimum, maximum, number of decimal places, etc.), and associations with quantities and units</a:t>
            </a:r>
          </a:p>
          <a:p>
            <a:r>
              <a:rPr lang="en-US" dirty="0" smtClean="0"/>
              <a:t>Well known types for date, time, URL, UID, etc.</a:t>
            </a:r>
          </a:p>
        </p:txBody>
      </p:sp>
    </p:spTree>
    <p:extLst>
      <p:ext uri="{BB962C8B-B14F-4D97-AF65-F5344CB8AC3E}">
        <p14:creationId xmlns:p14="http://schemas.microsoft.com/office/powerpoint/2010/main" val="2054316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odmObject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collection of Properties, Actions, and Events</a:t>
            </a:r>
          </a:p>
          <a:p>
            <a:r>
              <a:rPr lang="en-US" dirty="0" smtClean="0"/>
              <a:t>Work together to perform some discrete function</a:t>
            </a:r>
          </a:p>
          <a:p>
            <a:r>
              <a:rPr lang="en-US" dirty="0" smtClean="0"/>
              <a:t>On/off switch, light dimming, color control, door lock/unlock</a:t>
            </a:r>
          </a:p>
          <a:p>
            <a:r>
              <a:rPr lang="en-US" dirty="0" err="1" smtClean="0"/>
              <a:t>odmObject</a:t>
            </a:r>
            <a:r>
              <a:rPr lang="en-US" dirty="0" smtClean="0"/>
              <a:t> is the main point of commonality for interoperability</a:t>
            </a:r>
          </a:p>
          <a:p>
            <a:r>
              <a:rPr lang="en-US" dirty="0" smtClean="0"/>
              <a:t>Similar functional </a:t>
            </a:r>
            <a:r>
              <a:rPr lang="en-US" dirty="0" err="1" smtClean="0"/>
              <a:t>odmObjects</a:t>
            </a:r>
            <a:r>
              <a:rPr lang="en-US" dirty="0" smtClean="0"/>
              <a:t> have similar affordances</a:t>
            </a:r>
          </a:p>
          <a:p>
            <a:r>
              <a:rPr lang="en-US" dirty="0" smtClean="0"/>
              <a:t>Defines minimum required set of affordances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805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odmThing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collection of </a:t>
            </a:r>
            <a:r>
              <a:rPr lang="en-US" dirty="0" err="1" smtClean="0"/>
              <a:t>odmObjects</a:t>
            </a:r>
            <a:r>
              <a:rPr lang="en-US" dirty="0" smtClean="0"/>
              <a:t> and </a:t>
            </a:r>
            <a:r>
              <a:rPr lang="en-US" dirty="0" err="1" smtClean="0"/>
              <a:t>odmThings</a:t>
            </a:r>
            <a:r>
              <a:rPr lang="en-US" dirty="0" smtClean="0"/>
              <a:t> that work together in a complementary way</a:t>
            </a:r>
          </a:p>
          <a:p>
            <a:r>
              <a:rPr lang="en-US" dirty="0" smtClean="0"/>
              <a:t>A light control thing may have on/off switch control, dimming control, and color control objects</a:t>
            </a:r>
          </a:p>
          <a:p>
            <a:r>
              <a:rPr lang="en-US" dirty="0" smtClean="0"/>
              <a:t>A product thing may have several light things and other types of things, allowing for nested modular composition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907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odmView</a:t>
            </a:r>
            <a:r>
              <a:rPr lang="en-US" dirty="0" smtClean="0"/>
              <a:t> (Interface)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odmView</a:t>
            </a:r>
            <a:r>
              <a:rPr lang="en-US" dirty="0" smtClean="0"/>
              <a:t> is for defining virtual interfaces to a thing</a:t>
            </a:r>
          </a:p>
          <a:p>
            <a:r>
              <a:rPr lang="en-US" dirty="0" smtClean="0"/>
              <a:t>For example, an interface may have limited functionality traded off for small data size over the air</a:t>
            </a:r>
          </a:p>
          <a:p>
            <a:r>
              <a:rPr lang="en-US" dirty="0" err="1" smtClean="0"/>
              <a:t>odmViews</a:t>
            </a:r>
            <a:r>
              <a:rPr lang="en-US" dirty="0" smtClean="0"/>
              <a:t> are composed of </a:t>
            </a:r>
            <a:r>
              <a:rPr lang="en-US" dirty="0" err="1" smtClean="0"/>
              <a:t>odmObjects</a:t>
            </a:r>
            <a:r>
              <a:rPr lang="en-US" dirty="0" smtClean="0"/>
              <a:t> and </a:t>
            </a:r>
            <a:r>
              <a:rPr lang="en-US" dirty="0" err="1" smtClean="0"/>
              <a:t>odmThings</a:t>
            </a:r>
            <a:r>
              <a:rPr lang="en-US" dirty="0" smtClean="0"/>
              <a:t> that are defined elsewhere in the model, with additional qualities to constrain and define the behavior of the interface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789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SDF Language Design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</a:t>
            </a:r>
            <a:r>
              <a:rPr lang="mr-IN" dirty="0" smtClean="0"/>
              <a:t>–</a:t>
            </a:r>
            <a:r>
              <a:rPr lang="en-US" dirty="0" smtClean="0"/>
              <a:t> Functional structure</a:t>
            </a:r>
          </a:p>
          <a:p>
            <a:r>
              <a:rPr lang="en-US" dirty="0" smtClean="0"/>
              <a:t>Definitions and Declarations</a:t>
            </a:r>
          </a:p>
          <a:p>
            <a:r>
              <a:rPr lang="en-US" dirty="0" smtClean="0"/>
              <a:t>References using JSON Pointer</a:t>
            </a:r>
          </a:p>
          <a:p>
            <a:r>
              <a:rPr lang="en-US" dirty="0"/>
              <a:t>Processing model </a:t>
            </a:r>
            <a:r>
              <a:rPr lang="mr-IN" dirty="0"/>
              <a:t>–</a:t>
            </a:r>
            <a:r>
              <a:rPr lang="en-US" dirty="0"/>
              <a:t> namespaces and files</a:t>
            </a:r>
          </a:p>
          <a:p>
            <a:r>
              <a:rPr lang="en-US" dirty="0" smtClean="0"/>
              <a:t>High Level Composition</a:t>
            </a:r>
          </a:p>
        </p:txBody>
      </p:sp>
    </p:spTree>
    <p:extLst>
      <p:ext uri="{BB962C8B-B14F-4D97-AF65-F5344CB8AC3E}">
        <p14:creationId xmlns:p14="http://schemas.microsoft.com/office/powerpoint/2010/main" val="404526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0044"/>
            <a:ext cx="7886700" cy="1325563"/>
          </a:xfrm>
        </p:spPr>
        <p:txBody>
          <a:bodyPr/>
          <a:lstStyle/>
          <a:p>
            <a:r>
              <a:rPr lang="en-US" dirty="0" smtClean="0"/>
              <a:t>SDF Design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 smtClean="0"/>
              <a:t>JSON based DSL </a:t>
            </a:r>
            <a:r>
              <a:rPr lang="mr-IN" dirty="0" smtClean="0"/>
              <a:t>–</a:t>
            </a:r>
            <a:r>
              <a:rPr lang="en-US" dirty="0" smtClean="0"/>
              <a:t> JSON Schema validation</a:t>
            </a:r>
          </a:p>
          <a:p>
            <a:r>
              <a:rPr lang="en-US" dirty="0" smtClean="0"/>
              <a:t>Associates semantic terms with type definitions of ODM classes</a:t>
            </a:r>
          </a:p>
          <a:p>
            <a:r>
              <a:rPr lang="en-US" dirty="0" smtClean="0"/>
              <a:t>Example </a:t>
            </a:r>
            <a:r>
              <a:rPr lang="en-US" dirty="0" err="1" smtClean="0"/>
              <a:t>odmObject</a:t>
            </a:r>
            <a:r>
              <a:rPr lang="en-US" dirty="0" smtClean="0"/>
              <a:t> definition for a simple binary (on/off) switch control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odmObject</a:t>
            </a:r>
            <a:r>
              <a:rPr lang="en-US" dirty="0" smtClean="0"/>
              <a:t> for "Switch" object has three affordances:</a:t>
            </a:r>
          </a:p>
          <a:p>
            <a:pPr lvl="1"/>
            <a:r>
              <a:rPr lang="en-US" dirty="0" err="1" smtClean="0"/>
              <a:t>odmProperty</a:t>
            </a:r>
            <a:r>
              <a:rPr lang="en-US" dirty="0" smtClean="0"/>
              <a:t> for state "value" with a defined string </a:t>
            </a:r>
            <a:r>
              <a:rPr lang="en-US" dirty="0" err="1" smtClean="0"/>
              <a:t>enum</a:t>
            </a:r>
            <a:r>
              <a:rPr lang="en-US" dirty="0" smtClean="0"/>
              <a:t> allowing "on" and "off" values</a:t>
            </a:r>
          </a:p>
          <a:p>
            <a:pPr lvl="1"/>
            <a:r>
              <a:rPr lang="en-US" dirty="0" err="1" smtClean="0"/>
              <a:t>odmActions</a:t>
            </a:r>
            <a:r>
              <a:rPr lang="en-US" dirty="0" smtClean="0"/>
              <a:t> for "on" and "off" (that implicitly act on the "State" Property)</a:t>
            </a:r>
          </a:p>
        </p:txBody>
      </p:sp>
    </p:spTree>
    <p:extLst>
      <p:ext uri="{BB962C8B-B14F-4D97-AF65-F5344CB8AC3E}">
        <p14:creationId xmlns:p14="http://schemas.microsoft.com/office/powerpoint/2010/main" val="684772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0027" y="-200099"/>
            <a:ext cx="7137811" cy="1325563"/>
          </a:xfrm>
        </p:spPr>
        <p:txBody>
          <a:bodyPr/>
          <a:lstStyle/>
          <a:p>
            <a:pPr algn="r"/>
            <a:r>
              <a:rPr lang="en-US" dirty="0" smtClean="0"/>
              <a:t>SDF - Simple Definition Format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1725" y="363915"/>
            <a:ext cx="8832275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info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"title": "Example file for ODM Simple JSON Definition Format",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"version": "20190404",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"copyright": "Copyright 2019 Example Corp. All rights reserved.",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"license": "http://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example.com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/license"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},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namespace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http://</a:t>
            </a:r>
            <a:r>
              <a:rPr lang="en-US" sz="1600" dirty="0" err="1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example.com</a:t>
            </a:r>
            <a:r>
              <a:rPr lang="en-US" sz="16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/capability/</a:t>
            </a:r>
            <a:r>
              <a:rPr lang="en-US" sz="1600" dirty="0" err="1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odm</a:t>
            </a:r>
            <a:r>
              <a:rPr lang="en-US" sz="16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},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defaultNamespace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odmObject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Switch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 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odmProperty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"</a:t>
            </a:r>
            <a:r>
              <a:rPr lang="en-US" sz="16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value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  "type": "string",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enum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["</a:t>
            </a:r>
            <a:r>
              <a:rPr lang="en-US" sz="16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 "</a:t>
            </a:r>
            <a:r>
              <a:rPr lang="en-US" sz="16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off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"]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}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},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odmAction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"</a:t>
            </a:r>
            <a:r>
              <a:rPr lang="en-US" sz="16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{},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"</a:t>
            </a:r>
            <a:r>
              <a:rPr lang="en-US" sz="16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off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{}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}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}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}</a:t>
            </a:r>
          </a:p>
          <a:p>
            <a:r>
              <a:rPr lang="en-US" sz="1600" dirty="0">
                <a:effectLst/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5058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0435"/>
            <a:ext cx="7886700" cy="1325563"/>
          </a:xfrm>
        </p:spPr>
        <p:txBody>
          <a:bodyPr/>
          <a:lstStyle/>
          <a:p>
            <a:r>
              <a:rPr lang="en-US" dirty="0" smtClean="0"/>
              <a:t>What is One Data Model?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94452"/>
            <a:ext cx="7886700" cy="4351338"/>
          </a:xfrm>
        </p:spPr>
        <p:txBody>
          <a:bodyPr/>
          <a:lstStyle/>
          <a:p>
            <a:r>
              <a:rPr lang="en-US" dirty="0" smtClean="0"/>
              <a:t>A loose organization of SDOs, Device vendors, </a:t>
            </a:r>
            <a:r>
              <a:rPr lang="en-US" dirty="0" err="1" smtClean="0"/>
              <a:t>IoT</a:t>
            </a:r>
            <a:r>
              <a:rPr lang="en-US" dirty="0" smtClean="0"/>
              <a:t> Platform operators, and </a:t>
            </a:r>
            <a:r>
              <a:rPr lang="en-US" dirty="0" err="1" smtClean="0"/>
              <a:t>IoT</a:t>
            </a:r>
            <a:r>
              <a:rPr lang="en-US" dirty="0" smtClean="0"/>
              <a:t> experts</a:t>
            </a:r>
          </a:p>
          <a:p>
            <a:r>
              <a:rPr lang="en-US" dirty="0" smtClean="0"/>
              <a:t>Goal is to harmonize </a:t>
            </a:r>
            <a:r>
              <a:rPr lang="en-US" dirty="0" err="1" smtClean="0"/>
              <a:t>IoT</a:t>
            </a:r>
            <a:r>
              <a:rPr lang="en-US" dirty="0" smtClean="0"/>
              <a:t> semantic models across SDOs and vendors</a:t>
            </a:r>
          </a:p>
          <a:p>
            <a:r>
              <a:rPr lang="en-US" dirty="0"/>
              <a:t>H</a:t>
            </a:r>
            <a:r>
              <a:rPr lang="en-US" dirty="0" smtClean="0"/>
              <a:t>eavy participation from connected home sector</a:t>
            </a:r>
          </a:p>
          <a:p>
            <a:r>
              <a:rPr lang="en-US" dirty="0" smtClean="0"/>
              <a:t>Initially </a:t>
            </a:r>
            <a:r>
              <a:rPr lang="mr-IN" dirty="0" smtClean="0"/>
              <a:t>–</a:t>
            </a:r>
            <a:r>
              <a:rPr lang="en-US" dirty="0" smtClean="0"/>
              <a:t> a common "language" for </a:t>
            </a:r>
            <a:r>
              <a:rPr lang="en-US" dirty="0" err="1" smtClean="0"/>
              <a:t>IoT</a:t>
            </a:r>
            <a:r>
              <a:rPr lang="en-US" dirty="0" smtClean="0"/>
              <a:t> semantic models, usable by application domain experts</a:t>
            </a:r>
          </a:p>
          <a:p>
            <a:r>
              <a:rPr lang="en-US" dirty="0" smtClean="0"/>
              <a:t>Eventually - convergence of semantic definitions for common </a:t>
            </a:r>
            <a:r>
              <a:rPr lang="en-US" dirty="0" err="1" smtClean="0"/>
              <a:t>IoT</a:t>
            </a:r>
            <a:r>
              <a:rPr lang="en-US" dirty="0" smtClean="0"/>
              <a:t> device types, broad adoption of the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122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155" y="134178"/>
            <a:ext cx="7886700" cy="1325563"/>
          </a:xfrm>
        </p:spPr>
        <p:txBody>
          <a:bodyPr/>
          <a:lstStyle/>
          <a:p>
            <a:r>
              <a:rPr lang="en-US" dirty="0"/>
              <a:t>Simple example </a:t>
            </a:r>
            <a:r>
              <a:rPr lang="mr-IN" dirty="0"/>
              <a:t>–</a:t>
            </a:r>
            <a:r>
              <a:rPr lang="en-US" dirty="0"/>
              <a:t> Info and namespace definitions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509155" y="2414207"/>
            <a:ext cx="83854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b="0" dirty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info</a:t>
            </a:r>
            <a:r>
              <a:rPr lang="en-US" sz="1600" b="0" dirty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b="0" dirty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en-US" sz="1600" b="0" dirty="0">
                <a:effectLst/>
                <a:latin typeface="Courier" charset="0"/>
                <a:ea typeface="Courier" charset="0"/>
                <a:cs typeface="Courier" charset="0"/>
              </a:rPr>
              <a:t>": "Example file for ODM Simple JSON Definition Format",</a:t>
            </a:r>
          </a:p>
          <a:p>
            <a:r>
              <a:rPr lang="en-US" sz="1600" b="0" dirty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version</a:t>
            </a:r>
            <a:r>
              <a:rPr lang="en-US" sz="1600" b="0" dirty="0">
                <a:effectLst/>
                <a:latin typeface="Courier" charset="0"/>
                <a:ea typeface="Courier" charset="0"/>
                <a:cs typeface="Courier" charset="0"/>
              </a:rPr>
              <a:t>": "20190404",</a:t>
            </a:r>
          </a:p>
          <a:p>
            <a:r>
              <a:rPr lang="en-US" sz="1600" b="0" dirty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copyright</a:t>
            </a:r>
            <a:r>
              <a:rPr lang="en-US" sz="1600" b="0" dirty="0">
                <a:effectLst/>
                <a:latin typeface="Courier" charset="0"/>
                <a:ea typeface="Courier" charset="0"/>
                <a:cs typeface="Courier" charset="0"/>
              </a:rPr>
              <a:t>": "Copyright 2019 </a:t>
            </a:r>
            <a:r>
              <a:rPr lang="en-US" sz="1600" b="0" dirty="0" err="1">
                <a:effectLst/>
                <a:latin typeface="Courier" charset="0"/>
                <a:ea typeface="Courier" charset="0"/>
                <a:cs typeface="Courier" charset="0"/>
              </a:rPr>
              <a:t>Xcorp</a:t>
            </a:r>
            <a:r>
              <a:rPr lang="en-US" sz="1600" b="0" dirty="0">
                <a:effectLst/>
                <a:latin typeface="Courier" charset="0"/>
                <a:ea typeface="Courier" charset="0"/>
                <a:cs typeface="Courier" charset="0"/>
              </a:rPr>
              <a:t>, Inc. All rights reserved.",</a:t>
            </a:r>
          </a:p>
          <a:p>
            <a:r>
              <a:rPr lang="en-US" sz="1600" b="0" dirty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license</a:t>
            </a:r>
            <a:r>
              <a:rPr lang="en-US" sz="1600" b="0" dirty="0">
                <a:effectLst/>
                <a:latin typeface="Courier" charset="0"/>
                <a:ea typeface="Courier" charset="0"/>
                <a:cs typeface="Courier" charset="0"/>
              </a:rPr>
              <a:t>": "http://</a:t>
            </a:r>
            <a:r>
              <a:rPr lang="en-US" sz="1600" b="0" dirty="0" err="1">
                <a:effectLst/>
                <a:latin typeface="Courier" charset="0"/>
                <a:ea typeface="Courier" charset="0"/>
                <a:cs typeface="Courier" charset="0"/>
              </a:rPr>
              <a:t>example.com</a:t>
            </a:r>
            <a:r>
              <a:rPr lang="en-US" sz="1600" b="0" dirty="0">
                <a:effectLst/>
                <a:latin typeface="Courier" charset="0"/>
                <a:ea typeface="Courier" charset="0"/>
                <a:cs typeface="Courier" charset="0"/>
              </a:rPr>
              <a:t>/license"</a:t>
            </a:r>
          </a:p>
          <a:p>
            <a:r>
              <a:rPr lang="en-US" sz="1600" b="0" dirty="0">
                <a:effectLst/>
                <a:latin typeface="Courier" charset="0"/>
                <a:ea typeface="Courier" charset="0"/>
                <a:cs typeface="Courier" charset="0"/>
              </a:rPr>
              <a:t>},</a:t>
            </a:r>
          </a:p>
        </p:txBody>
      </p:sp>
      <p:sp>
        <p:nvSpPr>
          <p:cNvPr id="5" name="Rectangle 4"/>
          <p:cNvSpPr/>
          <p:nvPr/>
        </p:nvSpPr>
        <p:spPr>
          <a:xfrm>
            <a:off x="509155" y="4578341"/>
            <a:ext cx="83854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b="0" dirty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namespace</a:t>
            </a:r>
            <a:r>
              <a:rPr lang="en-US" sz="1600" b="0" dirty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b="0" dirty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 err="1">
                <a:effectLst/>
                <a:latin typeface="Courier" charset="0"/>
                <a:ea typeface="Courier" charset="0"/>
                <a:cs typeface="Courier" charset="0"/>
              </a:rPr>
              <a:t>ocf</a:t>
            </a:r>
            <a:r>
              <a:rPr lang="en-US" sz="1600" b="0" dirty="0">
                <a:effectLst/>
                <a:latin typeface="Courier" charset="0"/>
                <a:ea typeface="Courier" charset="0"/>
                <a:cs typeface="Courier" charset="0"/>
              </a:rPr>
              <a:t>": "http://</a:t>
            </a:r>
            <a:r>
              <a:rPr lang="en-US" sz="1600" b="0" dirty="0" err="1">
                <a:effectLst/>
                <a:latin typeface="Courier" charset="0"/>
                <a:ea typeface="Courier" charset="0"/>
                <a:cs typeface="Courier" charset="0"/>
              </a:rPr>
              <a:t>example.org</a:t>
            </a:r>
            <a:r>
              <a:rPr lang="en-US" sz="1600" b="0" dirty="0">
                <a:effectLst/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0" dirty="0" err="1">
                <a:effectLst/>
                <a:latin typeface="Courier" charset="0"/>
                <a:ea typeface="Courier" charset="0"/>
                <a:cs typeface="Courier" charset="0"/>
              </a:rPr>
              <a:t>ocf</a:t>
            </a:r>
            <a:r>
              <a:rPr lang="en-US" sz="1600" b="0" dirty="0">
                <a:effectLst/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0" dirty="0" err="1">
                <a:effectLst/>
                <a:latin typeface="Courier" charset="0"/>
                <a:ea typeface="Courier" charset="0"/>
                <a:cs typeface="Courier" charset="0"/>
              </a:rPr>
              <a:t>odm</a:t>
            </a:r>
            <a:r>
              <a:rPr lang="en-US" sz="1600" b="0" dirty="0">
                <a:effectLst/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b="0" dirty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 err="1">
                <a:effectLst/>
                <a:latin typeface="Courier" charset="0"/>
                <a:ea typeface="Courier" charset="0"/>
                <a:cs typeface="Courier" charset="0"/>
              </a:rPr>
              <a:t>st</a:t>
            </a:r>
            <a:r>
              <a:rPr lang="en-US" sz="1600" b="0" dirty="0">
                <a:effectLst/>
                <a:latin typeface="Courier" charset="0"/>
                <a:ea typeface="Courier" charset="0"/>
                <a:cs typeface="Courier" charset="0"/>
              </a:rPr>
              <a:t>": "http://</a:t>
            </a:r>
            <a:r>
              <a:rPr lang="en-US" sz="1600" b="0" dirty="0" err="1">
                <a:effectLst/>
                <a:latin typeface="Courier" charset="0"/>
                <a:ea typeface="Courier" charset="0"/>
                <a:cs typeface="Courier" charset="0"/>
              </a:rPr>
              <a:t>example.com</a:t>
            </a:r>
            <a:r>
              <a:rPr lang="en-US" sz="1600" b="0" dirty="0">
                <a:effectLst/>
                <a:latin typeface="Courier" charset="0"/>
                <a:ea typeface="Courier" charset="0"/>
                <a:cs typeface="Courier" charset="0"/>
              </a:rPr>
              <a:t>/capability/</a:t>
            </a:r>
            <a:r>
              <a:rPr lang="en-US" sz="1600" b="0" dirty="0" err="1">
                <a:effectLst/>
                <a:latin typeface="Courier" charset="0"/>
                <a:ea typeface="Courier" charset="0"/>
                <a:cs typeface="Courier" charset="0"/>
              </a:rPr>
              <a:t>odm</a:t>
            </a:r>
            <a:r>
              <a:rPr lang="en-US" sz="1600" b="0" dirty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b="0" dirty="0">
                <a:effectLst/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b="0" dirty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b="0" dirty="0" err="1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defaultNamespace</a:t>
            </a:r>
            <a:r>
              <a:rPr lang="en-US" sz="1600" b="0" dirty="0">
                <a:effectLst/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b="0" dirty="0" err="1">
                <a:effectLst/>
                <a:latin typeface="Courier" charset="0"/>
                <a:ea typeface="Courier" charset="0"/>
                <a:cs typeface="Courier" charset="0"/>
              </a:rPr>
              <a:t>st</a:t>
            </a:r>
            <a:r>
              <a:rPr lang="en-US" sz="1600" b="0" dirty="0">
                <a:effectLst/>
                <a:latin typeface="Courier" charset="0"/>
                <a:ea typeface="Courier" charset="0"/>
                <a:cs typeface="Courier" charset="0"/>
              </a:rPr>
              <a:t>",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35482" y="4278415"/>
            <a:ext cx="2628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curies resolved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1376796" y="4509248"/>
            <a:ext cx="1958686" cy="5253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>
            <a:off x="1257300" y="4509248"/>
            <a:ext cx="2078182" cy="7629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38055" y="2001715"/>
            <a:ext cx="2628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File Information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9155" y="1923783"/>
            <a:ext cx="1450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FF0000"/>
                </a:solidFill>
              </a:rPr>
              <a:t>keywords</a:t>
            </a:r>
          </a:p>
        </p:txBody>
      </p:sp>
    </p:spTree>
    <p:extLst>
      <p:ext uri="{BB962C8B-B14F-4D97-AF65-F5344CB8AC3E}">
        <p14:creationId xmlns:p14="http://schemas.microsoft.com/office/powerpoint/2010/main" val="1537940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3010393" y="1738896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odmO</a:t>
            </a:r>
            <a:r>
              <a:rPr lang="mr-IN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bject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Switch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odmP</a:t>
            </a:r>
            <a:r>
              <a:rPr lang="mr-IN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roperty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mr-IN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value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mr-IN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string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enum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": ["</a:t>
            </a:r>
            <a:r>
              <a:rPr lang="mr-IN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on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", "</a:t>
            </a:r>
            <a:r>
              <a:rPr lang="mr-IN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off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"]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odmA</a:t>
            </a:r>
            <a:r>
              <a:rPr lang="mr-IN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ction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on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": {},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off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": {}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}</a:t>
            </a:r>
            <a:endParaRPr lang="mr-IN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mr-IN" b="0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0638" y="3523512"/>
            <a:ext cx="1935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solidFill>
                  <a:srgbClr val="FF0000"/>
                </a:solidFill>
              </a:rPr>
              <a:t>SDF keywords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72868" y="1500856"/>
            <a:ext cx="18942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smtClean="0">
                <a:solidFill>
                  <a:srgbClr val="00B050"/>
                </a:solidFill>
              </a:rPr>
              <a:t>Terms defined </a:t>
            </a:r>
            <a:r>
              <a:rPr lang="en-US" sz="2400" u="sng" dirty="0">
                <a:solidFill>
                  <a:srgbClr val="00B050"/>
                </a:solidFill>
              </a:rPr>
              <a:t>in the Default Namespace</a:t>
            </a:r>
          </a:p>
        </p:txBody>
      </p:sp>
      <p:cxnSp>
        <p:nvCxnSpPr>
          <p:cNvPr id="8" name="Straight Arrow Connector 7"/>
          <p:cNvCxnSpPr>
            <a:stCxn id="5" idx="3"/>
          </p:cNvCxnSpPr>
          <p:nvPr/>
        </p:nvCxnSpPr>
        <p:spPr>
          <a:xfrm flipV="1">
            <a:off x="2446317" y="2085145"/>
            <a:ext cx="760019" cy="16692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</p:cNvCxnSpPr>
          <p:nvPr/>
        </p:nvCxnSpPr>
        <p:spPr>
          <a:xfrm flipV="1">
            <a:off x="2446317" y="2562732"/>
            <a:ext cx="1199406" cy="11916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</p:cNvCxnSpPr>
          <p:nvPr/>
        </p:nvCxnSpPr>
        <p:spPr>
          <a:xfrm flipV="1">
            <a:off x="2446317" y="3188374"/>
            <a:ext cx="1740672" cy="5659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</p:cNvCxnSpPr>
          <p:nvPr/>
        </p:nvCxnSpPr>
        <p:spPr>
          <a:xfrm>
            <a:off x="2446317" y="3754345"/>
            <a:ext cx="1199406" cy="3604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1"/>
          </p:cNvCxnSpPr>
          <p:nvPr/>
        </p:nvCxnSpPr>
        <p:spPr>
          <a:xfrm flipH="1" flipV="1">
            <a:off x="4441370" y="2210848"/>
            <a:ext cx="2131498" cy="748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1"/>
          </p:cNvCxnSpPr>
          <p:nvPr/>
        </p:nvCxnSpPr>
        <p:spPr>
          <a:xfrm flipH="1">
            <a:off x="4884822" y="2285686"/>
            <a:ext cx="1688046" cy="41549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1"/>
          </p:cNvCxnSpPr>
          <p:nvPr/>
        </p:nvCxnSpPr>
        <p:spPr>
          <a:xfrm flipH="1">
            <a:off x="4713514" y="2285686"/>
            <a:ext cx="1859354" cy="227647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093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94453"/>
            <a:ext cx="7886700" cy="4351338"/>
          </a:xfrm>
        </p:spPr>
        <p:txBody>
          <a:bodyPr/>
          <a:lstStyle/>
          <a:p>
            <a:r>
              <a:rPr lang="en-US" dirty="0"/>
              <a:t>A definition consists of a defined term and a map of it's defined </a:t>
            </a:r>
            <a:r>
              <a:rPr lang="en-US" dirty="0" smtClean="0"/>
              <a:t>qualities</a:t>
            </a:r>
          </a:p>
          <a:p>
            <a:r>
              <a:rPr lang="en-US" dirty="0" smtClean="0"/>
              <a:t>JSON Schema syntax is used for </a:t>
            </a:r>
            <a:r>
              <a:rPr lang="en-US" dirty="0" err="1" smtClean="0"/>
              <a:t>odmProperty</a:t>
            </a:r>
            <a:r>
              <a:rPr lang="en-US" dirty="0" smtClean="0"/>
              <a:t> and </a:t>
            </a:r>
            <a:r>
              <a:rPr lang="en-US" dirty="0" err="1" smtClean="0"/>
              <a:t>odmData</a:t>
            </a:r>
            <a:r>
              <a:rPr lang="en-US" dirty="0" smtClean="0"/>
              <a:t> constraint qualities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35826" y="4148482"/>
            <a:ext cx="58723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2400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2400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value</a:t>
            </a:r>
            <a:r>
              <a:rPr lang="mr-IN" sz="24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2400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24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mr-IN" sz="2400" dirty="0"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mr-IN" sz="24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string</a:t>
            </a:r>
            <a:r>
              <a:rPr lang="mr-IN" sz="24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2400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24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enum</a:t>
            </a:r>
            <a:r>
              <a:rPr lang="mr-IN" sz="2400" dirty="0">
                <a:latin typeface="Courier" charset="0"/>
                <a:ea typeface="Courier" charset="0"/>
                <a:cs typeface="Courier" charset="0"/>
              </a:rPr>
              <a:t>": ["</a:t>
            </a:r>
            <a:r>
              <a:rPr lang="mr-IN" sz="2400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on</a:t>
            </a:r>
            <a:r>
              <a:rPr lang="mr-IN" sz="2400" dirty="0">
                <a:latin typeface="Courier" charset="0"/>
                <a:ea typeface="Courier" charset="0"/>
                <a:cs typeface="Courier" charset="0"/>
              </a:rPr>
              <a:t>", "</a:t>
            </a:r>
            <a:r>
              <a:rPr lang="mr-IN" sz="2400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off</a:t>
            </a:r>
            <a:r>
              <a:rPr lang="mr-IN" sz="2400" dirty="0">
                <a:latin typeface="Courier" charset="0"/>
                <a:ea typeface="Courier" charset="0"/>
                <a:cs typeface="Courier" charset="0"/>
              </a:rPr>
              <a:t>"]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1712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0044"/>
            <a:ext cx="7886700" cy="1325563"/>
          </a:xfrm>
        </p:spPr>
        <p:txBody>
          <a:bodyPr/>
          <a:lstStyle/>
          <a:p>
            <a:r>
              <a:rPr lang="en-US" dirty="0" smtClean="0"/>
              <a:t>Declarations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 smtClean="0"/>
              <a:t>A Declaration in SDF is some use of a defined term </a:t>
            </a:r>
          </a:p>
          <a:p>
            <a:r>
              <a:rPr lang="en-US" dirty="0" smtClean="0"/>
              <a:t>Usually in another definition, through reuse of definitions</a:t>
            </a:r>
          </a:p>
          <a:p>
            <a:r>
              <a:rPr lang="en-US" dirty="0" smtClean="0"/>
              <a:t>A declaration can also be an inline definition, within another definition</a:t>
            </a:r>
          </a:p>
          <a:p>
            <a:r>
              <a:rPr lang="en-US" dirty="0"/>
              <a:t>I</a:t>
            </a:r>
            <a:r>
              <a:rPr lang="en-US" dirty="0" smtClean="0"/>
              <a:t>n the above example, "value" is a definition with its own declared qualities, as well as a declaration within the "Switch" definition</a:t>
            </a:r>
          </a:p>
          <a:p>
            <a:r>
              <a:rPr lang="en-US" dirty="0" smtClean="0"/>
              <a:t>Are statements about qualities in a definition also declarations?</a:t>
            </a:r>
          </a:p>
        </p:txBody>
      </p:sp>
    </p:spTree>
    <p:extLst>
      <p:ext uri="{BB962C8B-B14F-4D97-AF65-F5344CB8AC3E}">
        <p14:creationId xmlns:p14="http://schemas.microsoft.com/office/powerpoint/2010/main" val="1237566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SDF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962111"/>
          </a:xfrm>
        </p:spPr>
        <p:txBody>
          <a:bodyPr/>
          <a:lstStyle/>
          <a:p>
            <a:r>
              <a:rPr lang="en-US" dirty="0" smtClean="0"/>
              <a:t>The defined qualities, and the semantic identity, of a definition can be re-used in a new definition</a:t>
            </a:r>
          </a:p>
          <a:p>
            <a:r>
              <a:rPr lang="en-US" dirty="0" smtClean="0"/>
              <a:t>For example, a common definition for Transition Time Data can be used for timing parameters of different Actions in a lighting control model</a:t>
            </a:r>
          </a:p>
          <a:p>
            <a:r>
              <a:rPr lang="en-US" dirty="0"/>
              <a:t>Reuse of definitions in SDF models is achieved through </a:t>
            </a:r>
            <a:r>
              <a:rPr lang="en-US" dirty="0" smtClean="0"/>
              <a:t>references, using </a:t>
            </a:r>
            <a:r>
              <a:rPr lang="en-US" dirty="0"/>
              <a:t>JSON Pointer (RFC6901</a:t>
            </a:r>
            <a:r>
              <a:rPr lang="en-US" dirty="0" smtClean="0"/>
              <a:t>)</a:t>
            </a:r>
          </a:p>
          <a:p>
            <a:r>
              <a:rPr lang="en-US" dirty="0" smtClean="0"/>
              <a:t>Some examples use JSON Relative Pointers (I-D)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1922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odmRef</a:t>
            </a:r>
            <a:r>
              <a:rPr lang="en-US" dirty="0" smtClean="0"/>
              <a:t>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a similar way as #ref in JSON schema</a:t>
            </a:r>
          </a:p>
          <a:p>
            <a:r>
              <a:rPr lang="en-US" dirty="0" smtClean="0"/>
              <a:t>Can be thought of as copying the qualities of the referenced definition into the current definition</a:t>
            </a:r>
          </a:p>
          <a:p>
            <a:r>
              <a:rPr lang="en-US" dirty="0" smtClean="0"/>
              <a:t>Additional qualities may be defined, e.g. semantic tagging, in the current 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529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7067"/>
            <a:ext cx="7886700" cy="1325563"/>
          </a:xfrm>
        </p:spPr>
        <p:txBody>
          <a:bodyPr/>
          <a:lstStyle/>
          <a:p>
            <a:r>
              <a:rPr lang="en-US" dirty="0" err="1" smtClean="0"/>
              <a:t>odmRef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84763" y="1502630"/>
            <a:ext cx="3886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odmData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transitiontimedata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"type": "number", 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widthInBits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16, 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"minimum": 0, 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"maximum": 65535, 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multipleOf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1, 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"unit": "seconds", 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scaleMinimum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0, 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scaleMaximum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6553.5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}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}</a:t>
            </a:r>
            <a:endParaRPr lang="en-US" b="0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74372" y="5073411"/>
            <a:ext cx="60994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OnOffTransitionTime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odmRef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"#/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odmData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transitiontimedata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", 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"name": "On Off Transition Time", 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"default": 0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}, </a:t>
            </a:r>
            <a:endParaRPr lang="en-US" b="0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88985" y="2994774"/>
            <a:ext cx="14197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dirty="0" smtClean="0">
                <a:effectLst/>
                <a:ea typeface="Courier" charset="0"/>
                <a:cs typeface="Courier" charset="0"/>
              </a:rPr>
              <a:t>Definition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890890" y="5316316"/>
            <a:ext cx="16184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dirty="0" smtClean="0">
                <a:effectLst/>
                <a:ea typeface="Courier" charset="0"/>
                <a:cs typeface="Courier" charset="0"/>
              </a:rPr>
              <a:t>Declaration</a:t>
            </a:r>
            <a:endParaRPr lang="en-US" sz="2400" dirty="0"/>
          </a:p>
        </p:txBody>
      </p:sp>
      <p:sp>
        <p:nvSpPr>
          <p:cNvPr id="8" name="Left Brace 7"/>
          <p:cNvSpPr/>
          <p:nvPr/>
        </p:nvSpPr>
        <p:spPr>
          <a:xfrm>
            <a:off x="2722417" y="1899996"/>
            <a:ext cx="384463" cy="2651222"/>
          </a:xfrm>
          <a:prstGeom prst="leftBrac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>
          <a:xfrm>
            <a:off x="2509346" y="5547149"/>
            <a:ext cx="597534" cy="15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3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rocessing Model </a:t>
            </a:r>
            <a:r>
              <a:rPr lang="mr-IN" dirty="0" smtClean="0"/>
              <a:t>–</a:t>
            </a:r>
            <a:r>
              <a:rPr lang="en-US" dirty="0" smtClean="0"/>
              <a:t> Files and 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SDF files are </a:t>
            </a:r>
            <a:r>
              <a:rPr lang="en-US" dirty="0"/>
              <a:t>e</a:t>
            </a:r>
            <a:r>
              <a:rPr lang="en-US" dirty="0" smtClean="0"/>
              <a:t>xpected to be submitted to populate a namespace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defaultnamespace</a:t>
            </a:r>
            <a:r>
              <a:rPr lang="en-US" dirty="0" smtClean="0"/>
              <a:t> declaration in each SDF file determines the destination namespace location of the definitions that are in the file</a:t>
            </a:r>
          </a:p>
          <a:p>
            <a:r>
              <a:rPr lang="en-US" dirty="0" smtClean="0"/>
              <a:t>Lookup operations on the namespace will behave as if there is one file that contains all of the definitions in that namespace</a:t>
            </a:r>
          </a:p>
          <a:p>
            <a:r>
              <a:rPr lang="en-US" dirty="0" smtClean="0"/>
              <a:t>Accepting a definition file into a namespace is agreeing to roll it into the single file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7312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4132" y="-103910"/>
            <a:ext cx="7886700" cy="1325563"/>
          </a:xfrm>
        </p:spPr>
        <p:txBody>
          <a:bodyPr/>
          <a:lstStyle/>
          <a:p>
            <a:r>
              <a:rPr lang="en-US" dirty="0" smtClean="0"/>
              <a:t>Data Type Definition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10489" y="581099"/>
            <a:ext cx="763732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"info": {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"title": "Example ODM Data Type definition", 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"version": "20190504", 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"copyright": "no copyright", 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"license": "not licensed"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}, 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"namespace": {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zcl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"http://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example.com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zcl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odm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#"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}, 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defaultnamespace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zcl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", 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odmData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transitiontimedata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  "type": "number", 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widthInBits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16, 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  "minimum": 0, 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  "maximum": 65535, 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multipleOf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1, 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  "unit": "seconds", 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scaleMinimum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0, 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scaleMaximum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6553.5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}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}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600" b="0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071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247"/>
            <a:ext cx="7886700" cy="1325563"/>
          </a:xfrm>
        </p:spPr>
        <p:txBody>
          <a:bodyPr/>
          <a:lstStyle/>
          <a:p>
            <a:r>
              <a:rPr lang="en-US" dirty="0" smtClean="0"/>
              <a:t>Example use of definition from a namespace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0541" y="3722592"/>
            <a:ext cx="699308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"namespace": {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zcl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"http://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example.com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zcl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odm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#"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}, </a:t>
            </a:r>
          </a:p>
          <a:p>
            <a:endParaRPr lang="en-US" b="0" dirty="0" smtClean="0"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MoveToTiltTransitionTime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odmRef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zcl:odmData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transitiontimedata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", 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"name": "Move To Tilt Transition Time", 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"default": 0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}, </a:t>
            </a:r>
            <a:endParaRPr lang="en-US" b="0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702786"/>
            <a:ext cx="7886700" cy="4351338"/>
          </a:xfrm>
        </p:spPr>
        <p:txBody>
          <a:bodyPr/>
          <a:lstStyle/>
          <a:p>
            <a:r>
              <a:rPr lang="en-US" dirty="0" smtClean="0"/>
              <a:t>Reference doesn't need to know about file names or how a definition was contributed</a:t>
            </a:r>
          </a:p>
          <a:p>
            <a:r>
              <a:rPr lang="en-US" dirty="0" smtClean="0"/>
              <a:t>Namespace prefix in the reference is expanded to a URL prefix before JSON Path processing</a:t>
            </a:r>
          </a:p>
        </p:txBody>
      </p:sp>
    </p:spTree>
    <p:extLst>
      <p:ext uri="{BB962C8B-B14F-4D97-AF65-F5344CB8AC3E}">
        <p14:creationId xmlns:p14="http://schemas.microsoft.com/office/powerpoint/2010/main" val="1661858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9653"/>
            <a:ext cx="7886700" cy="1325563"/>
          </a:xfrm>
        </p:spPr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80152"/>
            <a:ext cx="7886700" cy="4351338"/>
          </a:xfrm>
        </p:spPr>
        <p:txBody>
          <a:bodyPr/>
          <a:lstStyle/>
          <a:p>
            <a:r>
              <a:rPr lang="en-US" dirty="0" smtClean="0"/>
              <a:t>Emerged from </a:t>
            </a:r>
            <a:r>
              <a:rPr lang="en-US" dirty="0" err="1" smtClean="0"/>
              <a:t>Zigbee</a:t>
            </a:r>
            <a:r>
              <a:rPr lang="en-US" dirty="0" smtClean="0"/>
              <a:t> "Hive" meeting, fall 2018</a:t>
            </a:r>
          </a:p>
          <a:p>
            <a:r>
              <a:rPr lang="en-US" dirty="0" smtClean="0"/>
              <a:t>Cross-industry consensus on lack of common </a:t>
            </a:r>
            <a:r>
              <a:rPr lang="en-US" dirty="0" err="1" smtClean="0"/>
              <a:t>IoT</a:t>
            </a:r>
            <a:r>
              <a:rPr lang="en-US" dirty="0" smtClean="0"/>
              <a:t> data models as a key inhibitor to </a:t>
            </a:r>
            <a:r>
              <a:rPr lang="en-US" dirty="0" err="1" smtClean="0"/>
              <a:t>IoT</a:t>
            </a:r>
            <a:r>
              <a:rPr lang="en-US" dirty="0" smtClean="0"/>
              <a:t> growth</a:t>
            </a:r>
          </a:p>
          <a:p>
            <a:r>
              <a:rPr lang="en-US" dirty="0" smtClean="0"/>
              <a:t>Broad industry group of SDOs and vendors</a:t>
            </a:r>
          </a:p>
          <a:p>
            <a:r>
              <a:rPr lang="en-US" dirty="0"/>
              <a:t>N</a:t>
            </a:r>
            <a:r>
              <a:rPr lang="en-US" dirty="0" smtClean="0"/>
              <a:t>o legal organization </a:t>
            </a:r>
            <a:r>
              <a:rPr lang="mr-IN" dirty="0" smtClean="0"/>
              <a:t>–</a:t>
            </a:r>
            <a:r>
              <a:rPr lang="en-US" dirty="0" smtClean="0"/>
              <a:t> working under a liaison</a:t>
            </a:r>
          </a:p>
          <a:p>
            <a:r>
              <a:rPr lang="en-US" dirty="0" smtClean="0"/>
              <a:t>Weekly teleconferences, 4 face to face meetings, in 2019</a:t>
            </a:r>
          </a:p>
          <a:p>
            <a:r>
              <a:rPr lang="en-US" dirty="0" smtClean="0"/>
              <a:t>Working in a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</a:p>
          <a:p>
            <a:r>
              <a:rPr lang="en-US" dirty="0" smtClean="0"/>
              <a:t>Language, tools, and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8167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8871"/>
            <a:ext cx="7886700" cy="1325563"/>
          </a:xfrm>
        </p:spPr>
        <p:txBody>
          <a:bodyPr/>
          <a:lstStyle/>
          <a:p>
            <a:r>
              <a:rPr lang="en-US" dirty="0" smtClean="0"/>
              <a:t>Other use of JSON Pointer in SDF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8570"/>
            <a:ext cx="7886700" cy="1094075"/>
          </a:xfrm>
        </p:spPr>
        <p:txBody>
          <a:bodyPr/>
          <a:lstStyle/>
          <a:p>
            <a:r>
              <a:rPr lang="en-US" smtClean="0"/>
              <a:t>Indicate sub-sets </a:t>
            </a:r>
            <a:r>
              <a:rPr lang="en-US" dirty="0" smtClean="0"/>
              <a:t>of definitions that </a:t>
            </a:r>
            <a:r>
              <a:rPr lang="en-US" smtClean="0"/>
              <a:t>are required or </a:t>
            </a:r>
            <a:r>
              <a:rPr lang="en-US" dirty="0" smtClean="0"/>
              <a:t>designated as input or output data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7428" y="2542579"/>
            <a:ext cx="482138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odmAction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MoveToLevel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"name": "Move to Level", 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odmRequired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  "0/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odmData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/level", 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  "0/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odmData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transitiontime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],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odmInputData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  "0/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odmData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/level", 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  "0/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odmData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transitiontime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],</a:t>
            </a:r>
          </a:p>
          <a:p>
            <a:endParaRPr lang="en-US" b="0" dirty="0">
              <a:solidFill>
                <a:srgbClr val="D4D4D4"/>
              </a:solidFill>
              <a:effectLst/>
              <a:latin typeface="Menlo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0" y="2542579"/>
            <a:ext cx="454082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odmData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"level": {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"name": "Level", 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"type": "number", 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widthInBits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8, 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"minimum": 0, 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"maximum": 254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}, 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transitiontime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"name": "Transition Time", 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odmRef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": "#/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odmData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transitiontimedata</a:t>
            </a:r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b="0" dirty="0" smtClean="0">
                <a:effectLst/>
                <a:latin typeface="Courier" charset="0"/>
                <a:ea typeface="Courier" charset="0"/>
                <a:cs typeface="Courier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7374467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7308"/>
            <a:ext cx="7886700" cy="1325563"/>
          </a:xfrm>
        </p:spPr>
        <p:txBody>
          <a:bodyPr/>
          <a:lstStyle/>
          <a:p>
            <a:r>
              <a:rPr lang="en-US" dirty="0" smtClean="0"/>
              <a:t>High Level Compositions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82871"/>
            <a:ext cx="7886700" cy="4731039"/>
          </a:xfrm>
        </p:spPr>
        <p:txBody>
          <a:bodyPr/>
          <a:lstStyle/>
          <a:p>
            <a:r>
              <a:rPr lang="en-US" dirty="0" err="1" smtClean="0"/>
              <a:t>odmThing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ontains definitions of </a:t>
            </a:r>
            <a:r>
              <a:rPr lang="en-US" dirty="0" err="1" smtClean="0"/>
              <a:t>odmObjects</a:t>
            </a:r>
            <a:r>
              <a:rPr lang="en-US" dirty="0" smtClean="0"/>
              <a:t> and, recursively, </a:t>
            </a:r>
            <a:r>
              <a:rPr lang="en-US" dirty="0" err="1" smtClean="0"/>
              <a:t>odmThings</a:t>
            </a:r>
            <a:endParaRPr lang="en-US" dirty="0" smtClean="0"/>
          </a:p>
          <a:p>
            <a:r>
              <a:rPr lang="en-US" dirty="0" err="1" smtClean="0"/>
              <a:t>odmView</a:t>
            </a:r>
            <a:r>
              <a:rPr lang="en-US" dirty="0" smtClean="0"/>
              <a:t> (Interface)</a:t>
            </a:r>
          </a:p>
          <a:p>
            <a:pPr lvl="1"/>
            <a:r>
              <a:rPr lang="en-US" dirty="0" smtClean="0"/>
              <a:t>Models a set of already-defined </a:t>
            </a:r>
            <a:r>
              <a:rPr lang="en-US" dirty="0" err="1" smtClean="0"/>
              <a:t>odmObjects</a:t>
            </a:r>
            <a:r>
              <a:rPr lang="en-US" dirty="0" smtClean="0"/>
              <a:t> and </a:t>
            </a:r>
            <a:r>
              <a:rPr lang="en-US" dirty="0" err="1" smtClean="0"/>
              <a:t>odmThings</a:t>
            </a:r>
            <a:r>
              <a:rPr lang="en-US" dirty="0" smtClean="0"/>
              <a:t> that are composed into a virtual interface </a:t>
            </a:r>
          </a:p>
          <a:p>
            <a:pPr lvl="1"/>
            <a:r>
              <a:rPr lang="en-US" dirty="0" smtClean="0"/>
              <a:t>Defined within an </a:t>
            </a:r>
            <a:r>
              <a:rPr lang="en-US" dirty="0" err="1" smtClean="0"/>
              <a:t>odmThing</a:t>
            </a:r>
            <a:r>
              <a:rPr lang="en-US" dirty="0" smtClean="0"/>
              <a:t>, can only refer to other elements defined or declared within the </a:t>
            </a:r>
            <a:r>
              <a:rPr lang="en-US" dirty="0" err="1" smtClean="0"/>
              <a:t>odmThing</a:t>
            </a:r>
            <a:r>
              <a:rPr lang="en-US" dirty="0" smtClean="0"/>
              <a:t> in which the </a:t>
            </a:r>
            <a:r>
              <a:rPr lang="en-US" dirty="0" err="1" smtClean="0"/>
              <a:t>odmView</a:t>
            </a:r>
            <a:r>
              <a:rPr lang="en-US" dirty="0" smtClean="0"/>
              <a:t> is defined</a:t>
            </a:r>
          </a:p>
          <a:p>
            <a:pPr lvl="1"/>
            <a:r>
              <a:rPr lang="en-US" dirty="0" smtClean="0"/>
              <a:t>Can define overlapping or disjoint functional subsets of an </a:t>
            </a:r>
            <a:r>
              <a:rPr lang="en-US" dirty="0" err="1" smtClean="0"/>
              <a:t>odmThing</a:t>
            </a:r>
            <a:r>
              <a:rPr lang="en-US" dirty="0" smtClean="0"/>
              <a:t>, or expose specialized representations for compactness, privacy, etc. </a:t>
            </a:r>
            <a:r>
              <a:rPr lang="mr-IN" dirty="0" smtClean="0"/>
              <a:t>–</a:t>
            </a:r>
            <a:r>
              <a:rPr lang="en-US" dirty="0" smtClean="0"/>
              <a:t> e.g. a read-only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0096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0650" y="-124690"/>
            <a:ext cx="3943350" cy="1325563"/>
          </a:xfrm>
        </p:spPr>
        <p:txBody>
          <a:bodyPr/>
          <a:lstStyle/>
          <a:p>
            <a:r>
              <a:rPr lang="en-US" dirty="0" smtClean="0"/>
              <a:t>Thing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9774" y="384463"/>
            <a:ext cx="90297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odmProduct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"SKU_19934774": {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productTypeListing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"Compound Vacuum Gauge", 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"required": [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"0/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odmObject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/3300~10"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],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odmObject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"3300/0": {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odmRef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"#/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odmObject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genericSensor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", 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odmProperty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  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minimumRange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  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const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-120000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    }, 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  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maximumRange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    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const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120000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    }, 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  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applicationType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    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const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"Vacuum Gauge"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    }, 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  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sensorType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    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const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absolutePressure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    }, 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    "units": {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    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const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"Pa"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1187621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009" y="5629"/>
            <a:ext cx="5813714" cy="1325563"/>
          </a:xfrm>
        </p:spPr>
        <p:txBody>
          <a:bodyPr/>
          <a:lstStyle/>
          <a:p>
            <a:r>
              <a:rPr lang="en-US" dirty="0" err="1" smtClean="0"/>
              <a:t>odmView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0164" y="668411"/>
            <a:ext cx="7881504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odmView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oic.if.s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isDefaultView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true, 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odmComponent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  "#/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odmObject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oic.r.temperature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odmProperty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/temperature",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  "#/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odmObject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oic.r.temperature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odmProperty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/units"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]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}, 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oic.if.a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odmComponent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  "#/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odmObject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odmProperty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/temperature",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  "#/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odmObject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odmProperty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/units"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]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}, 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oic.if.rw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odmComponent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  "#/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odmObject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odmProperty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/temperature",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  "#/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odmObject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odmProperty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/units",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  "#/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odmObject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odmProperty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/range",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  "#/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odmObject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odmProperty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/step",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  "#/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odmObject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odmProperty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/precision"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]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},</a:t>
            </a:r>
            <a:endParaRPr lang="en-US" sz="1600" b="0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5909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updates to the language in progress</a:t>
            </a:r>
          </a:p>
          <a:p>
            <a:r>
              <a:rPr lang="en-US" dirty="0" smtClean="0"/>
              <a:t>Model convergence across vendors, SDOs</a:t>
            </a:r>
          </a:p>
          <a:p>
            <a:r>
              <a:rPr lang="en-US" dirty="0" smtClean="0"/>
              <a:t>Demonstration based on translation and gateway</a:t>
            </a:r>
          </a:p>
          <a:p>
            <a:r>
              <a:rPr lang="en-US" dirty="0" smtClean="0"/>
              <a:t>Public announcement soon, timing discussion</a:t>
            </a:r>
          </a:p>
          <a:p>
            <a:r>
              <a:rPr lang="en-US" dirty="0" smtClean="0"/>
              <a:t>Semantic Proxy project </a:t>
            </a:r>
            <a:r>
              <a:rPr lang="mr-IN" dirty="0" smtClean="0"/>
              <a:t>–</a:t>
            </a:r>
            <a:r>
              <a:rPr lang="en-US" dirty="0" smtClean="0"/>
              <a:t> W3C </a:t>
            </a:r>
            <a:r>
              <a:rPr lang="en-US" dirty="0" err="1" smtClean="0"/>
              <a:t>WoT</a:t>
            </a:r>
            <a:r>
              <a:rPr lang="en-US" dirty="0" smtClean="0"/>
              <a:t> integration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6351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0435"/>
            <a:ext cx="7886700" cy="1325563"/>
          </a:xfrm>
        </p:spPr>
        <p:txBody>
          <a:bodyPr/>
          <a:lstStyle/>
          <a:p>
            <a:r>
              <a:rPr lang="en-US" dirty="0" smtClean="0"/>
              <a:t>Semantic Proxy </a:t>
            </a:r>
            <a:r>
              <a:rPr lang="mr-IN" dirty="0" smtClean="0"/>
              <a:t>–</a:t>
            </a:r>
            <a:r>
              <a:rPr lang="en-US" dirty="0" smtClean="0"/>
              <a:t> W3C Web of </a:t>
            </a:r>
            <a:r>
              <a:rPr lang="en-US" dirty="0" smtClean="0"/>
              <a:t>Things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543"/>
            <a:ext cx="7886700" cy="4351338"/>
          </a:xfrm>
        </p:spPr>
        <p:txBody>
          <a:bodyPr/>
          <a:lstStyle/>
          <a:p>
            <a:r>
              <a:rPr lang="en-US" dirty="0" smtClean="0"/>
              <a:t>"Thing Description" associates semantic identifiers for Properties, Actions, and Events with affordance descriptions consisting of data schemas and protocol bindings</a:t>
            </a:r>
          </a:p>
          <a:p>
            <a:r>
              <a:rPr lang="en-US" dirty="0" smtClean="0"/>
              <a:t>Protocol bindings associate network operations with meta-operations in the semantic model</a:t>
            </a:r>
          </a:p>
          <a:p>
            <a:r>
              <a:rPr lang="en-US" dirty="0" smtClean="0"/>
              <a:t>"Incoming" Consumed TD and "Outgoing" Exposed TD have the same affordances in the semantic model, and customized data schemas and protocol bindings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6315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214" y="285318"/>
            <a:ext cx="7886700" cy="1325563"/>
          </a:xfrm>
        </p:spPr>
        <p:txBody>
          <a:bodyPr/>
          <a:lstStyle/>
          <a:p>
            <a:r>
              <a:rPr lang="en-US" dirty="0" smtClean="0"/>
              <a:t>Semantic Proxy - Schematic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78082" y="3366654"/>
            <a:ext cx="1756063" cy="103909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Semantic Proxy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WoT</a:t>
            </a:r>
            <a:r>
              <a:rPr lang="en-US" dirty="0" smtClean="0">
                <a:solidFill>
                  <a:schemeClr val="tx1"/>
                </a:solidFill>
              </a:rPr>
              <a:t> Servient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nip Single Corner Rectangle 4"/>
          <p:cNvSpPr/>
          <p:nvPr/>
        </p:nvSpPr>
        <p:spPr>
          <a:xfrm>
            <a:off x="4036867" y="4010350"/>
            <a:ext cx="935181" cy="1007918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78082" y="2023199"/>
            <a:ext cx="1756063" cy="7132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OCF Application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78082" y="4930486"/>
            <a:ext cx="758537" cy="7035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IPSO Dev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nip Single Corner Rectangle 7"/>
          <p:cNvSpPr/>
          <p:nvPr/>
        </p:nvSpPr>
        <p:spPr>
          <a:xfrm>
            <a:off x="4036867" y="2343477"/>
            <a:ext cx="935181" cy="1007918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75608" y="4930485"/>
            <a:ext cx="758537" cy="7035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IPSO Dev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nip Single Corner Rectangle 9"/>
          <p:cNvSpPr/>
          <p:nvPr/>
        </p:nvSpPr>
        <p:spPr>
          <a:xfrm>
            <a:off x="3901783" y="4149979"/>
            <a:ext cx="935181" cy="1007918"/>
          </a:xfrm>
          <a:prstGeom prst="snip1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Cons. TD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nip Single Corner Rectangle 10"/>
          <p:cNvSpPr/>
          <p:nvPr/>
        </p:nvSpPr>
        <p:spPr>
          <a:xfrm>
            <a:off x="3901784" y="2473580"/>
            <a:ext cx="935181" cy="1007918"/>
          </a:xfrm>
          <a:prstGeom prst="snip1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Exp.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117269" y="3110642"/>
            <a:ext cx="662419" cy="5535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119221" y="2379845"/>
            <a:ext cx="647481" cy="3318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169229" y="4811589"/>
            <a:ext cx="629944" cy="4492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3095839" y="4048842"/>
            <a:ext cx="647481" cy="3318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5242213" y="1690689"/>
            <a:ext cx="3517320" cy="4623890"/>
          </a:xfrm>
        </p:spPr>
        <p:txBody>
          <a:bodyPr/>
          <a:lstStyle/>
          <a:p>
            <a:r>
              <a:rPr lang="en-US" dirty="0" smtClean="0"/>
              <a:t>Exposed Thing TDs have OCF protocol binding</a:t>
            </a:r>
          </a:p>
          <a:p>
            <a:r>
              <a:rPr lang="en-US" dirty="0" smtClean="0"/>
              <a:t>Consumed Thing TDs have IPSO protocol binding</a:t>
            </a:r>
          </a:p>
          <a:p>
            <a:r>
              <a:rPr lang="en-US" dirty="0" smtClean="0"/>
              <a:t>Both TDs have the same meta interactions and operations defined in </a:t>
            </a:r>
            <a:r>
              <a:rPr lang="en-US" dirty="0" err="1" smtClean="0"/>
              <a:t>OneDM</a:t>
            </a:r>
            <a:r>
              <a:rPr lang="en-US" dirty="0" smtClean="0"/>
              <a:t> models 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6" idx="2"/>
            <a:endCxn id="4" idx="0"/>
          </p:cNvCxnSpPr>
          <p:nvPr/>
        </p:nvCxnSpPr>
        <p:spPr>
          <a:xfrm>
            <a:off x="2156114" y="2736491"/>
            <a:ext cx="0" cy="63016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7" idx="0"/>
          </p:cNvCxnSpPr>
          <p:nvPr/>
        </p:nvCxnSpPr>
        <p:spPr>
          <a:xfrm flipH="1">
            <a:off x="1657351" y="4380674"/>
            <a:ext cx="521277" cy="549812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2"/>
            <a:endCxn id="9" idx="0"/>
          </p:cNvCxnSpPr>
          <p:nvPr/>
        </p:nvCxnSpPr>
        <p:spPr>
          <a:xfrm>
            <a:off x="2156114" y="4405745"/>
            <a:ext cx="498763" cy="52474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3489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Proxy </a:t>
            </a:r>
            <a:r>
              <a:rPr lang="mr-IN" dirty="0" smtClean="0"/>
              <a:t>–</a:t>
            </a:r>
            <a:r>
              <a:rPr lang="en-US" dirty="0" smtClean="0"/>
              <a:t> RDF Converter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 smtClean="0"/>
              <a:t>Create RDF statements from </a:t>
            </a:r>
            <a:r>
              <a:rPr lang="en-US" dirty="0" err="1" smtClean="0"/>
              <a:t>OneDM</a:t>
            </a:r>
            <a:r>
              <a:rPr lang="en-US" dirty="0" smtClean="0"/>
              <a:t> definitions for use in semantic tooling</a:t>
            </a:r>
          </a:p>
          <a:p>
            <a:r>
              <a:rPr lang="en-US" dirty="0" err="1" smtClean="0"/>
              <a:t>iotschema</a:t>
            </a:r>
            <a:r>
              <a:rPr lang="en-US" dirty="0" smtClean="0"/>
              <a:t> style RDF definitions are aligned with the meta-model</a:t>
            </a:r>
          </a:p>
          <a:p>
            <a:r>
              <a:rPr lang="en-US" dirty="0" err="1" smtClean="0"/>
              <a:t>WoT</a:t>
            </a:r>
            <a:r>
              <a:rPr lang="en-US" dirty="0" smtClean="0"/>
              <a:t> Thing Description can use </a:t>
            </a:r>
            <a:r>
              <a:rPr lang="en-US" dirty="0" err="1" smtClean="0"/>
              <a:t>iotschema</a:t>
            </a:r>
            <a:r>
              <a:rPr lang="en-US" dirty="0" smtClean="0"/>
              <a:t> definitions for annotation</a:t>
            </a:r>
          </a:p>
          <a:p>
            <a:pPr lvl="1"/>
            <a:r>
              <a:rPr lang="en-US" dirty="0" err="1" smtClean="0"/>
              <a:t>WoT</a:t>
            </a:r>
            <a:r>
              <a:rPr lang="en-US" dirty="0" smtClean="0"/>
              <a:t> TD only has Thing and affordance (P/A/E) classes</a:t>
            </a:r>
          </a:p>
          <a:p>
            <a:r>
              <a:rPr lang="en-US" dirty="0" err="1" smtClean="0"/>
              <a:t>odmObject</a:t>
            </a:r>
            <a:r>
              <a:rPr lang="en-US" dirty="0" smtClean="0"/>
              <a:t> maps to </a:t>
            </a:r>
            <a:r>
              <a:rPr lang="en-US" dirty="0" err="1" smtClean="0"/>
              <a:t>iotschema</a:t>
            </a:r>
            <a:r>
              <a:rPr lang="en-US" dirty="0" smtClean="0"/>
              <a:t> Capability</a:t>
            </a:r>
          </a:p>
          <a:p>
            <a:r>
              <a:rPr lang="en-US" dirty="0" err="1" smtClean="0"/>
              <a:t>odmThing</a:t>
            </a:r>
            <a:r>
              <a:rPr lang="en-US" dirty="0" smtClean="0"/>
              <a:t> and </a:t>
            </a:r>
            <a:r>
              <a:rPr lang="en-US" dirty="0" err="1" smtClean="0"/>
              <a:t>odmView</a:t>
            </a:r>
            <a:r>
              <a:rPr lang="en-US" dirty="0" smtClean="0"/>
              <a:t> don't directly map but can extend </a:t>
            </a:r>
            <a:r>
              <a:rPr lang="en-US" dirty="0" err="1" smtClean="0"/>
              <a:t>iotschema</a:t>
            </a:r>
            <a:r>
              <a:rPr lang="en-US" dirty="0" smtClean="0"/>
              <a:t> Capability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9185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1901"/>
            <a:ext cx="7886700" cy="1325563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33946"/>
            <a:ext cx="7886700" cy="489411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One Data Model SDF and Model work in progress</a:t>
            </a: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github.com/one-data-model/language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github.com/one-data-model/playground</a:t>
            </a:r>
            <a:endParaRPr lang="en-US" dirty="0"/>
          </a:p>
          <a:p>
            <a:pPr marL="0" indent="0">
              <a:buNone/>
            </a:pPr>
            <a:endParaRPr lang="en-US" dirty="0" smtClean="0">
              <a:hlinkClick r:id="rId4"/>
            </a:endParaRPr>
          </a:p>
          <a:p>
            <a:pPr marL="0" indent="0">
              <a:buNone/>
            </a:pPr>
            <a:r>
              <a:rPr lang="en-US" dirty="0" smtClean="0"/>
              <a:t>Semantic Proxy and W3C </a:t>
            </a:r>
            <a:r>
              <a:rPr lang="en-US" dirty="0" err="1" smtClean="0"/>
              <a:t>WoT</a:t>
            </a:r>
            <a:endParaRPr lang="en-US" dirty="0" smtClean="0">
              <a:hlinkClick r:id="rId4"/>
            </a:endParaRPr>
          </a:p>
          <a:p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github.com/tum-ei-esi/virtual-thing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https://www.w3.org/TR/2019/CR-wot-thing-description-20191106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https://www.w3.org/TR/2019/CR-wot-architecture-20191106/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342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5208"/>
            <a:ext cx="7886700" cy="1325563"/>
          </a:xfrm>
        </p:spPr>
        <p:txBody>
          <a:bodyPr/>
          <a:lstStyle/>
          <a:p>
            <a:r>
              <a:rPr lang="en-US" dirty="0" smtClean="0"/>
              <a:t>Process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30771"/>
            <a:ext cx="7886700" cy="4351338"/>
          </a:xfrm>
        </p:spPr>
        <p:txBody>
          <a:bodyPr/>
          <a:lstStyle/>
          <a:p>
            <a:r>
              <a:rPr lang="en-US" dirty="0" smtClean="0"/>
              <a:t>Create a common representation language for existing </a:t>
            </a:r>
            <a:r>
              <a:rPr lang="en-US" dirty="0" err="1" smtClean="0"/>
              <a:t>IoT</a:t>
            </a:r>
            <a:r>
              <a:rPr lang="en-US" dirty="0" smtClean="0"/>
              <a:t> data and interaction models</a:t>
            </a:r>
          </a:p>
          <a:p>
            <a:pPr lvl="1"/>
            <a:r>
              <a:rPr lang="en-US" dirty="0" smtClean="0"/>
              <a:t>Enable contribution of the best existing models across all participating organizations</a:t>
            </a:r>
          </a:p>
          <a:p>
            <a:r>
              <a:rPr lang="en-US" dirty="0" smtClean="0"/>
              <a:t>Collect a set of representative models for a "pressure test" of the language</a:t>
            </a:r>
          </a:p>
          <a:p>
            <a:pPr lvl="1"/>
            <a:r>
              <a:rPr lang="en-US" dirty="0" smtClean="0"/>
              <a:t>Convert to the new language and note any gaps</a:t>
            </a:r>
          </a:p>
          <a:p>
            <a:r>
              <a:rPr lang="en-US" dirty="0" smtClean="0"/>
              <a:t>Organizations contribute models for evaluation</a:t>
            </a:r>
          </a:p>
          <a:p>
            <a:pPr lvl="1"/>
            <a:r>
              <a:rPr lang="en-US" dirty="0" smtClean="0"/>
              <a:t>Process for selecting a single model per function, e.g. lighting, door lock, thermostat</a:t>
            </a:r>
          </a:p>
          <a:p>
            <a:r>
              <a:rPr lang="en-US" dirty="0" smtClean="0"/>
              <a:t>Publication of selected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80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Weekly technical meetings since December 2018</a:t>
            </a:r>
          </a:p>
          <a:p>
            <a:r>
              <a:rPr lang="en-US" dirty="0" smtClean="0"/>
              <a:t>Four face to face meetings</a:t>
            </a:r>
          </a:p>
          <a:p>
            <a:r>
              <a:rPr lang="en-US" dirty="0" smtClean="0"/>
              <a:t>Diverse models are being used to test the language</a:t>
            </a:r>
          </a:p>
          <a:p>
            <a:r>
              <a:rPr lang="en-US" dirty="0" smtClean="0"/>
              <a:t>At the October 2019 Face to Face meeting we approved a version of the modeling language to proceed with contributions </a:t>
            </a:r>
          </a:p>
          <a:p>
            <a:pPr lvl="1"/>
            <a:r>
              <a:rPr lang="en-US" dirty="0" smtClean="0"/>
              <a:t>SDF - Simple Definition Format</a:t>
            </a:r>
          </a:p>
          <a:p>
            <a:r>
              <a:rPr lang="en-US" dirty="0" smtClean="0"/>
              <a:t>Set up an area for contributions to be uploaded and evaluated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931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7699"/>
            <a:ext cx="7886700" cy="1325563"/>
          </a:xfrm>
        </p:spPr>
        <p:txBody>
          <a:bodyPr/>
          <a:lstStyle/>
          <a:p>
            <a:r>
              <a:rPr lang="en-US" dirty="0" smtClean="0"/>
              <a:t>Outcomes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93262"/>
            <a:ext cx="7886700" cy="4351338"/>
          </a:xfrm>
        </p:spPr>
        <p:txBody>
          <a:bodyPr/>
          <a:lstStyle/>
          <a:p>
            <a:r>
              <a:rPr lang="en-US" dirty="0" smtClean="0"/>
              <a:t>All participants have agreed to publish the models under the BSD 3-Clause Open Source license</a:t>
            </a:r>
          </a:p>
          <a:p>
            <a:r>
              <a:rPr lang="en-US" dirty="0" smtClean="0"/>
              <a:t>2-way translation between OMA LWM2M XML models and the SDF language</a:t>
            </a:r>
          </a:p>
          <a:p>
            <a:r>
              <a:rPr lang="en-US" dirty="0" smtClean="0"/>
              <a:t>SDF models for </a:t>
            </a:r>
            <a:r>
              <a:rPr lang="en-US" dirty="0" err="1" smtClean="0"/>
              <a:t>Dotdot</a:t>
            </a:r>
            <a:r>
              <a:rPr lang="en-US" dirty="0" smtClean="0"/>
              <a:t> thermostat and lighting clusters are in progress, energy clusters next</a:t>
            </a:r>
          </a:p>
          <a:p>
            <a:r>
              <a:rPr lang="en-US" dirty="0" smtClean="0"/>
              <a:t>SDF models for OCF appliances are in progress</a:t>
            </a:r>
          </a:p>
          <a:p>
            <a:r>
              <a:rPr lang="en-US" dirty="0"/>
              <a:t>OCF may use the SDF language as the "entry point" for developers to create and maintain data models</a:t>
            </a:r>
          </a:p>
          <a:p>
            <a:pPr lvl="1"/>
            <a:r>
              <a:rPr lang="en-US" dirty="0"/>
              <a:t>Automatic mapping to OCF styled Swagger </a:t>
            </a:r>
            <a:r>
              <a:rPr lang="en-US" dirty="0" smtClean="0"/>
              <a:t>definitions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475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semantic model </a:t>
            </a:r>
            <a:r>
              <a:rPr lang="mr-IN" dirty="0" smtClean="0"/>
              <a:t>–</a:t>
            </a:r>
            <a:r>
              <a:rPr lang="en-US" dirty="0" smtClean="0"/>
              <a:t> Practical </a:t>
            </a:r>
            <a:r>
              <a:rPr lang="en-US" dirty="0" err="1" smtClean="0"/>
              <a:t>IoT</a:t>
            </a:r>
            <a:r>
              <a:rPr lang="en-US" dirty="0" smtClean="0"/>
              <a:t>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meta-model for </a:t>
            </a:r>
            <a:r>
              <a:rPr lang="en-US" dirty="0" err="1" smtClean="0"/>
              <a:t>IoT</a:t>
            </a:r>
            <a:r>
              <a:rPr lang="en-US" dirty="0" smtClean="0"/>
              <a:t> device affordances, behavior, and context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ecoupled from network bindings, protocol-agile</a:t>
            </a:r>
          </a:p>
          <a:p>
            <a:pPr lvl="1"/>
            <a:r>
              <a:rPr lang="en-US" dirty="0" smtClean="0"/>
              <a:t>Common categories for affordances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ommon categories for constraints</a:t>
            </a:r>
          </a:p>
          <a:p>
            <a:pPr lvl="1"/>
            <a:r>
              <a:rPr lang="en-US" dirty="0" smtClean="0"/>
              <a:t>Common format for definitions</a:t>
            </a:r>
          </a:p>
          <a:p>
            <a:r>
              <a:rPr lang="en-US" dirty="0" smtClean="0"/>
              <a:t>Initial focus on affordances to normalize device-facing interactions across SDOs and vendors</a:t>
            </a:r>
          </a:p>
          <a:p>
            <a:r>
              <a:rPr lang="en-US" dirty="0" smtClean="0"/>
              <a:t>Behavioral and contextual models also are needed but not in the initial 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811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Meta-model</a:t>
            </a:r>
          </a:p>
          <a:p>
            <a:r>
              <a:rPr lang="en-US" dirty="0" smtClean="0"/>
              <a:t>ODM Classes</a:t>
            </a:r>
          </a:p>
          <a:p>
            <a:pPr lvl="1"/>
            <a:r>
              <a:rPr lang="en-US" dirty="0" err="1" smtClean="0"/>
              <a:t>odmData</a:t>
            </a:r>
            <a:endParaRPr lang="en-US" dirty="0" smtClean="0"/>
          </a:p>
          <a:p>
            <a:pPr lvl="1"/>
            <a:r>
              <a:rPr lang="en-US" dirty="0" err="1" smtClean="0"/>
              <a:t>odmProperty</a:t>
            </a:r>
            <a:endParaRPr lang="en-US" dirty="0" smtClean="0"/>
          </a:p>
          <a:p>
            <a:pPr lvl="1"/>
            <a:r>
              <a:rPr lang="en-US" dirty="0" err="1"/>
              <a:t>odm</a:t>
            </a:r>
            <a:r>
              <a:rPr lang="en-US" dirty="0" err="1" smtClean="0"/>
              <a:t>Action</a:t>
            </a:r>
            <a:endParaRPr lang="en-US" dirty="0" smtClean="0"/>
          </a:p>
          <a:p>
            <a:pPr lvl="1"/>
            <a:r>
              <a:rPr lang="en-US" dirty="0" err="1"/>
              <a:t>odm</a:t>
            </a:r>
            <a:r>
              <a:rPr lang="en-US" dirty="0" err="1" smtClean="0"/>
              <a:t>Event</a:t>
            </a:r>
            <a:endParaRPr lang="en-US" dirty="0" smtClean="0"/>
          </a:p>
          <a:p>
            <a:pPr lvl="1"/>
            <a:r>
              <a:rPr lang="en-US" dirty="0" err="1"/>
              <a:t>odm</a:t>
            </a:r>
            <a:r>
              <a:rPr lang="en-US" dirty="0" err="1" smtClean="0"/>
              <a:t>Object</a:t>
            </a:r>
            <a:endParaRPr lang="en-US" dirty="0" smtClean="0"/>
          </a:p>
          <a:p>
            <a:pPr lvl="1"/>
            <a:r>
              <a:rPr lang="en-US" dirty="0" err="1"/>
              <a:t>odm</a:t>
            </a:r>
            <a:r>
              <a:rPr lang="en-US" dirty="0" err="1" smtClean="0"/>
              <a:t>Thing</a:t>
            </a:r>
            <a:endParaRPr lang="en-US" dirty="0" smtClean="0"/>
          </a:p>
          <a:p>
            <a:pPr lvl="1"/>
            <a:r>
              <a:rPr lang="en-US" dirty="0" err="1"/>
              <a:t>odm</a:t>
            </a:r>
            <a:r>
              <a:rPr lang="en-US" dirty="0" err="1" smtClean="0"/>
              <a:t>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752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652" y="537151"/>
            <a:ext cx="4581260" cy="585325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8089"/>
            <a:ext cx="4577195" cy="1325563"/>
          </a:xfrm>
        </p:spPr>
        <p:txBody>
          <a:bodyPr/>
          <a:lstStyle/>
          <a:p>
            <a:r>
              <a:rPr lang="en-US" dirty="0" smtClean="0"/>
              <a:t>ODM Meta-Model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1602941"/>
            <a:ext cx="34445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Thing Class to compose Objects</a:t>
            </a:r>
          </a:p>
          <a:p>
            <a:r>
              <a:rPr lang="en-US" dirty="0"/>
              <a:t>View (Interface) Class to virtualize affordances</a:t>
            </a:r>
          </a:p>
          <a:p>
            <a:r>
              <a:rPr lang="en-US" dirty="0" smtClean="0"/>
              <a:t>Reusable Objects</a:t>
            </a:r>
          </a:p>
          <a:p>
            <a:pPr lvl="1"/>
            <a:r>
              <a:rPr lang="en-US" dirty="0" smtClean="0"/>
              <a:t>Property</a:t>
            </a:r>
            <a:r>
              <a:rPr lang="en-US" dirty="0"/>
              <a:t>, Action, and Event </a:t>
            </a:r>
            <a:r>
              <a:rPr lang="en-US" dirty="0" smtClean="0"/>
              <a:t>Affordances</a:t>
            </a:r>
          </a:p>
          <a:p>
            <a:r>
              <a:rPr lang="en-US" dirty="0" smtClean="0"/>
              <a:t>Reusable Data Types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24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1167</TotalTime>
  <Words>2549</Words>
  <Application>Microsoft Macintosh PowerPoint</Application>
  <PresentationFormat>Letter Paper (8.5x11 in)</PresentationFormat>
  <Paragraphs>376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Calibri</vt:lpstr>
      <vt:lpstr>Calibri Light</vt:lpstr>
      <vt:lpstr>Courier</vt:lpstr>
      <vt:lpstr>Mangal</vt:lpstr>
      <vt:lpstr>Menlo</vt:lpstr>
      <vt:lpstr>Arial</vt:lpstr>
      <vt:lpstr>Office Theme</vt:lpstr>
      <vt:lpstr>One Data Model Semantic Definitions for Connected Things</vt:lpstr>
      <vt:lpstr>What is One Data Model?</vt:lpstr>
      <vt:lpstr>History</vt:lpstr>
      <vt:lpstr>Process </vt:lpstr>
      <vt:lpstr>Status </vt:lpstr>
      <vt:lpstr>Outcomes </vt:lpstr>
      <vt:lpstr>What is a semantic model – Practical IoT Semantics</vt:lpstr>
      <vt:lpstr>ODM Architecture</vt:lpstr>
      <vt:lpstr>ODM Meta-Model</vt:lpstr>
      <vt:lpstr>odmProperty</vt:lpstr>
      <vt:lpstr>odmAction</vt:lpstr>
      <vt:lpstr>odmEvent</vt:lpstr>
      <vt:lpstr>odmData</vt:lpstr>
      <vt:lpstr>odmObject</vt:lpstr>
      <vt:lpstr>odmThing</vt:lpstr>
      <vt:lpstr>odmView (Interface) </vt:lpstr>
      <vt:lpstr>SDF Language Design Review</vt:lpstr>
      <vt:lpstr>SDF Design Overview</vt:lpstr>
      <vt:lpstr>SDF - Simple Definition Format</vt:lpstr>
      <vt:lpstr>Simple example – Info and namespace definitions</vt:lpstr>
      <vt:lpstr>Definitions</vt:lpstr>
      <vt:lpstr>Definitions</vt:lpstr>
      <vt:lpstr>Declarations</vt:lpstr>
      <vt:lpstr>SDF References</vt:lpstr>
      <vt:lpstr>odmRef keyword</vt:lpstr>
      <vt:lpstr>odmRef Example</vt:lpstr>
      <vt:lpstr>Processing Model – Files and Namespaces</vt:lpstr>
      <vt:lpstr>Data Type Definition</vt:lpstr>
      <vt:lpstr>Example use of definition from a namespace</vt:lpstr>
      <vt:lpstr>Other use of JSON Pointer in SDF</vt:lpstr>
      <vt:lpstr>High Level Compositions </vt:lpstr>
      <vt:lpstr>Thing Example</vt:lpstr>
      <vt:lpstr>odmView Example</vt:lpstr>
      <vt:lpstr>Next steps</vt:lpstr>
      <vt:lpstr>Semantic Proxy – W3C Web of Things Integration</vt:lpstr>
      <vt:lpstr>Semantic Proxy - Schematic</vt:lpstr>
      <vt:lpstr>Semantic Proxy – RDF Converter</vt:lpstr>
      <vt:lpstr>References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Koster</dc:creator>
  <cp:lastModifiedBy>Michael Koster</cp:lastModifiedBy>
  <cp:revision>117</cp:revision>
  <dcterms:created xsi:type="dcterms:W3CDTF">2019-11-14T03:57:02Z</dcterms:created>
  <dcterms:modified xsi:type="dcterms:W3CDTF">2019-11-14T23:25:30Z</dcterms:modified>
</cp:coreProperties>
</file>