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2" r:id="rId7"/>
    <p:sldId id="263" r:id="rId8"/>
    <p:sldId id="260" r:id="rId9"/>
    <p:sldId id="264" r:id="rId10"/>
    <p:sldId id="261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94628"/>
  </p:normalViewPr>
  <p:slideViewPr>
    <p:cSldViewPr snapToGrid="0" snapToObjects="1">
      <p:cViewPr varScale="1">
        <p:scale>
          <a:sx n="115" d="100"/>
          <a:sy n="115" d="100"/>
        </p:scale>
        <p:origin x="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3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3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4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5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1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3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5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CFD80-FBD1-AB49-BE80-B9AD21A11C7F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5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9983-C0A4-5540-B8D8-2BA8403D8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500" y="969963"/>
            <a:ext cx="7772400" cy="2387600"/>
          </a:xfrm>
        </p:spPr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for Microcontrollers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A1989-4985-D245-B769-41CB47EF6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8331" y="4000623"/>
            <a:ext cx="3546231" cy="1655762"/>
          </a:xfrm>
        </p:spPr>
        <p:txBody>
          <a:bodyPr/>
          <a:lstStyle/>
          <a:p>
            <a:r>
              <a:rPr lang="en-US" dirty="0"/>
              <a:t>Simple and Reliable Data Flow Graph programming for embedded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11183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162F-59F1-1541-9F19-02679B02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-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CD57-F4B2-BC45-B0A7-E196C8D12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DFG model tools do all of the heavy lifting so the embedded code can be extremely simple and lightweight, e.g. typing is done in the model</a:t>
            </a:r>
          </a:p>
          <a:p>
            <a:r>
              <a:rPr lang="en-US" dirty="0"/>
              <a:t>Code generation involves serialization of the objects and resources into a C++ header file, and packaging of the implementation code for the application objects (time and data event handlers)</a:t>
            </a:r>
          </a:p>
          <a:p>
            <a:r>
              <a:rPr lang="en-US" dirty="0"/>
              <a:t>The result is a standard C++ package that can be built by any C++ toolchain (Arduino, etc.)</a:t>
            </a:r>
          </a:p>
        </p:txBody>
      </p:sp>
    </p:spTree>
    <p:extLst>
      <p:ext uri="{BB962C8B-B14F-4D97-AF65-F5344CB8AC3E}">
        <p14:creationId xmlns:p14="http://schemas.microsoft.com/office/powerpoint/2010/main" val="51487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E25C-8282-634B-8EE0-B846892B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141489"/>
            <a:ext cx="7886700" cy="1325563"/>
          </a:xfrm>
        </p:spPr>
        <p:txBody>
          <a:bodyPr/>
          <a:lstStyle/>
          <a:p>
            <a:r>
              <a:rPr lang="en-US" dirty="0"/>
              <a:t>High Level Process 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3481D151-C764-C841-8593-5809D7EABC1D}"/>
              </a:ext>
            </a:extLst>
          </p:cNvPr>
          <p:cNvSpPr/>
          <p:nvPr/>
        </p:nvSpPr>
        <p:spPr>
          <a:xfrm>
            <a:off x="1308100" y="16525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5" name="Card 4">
            <a:extLst>
              <a:ext uri="{FF2B5EF4-FFF2-40B4-BE49-F238E27FC236}">
                <a16:creationId xmlns:a16="http://schemas.microsoft.com/office/drawing/2014/main" id="{A24456E6-10E5-8D45-949A-FD48CF9A73F1}"/>
              </a:ext>
            </a:extLst>
          </p:cNvPr>
          <p:cNvSpPr/>
          <p:nvPr/>
        </p:nvSpPr>
        <p:spPr>
          <a:xfrm>
            <a:off x="1358899" y="3511552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JSON</a:t>
            </a:r>
          </a:p>
        </p:txBody>
      </p:sp>
      <p:sp>
        <p:nvSpPr>
          <p:cNvPr id="6" name="Card 5">
            <a:extLst>
              <a:ext uri="{FF2B5EF4-FFF2-40B4-BE49-F238E27FC236}">
                <a16:creationId xmlns:a16="http://schemas.microsoft.com/office/drawing/2014/main" id="{367BCA51-2FC1-F943-BB7F-4FA516B1BFB4}"/>
              </a:ext>
            </a:extLst>
          </p:cNvPr>
          <p:cNvSpPr/>
          <p:nvPr/>
        </p:nvSpPr>
        <p:spPr>
          <a:xfrm>
            <a:off x="5219700" y="33670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Header </a:t>
            </a:r>
          </a:p>
        </p:txBody>
      </p:sp>
      <p:sp>
        <p:nvSpPr>
          <p:cNvPr id="7" name="Card 6">
            <a:extLst>
              <a:ext uri="{FF2B5EF4-FFF2-40B4-BE49-F238E27FC236}">
                <a16:creationId xmlns:a16="http://schemas.microsoft.com/office/drawing/2014/main" id="{F659F019-1B56-0845-A168-433CDDA98BB7}"/>
              </a:ext>
            </a:extLst>
          </p:cNvPr>
          <p:cNvSpPr/>
          <p:nvPr/>
        </p:nvSpPr>
        <p:spPr>
          <a:xfrm>
            <a:off x="5219700" y="1862933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UML Doc</a:t>
            </a:r>
          </a:p>
        </p:txBody>
      </p:sp>
      <p:sp>
        <p:nvSpPr>
          <p:cNvPr id="8" name="Card 7">
            <a:extLst>
              <a:ext uri="{FF2B5EF4-FFF2-40B4-BE49-F238E27FC236}">
                <a16:creationId xmlns:a16="http://schemas.microsoft.com/office/drawing/2014/main" id="{E9B9EFFF-100F-E74D-9E89-6CB0B609372D}"/>
              </a:ext>
            </a:extLst>
          </p:cNvPr>
          <p:cNvSpPr/>
          <p:nvPr/>
        </p:nvSpPr>
        <p:spPr>
          <a:xfrm>
            <a:off x="6624638" y="33670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11FE06DD-F0FC-F04D-A60E-D429A0428297}"/>
              </a:ext>
            </a:extLst>
          </p:cNvPr>
          <p:cNvSpPr/>
          <p:nvPr/>
        </p:nvSpPr>
        <p:spPr>
          <a:xfrm>
            <a:off x="3163887" y="2744789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Build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43775BCC-5C33-F246-9CAB-48F59488C3AA}"/>
              </a:ext>
            </a:extLst>
          </p:cNvPr>
          <p:cNvSpPr/>
          <p:nvPr/>
        </p:nvSpPr>
        <p:spPr>
          <a:xfrm>
            <a:off x="5922963" y="5155801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Build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055E85-2C62-3841-8008-9AFDF482C182}"/>
              </a:ext>
            </a:extLst>
          </p:cNvPr>
          <p:cNvCxnSpPr/>
          <p:nvPr/>
        </p:nvCxnSpPr>
        <p:spPr>
          <a:xfrm>
            <a:off x="2436813" y="2338389"/>
            <a:ext cx="6350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058E3-33CD-144B-8E2A-5B281EC4BEFB}"/>
              </a:ext>
            </a:extLst>
          </p:cNvPr>
          <p:cNvCxnSpPr>
            <a:cxnSpLocks/>
          </p:cNvCxnSpPr>
          <p:nvPr/>
        </p:nvCxnSpPr>
        <p:spPr>
          <a:xfrm flipV="1">
            <a:off x="2332433" y="3414318"/>
            <a:ext cx="728664" cy="62468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rd 16">
            <a:extLst>
              <a:ext uri="{FF2B5EF4-FFF2-40B4-BE49-F238E27FC236}">
                <a16:creationId xmlns:a16="http://schemas.microsoft.com/office/drawing/2014/main" id="{3B99F276-5252-5E4E-922E-1F9D975895A3}"/>
              </a:ext>
            </a:extLst>
          </p:cNvPr>
          <p:cNvSpPr/>
          <p:nvPr/>
        </p:nvSpPr>
        <p:spPr>
          <a:xfrm>
            <a:off x="1460500" y="180498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7A9F42-77F5-3347-977F-658AF1529C81}"/>
              </a:ext>
            </a:extLst>
          </p:cNvPr>
          <p:cNvCxnSpPr>
            <a:cxnSpLocks/>
          </p:cNvCxnSpPr>
          <p:nvPr/>
        </p:nvCxnSpPr>
        <p:spPr>
          <a:xfrm flipV="1">
            <a:off x="4379118" y="2490789"/>
            <a:ext cx="748507" cy="4389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8D9D6F-6C53-5E43-A533-12A7D4BAE946}"/>
              </a:ext>
            </a:extLst>
          </p:cNvPr>
          <p:cNvCxnSpPr>
            <a:cxnSpLocks/>
          </p:cNvCxnSpPr>
          <p:nvPr/>
        </p:nvCxnSpPr>
        <p:spPr>
          <a:xfrm>
            <a:off x="4368402" y="3265489"/>
            <a:ext cx="759223" cy="461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AB3867-93CE-534F-9571-E4B985341B07}"/>
              </a:ext>
            </a:extLst>
          </p:cNvPr>
          <p:cNvCxnSpPr>
            <a:cxnSpLocks/>
          </p:cNvCxnSpPr>
          <p:nvPr/>
        </p:nvCxnSpPr>
        <p:spPr>
          <a:xfrm>
            <a:off x="5826322" y="4473578"/>
            <a:ext cx="409378" cy="6425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6118E4-AF14-1F4E-93D6-51C4786F24CE}"/>
              </a:ext>
            </a:extLst>
          </p:cNvPr>
          <p:cNvCxnSpPr>
            <a:cxnSpLocks/>
          </p:cNvCxnSpPr>
          <p:nvPr/>
        </p:nvCxnSpPr>
        <p:spPr>
          <a:xfrm flipH="1">
            <a:off x="6624638" y="4493423"/>
            <a:ext cx="450850" cy="6226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211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ight Arrow 41">
            <a:extLst>
              <a:ext uri="{FF2B5EF4-FFF2-40B4-BE49-F238E27FC236}">
                <a16:creationId xmlns:a16="http://schemas.microsoft.com/office/drawing/2014/main" id="{A6D22C43-8CA5-CC40-9745-F59D07496A6B}"/>
              </a:ext>
            </a:extLst>
          </p:cNvPr>
          <p:cNvSpPr/>
          <p:nvPr/>
        </p:nvSpPr>
        <p:spPr>
          <a:xfrm>
            <a:off x="6152358" y="3683487"/>
            <a:ext cx="1269998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2FBB7B4-C4B2-154A-B722-D85EDDA75CA9}"/>
              </a:ext>
            </a:extLst>
          </p:cNvPr>
          <p:cNvSpPr/>
          <p:nvPr/>
        </p:nvSpPr>
        <p:spPr>
          <a:xfrm>
            <a:off x="1857840" y="5296662"/>
            <a:ext cx="1190622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A889A22A-E954-0D42-A845-9B4C92F911DA}"/>
              </a:ext>
            </a:extLst>
          </p:cNvPr>
          <p:cNvSpPr/>
          <p:nvPr/>
        </p:nvSpPr>
        <p:spPr>
          <a:xfrm>
            <a:off x="1865273" y="2069185"/>
            <a:ext cx="1203322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7B94E-4D70-EF45-9CC7-7A22EDDB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001" y="15529"/>
            <a:ext cx="7886700" cy="1325563"/>
          </a:xfrm>
        </p:spPr>
        <p:txBody>
          <a:bodyPr/>
          <a:lstStyle/>
          <a:p>
            <a:r>
              <a:rPr lang="en-US" dirty="0"/>
              <a:t>Build Process </a:t>
            </a:r>
          </a:p>
        </p:txBody>
      </p:sp>
      <p:sp>
        <p:nvSpPr>
          <p:cNvPr id="6" name="Card 5">
            <a:extLst>
              <a:ext uri="{FF2B5EF4-FFF2-40B4-BE49-F238E27FC236}">
                <a16:creationId xmlns:a16="http://schemas.microsoft.com/office/drawing/2014/main" id="{57B822CA-0D4B-4A4C-89DD-E71AA11D8E52}"/>
              </a:ext>
            </a:extLst>
          </p:cNvPr>
          <p:cNvSpPr/>
          <p:nvPr/>
        </p:nvSpPr>
        <p:spPr>
          <a:xfrm>
            <a:off x="617421" y="1462393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7" name="Card 6">
            <a:extLst>
              <a:ext uri="{FF2B5EF4-FFF2-40B4-BE49-F238E27FC236}">
                <a16:creationId xmlns:a16="http://schemas.microsoft.com/office/drawing/2014/main" id="{EBEB2B5C-87F1-7148-9FB4-13874008EFAB}"/>
              </a:ext>
            </a:extLst>
          </p:cNvPr>
          <p:cNvSpPr/>
          <p:nvPr/>
        </p:nvSpPr>
        <p:spPr>
          <a:xfrm>
            <a:off x="769821" y="1614793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8" name="Card 7">
            <a:extLst>
              <a:ext uri="{FF2B5EF4-FFF2-40B4-BE49-F238E27FC236}">
                <a16:creationId xmlns:a16="http://schemas.microsoft.com/office/drawing/2014/main" id="{BF665E40-0E64-514F-BE85-85C6BEF9917D}"/>
              </a:ext>
            </a:extLst>
          </p:cNvPr>
          <p:cNvSpPr/>
          <p:nvPr/>
        </p:nvSpPr>
        <p:spPr>
          <a:xfrm>
            <a:off x="922221" y="1767193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9" name="Card 8">
            <a:extLst>
              <a:ext uri="{FF2B5EF4-FFF2-40B4-BE49-F238E27FC236}">
                <a16:creationId xmlns:a16="http://schemas.microsoft.com/office/drawing/2014/main" id="{CC186B74-B215-9245-8EA1-6EBFD771AA51}"/>
              </a:ext>
            </a:extLst>
          </p:cNvPr>
          <p:cNvSpPr/>
          <p:nvPr/>
        </p:nvSpPr>
        <p:spPr>
          <a:xfrm>
            <a:off x="3083389" y="1612217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SDF</a:t>
            </a:r>
          </a:p>
        </p:txBody>
      </p:sp>
      <p:sp>
        <p:nvSpPr>
          <p:cNvPr id="11" name="Card 10">
            <a:extLst>
              <a:ext uri="{FF2B5EF4-FFF2-40B4-BE49-F238E27FC236}">
                <a16:creationId xmlns:a16="http://schemas.microsoft.com/office/drawing/2014/main" id="{F77DA3E0-8929-A041-87C5-F990CF6F8FD6}"/>
              </a:ext>
            </a:extLst>
          </p:cNvPr>
          <p:cNvSpPr/>
          <p:nvPr/>
        </p:nvSpPr>
        <p:spPr>
          <a:xfrm>
            <a:off x="784690" y="4740026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DSL</a:t>
            </a:r>
          </a:p>
        </p:txBody>
      </p:sp>
      <p:sp>
        <p:nvSpPr>
          <p:cNvPr id="12" name="Card 11">
            <a:extLst>
              <a:ext uri="{FF2B5EF4-FFF2-40B4-BE49-F238E27FC236}">
                <a16:creationId xmlns:a16="http://schemas.microsoft.com/office/drawing/2014/main" id="{981A1C88-17B4-BC4B-BFB6-B7C40A87190A}"/>
              </a:ext>
            </a:extLst>
          </p:cNvPr>
          <p:cNvSpPr/>
          <p:nvPr/>
        </p:nvSpPr>
        <p:spPr>
          <a:xfrm>
            <a:off x="937090" y="4892426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JSON </a:t>
            </a:r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73E29FFC-BDD3-184C-AC89-8DE42A643AF0}"/>
              </a:ext>
            </a:extLst>
          </p:cNvPr>
          <p:cNvSpPr/>
          <p:nvPr/>
        </p:nvSpPr>
        <p:spPr>
          <a:xfrm>
            <a:off x="3083389" y="4892424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JSON</a:t>
            </a:r>
          </a:p>
        </p:txBody>
      </p:sp>
      <p:sp>
        <p:nvSpPr>
          <p:cNvPr id="15" name="Card 14">
            <a:extLst>
              <a:ext uri="{FF2B5EF4-FFF2-40B4-BE49-F238E27FC236}">
                <a16:creationId xmlns:a16="http://schemas.microsoft.com/office/drawing/2014/main" id="{C7C8EFA5-993F-B943-9450-F3F69956C973}"/>
              </a:ext>
            </a:extLst>
          </p:cNvPr>
          <p:cNvSpPr/>
          <p:nvPr/>
        </p:nvSpPr>
        <p:spPr>
          <a:xfrm>
            <a:off x="5207457" y="3271105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SDF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2664E1-3445-4746-9BC4-86DBB4F0DA13}"/>
              </a:ext>
            </a:extLst>
          </p:cNvPr>
          <p:cNvSpPr txBox="1"/>
          <p:nvPr/>
        </p:nvSpPr>
        <p:spPr>
          <a:xfrm>
            <a:off x="1949982" y="1408902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4826D7-0315-6141-AA44-928C4F1E1E84}"/>
              </a:ext>
            </a:extLst>
          </p:cNvPr>
          <p:cNvSpPr txBox="1"/>
          <p:nvPr/>
        </p:nvSpPr>
        <p:spPr>
          <a:xfrm>
            <a:off x="1627473" y="3428153"/>
            <a:ext cx="1439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Resolve SDF  Instance Templates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949F0C-45B4-BB4C-A724-C1083F2C9319}"/>
              </a:ext>
            </a:extLst>
          </p:cNvPr>
          <p:cNvSpPr txBox="1"/>
          <p:nvPr/>
        </p:nvSpPr>
        <p:spPr>
          <a:xfrm>
            <a:off x="4635957" y="2633017"/>
            <a:ext cx="204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 Resolved Instances</a:t>
            </a:r>
          </a:p>
        </p:txBody>
      </p:sp>
      <p:sp>
        <p:nvSpPr>
          <p:cNvPr id="29" name="Card 28">
            <a:extLst>
              <a:ext uri="{FF2B5EF4-FFF2-40B4-BE49-F238E27FC236}">
                <a16:creationId xmlns:a16="http://schemas.microsoft.com/office/drawing/2014/main" id="{D32A910C-8FE7-DE47-BAC7-B10298D6C5BB}"/>
              </a:ext>
            </a:extLst>
          </p:cNvPr>
          <p:cNvSpPr/>
          <p:nvPr/>
        </p:nvSpPr>
        <p:spPr>
          <a:xfrm>
            <a:off x="7465557" y="327934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Header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923836-3A19-B74D-9A26-020E55DC10E9}"/>
              </a:ext>
            </a:extLst>
          </p:cNvPr>
          <p:cNvSpPr txBox="1"/>
          <p:nvPr/>
        </p:nvSpPr>
        <p:spPr>
          <a:xfrm>
            <a:off x="7319507" y="2633017"/>
            <a:ext cx="119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Embedded Code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F5E06536-DF50-3A40-A1F7-ED5CBB070A08}"/>
              </a:ext>
            </a:extLst>
          </p:cNvPr>
          <p:cNvSpPr/>
          <p:nvPr/>
        </p:nvSpPr>
        <p:spPr>
          <a:xfrm rot="5400000">
            <a:off x="3286241" y="2795740"/>
            <a:ext cx="487550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rd 32">
            <a:extLst>
              <a:ext uri="{FF2B5EF4-FFF2-40B4-BE49-F238E27FC236}">
                <a16:creationId xmlns:a16="http://schemas.microsoft.com/office/drawing/2014/main" id="{7862E9A4-9036-5B43-BB79-C3B3738362C2}"/>
              </a:ext>
            </a:extLst>
          </p:cNvPr>
          <p:cNvSpPr/>
          <p:nvPr/>
        </p:nvSpPr>
        <p:spPr>
          <a:xfrm>
            <a:off x="3083389" y="3273935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SDF 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F201939F-55C1-CA4D-A309-8A2DA505B376}"/>
              </a:ext>
            </a:extLst>
          </p:cNvPr>
          <p:cNvSpPr/>
          <p:nvPr/>
        </p:nvSpPr>
        <p:spPr>
          <a:xfrm rot="16200000">
            <a:off x="3311229" y="4408465"/>
            <a:ext cx="437574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977E00-852B-EF48-B630-B28C92A6DD93}"/>
              </a:ext>
            </a:extLst>
          </p:cNvPr>
          <p:cNvSpPr txBox="1"/>
          <p:nvPr/>
        </p:nvSpPr>
        <p:spPr>
          <a:xfrm>
            <a:off x="2318756" y="2691798"/>
            <a:ext cx="128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+ Merge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6377D4BF-436B-3C4C-B0C3-CC225501A7AA}"/>
              </a:ext>
            </a:extLst>
          </p:cNvPr>
          <p:cNvSpPr/>
          <p:nvPr/>
        </p:nvSpPr>
        <p:spPr>
          <a:xfrm>
            <a:off x="4005552" y="3625733"/>
            <a:ext cx="1174496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B3334C-7793-864E-A5A4-870B94F1BD96}"/>
              </a:ext>
            </a:extLst>
          </p:cNvPr>
          <p:cNvSpPr txBox="1"/>
          <p:nvPr/>
        </p:nvSpPr>
        <p:spPr>
          <a:xfrm>
            <a:off x="2256220" y="4464408"/>
            <a:ext cx="1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AB3456-2F7E-6049-8D44-19FE8209A40D}"/>
              </a:ext>
            </a:extLst>
          </p:cNvPr>
          <p:cNvSpPr/>
          <p:nvPr/>
        </p:nvSpPr>
        <p:spPr>
          <a:xfrm>
            <a:off x="2040968" y="5003549"/>
            <a:ext cx="840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7B5693-4B52-1E49-8E23-FFE4DD5956E7}"/>
              </a:ext>
            </a:extLst>
          </p:cNvPr>
          <p:cNvSpPr/>
          <p:nvPr/>
        </p:nvSpPr>
        <p:spPr>
          <a:xfrm>
            <a:off x="1992129" y="1792979"/>
            <a:ext cx="840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304AEB-16B5-5E4E-8EB0-0A494AF87FB8}"/>
              </a:ext>
            </a:extLst>
          </p:cNvPr>
          <p:cNvSpPr/>
          <p:nvPr/>
        </p:nvSpPr>
        <p:spPr>
          <a:xfrm>
            <a:off x="6191362" y="3338129"/>
            <a:ext cx="1128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Code Gen</a:t>
            </a:r>
          </a:p>
        </p:txBody>
      </p:sp>
      <p:sp>
        <p:nvSpPr>
          <p:cNvPr id="46" name="Card 45">
            <a:extLst>
              <a:ext uri="{FF2B5EF4-FFF2-40B4-BE49-F238E27FC236}">
                <a16:creationId xmlns:a16="http://schemas.microsoft.com/office/drawing/2014/main" id="{2029FDE7-0201-8A45-853B-0260647B17D6}"/>
              </a:ext>
            </a:extLst>
          </p:cNvPr>
          <p:cNvSpPr/>
          <p:nvPr/>
        </p:nvSpPr>
        <p:spPr>
          <a:xfrm>
            <a:off x="5229688" y="489647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UML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9836322C-C76F-444D-9C28-2C4DB299B1CE}"/>
              </a:ext>
            </a:extLst>
          </p:cNvPr>
          <p:cNvSpPr/>
          <p:nvPr/>
        </p:nvSpPr>
        <p:spPr>
          <a:xfrm rot="5400000">
            <a:off x="5463159" y="4434487"/>
            <a:ext cx="487550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E67A25-0024-784E-9212-A0DC8FFB27A6}"/>
              </a:ext>
            </a:extLst>
          </p:cNvPr>
          <p:cNvSpPr txBox="1"/>
          <p:nvPr/>
        </p:nvSpPr>
        <p:spPr>
          <a:xfrm>
            <a:off x="4535523" y="4427525"/>
            <a:ext cx="1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Render</a:t>
            </a:r>
          </a:p>
        </p:txBody>
      </p:sp>
      <p:sp>
        <p:nvSpPr>
          <p:cNvPr id="36" name="Card 35">
            <a:extLst>
              <a:ext uri="{FF2B5EF4-FFF2-40B4-BE49-F238E27FC236}">
                <a16:creationId xmlns:a16="http://schemas.microsoft.com/office/drawing/2014/main" id="{333AD47B-0695-A747-B0C2-EC52F98BB599}"/>
              </a:ext>
            </a:extLst>
          </p:cNvPr>
          <p:cNvSpPr/>
          <p:nvPr/>
        </p:nvSpPr>
        <p:spPr>
          <a:xfrm>
            <a:off x="5382088" y="504887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YAML UML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TD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00CCA828-A119-E140-BC6D-5E9B3366CB44}"/>
              </a:ext>
            </a:extLst>
          </p:cNvPr>
          <p:cNvSpPr/>
          <p:nvPr/>
        </p:nvSpPr>
        <p:spPr>
          <a:xfrm>
            <a:off x="4005552" y="5302533"/>
            <a:ext cx="1190622" cy="35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C3F445-3455-1240-8091-1D0BE7DE953D}"/>
              </a:ext>
            </a:extLst>
          </p:cNvPr>
          <p:cNvSpPr txBox="1"/>
          <p:nvPr/>
        </p:nvSpPr>
        <p:spPr>
          <a:xfrm>
            <a:off x="3923907" y="5023084"/>
            <a:ext cx="1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Render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406-1E6B-3645-ADDE-7F1B7278E939}"/>
              </a:ext>
            </a:extLst>
          </p:cNvPr>
          <p:cNvSpPr txBox="1"/>
          <p:nvPr/>
        </p:nvSpPr>
        <p:spPr>
          <a:xfrm>
            <a:off x="6391738" y="4911790"/>
            <a:ext cx="1289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YAML</a:t>
            </a:r>
          </a:p>
          <a:p>
            <a:pPr marL="285750" indent="-285750">
              <a:buFontTx/>
              <a:buChar char="-"/>
            </a:pPr>
            <a:r>
              <a:rPr lang="en-US" dirty="0"/>
              <a:t>UML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WoT</a:t>
            </a:r>
            <a:r>
              <a:rPr lang="en-US" dirty="0"/>
              <a:t> TD</a:t>
            </a:r>
          </a:p>
        </p:txBody>
      </p:sp>
    </p:spTree>
    <p:extLst>
      <p:ext uri="{BB962C8B-B14F-4D97-AF65-F5344CB8AC3E}">
        <p14:creationId xmlns:p14="http://schemas.microsoft.com/office/powerpoint/2010/main" val="954124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8BFA-5004-CE40-93C6-145A9E25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New Flow Graph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EDA244DA-57E3-1841-881E-2010164A2825}"/>
              </a:ext>
            </a:extLst>
          </p:cNvPr>
          <p:cNvSpPr/>
          <p:nvPr/>
        </p:nvSpPr>
        <p:spPr>
          <a:xfrm>
            <a:off x="1562099" y="2896195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JSON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C0900D0E-BBA6-6348-8A3C-B826393FF95C}"/>
              </a:ext>
            </a:extLst>
          </p:cNvPr>
          <p:cNvSpPr/>
          <p:nvPr/>
        </p:nvSpPr>
        <p:spPr>
          <a:xfrm>
            <a:off x="3417887" y="3125789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Build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F3F2E6-2C9C-4B4B-98EC-6521D701FC03}"/>
              </a:ext>
            </a:extLst>
          </p:cNvPr>
          <p:cNvCxnSpPr>
            <a:cxnSpLocks/>
          </p:cNvCxnSpPr>
          <p:nvPr/>
        </p:nvCxnSpPr>
        <p:spPr>
          <a:xfrm>
            <a:off x="2576511" y="3495279"/>
            <a:ext cx="7493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034F2F-7027-214F-8E60-B3C703B67061}"/>
              </a:ext>
            </a:extLst>
          </p:cNvPr>
          <p:cNvCxnSpPr>
            <a:cxnSpLocks/>
          </p:cNvCxnSpPr>
          <p:nvPr/>
        </p:nvCxnSpPr>
        <p:spPr>
          <a:xfrm>
            <a:off x="4622402" y="3646489"/>
            <a:ext cx="759223" cy="461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rd 10">
            <a:extLst>
              <a:ext uri="{FF2B5EF4-FFF2-40B4-BE49-F238E27FC236}">
                <a16:creationId xmlns:a16="http://schemas.microsoft.com/office/drawing/2014/main" id="{79C16155-CA08-C244-AD0E-CDE32C788CD2}"/>
              </a:ext>
            </a:extLst>
          </p:cNvPr>
          <p:cNvSpPr/>
          <p:nvPr/>
        </p:nvSpPr>
        <p:spPr>
          <a:xfrm>
            <a:off x="5473700" y="213488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UML Doc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23A044-09F6-094B-B7C9-098607042821}"/>
              </a:ext>
            </a:extLst>
          </p:cNvPr>
          <p:cNvCxnSpPr>
            <a:cxnSpLocks/>
          </p:cNvCxnSpPr>
          <p:nvPr/>
        </p:nvCxnSpPr>
        <p:spPr>
          <a:xfrm flipV="1">
            <a:off x="4633118" y="2851945"/>
            <a:ext cx="748507" cy="4389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9F35B-FABC-EE49-804D-45B510715AA5}"/>
              </a:ext>
            </a:extLst>
          </p:cNvPr>
          <p:cNvSpPr/>
          <p:nvPr/>
        </p:nvSpPr>
        <p:spPr>
          <a:xfrm>
            <a:off x="5484415" y="3864770"/>
            <a:ext cx="963215" cy="83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0" name="Card 9">
            <a:extLst>
              <a:ext uri="{FF2B5EF4-FFF2-40B4-BE49-F238E27FC236}">
                <a16:creationId xmlns:a16="http://schemas.microsoft.com/office/drawing/2014/main" id="{6B9A202E-5A3C-424C-A240-4281EE71CC51}"/>
              </a:ext>
            </a:extLst>
          </p:cNvPr>
          <p:cNvSpPr/>
          <p:nvPr/>
        </p:nvSpPr>
        <p:spPr>
          <a:xfrm>
            <a:off x="5626100" y="228728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UML Doc</a:t>
            </a:r>
          </a:p>
        </p:txBody>
      </p:sp>
    </p:spTree>
    <p:extLst>
      <p:ext uri="{BB962C8B-B14F-4D97-AF65-F5344CB8AC3E}">
        <p14:creationId xmlns:p14="http://schemas.microsoft.com/office/powerpoint/2010/main" val="288734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>
            <a:extLst>
              <a:ext uri="{FF2B5EF4-FFF2-40B4-BE49-F238E27FC236}">
                <a16:creationId xmlns:a16="http://schemas.microsoft.com/office/drawing/2014/main" id="{DC4CA39B-49C9-6B4C-A9CB-37F87CA97050}"/>
              </a:ext>
            </a:extLst>
          </p:cNvPr>
          <p:cNvSpPr/>
          <p:nvPr/>
        </p:nvSpPr>
        <p:spPr>
          <a:xfrm>
            <a:off x="4821239" y="2829833"/>
            <a:ext cx="1773238" cy="373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AE964-22BF-CF49-B912-B34D4832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New Object Type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6B9551A8-E0AB-374C-8378-688F958EDA4F}"/>
              </a:ext>
            </a:extLst>
          </p:cNvPr>
          <p:cNvSpPr/>
          <p:nvPr/>
        </p:nvSpPr>
        <p:spPr>
          <a:xfrm>
            <a:off x="1206500" y="2242520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SDF Model</a:t>
            </a:r>
          </a:p>
        </p:txBody>
      </p:sp>
      <p:sp>
        <p:nvSpPr>
          <p:cNvPr id="5" name="Card 4">
            <a:extLst>
              <a:ext uri="{FF2B5EF4-FFF2-40B4-BE49-F238E27FC236}">
                <a16:creationId xmlns:a16="http://schemas.microsoft.com/office/drawing/2014/main" id="{E7008DC0-E1AA-C744-8239-8CAE92B51443}"/>
              </a:ext>
            </a:extLst>
          </p:cNvPr>
          <p:cNvSpPr/>
          <p:nvPr/>
        </p:nvSpPr>
        <p:spPr>
          <a:xfrm>
            <a:off x="1206500" y="407925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C++ Class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72E713-F73D-564E-87AB-0D520A2A2FAA}"/>
              </a:ext>
            </a:extLst>
          </p:cNvPr>
          <p:cNvCxnSpPr>
            <a:cxnSpLocks/>
          </p:cNvCxnSpPr>
          <p:nvPr/>
        </p:nvCxnSpPr>
        <p:spPr>
          <a:xfrm>
            <a:off x="2222500" y="2775920"/>
            <a:ext cx="10239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2213F9-E32B-7049-8F8F-BECCC82CCAAF}"/>
              </a:ext>
            </a:extLst>
          </p:cNvPr>
          <p:cNvCxnSpPr>
            <a:cxnSpLocks/>
          </p:cNvCxnSpPr>
          <p:nvPr/>
        </p:nvCxnSpPr>
        <p:spPr>
          <a:xfrm>
            <a:off x="2260600" y="4626946"/>
            <a:ext cx="985838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rd 11">
            <a:extLst>
              <a:ext uri="{FF2B5EF4-FFF2-40B4-BE49-F238E27FC236}">
                <a16:creationId xmlns:a16="http://schemas.microsoft.com/office/drawing/2014/main" id="{99FC1B69-9C03-014B-A2A4-42F072F7E650}"/>
              </a:ext>
            </a:extLst>
          </p:cNvPr>
          <p:cNvSpPr/>
          <p:nvPr/>
        </p:nvSpPr>
        <p:spPr>
          <a:xfrm>
            <a:off x="3398838" y="38998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3" name="Card 12">
            <a:extLst>
              <a:ext uri="{FF2B5EF4-FFF2-40B4-BE49-F238E27FC236}">
                <a16:creationId xmlns:a16="http://schemas.microsoft.com/office/drawing/2014/main" id="{6C6B08B3-C41C-8648-BCA9-A652D17C01D2}"/>
              </a:ext>
            </a:extLst>
          </p:cNvPr>
          <p:cNvSpPr/>
          <p:nvPr/>
        </p:nvSpPr>
        <p:spPr>
          <a:xfrm>
            <a:off x="3551238" y="40522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4" name="Card 13">
            <a:extLst>
              <a:ext uri="{FF2B5EF4-FFF2-40B4-BE49-F238E27FC236}">
                <a16:creationId xmlns:a16="http://schemas.microsoft.com/office/drawing/2014/main" id="{DAE6ED03-19FF-C040-AC1C-CA81C5469853}"/>
              </a:ext>
            </a:extLst>
          </p:cNvPr>
          <p:cNvSpPr/>
          <p:nvPr/>
        </p:nvSpPr>
        <p:spPr>
          <a:xfrm>
            <a:off x="3703638" y="42046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5" name="Card 14">
            <a:extLst>
              <a:ext uri="{FF2B5EF4-FFF2-40B4-BE49-F238E27FC236}">
                <a16:creationId xmlns:a16="http://schemas.microsoft.com/office/drawing/2014/main" id="{1D3849B0-CCED-C047-9CEA-1AFEBF46A770}"/>
              </a:ext>
            </a:extLst>
          </p:cNvPr>
          <p:cNvSpPr/>
          <p:nvPr/>
        </p:nvSpPr>
        <p:spPr>
          <a:xfrm>
            <a:off x="3856038" y="43570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Classes </a:t>
            </a:r>
          </a:p>
        </p:txBody>
      </p:sp>
      <p:sp>
        <p:nvSpPr>
          <p:cNvPr id="16" name="Card 15">
            <a:extLst>
              <a:ext uri="{FF2B5EF4-FFF2-40B4-BE49-F238E27FC236}">
                <a16:creationId xmlns:a16="http://schemas.microsoft.com/office/drawing/2014/main" id="{3B06B43B-CCC7-B244-A51A-1C6781BBB22C}"/>
              </a:ext>
            </a:extLst>
          </p:cNvPr>
          <p:cNvSpPr/>
          <p:nvPr/>
        </p:nvSpPr>
        <p:spPr>
          <a:xfrm>
            <a:off x="3398838" y="217862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17" name="Card 16">
            <a:extLst>
              <a:ext uri="{FF2B5EF4-FFF2-40B4-BE49-F238E27FC236}">
                <a16:creationId xmlns:a16="http://schemas.microsoft.com/office/drawing/2014/main" id="{CE2FC731-506F-FA47-8243-F21D4496725D}"/>
              </a:ext>
            </a:extLst>
          </p:cNvPr>
          <p:cNvSpPr/>
          <p:nvPr/>
        </p:nvSpPr>
        <p:spPr>
          <a:xfrm>
            <a:off x="3551238" y="233102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A1AA56BC-633C-A242-AD13-0BBCFEAA0579}"/>
              </a:ext>
            </a:extLst>
          </p:cNvPr>
          <p:cNvSpPr/>
          <p:nvPr/>
        </p:nvSpPr>
        <p:spPr>
          <a:xfrm>
            <a:off x="3703638" y="248342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19" name="Card 18">
            <a:extLst>
              <a:ext uri="{FF2B5EF4-FFF2-40B4-BE49-F238E27FC236}">
                <a16:creationId xmlns:a16="http://schemas.microsoft.com/office/drawing/2014/main" id="{B2E8DA60-7CAB-D642-A965-F8C1103717E3}"/>
              </a:ext>
            </a:extLst>
          </p:cNvPr>
          <p:cNvSpPr/>
          <p:nvPr/>
        </p:nvSpPr>
        <p:spPr>
          <a:xfrm>
            <a:off x="3856038" y="2635821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SDF Models</a:t>
            </a:r>
          </a:p>
        </p:txBody>
      </p:sp>
      <p:sp>
        <p:nvSpPr>
          <p:cNvPr id="26" name="Alternate Process 25">
            <a:extLst>
              <a:ext uri="{FF2B5EF4-FFF2-40B4-BE49-F238E27FC236}">
                <a16:creationId xmlns:a16="http://schemas.microsoft.com/office/drawing/2014/main" id="{981DA9F0-4A56-5046-893E-BD2ECBE872C3}"/>
              </a:ext>
            </a:extLst>
          </p:cNvPr>
          <p:cNvSpPr/>
          <p:nvPr/>
        </p:nvSpPr>
        <p:spPr>
          <a:xfrm>
            <a:off x="5131595" y="2615980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Build</a:t>
            </a:r>
          </a:p>
        </p:txBody>
      </p:sp>
      <p:sp>
        <p:nvSpPr>
          <p:cNvPr id="27" name="Card 26">
            <a:extLst>
              <a:ext uri="{FF2B5EF4-FFF2-40B4-BE49-F238E27FC236}">
                <a16:creationId xmlns:a16="http://schemas.microsoft.com/office/drawing/2014/main" id="{37162FAB-8451-074E-A8C5-64A7EF0BAF2D}"/>
              </a:ext>
            </a:extLst>
          </p:cNvPr>
          <p:cNvSpPr/>
          <p:nvPr/>
        </p:nvSpPr>
        <p:spPr>
          <a:xfrm>
            <a:off x="6637338" y="2401269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types.h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E68DF0-67F0-1D42-BD55-2C92E98B64FF}"/>
              </a:ext>
            </a:extLst>
          </p:cNvPr>
          <p:cNvCxnSpPr>
            <a:cxnSpLocks/>
          </p:cNvCxnSpPr>
          <p:nvPr/>
        </p:nvCxnSpPr>
        <p:spPr>
          <a:xfrm flipV="1">
            <a:off x="1671638" y="3451003"/>
            <a:ext cx="0" cy="50323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4EDAB7-C654-104A-AE02-48D5ACE205E6}"/>
              </a:ext>
            </a:extLst>
          </p:cNvPr>
          <p:cNvSpPr txBox="1"/>
          <p:nvPr/>
        </p:nvSpPr>
        <p:spPr>
          <a:xfrm>
            <a:off x="1711806" y="3511212"/>
            <a:ext cx="125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Co-develop</a:t>
            </a:r>
          </a:p>
        </p:txBody>
      </p:sp>
    </p:spTree>
    <p:extLst>
      <p:ext uri="{BB962C8B-B14F-4D97-AF65-F5344CB8AC3E}">
        <p14:creationId xmlns:p14="http://schemas.microsoft.com/office/powerpoint/2010/main" val="3556840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62CE-0FFC-7940-A463-F1536E27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Example SDF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119F3-6B92-3943-8D97-7B5D47B484BC}"/>
              </a:ext>
            </a:extLst>
          </p:cNvPr>
          <p:cNvSpPr/>
          <p:nvPr/>
        </p:nvSpPr>
        <p:spPr>
          <a:xfrm>
            <a:off x="628650" y="1327050"/>
            <a:ext cx="70433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defaultnamespace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flo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# add this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ID to the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 registry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Publisher: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43008 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# Publisher Object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Publisher: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ObjectFlowObject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flo:meta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sdfData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/Publisher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# Publisher Object Resources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sdfRequired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-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/Publisher/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ObjectFlowObject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default: 0 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1564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A31C-7ABE-7D43-995C-B74B6BD7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0"/>
            <a:ext cx="5156200" cy="1325563"/>
          </a:xfrm>
        </p:spPr>
        <p:txBody>
          <a:bodyPr/>
          <a:lstStyle/>
          <a:p>
            <a:r>
              <a:rPr lang="en-US" dirty="0"/>
              <a:t>Example SDF Instance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B75D56-A29F-5C43-91EF-3F7459B3E858}"/>
              </a:ext>
            </a:extLst>
          </p:cNvPr>
          <p:cNvSpPr/>
          <p:nvPr/>
        </p:nvSpPr>
        <p:spPr>
          <a:xfrm>
            <a:off x="583426" y="882893"/>
            <a:ext cx="806310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defaultnamespace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flo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# Instance Graph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 Flow: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ObjectList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# Objects in the graph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1000 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flo:meta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/Flow/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7 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flo:meta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 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/Flow/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ScaleMapper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5784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>
            <a:extLst>
              <a:ext uri="{FF2B5EF4-FFF2-40B4-BE49-F238E27FC236}">
                <a16:creationId xmlns:a16="http://schemas.microsoft.com/office/drawing/2014/main" id="{5F8F3922-7687-D34C-B821-9E4DE5000898}"/>
              </a:ext>
            </a:extLst>
          </p:cNvPr>
          <p:cNvSpPr/>
          <p:nvPr/>
        </p:nvSpPr>
        <p:spPr>
          <a:xfrm rot="19477653">
            <a:off x="1429894" y="1245932"/>
            <a:ext cx="4133473" cy="4612805"/>
          </a:xfrm>
          <a:prstGeom prst="rightArrow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CA31C-7ABE-7D43-995C-B74B6BD7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0"/>
            <a:ext cx="3663950" cy="1325563"/>
          </a:xfrm>
        </p:spPr>
        <p:txBody>
          <a:bodyPr/>
          <a:lstStyle/>
          <a:p>
            <a:r>
              <a:rPr lang="en-US" dirty="0"/>
              <a:t>Simplified DSL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B75D56-A29F-5C43-91EF-3F7459B3E858}"/>
              </a:ext>
            </a:extLst>
          </p:cNvPr>
          <p:cNvSpPr/>
          <p:nvPr/>
        </p:nvSpPr>
        <p:spPr>
          <a:xfrm>
            <a:off x="476249" y="920844"/>
            <a:ext cx="800982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defaultnamespace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flo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 # Instance Graph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Flow: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sdfRef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ObjectList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 # Objects in the graph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</a:t>
            </a:r>
            <a:r>
              <a:rPr lang="en-US" sz="1200" dirty="0" err="1">
                <a:latin typeface="Courier" pitchFamily="2" charset="0"/>
              </a:rPr>
              <a:t>sdfRef</a:t>
            </a:r>
            <a:r>
              <a:rPr lang="en-US" sz="1200" dirty="0">
                <a:latin typeface="Courier" pitchFamily="2" charset="0"/>
              </a:rPr>
              <a:t>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TimeSource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sdfChoice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1000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TimerOutputLink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flo:meta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/Flow/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latin typeface="Courier" pitchFamily="2" charset="0"/>
              </a:rPr>
              <a:t>sdfRef</a:t>
            </a:r>
            <a:r>
              <a:rPr lang="en-US" sz="1200" dirty="0">
                <a:latin typeface="Courier" pitchFamily="2" charset="0"/>
              </a:rPr>
              <a:t>: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latin typeface="Courier" pitchFamily="2" charset="0"/>
              </a:rPr>
              <a:t>AnalogInput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sdfProperty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 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sdfChoice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const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7 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}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          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flo:meta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            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SdfLink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 { 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InstancePointer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: /#/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sdfThing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/Flow/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sdfObject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 }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A0658D-D2B7-A446-9E9D-6C6CED7A9EDB}"/>
              </a:ext>
            </a:extLst>
          </p:cNvPr>
          <p:cNvSpPr/>
          <p:nvPr/>
        </p:nvSpPr>
        <p:spPr>
          <a:xfrm>
            <a:off x="4984750" y="766256"/>
            <a:ext cx="3708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TimerOutputLink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7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2606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6EC6-3623-034F-950D-6E449F39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0" y="-1"/>
            <a:ext cx="5962650" cy="1325563"/>
          </a:xfrm>
        </p:spPr>
        <p:txBody>
          <a:bodyPr/>
          <a:lstStyle/>
          <a:p>
            <a:r>
              <a:rPr lang="en-US" dirty="0"/>
              <a:t>Reserved LWM2M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B754BA-7688-6A42-A72D-D0F5CBF6192E}"/>
              </a:ext>
            </a:extLst>
          </p:cNvPr>
          <p:cNvSpPr/>
          <p:nvPr/>
        </p:nvSpPr>
        <p:spPr>
          <a:xfrm>
            <a:off x="406246" y="909003"/>
            <a:ext cx="635635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ResourceType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27000 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27001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27002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27003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27004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27005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27006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IntervalTimeType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27007 }</a:t>
            </a:r>
            <a:br>
              <a:rPr lang="en-US" sz="16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LastActivationTimeType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 27008 }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C699C5-313E-4E46-A5D2-9950B9579782}"/>
              </a:ext>
            </a:extLst>
          </p:cNvPr>
          <p:cNvSpPr/>
          <p:nvPr/>
        </p:nvSpPr>
        <p:spPr>
          <a:xfrm>
            <a:off x="3822700" y="4037573"/>
            <a:ext cx="46926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27000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27001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OutputLinkType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27002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27003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27004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OutputValueType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27005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CurrentTimeType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27006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IntervalTimeType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27007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#define 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LastActivationTimeType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27008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487AD-11C3-0F49-8651-5C662F6A98A7}"/>
              </a:ext>
            </a:extLst>
          </p:cNvPr>
          <p:cNvSpPr txBox="1"/>
          <p:nvPr/>
        </p:nvSpPr>
        <p:spPr>
          <a:xfrm>
            <a:off x="6554492" y="2301472"/>
            <a:ext cx="225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SDF Definition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AC37876-3DC0-D448-A755-1E6E450BCFB5}"/>
              </a:ext>
            </a:extLst>
          </p:cNvPr>
          <p:cNvSpPr/>
          <p:nvPr/>
        </p:nvSpPr>
        <p:spPr>
          <a:xfrm>
            <a:off x="5888230" y="1515579"/>
            <a:ext cx="673100" cy="213798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C705AC6-D283-5C47-B877-D34510625557}"/>
              </a:ext>
            </a:extLst>
          </p:cNvPr>
          <p:cNvSpPr/>
          <p:nvPr/>
        </p:nvSpPr>
        <p:spPr>
          <a:xfrm rot="10800000">
            <a:off x="3073400" y="4082175"/>
            <a:ext cx="673100" cy="216250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73DCB-6112-6241-A6EB-701A6F0921D9}"/>
              </a:ext>
            </a:extLst>
          </p:cNvPr>
          <p:cNvSpPr txBox="1"/>
          <p:nvPr/>
        </p:nvSpPr>
        <p:spPr>
          <a:xfrm>
            <a:off x="1066798" y="4636173"/>
            <a:ext cx="1930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Generated C++ Header</a:t>
            </a:r>
          </a:p>
        </p:txBody>
      </p:sp>
    </p:spTree>
    <p:extLst>
      <p:ext uri="{BB962C8B-B14F-4D97-AF65-F5344CB8AC3E}">
        <p14:creationId xmlns:p14="http://schemas.microsoft.com/office/powerpoint/2010/main" val="363209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8AD3-AA1A-3446-8734-B5BE6427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Resolved Instance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A7960-38BE-684A-B1B3-8D1B4095C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1"/>
            <a:ext cx="9144000" cy="28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9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0561-8F38-E749-9D40-EBFE9320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8708"/>
            <a:ext cx="7886700" cy="1325563"/>
          </a:xfrm>
        </p:spPr>
        <p:txBody>
          <a:bodyPr/>
          <a:lstStyle/>
          <a:p>
            <a:r>
              <a:rPr lang="en-US" dirty="0" err="1"/>
              <a:t>ObjectFlow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3E193-0581-1D4B-AD0F-8D9BBCA91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6264"/>
            <a:ext cx="7886700" cy="4754197"/>
          </a:xfrm>
        </p:spPr>
        <p:txBody>
          <a:bodyPr/>
          <a:lstStyle/>
          <a:p>
            <a:r>
              <a:rPr lang="en-US" dirty="0"/>
              <a:t>Data-driven programming for tiny microcontrollers</a:t>
            </a:r>
          </a:p>
          <a:p>
            <a:r>
              <a:rPr lang="en-US" dirty="0"/>
              <a:t>Arduino Uno class (2KB/32KB) and larger</a:t>
            </a:r>
          </a:p>
          <a:p>
            <a:r>
              <a:rPr lang="en-US" dirty="0"/>
              <a:t>Small library, no central executive, timer- and communication event-driven</a:t>
            </a:r>
          </a:p>
          <a:p>
            <a:r>
              <a:rPr lang="en-US" dirty="0"/>
              <a:t>Similar to IEC61499, Node-RED, etc. based on Data Flow Graphs (DFG)</a:t>
            </a:r>
          </a:p>
          <a:p>
            <a:r>
              <a:rPr lang="en-US" dirty="0"/>
              <a:t>Uses the LWM2M data model and semantics with an event-driven communication protocol</a:t>
            </a:r>
          </a:p>
          <a:p>
            <a:r>
              <a:rPr lang="en-US" dirty="0"/>
              <a:t>Communication is implemented in the application layer using  a set of standardized LWM2M types</a:t>
            </a:r>
          </a:p>
        </p:txBody>
      </p:sp>
    </p:spTree>
    <p:extLst>
      <p:ext uri="{BB962C8B-B14F-4D97-AF65-F5344CB8AC3E}">
        <p14:creationId xmlns:p14="http://schemas.microsoft.com/office/powerpoint/2010/main" val="328784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67E8-3E7A-B542-98A7-BD954D9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- Digital Twin for Embedded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6708-9FC0-5048-BB77-6663E8CF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79" y="1854812"/>
            <a:ext cx="8202490" cy="4351338"/>
          </a:xfrm>
        </p:spPr>
        <p:txBody>
          <a:bodyPr/>
          <a:lstStyle/>
          <a:p>
            <a:r>
              <a:rPr lang="en-US" dirty="0"/>
              <a:t>On-device code is simple, minimal, and reliable</a:t>
            </a:r>
          </a:p>
          <a:p>
            <a:r>
              <a:rPr lang="en-US" dirty="0"/>
              <a:t>A small set of primitives implemented as static C++ wrappers for application Objects and Resources</a:t>
            </a:r>
          </a:p>
          <a:p>
            <a:r>
              <a:rPr lang="en-US" dirty="0"/>
              <a:t>Graphs are build from a standardized JSON format that models  Object and Resource Instances on the embedded device – a digital twin of the device code</a:t>
            </a:r>
          </a:p>
          <a:p>
            <a:r>
              <a:rPr lang="en-US" dirty="0"/>
              <a:t>Tools construct a C++ header file template that is built with the device code application handler bundle using the standard IDE (e.g. Arduino IDE), and downloaded to the device in the usual way.</a:t>
            </a:r>
          </a:p>
        </p:txBody>
      </p:sp>
    </p:spTree>
    <p:extLst>
      <p:ext uri="{BB962C8B-B14F-4D97-AF65-F5344CB8AC3E}">
        <p14:creationId xmlns:p14="http://schemas.microsoft.com/office/powerpoint/2010/main" val="89888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E25C-8282-634B-8EE0-B846892B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141489"/>
            <a:ext cx="7886700" cy="1325563"/>
          </a:xfrm>
        </p:spPr>
        <p:txBody>
          <a:bodyPr/>
          <a:lstStyle/>
          <a:p>
            <a:r>
              <a:rPr lang="en-US" dirty="0"/>
              <a:t>High Level Process</a:t>
            </a:r>
          </a:p>
        </p:txBody>
      </p:sp>
      <p:sp>
        <p:nvSpPr>
          <p:cNvPr id="6" name="Card 5">
            <a:extLst>
              <a:ext uri="{FF2B5EF4-FFF2-40B4-BE49-F238E27FC236}">
                <a16:creationId xmlns:a16="http://schemas.microsoft.com/office/drawing/2014/main" id="{367BCA51-2FC1-F943-BB7F-4FA516B1BFB4}"/>
              </a:ext>
            </a:extLst>
          </p:cNvPr>
          <p:cNvSpPr/>
          <p:nvPr/>
        </p:nvSpPr>
        <p:spPr>
          <a:xfrm>
            <a:off x="6012656" y="28098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Code 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11FE06DD-F0FC-F04D-A60E-D429A0428297}"/>
              </a:ext>
            </a:extLst>
          </p:cNvPr>
          <p:cNvSpPr/>
          <p:nvPr/>
        </p:nvSpPr>
        <p:spPr>
          <a:xfrm>
            <a:off x="3843337" y="3035697"/>
            <a:ext cx="1101725" cy="738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6058E3-33CD-144B-8E2A-5B281EC4BEFB}"/>
              </a:ext>
            </a:extLst>
          </p:cNvPr>
          <p:cNvCxnSpPr>
            <a:cxnSpLocks/>
          </p:cNvCxnSpPr>
          <p:nvPr/>
        </p:nvCxnSpPr>
        <p:spPr>
          <a:xfrm>
            <a:off x="2911869" y="3405189"/>
            <a:ext cx="811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rd 16">
            <a:extLst>
              <a:ext uri="{FF2B5EF4-FFF2-40B4-BE49-F238E27FC236}">
                <a16:creationId xmlns:a16="http://schemas.microsoft.com/office/drawing/2014/main" id="{3B99F276-5252-5E4E-922E-1F9D975895A3}"/>
              </a:ext>
            </a:extLst>
          </p:cNvPr>
          <p:cNvSpPr/>
          <p:nvPr/>
        </p:nvSpPr>
        <p:spPr>
          <a:xfrm>
            <a:off x="1613295" y="26574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8D9D6F-6C53-5E43-A533-12A7D4BAE946}"/>
              </a:ext>
            </a:extLst>
          </p:cNvPr>
          <p:cNvCxnSpPr>
            <a:cxnSpLocks/>
          </p:cNvCxnSpPr>
          <p:nvPr/>
        </p:nvCxnSpPr>
        <p:spPr>
          <a:xfrm>
            <a:off x="5064918" y="3405188"/>
            <a:ext cx="827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rd 18">
            <a:extLst>
              <a:ext uri="{FF2B5EF4-FFF2-40B4-BE49-F238E27FC236}">
                <a16:creationId xmlns:a16="http://schemas.microsoft.com/office/drawing/2014/main" id="{E2765C38-3F10-5F45-80E5-DFB1ACB4768B}"/>
              </a:ext>
            </a:extLst>
          </p:cNvPr>
          <p:cNvSpPr/>
          <p:nvPr/>
        </p:nvSpPr>
        <p:spPr>
          <a:xfrm>
            <a:off x="1765695" y="28098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20" name="Card 19">
            <a:extLst>
              <a:ext uri="{FF2B5EF4-FFF2-40B4-BE49-F238E27FC236}">
                <a16:creationId xmlns:a16="http://schemas.microsoft.com/office/drawing/2014/main" id="{15D72249-5057-FF40-B141-EFBD32018DD2}"/>
              </a:ext>
            </a:extLst>
          </p:cNvPr>
          <p:cNvSpPr/>
          <p:nvPr/>
        </p:nvSpPr>
        <p:spPr>
          <a:xfrm>
            <a:off x="1918095" y="2962278"/>
            <a:ext cx="901700" cy="10668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Models</a:t>
            </a:r>
          </a:p>
        </p:txBody>
      </p:sp>
    </p:spTree>
    <p:extLst>
      <p:ext uri="{BB962C8B-B14F-4D97-AF65-F5344CB8AC3E}">
        <p14:creationId xmlns:p14="http://schemas.microsoft.com/office/powerpoint/2010/main" val="140741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67E8-3E7A-B542-98A7-BD954D9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wrapper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6708-9FC0-5048-BB77-6663E8CF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A small set of Resource types for communication</a:t>
            </a:r>
          </a:p>
          <a:p>
            <a:pPr lvl="1"/>
            <a:r>
              <a:rPr lang="en-US" dirty="0"/>
              <a:t>Time types for Current, Interval, and </a:t>
            </a:r>
            <a:r>
              <a:rPr lang="en-US" dirty="0" err="1"/>
              <a:t>LastActivation</a:t>
            </a:r>
            <a:endParaRPr lang="en-US" dirty="0"/>
          </a:p>
          <a:p>
            <a:pPr lvl="1"/>
            <a:r>
              <a:rPr lang="en-US" dirty="0"/>
              <a:t>Input and Output link types based on LWM2M </a:t>
            </a:r>
            <a:r>
              <a:rPr lang="en-US" dirty="0" err="1"/>
              <a:t>Objlink</a:t>
            </a:r>
            <a:endParaRPr lang="en-US" dirty="0"/>
          </a:p>
          <a:p>
            <a:pPr lvl="1"/>
            <a:r>
              <a:rPr lang="en-US" dirty="0"/>
              <a:t>Value subtypes for Input, Output, and Current Value</a:t>
            </a:r>
          </a:p>
          <a:p>
            <a:r>
              <a:rPr lang="en-US" dirty="0"/>
              <a:t>DFG - communication is event driven and initiated according to application logic</a:t>
            </a:r>
          </a:p>
          <a:p>
            <a:pPr lvl="1"/>
            <a:r>
              <a:rPr lang="en-US" dirty="0"/>
              <a:t>Bound methods implement application handlers</a:t>
            </a:r>
          </a:p>
          <a:p>
            <a:pPr lvl="1"/>
            <a:r>
              <a:rPr lang="en-US" dirty="0" err="1"/>
              <a:t>InputSync</a:t>
            </a:r>
            <a:r>
              <a:rPr lang="en-US" dirty="0"/>
              <a:t> (data pull) and </a:t>
            </a:r>
            <a:r>
              <a:rPr lang="en-US" dirty="0" err="1"/>
              <a:t>OutputSync</a:t>
            </a:r>
            <a:r>
              <a:rPr lang="en-US" dirty="0"/>
              <a:t> (data push)</a:t>
            </a:r>
          </a:p>
          <a:p>
            <a:pPr lvl="1"/>
            <a:r>
              <a:rPr lang="en-US" dirty="0" err="1"/>
              <a:t>onValueUpdate</a:t>
            </a:r>
            <a:r>
              <a:rPr lang="en-US" dirty="0"/>
              <a:t>, </a:t>
            </a:r>
            <a:r>
              <a:rPr lang="en-US" dirty="0" err="1"/>
              <a:t>onValueSync</a:t>
            </a:r>
            <a:r>
              <a:rPr lang="en-US" dirty="0"/>
              <a:t>, </a:t>
            </a:r>
            <a:r>
              <a:rPr lang="en-US" dirty="0" err="1"/>
              <a:t>onInterval</a:t>
            </a:r>
            <a:r>
              <a:rPr lang="en-US" dirty="0"/>
              <a:t> handlers</a:t>
            </a:r>
          </a:p>
          <a:p>
            <a:pPr lvl="1"/>
            <a:endParaRPr lang="en-US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737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F276-D0DB-F644-818A-0DB2AA90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and Reactive Communication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D914B5-C418-DF48-9465-B512486B71B5}"/>
              </a:ext>
            </a:extLst>
          </p:cNvPr>
          <p:cNvGrpSpPr/>
          <p:nvPr/>
        </p:nvGrpSpPr>
        <p:grpSpPr>
          <a:xfrm>
            <a:off x="509953" y="2294423"/>
            <a:ext cx="3423139" cy="3176953"/>
            <a:chOff x="2602523" y="2470271"/>
            <a:chExt cx="3423139" cy="31769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6CC1A1-6EF8-FD41-87BC-76A0FDC99237}"/>
                </a:ext>
              </a:extLst>
            </p:cNvPr>
            <p:cNvSpPr/>
            <p:nvPr/>
          </p:nvSpPr>
          <p:spPr>
            <a:xfrm>
              <a:off x="3575538" y="3906348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CurrentValue</a:t>
              </a:r>
              <a:endParaRPr lang="en-US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67E380F-AD35-4B4E-9B27-D334F1FDB7C0}"/>
                </a:ext>
              </a:extLst>
            </p:cNvPr>
            <p:cNvSpPr/>
            <p:nvPr/>
          </p:nvSpPr>
          <p:spPr>
            <a:xfrm>
              <a:off x="2602523" y="2470271"/>
              <a:ext cx="3423139" cy="3176953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E7DA2A-D6D5-F449-864B-D20C4BFEB123}"/>
                </a:ext>
              </a:extLst>
            </p:cNvPr>
            <p:cNvSpPr/>
            <p:nvPr/>
          </p:nvSpPr>
          <p:spPr>
            <a:xfrm>
              <a:off x="2602523" y="3532483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InputValue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F29D3-BC78-594F-9A4F-F887DCF7F707}"/>
                </a:ext>
              </a:extLst>
            </p:cNvPr>
            <p:cNvSpPr/>
            <p:nvPr/>
          </p:nvSpPr>
          <p:spPr>
            <a:xfrm>
              <a:off x="4507523" y="3532483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OutputValue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53DE72-0EFE-1C4E-A9C5-E59965D3607C}"/>
                </a:ext>
              </a:extLst>
            </p:cNvPr>
            <p:cNvSpPr/>
            <p:nvPr/>
          </p:nvSpPr>
          <p:spPr>
            <a:xfrm>
              <a:off x="2602523" y="3028766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InputLink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2322B6-AEA6-F54E-9259-53B40CD71110}"/>
                </a:ext>
              </a:extLst>
            </p:cNvPr>
            <p:cNvSpPr/>
            <p:nvPr/>
          </p:nvSpPr>
          <p:spPr>
            <a:xfrm>
              <a:off x="4507523" y="3046891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OutputLink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E93CCF-6E4F-0342-B3BB-B1DAFC4CA5A1}"/>
                </a:ext>
              </a:extLst>
            </p:cNvPr>
            <p:cNvSpPr txBox="1"/>
            <p:nvPr/>
          </p:nvSpPr>
          <p:spPr>
            <a:xfrm>
              <a:off x="3487615" y="2525159"/>
              <a:ext cx="165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LWM2M Object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23CBE6-14BF-6D46-900C-3AC0A02C9149}"/>
              </a:ext>
            </a:extLst>
          </p:cNvPr>
          <p:cNvGrpSpPr/>
          <p:nvPr/>
        </p:nvGrpSpPr>
        <p:grpSpPr>
          <a:xfrm>
            <a:off x="4888523" y="2294424"/>
            <a:ext cx="3423139" cy="3176953"/>
            <a:chOff x="2602523" y="2470271"/>
            <a:chExt cx="3423139" cy="317695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902AFF-2363-4D4C-A74D-C374F2710DC1}"/>
                </a:ext>
              </a:extLst>
            </p:cNvPr>
            <p:cNvSpPr/>
            <p:nvPr/>
          </p:nvSpPr>
          <p:spPr>
            <a:xfrm>
              <a:off x="3575538" y="3906348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CurrentValue</a:t>
              </a:r>
              <a:endParaRPr lang="en-US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8FF7AEC2-8A3B-0B4A-9CD4-F82C81628F5E}"/>
                </a:ext>
              </a:extLst>
            </p:cNvPr>
            <p:cNvSpPr/>
            <p:nvPr/>
          </p:nvSpPr>
          <p:spPr>
            <a:xfrm>
              <a:off x="2602523" y="2470271"/>
              <a:ext cx="3423139" cy="3176953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5A2E2D-23F8-1A4D-91BB-D0B34CEE5187}"/>
                </a:ext>
              </a:extLst>
            </p:cNvPr>
            <p:cNvSpPr/>
            <p:nvPr/>
          </p:nvSpPr>
          <p:spPr>
            <a:xfrm>
              <a:off x="2602523" y="3532483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InputValue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017411-30D9-C040-8062-72B483B0443F}"/>
                </a:ext>
              </a:extLst>
            </p:cNvPr>
            <p:cNvSpPr/>
            <p:nvPr/>
          </p:nvSpPr>
          <p:spPr>
            <a:xfrm>
              <a:off x="4507523" y="3532483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OutputValue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AAB259-E125-5646-886F-8796E8F2B303}"/>
                </a:ext>
              </a:extLst>
            </p:cNvPr>
            <p:cNvSpPr/>
            <p:nvPr/>
          </p:nvSpPr>
          <p:spPr>
            <a:xfrm>
              <a:off x="2602523" y="3028766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InputLink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ACD4E0-6239-0C4D-A20A-C2267F94B196}"/>
                </a:ext>
              </a:extLst>
            </p:cNvPr>
            <p:cNvSpPr/>
            <p:nvPr/>
          </p:nvSpPr>
          <p:spPr>
            <a:xfrm>
              <a:off x="4507523" y="3046891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OutputLink</a:t>
              </a:r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DF5977-B22C-5344-AD01-2749DC639982}"/>
                </a:ext>
              </a:extLst>
            </p:cNvPr>
            <p:cNvSpPr txBox="1"/>
            <p:nvPr/>
          </p:nvSpPr>
          <p:spPr>
            <a:xfrm>
              <a:off x="3487615" y="2525159"/>
              <a:ext cx="165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LWM2M Object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90B15D-D675-1642-899E-60902BD4744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933092" y="3509035"/>
            <a:ext cx="955431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73135F-E442-EE46-A8C7-A9F39A9B5A96}"/>
              </a:ext>
            </a:extLst>
          </p:cNvPr>
          <p:cNvCxnSpPr>
            <a:cxnSpLocks/>
          </p:cNvCxnSpPr>
          <p:nvPr/>
        </p:nvCxnSpPr>
        <p:spPr>
          <a:xfrm flipV="1">
            <a:off x="3892061" y="2575239"/>
            <a:ext cx="1024330" cy="460465"/>
          </a:xfrm>
          <a:prstGeom prst="straightConnector1">
            <a:avLst/>
          </a:prstGeom>
          <a:ln w="508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B1D1CAB-39A3-FB4E-9788-D616F54BBE70}"/>
              </a:ext>
            </a:extLst>
          </p:cNvPr>
          <p:cNvSpPr/>
          <p:nvPr/>
        </p:nvSpPr>
        <p:spPr>
          <a:xfrm>
            <a:off x="5883697" y="3544019"/>
            <a:ext cx="2297724" cy="83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onValueUpdate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6962D33-EA5B-564C-88C3-C599BB93FA38}"/>
              </a:ext>
            </a:extLst>
          </p:cNvPr>
          <p:cNvSpPr/>
          <p:nvPr/>
        </p:nvSpPr>
        <p:spPr>
          <a:xfrm>
            <a:off x="2293862" y="3578100"/>
            <a:ext cx="2297724" cy="83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outputSync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2141EE8-5DE4-424F-99E7-EC62212697B3}"/>
              </a:ext>
            </a:extLst>
          </p:cNvPr>
          <p:cNvSpPr/>
          <p:nvPr/>
        </p:nvSpPr>
        <p:spPr>
          <a:xfrm>
            <a:off x="798454" y="42471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41F446A-3764-6F42-A084-7A2A4C65DA1A}"/>
              </a:ext>
            </a:extLst>
          </p:cNvPr>
          <p:cNvSpPr/>
          <p:nvPr/>
        </p:nvSpPr>
        <p:spPr>
          <a:xfrm>
            <a:off x="950854" y="43995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5FB7A24-5F1F-6F4B-AABD-8BD4AC5054F9}"/>
              </a:ext>
            </a:extLst>
          </p:cNvPr>
          <p:cNvSpPr/>
          <p:nvPr/>
        </p:nvSpPr>
        <p:spPr>
          <a:xfrm>
            <a:off x="1103254" y="45519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82A4AF-95F7-1245-B989-E25D99EE65C9}"/>
              </a:ext>
            </a:extLst>
          </p:cNvPr>
          <p:cNvSpPr/>
          <p:nvPr/>
        </p:nvSpPr>
        <p:spPr>
          <a:xfrm>
            <a:off x="1255654" y="47043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724212A-AA39-1D40-BE5A-2824B05A2D4E}"/>
              </a:ext>
            </a:extLst>
          </p:cNvPr>
          <p:cNvSpPr/>
          <p:nvPr/>
        </p:nvSpPr>
        <p:spPr>
          <a:xfrm>
            <a:off x="5025647" y="42604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AD0FACA-9C2E-1146-84BE-8B135E7FC658}"/>
              </a:ext>
            </a:extLst>
          </p:cNvPr>
          <p:cNvSpPr/>
          <p:nvPr/>
        </p:nvSpPr>
        <p:spPr>
          <a:xfrm>
            <a:off x="5178047" y="44128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9D1104-8676-814F-AB9E-B357A11AD1A4}"/>
              </a:ext>
            </a:extLst>
          </p:cNvPr>
          <p:cNvSpPr/>
          <p:nvPr/>
        </p:nvSpPr>
        <p:spPr>
          <a:xfrm>
            <a:off x="5330447" y="45652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170B2C7-FDF4-3B47-B6D1-74985F1FDCCA}"/>
              </a:ext>
            </a:extLst>
          </p:cNvPr>
          <p:cNvSpPr/>
          <p:nvPr/>
        </p:nvSpPr>
        <p:spPr>
          <a:xfrm>
            <a:off x="5482847" y="47176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</p:spTree>
    <p:extLst>
      <p:ext uri="{BB962C8B-B14F-4D97-AF65-F5344CB8AC3E}">
        <p14:creationId xmlns:p14="http://schemas.microsoft.com/office/powerpoint/2010/main" val="320931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43E4-3411-B944-9B84-649BED76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81" y="225430"/>
            <a:ext cx="7886700" cy="1325563"/>
          </a:xfrm>
        </p:spPr>
        <p:txBody>
          <a:bodyPr/>
          <a:lstStyle/>
          <a:p>
            <a:r>
              <a:rPr lang="en-US" dirty="0"/>
              <a:t>Complex Functions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0F3167-756B-C349-BBC4-147A4F3E7401}"/>
              </a:ext>
            </a:extLst>
          </p:cNvPr>
          <p:cNvSpPr/>
          <p:nvPr/>
        </p:nvSpPr>
        <p:spPr>
          <a:xfrm>
            <a:off x="3644900" y="2082800"/>
            <a:ext cx="1714500" cy="31448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479D0A-9E1F-7E49-A3FE-878CEB0382ED}"/>
              </a:ext>
            </a:extLst>
          </p:cNvPr>
          <p:cNvSpPr/>
          <p:nvPr/>
        </p:nvSpPr>
        <p:spPr>
          <a:xfrm>
            <a:off x="1333500" y="3008304"/>
            <a:ext cx="1041400" cy="990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6DFFA-7306-C04C-BC05-0B8A66675186}"/>
              </a:ext>
            </a:extLst>
          </p:cNvPr>
          <p:cNvSpPr/>
          <p:nvPr/>
        </p:nvSpPr>
        <p:spPr>
          <a:xfrm>
            <a:off x="1333500" y="3487726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3E1AD2-4C46-A846-92BD-AF517FA653A8}"/>
              </a:ext>
            </a:extLst>
          </p:cNvPr>
          <p:cNvSpPr/>
          <p:nvPr/>
        </p:nvSpPr>
        <p:spPr>
          <a:xfrm>
            <a:off x="3644900" y="2826538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Link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1CE077-0E19-224F-9392-4899736EFE47}"/>
              </a:ext>
            </a:extLst>
          </p:cNvPr>
          <p:cNvSpPr/>
          <p:nvPr/>
        </p:nvSpPr>
        <p:spPr>
          <a:xfrm>
            <a:off x="3644900" y="3549643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Link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5E6D30-BAED-CC4C-A546-8D806105140D}"/>
              </a:ext>
            </a:extLst>
          </p:cNvPr>
          <p:cNvSpPr/>
          <p:nvPr/>
        </p:nvSpPr>
        <p:spPr>
          <a:xfrm>
            <a:off x="3644900" y="3082127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Value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EAA0FE-D7D4-F145-91C1-F27BAC6FEF6B}"/>
              </a:ext>
            </a:extLst>
          </p:cNvPr>
          <p:cNvSpPr/>
          <p:nvPr/>
        </p:nvSpPr>
        <p:spPr>
          <a:xfrm>
            <a:off x="3644900" y="3805232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Value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4D4C1-5CD1-DD49-9A0C-F7F046784FCC}"/>
              </a:ext>
            </a:extLst>
          </p:cNvPr>
          <p:cNvSpPr/>
          <p:nvPr/>
        </p:nvSpPr>
        <p:spPr>
          <a:xfrm>
            <a:off x="1333500" y="4296559"/>
            <a:ext cx="1041400" cy="990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8A8A79-EEBF-9E46-87C3-0E89478196FA}"/>
              </a:ext>
            </a:extLst>
          </p:cNvPr>
          <p:cNvSpPr/>
          <p:nvPr/>
        </p:nvSpPr>
        <p:spPr>
          <a:xfrm>
            <a:off x="1333500" y="4775981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E6F9EB-3791-4C49-8B29-C98A1F721CCC}"/>
              </a:ext>
            </a:extLst>
          </p:cNvPr>
          <p:cNvSpPr/>
          <p:nvPr/>
        </p:nvSpPr>
        <p:spPr>
          <a:xfrm>
            <a:off x="6629400" y="3975086"/>
            <a:ext cx="1041400" cy="990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DD5E14-1474-7C43-86DA-DCBE71647D99}"/>
              </a:ext>
            </a:extLst>
          </p:cNvPr>
          <p:cNvSpPr/>
          <p:nvPr/>
        </p:nvSpPr>
        <p:spPr>
          <a:xfrm>
            <a:off x="6629400" y="4454508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CED849-9F5C-794E-85C2-A650AF2A1A40}"/>
              </a:ext>
            </a:extLst>
          </p:cNvPr>
          <p:cNvSpPr/>
          <p:nvPr/>
        </p:nvSpPr>
        <p:spPr>
          <a:xfrm>
            <a:off x="4318000" y="4536270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Out Link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3EAF15-45F4-0042-88A7-F00FAD89DFBB}"/>
              </a:ext>
            </a:extLst>
          </p:cNvPr>
          <p:cNvSpPr/>
          <p:nvPr/>
        </p:nvSpPr>
        <p:spPr>
          <a:xfrm>
            <a:off x="4318000" y="4791859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Out Value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C01C63-3E02-8D4B-A6A5-643628A2F8C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2374900" y="3209922"/>
            <a:ext cx="1270000" cy="40559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0DF7A6-E86C-554E-BACA-18B05589FBC4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2374900" y="3933027"/>
            <a:ext cx="1270000" cy="97074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D92A2A-95FC-2A4F-8909-5EC8EA5D6E7D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5359400" y="4582303"/>
            <a:ext cx="1270000" cy="33735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F911D1A-1971-3D4C-B57A-02867A99EF5F}"/>
              </a:ext>
            </a:extLst>
          </p:cNvPr>
          <p:cNvSpPr/>
          <p:nvPr/>
        </p:nvSpPr>
        <p:spPr>
          <a:xfrm>
            <a:off x="3644900" y="2292729"/>
            <a:ext cx="1041400" cy="255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Timer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1B419E-E3BE-864F-ACD2-CC5753477522}"/>
              </a:ext>
            </a:extLst>
          </p:cNvPr>
          <p:cNvSpPr/>
          <p:nvPr/>
        </p:nvSpPr>
        <p:spPr>
          <a:xfrm>
            <a:off x="1131085" y="2554807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Input Objects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C55ECC-A026-D043-9BC4-CF9D888F20D8}"/>
              </a:ext>
            </a:extLst>
          </p:cNvPr>
          <p:cNvSpPr/>
          <p:nvPr/>
        </p:nvSpPr>
        <p:spPr>
          <a:xfrm>
            <a:off x="6285921" y="3482442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Output Objects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A881DC-76B6-C64A-8A8C-B52075AAFA5A}"/>
              </a:ext>
            </a:extLst>
          </p:cNvPr>
          <p:cNvSpPr/>
          <p:nvPr/>
        </p:nvSpPr>
        <p:spPr>
          <a:xfrm>
            <a:off x="3644900" y="1709223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Function Object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AACC59-6F92-7E46-A493-4AE7197E31AF}"/>
              </a:ext>
            </a:extLst>
          </p:cNvPr>
          <p:cNvCxnSpPr>
            <a:cxnSpLocks/>
            <a:stCxn id="26" idx="3"/>
            <a:endCxn id="33" idx="1"/>
          </p:cNvCxnSpPr>
          <p:nvPr/>
        </p:nvCxnSpPr>
        <p:spPr>
          <a:xfrm>
            <a:off x="2718379" y="2214963"/>
            <a:ext cx="926521" cy="20556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4D26200-5611-8F48-A509-76E8F1E4AC44}"/>
              </a:ext>
            </a:extLst>
          </p:cNvPr>
          <p:cNvSpPr/>
          <p:nvPr/>
        </p:nvSpPr>
        <p:spPr>
          <a:xfrm>
            <a:off x="1747921" y="2030297"/>
            <a:ext cx="97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(Trigger)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5A02E4-6F26-5A4B-B86A-78AADB5A903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374900" y="2954333"/>
            <a:ext cx="1270000" cy="172691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C92905-CE1E-2C41-8420-83A63424E22A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374900" y="3677438"/>
            <a:ext cx="1270000" cy="740963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202091-C7E2-0A41-BE4C-43965FDC2D17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359400" y="4068617"/>
            <a:ext cx="1270000" cy="595448"/>
          </a:xfrm>
          <a:prstGeom prst="straightConnector1">
            <a:avLst/>
          </a:prstGeom>
          <a:ln w="25400">
            <a:solidFill>
              <a:schemeClr val="tx1"/>
            </a:solidFill>
            <a:prstDash val="lg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94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A5C1-F06C-304B-A7DD-7BECFBFA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F90A-5830-2740-8AF8-03B1FAB4D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11258" cy="4351338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ObjectFlow</a:t>
            </a:r>
            <a:r>
              <a:rPr lang="en-US" dirty="0"/>
              <a:t> application is a Data Flow Graph</a:t>
            </a:r>
          </a:p>
          <a:p>
            <a:r>
              <a:rPr lang="en-US" dirty="0"/>
              <a:t>DFG Nodes are implemented as LWM2M Objects</a:t>
            </a:r>
          </a:p>
          <a:p>
            <a:r>
              <a:rPr lang="en-US" dirty="0"/>
              <a:t>A DFG Node is a collection of one or more  Objects</a:t>
            </a:r>
          </a:p>
          <a:p>
            <a:r>
              <a:rPr lang="en-US" dirty="0"/>
              <a:t>LWM2M Object Links (</a:t>
            </a:r>
            <a:r>
              <a:rPr lang="en-US" dirty="0" err="1"/>
              <a:t>Objlink</a:t>
            </a:r>
            <a:r>
              <a:rPr lang="en-US" dirty="0"/>
              <a:t>) are used to group Objects into a DFG Node and to implement the data flow connections between Nodes (arcs, edges)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3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CF84-1859-F741-8C6F-DAB1D5DF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-175950"/>
            <a:ext cx="7886700" cy="1325563"/>
          </a:xfrm>
        </p:spPr>
        <p:txBody>
          <a:bodyPr/>
          <a:lstStyle/>
          <a:p>
            <a:r>
              <a:rPr lang="en-US" dirty="0"/>
              <a:t>Example graph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6F9D94-DFD0-D34A-80E7-A501F0075B4E}"/>
              </a:ext>
            </a:extLst>
          </p:cNvPr>
          <p:cNvSpPr/>
          <p:nvPr/>
        </p:nvSpPr>
        <p:spPr>
          <a:xfrm>
            <a:off x="381000" y="846634"/>
            <a:ext cx="470494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TimeSource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TimerOutputLink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AnalogInput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GpioPinID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7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IntervalTime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0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MapToCelsius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Type: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ValueMap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InputLowScale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 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InputHighScale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1023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CurrentLowScale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CurrentHighScale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CurrentValueMinimum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CurrentValueMaximum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100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CurrentValueUnit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C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OutputLink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Display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Display: 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Type: Publisher</a:t>
            </a:r>
            <a:br>
              <a:rPr lang="en-US" sz="14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InputValue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 {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: 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IntegerType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}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C0814-7B45-2043-A6A5-D9BAC4A76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697" y="217759"/>
            <a:ext cx="2998203" cy="632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71394</TotalTime>
  <Words>2019</Words>
  <Application>Microsoft Macintosh PowerPoint</Application>
  <PresentationFormat>Letter Paper (8.5x11 in)</PresentationFormat>
  <Paragraphs>151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</vt:lpstr>
      <vt:lpstr>Office Theme</vt:lpstr>
      <vt:lpstr>ObjectFlow for Microcontrollers</vt:lpstr>
      <vt:lpstr>ObjectFlow</vt:lpstr>
      <vt:lpstr>ObjectFlow - Digital Twin for Embedded Code</vt:lpstr>
      <vt:lpstr>High Level Process</vt:lpstr>
      <vt:lpstr>ObjectFlow – DFG wrapper</vt:lpstr>
      <vt:lpstr>ObjectFlow – DFG and Reactive Communication</vt:lpstr>
      <vt:lpstr>Complex Functions </vt:lpstr>
      <vt:lpstr>ObjectFlow – DFG architecture</vt:lpstr>
      <vt:lpstr>Example graph</vt:lpstr>
      <vt:lpstr>ObjectFlow - Tools</vt:lpstr>
      <vt:lpstr>High Level Process </vt:lpstr>
      <vt:lpstr>Build Process </vt:lpstr>
      <vt:lpstr>Making a New Flow Graph</vt:lpstr>
      <vt:lpstr>Making a New Object Type</vt:lpstr>
      <vt:lpstr>Example SDF Model</vt:lpstr>
      <vt:lpstr>Example SDF Instance</vt:lpstr>
      <vt:lpstr>Simplified DSL</vt:lpstr>
      <vt:lpstr>Reserved LWM2M Types</vt:lpstr>
      <vt:lpstr>Resolved Instance Graph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ObjectFlow for Microcontrollers</dc:title>
  <dc:creator>Michael Koster</dc:creator>
  <cp:lastModifiedBy>Michael Koster</cp:lastModifiedBy>
  <cp:revision>104</cp:revision>
  <cp:lastPrinted>2022-03-31T15:28:51Z</cp:lastPrinted>
  <dcterms:created xsi:type="dcterms:W3CDTF">2022-03-11T14:34:57Z</dcterms:created>
  <dcterms:modified xsi:type="dcterms:W3CDTF">2022-05-14T15:19:57Z</dcterms:modified>
</cp:coreProperties>
</file>