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0" r:id="rId9"/>
    <p:sldId id="264" r:id="rId10"/>
    <p:sldId id="261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00" y="969963"/>
            <a:ext cx="7772400" cy="2387600"/>
          </a:xfrm>
        </p:spPr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331" y="40006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type checking is done in the model</a:t>
            </a:r>
          </a:p>
          <a:p>
            <a:r>
              <a:rPr lang="en-US" dirty="0"/>
              <a:t>Code generation involves serialization of the objects and resources into a C++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 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3481D151-C764-C841-8593-5809D7EABC1D}"/>
              </a:ext>
            </a:extLst>
          </p:cNvPr>
          <p:cNvSpPr/>
          <p:nvPr/>
        </p:nvSpPr>
        <p:spPr>
          <a:xfrm>
            <a:off x="1308100" y="16525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A24456E6-10E5-8D45-949A-FD48CF9A73F1}"/>
              </a:ext>
            </a:extLst>
          </p:cNvPr>
          <p:cNvSpPr/>
          <p:nvPr/>
        </p:nvSpPr>
        <p:spPr>
          <a:xfrm>
            <a:off x="1358899" y="3511552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FLow</a:t>
            </a:r>
            <a:r>
              <a:rPr lang="en-US" dirty="0">
                <a:solidFill>
                  <a:schemeClr val="tx1"/>
                </a:solidFill>
              </a:rPr>
              <a:t> JSON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5219700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 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F659F019-1B56-0845-A168-433CDDA98BB7}"/>
              </a:ext>
            </a:extLst>
          </p:cNvPr>
          <p:cNvSpPr/>
          <p:nvPr/>
        </p:nvSpPr>
        <p:spPr>
          <a:xfrm>
            <a:off x="5219700" y="186293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E9B9EFFF-100F-E74D-9E89-6CB0B609372D}"/>
              </a:ext>
            </a:extLst>
          </p:cNvPr>
          <p:cNvSpPr/>
          <p:nvPr/>
        </p:nvSpPr>
        <p:spPr>
          <a:xfrm>
            <a:off x="6624638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163887" y="2744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43775BCC-5C33-F246-9CAB-48F59488C3AA}"/>
              </a:ext>
            </a:extLst>
          </p:cNvPr>
          <p:cNvSpPr/>
          <p:nvPr/>
        </p:nvSpPr>
        <p:spPr>
          <a:xfrm>
            <a:off x="5922963" y="5155801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Build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55E85-2C62-3841-8008-9AFDF482C182}"/>
              </a:ext>
            </a:extLst>
          </p:cNvPr>
          <p:cNvCxnSpPr/>
          <p:nvPr/>
        </p:nvCxnSpPr>
        <p:spPr>
          <a:xfrm>
            <a:off x="2436813" y="2338389"/>
            <a:ext cx="6350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 flipV="1">
            <a:off x="2332433" y="3414318"/>
            <a:ext cx="728664" cy="624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460500" y="18049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A9F42-77F5-3347-977F-658AF1529C81}"/>
              </a:ext>
            </a:extLst>
          </p:cNvPr>
          <p:cNvCxnSpPr>
            <a:cxnSpLocks/>
          </p:cNvCxnSpPr>
          <p:nvPr/>
        </p:nvCxnSpPr>
        <p:spPr>
          <a:xfrm flipV="1">
            <a:off x="4379118" y="2490789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4368402" y="3265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AB3867-93CE-534F-9571-E4B985341B07}"/>
              </a:ext>
            </a:extLst>
          </p:cNvPr>
          <p:cNvCxnSpPr>
            <a:cxnSpLocks/>
          </p:cNvCxnSpPr>
          <p:nvPr/>
        </p:nvCxnSpPr>
        <p:spPr>
          <a:xfrm>
            <a:off x="5826322" y="4473578"/>
            <a:ext cx="409378" cy="64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118E4-AF14-1F4E-93D6-51C4786F24CE}"/>
              </a:ext>
            </a:extLst>
          </p:cNvPr>
          <p:cNvCxnSpPr>
            <a:cxnSpLocks/>
          </p:cNvCxnSpPr>
          <p:nvPr/>
        </p:nvCxnSpPr>
        <p:spPr>
          <a:xfrm flipH="1">
            <a:off x="6624638" y="4493423"/>
            <a:ext cx="450850" cy="622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1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A6D22C43-8CA5-CC40-9745-F59D07496A6B}"/>
              </a:ext>
            </a:extLst>
          </p:cNvPr>
          <p:cNvSpPr/>
          <p:nvPr/>
        </p:nvSpPr>
        <p:spPr>
          <a:xfrm>
            <a:off x="6018546" y="3683487"/>
            <a:ext cx="12699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2FBB7B4-C4B2-154A-B722-D85EDDA75CA9}"/>
              </a:ext>
            </a:extLst>
          </p:cNvPr>
          <p:cNvSpPr/>
          <p:nvPr/>
        </p:nvSpPr>
        <p:spPr>
          <a:xfrm>
            <a:off x="1724028" y="5296662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889A22A-E954-0D42-A845-9B4C92F911DA}"/>
              </a:ext>
            </a:extLst>
          </p:cNvPr>
          <p:cNvSpPr/>
          <p:nvPr/>
        </p:nvSpPr>
        <p:spPr>
          <a:xfrm>
            <a:off x="1731461" y="2069185"/>
            <a:ext cx="12033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7B94E-4D70-EF45-9CC7-7A22EDDB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4456"/>
            <a:ext cx="7886700" cy="1325563"/>
          </a:xfrm>
        </p:spPr>
        <p:txBody>
          <a:bodyPr/>
          <a:lstStyle/>
          <a:p>
            <a:r>
              <a:rPr lang="en-US" dirty="0"/>
              <a:t>Build Process 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57B822CA-0D4B-4A4C-89DD-E71AA11D8E52}"/>
              </a:ext>
            </a:extLst>
          </p:cNvPr>
          <p:cNvSpPr/>
          <p:nvPr/>
        </p:nvSpPr>
        <p:spPr>
          <a:xfrm>
            <a:off x="483609" y="14623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EBEB2B5C-87F1-7148-9FB4-13874008EFAB}"/>
              </a:ext>
            </a:extLst>
          </p:cNvPr>
          <p:cNvSpPr/>
          <p:nvPr/>
        </p:nvSpPr>
        <p:spPr>
          <a:xfrm>
            <a:off x="636009" y="16147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BF665E40-0E64-514F-BE85-85C6BEF9917D}"/>
              </a:ext>
            </a:extLst>
          </p:cNvPr>
          <p:cNvSpPr/>
          <p:nvPr/>
        </p:nvSpPr>
        <p:spPr>
          <a:xfrm>
            <a:off x="788409" y="17671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CC186B74-B215-9245-8EA1-6EBFD771AA51}"/>
              </a:ext>
            </a:extLst>
          </p:cNvPr>
          <p:cNvSpPr/>
          <p:nvPr/>
        </p:nvSpPr>
        <p:spPr>
          <a:xfrm>
            <a:off x="2949577" y="1612217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11" name="Card 10">
            <a:extLst>
              <a:ext uri="{FF2B5EF4-FFF2-40B4-BE49-F238E27FC236}">
                <a16:creationId xmlns:a16="http://schemas.microsoft.com/office/drawing/2014/main" id="{F77DA3E0-8929-A041-87C5-F990CF6F8FD6}"/>
              </a:ext>
            </a:extLst>
          </p:cNvPr>
          <p:cNvSpPr/>
          <p:nvPr/>
        </p:nvSpPr>
        <p:spPr>
          <a:xfrm>
            <a:off x="650878" y="47400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DSL</a:t>
            </a:r>
          </a:p>
        </p:txBody>
      </p:sp>
      <p:sp>
        <p:nvSpPr>
          <p:cNvPr id="12" name="Card 11">
            <a:extLst>
              <a:ext uri="{FF2B5EF4-FFF2-40B4-BE49-F238E27FC236}">
                <a16:creationId xmlns:a16="http://schemas.microsoft.com/office/drawing/2014/main" id="{981A1C88-17B4-BC4B-BFB6-B7C40A87190A}"/>
              </a:ext>
            </a:extLst>
          </p:cNvPr>
          <p:cNvSpPr/>
          <p:nvPr/>
        </p:nvSpPr>
        <p:spPr>
          <a:xfrm>
            <a:off x="803278" y="48924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73E29FFC-BDD3-184C-AC89-8DE42A643AF0}"/>
              </a:ext>
            </a:extLst>
          </p:cNvPr>
          <p:cNvSpPr/>
          <p:nvPr/>
        </p:nvSpPr>
        <p:spPr>
          <a:xfrm>
            <a:off x="2949577" y="4892424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C7C8EFA5-993F-B943-9450-F3F69956C973}"/>
              </a:ext>
            </a:extLst>
          </p:cNvPr>
          <p:cNvSpPr/>
          <p:nvPr/>
        </p:nvSpPr>
        <p:spPr>
          <a:xfrm>
            <a:off x="5073645" y="327110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664E1-3445-4746-9BC4-86DBB4F0DA13}"/>
              </a:ext>
            </a:extLst>
          </p:cNvPr>
          <p:cNvSpPr txBox="1"/>
          <p:nvPr/>
        </p:nvSpPr>
        <p:spPr>
          <a:xfrm>
            <a:off x="1852110" y="1234706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826D7-0315-6141-AA44-928C4F1E1E84}"/>
              </a:ext>
            </a:extLst>
          </p:cNvPr>
          <p:cNvSpPr txBox="1"/>
          <p:nvPr/>
        </p:nvSpPr>
        <p:spPr>
          <a:xfrm>
            <a:off x="1806870" y="3537540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 SDF  Instances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49F0C-45B4-BB4C-A724-C1083F2C9319}"/>
              </a:ext>
            </a:extLst>
          </p:cNvPr>
          <p:cNvSpPr txBox="1"/>
          <p:nvPr/>
        </p:nvSpPr>
        <p:spPr>
          <a:xfrm>
            <a:off x="4550773" y="2535154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Resolved Instances</a:t>
            </a:r>
          </a:p>
        </p:txBody>
      </p:sp>
      <p:sp>
        <p:nvSpPr>
          <p:cNvPr id="29" name="Card 28">
            <a:extLst>
              <a:ext uri="{FF2B5EF4-FFF2-40B4-BE49-F238E27FC236}">
                <a16:creationId xmlns:a16="http://schemas.microsoft.com/office/drawing/2014/main" id="{D32A910C-8FE7-DE47-BAC7-B10298D6C5BB}"/>
              </a:ext>
            </a:extLst>
          </p:cNvPr>
          <p:cNvSpPr/>
          <p:nvPr/>
        </p:nvSpPr>
        <p:spPr>
          <a:xfrm>
            <a:off x="7331745" y="327934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23836-3A19-B74D-9A26-020E55DC10E9}"/>
              </a:ext>
            </a:extLst>
          </p:cNvPr>
          <p:cNvSpPr txBox="1"/>
          <p:nvPr/>
        </p:nvSpPr>
        <p:spPr>
          <a:xfrm>
            <a:off x="7185695" y="2633017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Code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5E06536-DF50-3A40-A1F7-ED5CBB070A08}"/>
              </a:ext>
            </a:extLst>
          </p:cNvPr>
          <p:cNvSpPr/>
          <p:nvPr/>
        </p:nvSpPr>
        <p:spPr>
          <a:xfrm rot="5400000">
            <a:off x="3152429" y="2795740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rd 32">
            <a:extLst>
              <a:ext uri="{FF2B5EF4-FFF2-40B4-BE49-F238E27FC236}">
                <a16:creationId xmlns:a16="http://schemas.microsoft.com/office/drawing/2014/main" id="{7862E9A4-9036-5B43-BB79-C3B3738362C2}"/>
              </a:ext>
            </a:extLst>
          </p:cNvPr>
          <p:cNvSpPr/>
          <p:nvPr/>
        </p:nvSpPr>
        <p:spPr>
          <a:xfrm>
            <a:off x="2949577" y="327393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201939F-55C1-CA4D-A309-8A2DA505B376}"/>
              </a:ext>
            </a:extLst>
          </p:cNvPr>
          <p:cNvSpPr/>
          <p:nvPr/>
        </p:nvSpPr>
        <p:spPr>
          <a:xfrm rot="16200000">
            <a:off x="3177417" y="4408465"/>
            <a:ext cx="437574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977E00-852B-EF48-B630-B28C92A6DD93}"/>
              </a:ext>
            </a:extLst>
          </p:cNvPr>
          <p:cNvSpPr txBox="1"/>
          <p:nvPr/>
        </p:nvSpPr>
        <p:spPr>
          <a:xfrm>
            <a:off x="2184944" y="2691798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+ Copy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377D4BF-436B-3C4C-B0C3-CC225501A7AA}"/>
              </a:ext>
            </a:extLst>
          </p:cNvPr>
          <p:cNvSpPr/>
          <p:nvPr/>
        </p:nvSpPr>
        <p:spPr>
          <a:xfrm>
            <a:off x="3871740" y="3625733"/>
            <a:ext cx="1174496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B3334C-7793-864E-A5A4-870B94F1BD96}"/>
              </a:ext>
            </a:extLst>
          </p:cNvPr>
          <p:cNvSpPr txBox="1"/>
          <p:nvPr/>
        </p:nvSpPr>
        <p:spPr>
          <a:xfrm>
            <a:off x="2122408" y="4464408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B3456-2F7E-6049-8D44-19FE8209A40D}"/>
              </a:ext>
            </a:extLst>
          </p:cNvPr>
          <p:cNvSpPr/>
          <p:nvPr/>
        </p:nvSpPr>
        <p:spPr>
          <a:xfrm>
            <a:off x="1907156" y="500354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7B5693-4B52-1E49-8E23-FFE4DD5956E7}"/>
              </a:ext>
            </a:extLst>
          </p:cNvPr>
          <p:cNvSpPr/>
          <p:nvPr/>
        </p:nvSpPr>
        <p:spPr>
          <a:xfrm>
            <a:off x="1858317" y="179297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4A1FEE-54B4-4B4D-8301-2496E4869626}"/>
              </a:ext>
            </a:extLst>
          </p:cNvPr>
          <p:cNvSpPr/>
          <p:nvPr/>
        </p:nvSpPr>
        <p:spPr>
          <a:xfrm>
            <a:off x="3953863" y="3338129"/>
            <a:ext cx="97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Serialize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304AEB-16B5-5E4E-8EB0-0A494AF87FB8}"/>
              </a:ext>
            </a:extLst>
          </p:cNvPr>
          <p:cNvSpPr/>
          <p:nvPr/>
        </p:nvSpPr>
        <p:spPr>
          <a:xfrm>
            <a:off x="6057550" y="3338129"/>
            <a:ext cx="112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46" name="Card 45">
            <a:extLst>
              <a:ext uri="{FF2B5EF4-FFF2-40B4-BE49-F238E27FC236}">
                <a16:creationId xmlns:a16="http://schemas.microsoft.com/office/drawing/2014/main" id="{2029FDE7-0201-8A45-853B-0260647B17D6}"/>
              </a:ext>
            </a:extLst>
          </p:cNvPr>
          <p:cNvSpPr/>
          <p:nvPr/>
        </p:nvSpPr>
        <p:spPr>
          <a:xfrm>
            <a:off x="5095876" y="48964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UML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36322C-C76F-444D-9C28-2C4DB299B1CE}"/>
              </a:ext>
            </a:extLst>
          </p:cNvPr>
          <p:cNvSpPr/>
          <p:nvPr/>
        </p:nvSpPr>
        <p:spPr>
          <a:xfrm rot="5400000">
            <a:off x="5329347" y="4434487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67A25-0024-784E-9212-A0DC8FFB27A6}"/>
              </a:ext>
            </a:extLst>
          </p:cNvPr>
          <p:cNvSpPr txBox="1"/>
          <p:nvPr/>
        </p:nvSpPr>
        <p:spPr>
          <a:xfrm>
            <a:off x="4401711" y="4427525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9541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8BFA-5004-CE40-93C6-145A9E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Flow Graph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EDA244DA-57E3-1841-881E-2010164A2825}"/>
              </a:ext>
            </a:extLst>
          </p:cNvPr>
          <p:cNvSpPr/>
          <p:nvPr/>
        </p:nvSpPr>
        <p:spPr>
          <a:xfrm>
            <a:off x="1562099" y="289619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0900D0E-BBA6-6348-8A3C-B826393FF95C}"/>
              </a:ext>
            </a:extLst>
          </p:cNvPr>
          <p:cNvSpPr/>
          <p:nvPr/>
        </p:nvSpPr>
        <p:spPr>
          <a:xfrm>
            <a:off x="3417887" y="3125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3F2E6-2C9C-4B4B-98EC-6521D701FC03}"/>
              </a:ext>
            </a:extLst>
          </p:cNvPr>
          <p:cNvCxnSpPr>
            <a:cxnSpLocks/>
          </p:cNvCxnSpPr>
          <p:nvPr/>
        </p:nvCxnSpPr>
        <p:spPr>
          <a:xfrm>
            <a:off x="2576511" y="3495279"/>
            <a:ext cx="749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34F2F-7027-214F-8E60-B3C703B67061}"/>
              </a:ext>
            </a:extLst>
          </p:cNvPr>
          <p:cNvCxnSpPr>
            <a:cxnSpLocks/>
          </p:cNvCxnSpPr>
          <p:nvPr/>
        </p:nvCxnSpPr>
        <p:spPr>
          <a:xfrm>
            <a:off x="4622402" y="3646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rd 10">
            <a:extLst>
              <a:ext uri="{FF2B5EF4-FFF2-40B4-BE49-F238E27FC236}">
                <a16:creationId xmlns:a16="http://schemas.microsoft.com/office/drawing/2014/main" id="{79C16155-CA08-C244-AD0E-CDE32C788CD2}"/>
              </a:ext>
            </a:extLst>
          </p:cNvPr>
          <p:cNvSpPr/>
          <p:nvPr/>
        </p:nvSpPr>
        <p:spPr>
          <a:xfrm>
            <a:off x="5473700" y="2224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3A044-09F6-094B-B7C9-098607042821}"/>
              </a:ext>
            </a:extLst>
          </p:cNvPr>
          <p:cNvCxnSpPr>
            <a:cxnSpLocks/>
          </p:cNvCxnSpPr>
          <p:nvPr/>
        </p:nvCxnSpPr>
        <p:spPr>
          <a:xfrm flipV="1">
            <a:off x="4633118" y="2851945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9F35B-FABC-EE49-804D-45B510715AA5}"/>
              </a:ext>
            </a:extLst>
          </p:cNvPr>
          <p:cNvSpPr/>
          <p:nvPr/>
        </p:nvSpPr>
        <p:spPr>
          <a:xfrm>
            <a:off x="5484415" y="3864770"/>
            <a:ext cx="963215" cy="83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8734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>
            <a:extLst>
              <a:ext uri="{FF2B5EF4-FFF2-40B4-BE49-F238E27FC236}">
                <a16:creationId xmlns:a16="http://schemas.microsoft.com/office/drawing/2014/main" id="{DC4CA39B-49C9-6B4C-A9CB-37F87CA97050}"/>
              </a:ext>
            </a:extLst>
          </p:cNvPr>
          <p:cNvSpPr/>
          <p:nvPr/>
        </p:nvSpPr>
        <p:spPr>
          <a:xfrm>
            <a:off x="4821239" y="2829833"/>
            <a:ext cx="1773238" cy="37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E964-22BF-CF49-B912-B34D483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Object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6B9551A8-E0AB-374C-8378-688F958EDA4F}"/>
              </a:ext>
            </a:extLst>
          </p:cNvPr>
          <p:cNvSpPr/>
          <p:nvPr/>
        </p:nvSpPr>
        <p:spPr>
          <a:xfrm>
            <a:off x="1206500" y="224252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SDF Model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E7008DC0-E1AA-C744-8239-8CAE92B51443}"/>
              </a:ext>
            </a:extLst>
          </p:cNvPr>
          <p:cNvSpPr/>
          <p:nvPr/>
        </p:nvSpPr>
        <p:spPr>
          <a:xfrm>
            <a:off x="1206500" y="407925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C++ Class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2E713-F73D-564E-87AB-0D520A2A2FAA}"/>
              </a:ext>
            </a:extLst>
          </p:cNvPr>
          <p:cNvCxnSpPr>
            <a:cxnSpLocks/>
          </p:cNvCxnSpPr>
          <p:nvPr/>
        </p:nvCxnSpPr>
        <p:spPr>
          <a:xfrm>
            <a:off x="2222500" y="2775920"/>
            <a:ext cx="1023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213F9-E32B-7049-8F8F-BECCC82CCAAF}"/>
              </a:ext>
            </a:extLst>
          </p:cNvPr>
          <p:cNvCxnSpPr>
            <a:cxnSpLocks/>
          </p:cNvCxnSpPr>
          <p:nvPr/>
        </p:nvCxnSpPr>
        <p:spPr>
          <a:xfrm>
            <a:off x="2260600" y="4626946"/>
            <a:ext cx="9858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rd 11">
            <a:extLst>
              <a:ext uri="{FF2B5EF4-FFF2-40B4-BE49-F238E27FC236}">
                <a16:creationId xmlns:a16="http://schemas.microsoft.com/office/drawing/2014/main" id="{99FC1B69-9C03-014B-A2A4-42F072F7E650}"/>
              </a:ext>
            </a:extLst>
          </p:cNvPr>
          <p:cNvSpPr/>
          <p:nvPr/>
        </p:nvSpPr>
        <p:spPr>
          <a:xfrm>
            <a:off x="3398838" y="38998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6C6B08B3-C41C-8648-BCA9-A652D17C01D2}"/>
              </a:ext>
            </a:extLst>
          </p:cNvPr>
          <p:cNvSpPr/>
          <p:nvPr/>
        </p:nvSpPr>
        <p:spPr>
          <a:xfrm>
            <a:off x="3551238" y="4052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4" name="Card 13">
            <a:extLst>
              <a:ext uri="{FF2B5EF4-FFF2-40B4-BE49-F238E27FC236}">
                <a16:creationId xmlns:a16="http://schemas.microsoft.com/office/drawing/2014/main" id="{DAE6ED03-19FF-C040-AC1C-CA81C5469853}"/>
              </a:ext>
            </a:extLst>
          </p:cNvPr>
          <p:cNvSpPr/>
          <p:nvPr/>
        </p:nvSpPr>
        <p:spPr>
          <a:xfrm>
            <a:off x="3703638" y="42046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1D3849B0-CCED-C047-9CEA-1AFEBF46A770}"/>
              </a:ext>
            </a:extLst>
          </p:cNvPr>
          <p:cNvSpPr/>
          <p:nvPr/>
        </p:nvSpPr>
        <p:spPr>
          <a:xfrm>
            <a:off x="3856038" y="43570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6" name="Card 15">
            <a:extLst>
              <a:ext uri="{FF2B5EF4-FFF2-40B4-BE49-F238E27FC236}">
                <a16:creationId xmlns:a16="http://schemas.microsoft.com/office/drawing/2014/main" id="{3B06B43B-CCC7-B244-A51A-1C6781BBB22C}"/>
              </a:ext>
            </a:extLst>
          </p:cNvPr>
          <p:cNvSpPr/>
          <p:nvPr/>
        </p:nvSpPr>
        <p:spPr>
          <a:xfrm>
            <a:off x="3398838" y="21786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7" name="Card 16">
            <a:extLst>
              <a:ext uri="{FF2B5EF4-FFF2-40B4-BE49-F238E27FC236}">
                <a16:creationId xmlns:a16="http://schemas.microsoft.com/office/drawing/2014/main" id="{CE2FC731-506F-FA47-8243-F21D4496725D}"/>
              </a:ext>
            </a:extLst>
          </p:cNvPr>
          <p:cNvSpPr/>
          <p:nvPr/>
        </p:nvSpPr>
        <p:spPr>
          <a:xfrm>
            <a:off x="3551238" y="23310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A1AA56BC-633C-A242-AD13-0BBCFEAA0579}"/>
              </a:ext>
            </a:extLst>
          </p:cNvPr>
          <p:cNvSpPr/>
          <p:nvPr/>
        </p:nvSpPr>
        <p:spPr>
          <a:xfrm>
            <a:off x="3703638" y="24834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9" name="Card 18">
            <a:extLst>
              <a:ext uri="{FF2B5EF4-FFF2-40B4-BE49-F238E27FC236}">
                <a16:creationId xmlns:a16="http://schemas.microsoft.com/office/drawing/2014/main" id="{B2E8DA60-7CAB-D642-A965-F8C1103717E3}"/>
              </a:ext>
            </a:extLst>
          </p:cNvPr>
          <p:cNvSpPr/>
          <p:nvPr/>
        </p:nvSpPr>
        <p:spPr>
          <a:xfrm>
            <a:off x="3856038" y="26358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81DA9F0-4A56-5046-893E-BD2ECBE872C3}"/>
              </a:ext>
            </a:extLst>
          </p:cNvPr>
          <p:cNvSpPr/>
          <p:nvPr/>
        </p:nvSpPr>
        <p:spPr>
          <a:xfrm>
            <a:off x="5131595" y="2615980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37162FAB-8451-074E-A8C5-64A7EF0BAF2D}"/>
              </a:ext>
            </a:extLst>
          </p:cNvPr>
          <p:cNvSpPr/>
          <p:nvPr/>
        </p:nvSpPr>
        <p:spPr>
          <a:xfrm>
            <a:off x="6637338" y="2401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types.h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68DF0-67F0-1D42-BD55-2C92E98B64FF}"/>
              </a:ext>
            </a:extLst>
          </p:cNvPr>
          <p:cNvCxnSpPr>
            <a:cxnSpLocks/>
          </p:cNvCxnSpPr>
          <p:nvPr/>
        </p:nvCxnSpPr>
        <p:spPr>
          <a:xfrm flipV="1">
            <a:off x="1671638" y="3451003"/>
            <a:ext cx="0" cy="5032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4EDAB7-C654-104A-AE02-48D5ACE205E6}"/>
              </a:ext>
            </a:extLst>
          </p:cNvPr>
          <p:cNvSpPr txBox="1"/>
          <p:nvPr/>
        </p:nvSpPr>
        <p:spPr>
          <a:xfrm>
            <a:off x="1711806" y="3511212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Co-develop</a:t>
            </a:r>
          </a:p>
        </p:txBody>
      </p:sp>
    </p:spTree>
    <p:extLst>
      <p:ext uri="{BB962C8B-B14F-4D97-AF65-F5344CB8AC3E}">
        <p14:creationId xmlns:p14="http://schemas.microsoft.com/office/powerpoint/2010/main" val="35568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2CE-0FFC-7940-A463-F1536E27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 SDF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119F3-6B92-3943-8D97-7B5D47B484BC}"/>
              </a:ext>
            </a:extLst>
          </p:cNvPr>
          <p:cNvSpPr/>
          <p:nvPr/>
        </p:nvSpPr>
        <p:spPr>
          <a:xfrm>
            <a:off x="628650" y="1020763"/>
            <a:ext cx="78867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add this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ID to the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registry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Publisher: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Publisher 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Publisher: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Publisher Object Resources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sdfRequired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-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default: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sdfAction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OnDefaultValueUpdate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Publish the data to the endpoint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5233A-A99A-E546-9140-9BC76397FA83}"/>
              </a:ext>
            </a:extLst>
          </p:cNvPr>
          <p:cNvSpPr/>
          <p:nvPr/>
        </p:nvSpPr>
        <p:spPr>
          <a:xfrm>
            <a:off x="5753055" y="3435320"/>
            <a:ext cx="3084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=&gt;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6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5156200" cy="1325563"/>
          </a:xfrm>
        </p:spPr>
        <p:txBody>
          <a:bodyPr/>
          <a:lstStyle/>
          <a:p>
            <a:r>
              <a:rPr lang="en-US" dirty="0"/>
              <a:t>Example SDF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ObjectList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Objects in the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1000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7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ScaleMapper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57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0"/>
            <a:ext cx="3663950" cy="1325563"/>
          </a:xfrm>
        </p:spPr>
        <p:txBody>
          <a:bodyPr/>
          <a:lstStyle/>
          <a:p>
            <a:r>
              <a:rPr lang="en-US" dirty="0"/>
              <a:t>Simplified DSL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objectflow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ObjectList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# Objects in the graph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TimeSource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1000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AnalogInput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7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658D-D2B7-A446-9E9D-6C6CED7A9EDB}"/>
              </a:ext>
            </a:extLst>
          </p:cNvPr>
          <p:cNvSpPr/>
          <p:nvPr/>
        </p:nvSpPr>
        <p:spPr>
          <a:xfrm>
            <a:off x="4984750" y="766256"/>
            <a:ext cx="370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endParaRPr lang="en-US" sz="14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F8F3922-7687-D34C-B821-9E4DE5000898}"/>
              </a:ext>
            </a:extLst>
          </p:cNvPr>
          <p:cNvSpPr/>
          <p:nvPr/>
        </p:nvSpPr>
        <p:spPr>
          <a:xfrm rot="19477653">
            <a:off x="1429894" y="1245932"/>
            <a:ext cx="4133473" cy="4612805"/>
          </a:xfrm>
          <a:prstGeom prst="rightArrow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EC6-3623-034F-950D-6E449F3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-1"/>
            <a:ext cx="5962650" cy="1325563"/>
          </a:xfrm>
        </p:spPr>
        <p:txBody>
          <a:bodyPr/>
          <a:lstStyle/>
          <a:p>
            <a:r>
              <a:rPr lang="en-US" dirty="0"/>
              <a:t>Reserved LWM2M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754BA-7688-6A42-A72D-D0F5CBF6192E}"/>
              </a:ext>
            </a:extLst>
          </p:cNvPr>
          <p:cNvSpPr/>
          <p:nvPr/>
        </p:nvSpPr>
        <p:spPr>
          <a:xfrm>
            <a:off x="450850" y="909003"/>
            <a:ext cx="63563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ResourceType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27000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27001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27002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27003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27004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27005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27006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27007 }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699C5-313E-4E46-A5D2-9950B9579782}"/>
              </a:ext>
            </a:extLst>
          </p:cNvPr>
          <p:cNvSpPr/>
          <p:nvPr/>
        </p:nvSpPr>
        <p:spPr>
          <a:xfrm>
            <a:off x="3822700" y="4082177"/>
            <a:ext cx="46926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27000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27001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27002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27003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27004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27005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27006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27007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487AD-11C3-0F49-8651-5C662F6A98A7}"/>
              </a:ext>
            </a:extLst>
          </p:cNvPr>
          <p:cNvSpPr txBox="1"/>
          <p:nvPr/>
        </p:nvSpPr>
        <p:spPr>
          <a:xfrm>
            <a:off x="6617992" y="2132945"/>
            <a:ext cx="196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SDF Defined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AC37876-3DC0-D448-A755-1E6E450BCFB5}"/>
              </a:ext>
            </a:extLst>
          </p:cNvPr>
          <p:cNvSpPr/>
          <p:nvPr/>
        </p:nvSpPr>
        <p:spPr>
          <a:xfrm>
            <a:off x="5880100" y="1325562"/>
            <a:ext cx="673100" cy="213798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705AC6-D283-5C47-B877-D34510625557}"/>
              </a:ext>
            </a:extLst>
          </p:cNvPr>
          <p:cNvSpPr/>
          <p:nvPr/>
        </p:nvSpPr>
        <p:spPr>
          <a:xfrm rot="10800000">
            <a:off x="3073400" y="4082175"/>
            <a:ext cx="673100" cy="206210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73DCB-6112-6241-A6EB-701A6F0921D9}"/>
              </a:ext>
            </a:extLst>
          </p:cNvPr>
          <p:cNvSpPr txBox="1"/>
          <p:nvPr/>
        </p:nvSpPr>
        <p:spPr>
          <a:xfrm>
            <a:off x="1066798" y="4636173"/>
            <a:ext cx="193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Generated C++ Header</a:t>
            </a:r>
          </a:p>
        </p:txBody>
      </p:sp>
    </p:spTree>
    <p:extLst>
      <p:ext uri="{BB962C8B-B14F-4D97-AF65-F5344CB8AC3E}">
        <p14:creationId xmlns:p14="http://schemas.microsoft.com/office/powerpoint/2010/main" val="363209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8AD3-AA1A-3446-8734-B5BE642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Instance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7960-38BE-684A-B1B3-8D1B4095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1"/>
            <a:ext cx="9144000" cy="2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in the application layer using  a set of well-known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 classes for Object and Resource 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6012656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Code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843337" y="3035697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>
            <a:off x="2911869" y="3405189"/>
            <a:ext cx="811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613295" y="26574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5064918" y="3405188"/>
            <a:ext cx="827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rd 18">
            <a:extLst>
              <a:ext uri="{FF2B5EF4-FFF2-40B4-BE49-F238E27FC236}">
                <a16:creationId xmlns:a16="http://schemas.microsoft.com/office/drawing/2014/main" id="{E2765C38-3F10-5F45-80E5-DFB1ACB4768B}"/>
              </a:ext>
            </a:extLst>
          </p:cNvPr>
          <p:cNvSpPr/>
          <p:nvPr/>
        </p:nvSpPr>
        <p:spPr>
          <a:xfrm>
            <a:off x="1765695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20" name="Card 19">
            <a:extLst>
              <a:ext uri="{FF2B5EF4-FFF2-40B4-BE49-F238E27FC236}">
                <a16:creationId xmlns:a16="http://schemas.microsoft.com/office/drawing/2014/main" id="{15D72249-5057-FF40-B141-EFBD32018DD2}"/>
              </a:ext>
            </a:extLst>
          </p:cNvPr>
          <p:cNvSpPr/>
          <p:nvPr/>
        </p:nvSpPr>
        <p:spPr>
          <a:xfrm>
            <a:off x="1918095" y="29622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Models</a:t>
            </a:r>
          </a:p>
        </p:txBody>
      </p:sp>
    </p:spTree>
    <p:extLst>
      <p:ext uri="{BB962C8B-B14F-4D97-AF65-F5344CB8AC3E}">
        <p14:creationId xmlns:p14="http://schemas.microsoft.com/office/powerpoint/2010/main" val="14074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and Reactive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5883697" y="3544019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962D33-EA5B-564C-88C3-C599BB93FA38}"/>
              </a:ext>
            </a:extLst>
          </p:cNvPr>
          <p:cNvSpPr/>
          <p:nvPr/>
        </p:nvSpPr>
        <p:spPr>
          <a:xfrm>
            <a:off x="2293862" y="3578100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outputSync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141EE8-5DE4-424F-99E7-EC62212697B3}"/>
              </a:ext>
            </a:extLst>
          </p:cNvPr>
          <p:cNvSpPr/>
          <p:nvPr/>
        </p:nvSpPr>
        <p:spPr>
          <a:xfrm>
            <a:off x="798454" y="42471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1F446A-3764-6F42-A084-7A2A4C65DA1A}"/>
              </a:ext>
            </a:extLst>
          </p:cNvPr>
          <p:cNvSpPr/>
          <p:nvPr/>
        </p:nvSpPr>
        <p:spPr>
          <a:xfrm>
            <a:off x="950854" y="43995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FB7A24-5F1F-6F4B-AABD-8BD4AC5054F9}"/>
              </a:ext>
            </a:extLst>
          </p:cNvPr>
          <p:cNvSpPr/>
          <p:nvPr/>
        </p:nvSpPr>
        <p:spPr>
          <a:xfrm>
            <a:off x="1103254" y="45519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A4AF-95F7-1245-B989-E25D99EE65C9}"/>
              </a:ext>
            </a:extLst>
          </p:cNvPr>
          <p:cNvSpPr/>
          <p:nvPr/>
        </p:nvSpPr>
        <p:spPr>
          <a:xfrm>
            <a:off x="1255654" y="47043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24212A-AA39-1D40-BE5A-2824B05A2D4E}"/>
              </a:ext>
            </a:extLst>
          </p:cNvPr>
          <p:cNvSpPr/>
          <p:nvPr/>
        </p:nvSpPr>
        <p:spPr>
          <a:xfrm>
            <a:off x="5025647" y="42604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D0FACA-9C2E-1146-84BE-8B135E7FC658}"/>
              </a:ext>
            </a:extLst>
          </p:cNvPr>
          <p:cNvSpPr/>
          <p:nvPr/>
        </p:nvSpPr>
        <p:spPr>
          <a:xfrm>
            <a:off x="5178047" y="44128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D1104-8676-814F-AB9E-B357A11AD1A4}"/>
              </a:ext>
            </a:extLst>
          </p:cNvPr>
          <p:cNvSpPr/>
          <p:nvPr/>
        </p:nvSpPr>
        <p:spPr>
          <a:xfrm>
            <a:off x="5330447" y="45652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0B2C7-FDF4-3B47-B6D1-74985F1FDCCA}"/>
              </a:ext>
            </a:extLst>
          </p:cNvPr>
          <p:cNvSpPr/>
          <p:nvPr/>
        </p:nvSpPr>
        <p:spPr>
          <a:xfrm>
            <a:off x="5482847" y="47176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43E4-3411-B944-9B84-649BED76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81" y="225430"/>
            <a:ext cx="7886700" cy="1325563"/>
          </a:xfrm>
        </p:spPr>
        <p:txBody>
          <a:bodyPr/>
          <a:lstStyle/>
          <a:p>
            <a:r>
              <a:rPr lang="en-US" dirty="0"/>
              <a:t>Complex Function Objects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F3167-756B-C349-BBC4-147A4F3E7401}"/>
              </a:ext>
            </a:extLst>
          </p:cNvPr>
          <p:cNvSpPr/>
          <p:nvPr/>
        </p:nvSpPr>
        <p:spPr>
          <a:xfrm>
            <a:off x="3644900" y="2082800"/>
            <a:ext cx="1714500" cy="3144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9D0A-9E1F-7E49-A3FE-878CEB0382ED}"/>
              </a:ext>
            </a:extLst>
          </p:cNvPr>
          <p:cNvSpPr/>
          <p:nvPr/>
        </p:nvSpPr>
        <p:spPr>
          <a:xfrm>
            <a:off x="1333500" y="2383230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6DFFA-7306-C04C-BC05-0B8A66675186}"/>
              </a:ext>
            </a:extLst>
          </p:cNvPr>
          <p:cNvSpPr/>
          <p:nvPr/>
        </p:nvSpPr>
        <p:spPr>
          <a:xfrm>
            <a:off x="1333500" y="286265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E1AD2-4C46-A846-92BD-AF517FA653A8}"/>
              </a:ext>
            </a:extLst>
          </p:cNvPr>
          <p:cNvSpPr/>
          <p:nvPr/>
        </p:nvSpPr>
        <p:spPr>
          <a:xfrm>
            <a:off x="3644900" y="282653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CE077-0E19-224F-9392-4899736EFE47}"/>
              </a:ext>
            </a:extLst>
          </p:cNvPr>
          <p:cNvSpPr/>
          <p:nvPr/>
        </p:nvSpPr>
        <p:spPr>
          <a:xfrm>
            <a:off x="3644900" y="3549643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E6D30-BAED-CC4C-A546-8D806105140D}"/>
              </a:ext>
            </a:extLst>
          </p:cNvPr>
          <p:cNvSpPr/>
          <p:nvPr/>
        </p:nvSpPr>
        <p:spPr>
          <a:xfrm>
            <a:off x="3644900" y="308212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A0FE-D7D4-F145-91C1-F27BAC6FEF6B}"/>
              </a:ext>
            </a:extLst>
          </p:cNvPr>
          <p:cNvSpPr/>
          <p:nvPr/>
        </p:nvSpPr>
        <p:spPr>
          <a:xfrm>
            <a:off x="3644900" y="380523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4D4C1-5CD1-DD49-9A0C-F7F046784FCC}"/>
              </a:ext>
            </a:extLst>
          </p:cNvPr>
          <p:cNvSpPr/>
          <p:nvPr/>
        </p:nvSpPr>
        <p:spPr>
          <a:xfrm>
            <a:off x="1333500" y="3914765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A8A79-EEBF-9E46-87C3-0E89478196FA}"/>
              </a:ext>
            </a:extLst>
          </p:cNvPr>
          <p:cNvSpPr/>
          <p:nvPr/>
        </p:nvSpPr>
        <p:spPr>
          <a:xfrm>
            <a:off x="1333500" y="439418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6F9EB-3791-4C49-8B29-C98A1F721CCC}"/>
              </a:ext>
            </a:extLst>
          </p:cNvPr>
          <p:cNvSpPr/>
          <p:nvPr/>
        </p:nvSpPr>
        <p:spPr>
          <a:xfrm>
            <a:off x="6629400" y="3975086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D5E14-1474-7C43-86DA-DCBE71647D99}"/>
              </a:ext>
            </a:extLst>
          </p:cNvPr>
          <p:cNvSpPr/>
          <p:nvPr/>
        </p:nvSpPr>
        <p:spPr>
          <a:xfrm>
            <a:off x="6629400" y="445450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ED849-9F5C-794E-85C2-A650AF2A1A40}"/>
              </a:ext>
            </a:extLst>
          </p:cNvPr>
          <p:cNvSpPr/>
          <p:nvPr/>
        </p:nvSpPr>
        <p:spPr>
          <a:xfrm>
            <a:off x="4318000" y="4536270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Link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3EAF15-45F4-0042-88A7-F00FAD89DFBB}"/>
              </a:ext>
            </a:extLst>
          </p:cNvPr>
          <p:cNvSpPr/>
          <p:nvPr/>
        </p:nvSpPr>
        <p:spPr>
          <a:xfrm>
            <a:off x="4318000" y="479185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Value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01C63-3E02-8D4B-A6A5-643628A2F8C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374900" y="2990447"/>
            <a:ext cx="1270000" cy="2194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DF7A6-E86C-554E-BACA-18B05589FBC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374900" y="3933027"/>
            <a:ext cx="1270000" cy="5889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2A2A-95FC-2A4F-8909-5EC8EA5D6E7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359400" y="4582303"/>
            <a:ext cx="1270000" cy="3373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11D1A-1971-3D4C-B57A-02867A99EF5F}"/>
              </a:ext>
            </a:extLst>
          </p:cNvPr>
          <p:cNvSpPr/>
          <p:nvPr/>
        </p:nvSpPr>
        <p:spPr>
          <a:xfrm>
            <a:off x="3644900" y="229272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B419E-E3BE-864F-ACD2-CC5753477522}"/>
              </a:ext>
            </a:extLst>
          </p:cNvPr>
          <p:cNvSpPr/>
          <p:nvPr/>
        </p:nvSpPr>
        <p:spPr>
          <a:xfrm>
            <a:off x="1131085" y="1887296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Objects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C55ECC-A026-D043-9BC4-CF9D888F20D8}"/>
              </a:ext>
            </a:extLst>
          </p:cNvPr>
          <p:cNvSpPr/>
          <p:nvPr/>
        </p:nvSpPr>
        <p:spPr>
          <a:xfrm>
            <a:off x="6426985" y="3470550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Objects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A881DC-76B6-C64A-8A8C-B52075AAFA5A}"/>
              </a:ext>
            </a:extLst>
          </p:cNvPr>
          <p:cNvSpPr/>
          <p:nvPr/>
        </p:nvSpPr>
        <p:spPr>
          <a:xfrm>
            <a:off x="3644900" y="1709223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 Object</a:t>
            </a:r>
          </a:p>
        </p:txBody>
      </p:sp>
    </p:spTree>
    <p:extLst>
      <p:ext uri="{BB962C8B-B14F-4D97-AF65-F5344CB8AC3E}">
        <p14:creationId xmlns:p14="http://schemas.microsoft.com/office/powerpoint/2010/main" val="30259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CF84-1859-F741-8C6F-DAB1D5D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-175950"/>
            <a:ext cx="7886700" cy="1325563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9D94-DFD0-D34A-80E7-A501F0075B4E}"/>
              </a:ext>
            </a:extLst>
          </p:cNvPr>
          <p:cNvSpPr/>
          <p:nvPr/>
        </p:nvSpPr>
        <p:spPr>
          <a:xfrm>
            <a:off x="381000" y="846634"/>
            <a:ext cx="47049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ValueMap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1023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CurrentValueMinimum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CurrentValueMaximum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CurrentValueUnit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C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Display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Display: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Type: Publisher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06E4C6-83EB-6A43-9968-C1FF22AC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390" y="660917"/>
            <a:ext cx="2788060" cy="58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26209</TotalTime>
  <Words>2214</Words>
  <Application>Microsoft Macintosh PowerPoint</Application>
  <PresentationFormat>Letter Paper (8.5x11 in)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ObjectFlow for Microcontrollers</vt:lpstr>
      <vt:lpstr>ObjectFlow</vt:lpstr>
      <vt:lpstr>ObjectFlow - Digital Twin for Embedded Code</vt:lpstr>
      <vt:lpstr>High Level Process</vt:lpstr>
      <vt:lpstr>ObjectFlow – DFG wrapper</vt:lpstr>
      <vt:lpstr>ObjectFlow – DFG and Reactive Communication</vt:lpstr>
      <vt:lpstr>Complex Function Objects</vt:lpstr>
      <vt:lpstr>ObjectFlow – DFG architecture</vt:lpstr>
      <vt:lpstr>Example graph</vt:lpstr>
      <vt:lpstr>ObjectFlow - Tools</vt:lpstr>
      <vt:lpstr>High Level Process </vt:lpstr>
      <vt:lpstr>Build Process </vt:lpstr>
      <vt:lpstr>Making a New Flow Graph</vt:lpstr>
      <vt:lpstr>Making a New Object</vt:lpstr>
      <vt:lpstr>Example SDF Model</vt:lpstr>
      <vt:lpstr>Example SDF Instance</vt:lpstr>
      <vt:lpstr>Simplified DSL</vt:lpstr>
      <vt:lpstr>Reserved LWM2M Types</vt:lpstr>
      <vt:lpstr>Resolved Instance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77</cp:revision>
  <cp:lastPrinted>2022-03-30T00:36:23Z</cp:lastPrinted>
  <dcterms:created xsi:type="dcterms:W3CDTF">2022-03-11T14:34:57Z</dcterms:created>
  <dcterms:modified xsi:type="dcterms:W3CDTF">2022-03-31T15:14:26Z</dcterms:modified>
</cp:coreProperties>
</file>