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/>
    <p:restoredTop sz="94628"/>
  </p:normalViewPr>
  <p:slideViewPr>
    <p:cSldViewPr snapToGrid="0" snapToObjects="1">
      <p:cViewPr varScale="1">
        <p:scale>
          <a:sx n="100" d="100"/>
          <a:sy n="100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FD80-FBD1-AB49-BE80-B9AD21A11C7F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7E619-E16D-7F4E-9F0E-20AEF484B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983-C0A4-5540-B8D8-2BA8403D8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for Microcontrollers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A1989-4985-D245-B769-41CB47EF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9431" y="3848223"/>
            <a:ext cx="3546231" cy="1655762"/>
          </a:xfrm>
        </p:spPr>
        <p:txBody>
          <a:bodyPr/>
          <a:lstStyle/>
          <a:p>
            <a:r>
              <a:rPr lang="en-US" dirty="0"/>
              <a:t>Simple and Reliable Data Flow Graph programming for embedded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118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561-8F38-E749-9D40-EBFE9320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8708"/>
            <a:ext cx="7886700" cy="1325563"/>
          </a:xfrm>
        </p:spPr>
        <p:txBody>
          <a:bodyPr/>
          <a:lstStyle/>
          <a:p>
            <a:r>
              <a:rPr lang="en-US" dirty="0" err="1"/>
              <a:t>ObjectFlow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E193-0581-1D4B-AD0F-8D9BBCA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6264"/>
            <a:ext cx="7886700" cy="4754197"/>
          </a:xfrm>
        </p:spPr>
        <p:txBody>
          <a:bodyPr/>
          <a:lstStyle/>
          <a:p>
            <a:r>
              <a:rPr lang="en-US" dirty="0"/>
              <a:t>Data-driven programming for tiny microcontrollers</a:t>
            </a:r>
          </a:p>
          <a:p>
            <a:r>
              <a:rPr lang="en-US" dirty="0"/>
              <a:t>Arduino Uno class (2KB/32KB) and larger</a:t>
            </a:r>
          </a:p>
          <a:p>
            <a:r>
              <a:rPr lang="en-US" dirty="0"/>
              <a:t>Small library, no central executive, timer- and communication event-driven</a:t>
            </a:r>
          </a:p>
          <a:p>
            <a:r>
              <a:rPr lang="en-US" dirty="0"/>
              <a:t>Similar to IEC61499, Node-RED, etc. based on Data Flow Graphs (DFG)</a:t>
            </a:r>
          </a:p>
          <a:p>
            <a:r>
              <a:rPr lang="en-US" dirty="0"/>
              <a:t>Uses the LWM2M data model and semantics with an event-driven communication protocol</a:t>
            </a:r>
          </a:p>
          <a:p>
            <a:r>
              <a:rPr lang="en-US" dirty="0"/>
              <a:t>Communication is </a:t>
            </a:r>
            <a:r>
              <a:rPr lang="en-US"/>
              <a:t>implemented in </a:t>
            </a:r>
            <a:r>
              <a:rPr lang="en-US" dirty="0"/>
              <a:t>the application layer using  a set of well-known LWM2M types</a:t>
            </a:r>
          </a:p>
        </p:txBody>
      </p:sp>
    </p:spTree>
    <p:extLst>
      <p:ext uri="{BB962C8B-B14F-4D97-AF65-F5344CB8AC3E}">
        <p14:creationId xmlns:p14="http://schemas.microsoft.com/office/powerpoint/2010/main" val="32878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Digital Twin for Embedded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79" y="1854812"/>
            <a:ext cx="8202490" cy="4351338"/>
          </a:xfrm>
        </p:spPr>
        <p:txBody>
          <a:bodyPr/>
          <a:lstStyle/>
          <a:p>
            <a:r>
              <a:rPr lang="en-US" dirty="0"/>
              <a:t>On-device code is simple, minimal, and reliable</a:t>
            </a:r>
          </a:p>
          <a:p>
            <a:r>
              <a:rPr lang="en-US" dirty="0"/>
              <a:t>A small set of primitives implemented as static C++ wrapper classes for Object and Resource </a:t>
            </a:r>
          </a:p>
          <a:p>
            <a:r>
              <a:rPr lang="en-US" dirty="0"/>
              <a:t>Graphs are build from a standardized JSON format that models  Object and Resource Instances on the embedded device – a digital twin of the device code</a:t>
            </a:r>
          </a:p>
          <a:p>
            <a:r>
              <a:rPr lang="en-US" dirty="0"/>
              <a:t>Tools construct a C++ header file template that is built with the device code application handler bundle using the standard IDE (e.g. Arduino IDE), and downloaded to the device in the usual way.</a:t>
            </a:r>
          </a:p>
        </p:txBody>
      </p:sp>
    </p:spTree>
    <p:extLst>
      <p:ext uri="{BB962C8B-B14F-4D97-AF65-F5344CB8AC3E}">
        <p14:creationId xmlns:p14="http://schemas.microsoft.com/office/powerpoint/2010/main" val="8988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67E8-3E7A-B542-98A7-BD954D9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wrapper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6708-9FC0-5048-BB77-6663E8CF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A small set of Resource types for communication</a:t>
            </a:r>
          </a:p>
          <a:p>
            <a:pPr lvl="1"/>
            <a:r>
              <a:rPr lang="en-US" dirty="0"/>
              <a:t>Time types for Current, Interval, and </a:t>
            </a:r>
            <a:r>
              <a:rPr lang="en-US" dirty="0" err="1"/>
              <a:t>LastActivation</a:t>
            </a:r>
            <a:endParaRPr lang="en-US" dirty="0"/>
          </a:p>
          <a:p>
            <a:pPr lvl="1"/>
            <a:r>
              <a:rPr lang="en-US" dirty="0"/>
              <a:t>Input and Output link types based on LWM2M </a:t>
            </a:r>
            <a:r>
              <a:rPr lang="en-US" dirty="0" err="1"/>
              <a:t>Objlink</a:t>
            </a:r>
            <a:endParaRPr lang="en-US" dirty="0"/>
          </a:p>
          <a:p>
            <a:pPr lvl="1"/>
            <a:r>
              <a:rPr lang="en-US" dirty="0"/>
              <a:t>Subtypes for Input, Output, and Current Value</a:t>
            </a:r>
          </a:p>
          <a:p>
            <a:r>
              <a:rPr lang="en-US" dirty="0"/>
              <a:t>DFG - communication is event driven and initiated according to application logic</a:t>
            </a:r>
          </a:p>
          <a:p>
            <a:pPr lvl="1"/>
            <a:r>
              <a:rPr lang="en-US" dirty="0"/>
              <a:t>Bound methods implement application handlers</a:t>
            </a:r>
          </a:p>
          <a:p>
            <a:pPr lvl="1"/>
            <a:r>
              <a:rPr lang="en-US" dirty="0" err="1"/>
              <a:t>InputSync</a:t>
            </a:r>
            <a:r>
              <a:rPr lang="en-US" dirty="0"/>
              <a:t> (data pull) and </a:t>
            </a:r>
            <a:r>
              <a:rPr lang="en-US" dirty="0" err="1"/>
              <a:t>OutputSync</a:t>
            </a:r>
            <a:r>
              <a:rPr lang="en-US" dirty="0"/>
              <a:t> (data push)</a:t>
            </a:r>
          </a:p>
          <a:p>
            <a:pPr lvl="1"/>
            <a:r>
              <a:rPr lang="en-US" dirty="0" err="1"/>
              <a:t>onValueUpdate</a:t>
            </a:r>
            <a:r>
              <a:rPr lang="en-US" dirty="0"/>
              <a:t>, </a:t>
            </a:r>
            <a:r>
              <a:rPr lang="en-US" dirty="0" err="1"/>
              <a:t>onValueSync</a:t>
            </a:r>
            <a:r>
              <a:rPr lang="en-US" dirty="0"/>
              <a:t>, </a:t>
            </a:r>
            <a:r>
              <a:rPr lang="en-US" dirty="0" err="1"/>
              <a:t>onInterval</a:t>
            </a:r>
            <a:r>
              <a:rPr lang="en-US" dirty="0"/>
              <a:t> handlers</a:t>
            </a:r>
          </a:p>
          <a:p>
            <a:pPr lvl="1"/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737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F276-D0DB-F644-818A-0DB2AA90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and Reactive Communication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D914B5-C418-DF48-9465-B512486B71B5}"/>
              </a:ext>
            </a:extLst>
          </p:cNvPr>
          <p:cNvGrpSpPr/>
          <p:nvPr/>
        </p:nvGrpSpPr>
        <p:grpSpPr>
          <a:xfrm>
            <a:off x="509953" y="2294423"/>
            <a:ext cx="3423139" cy="3176953"/>
            <a:chOff x="2602523" y="2470271"/>
            <a:chExt cx="3423139" cy="3176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CC1A1-6EF8-FD41-87BC-76A0FDC99237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67E380F-AD35-4B4E-9B27-D334F1FDB7C0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E7DA2A-D6D5-F449-864B-D20C4BFEB123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F29D3-BC78-594F-9A4F-F887DCF7F707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53DE72-0EFE-1C4E-A9C5-E59965D3607C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2322B6-AEA6-F54E-9259-53B40CD71110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E93CCF-6E4F-0342-B3BB-B1DAFC4CA5A1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3CBE6-14BF-6D46-900C-3AC0A02C9149}"/>
              </a:ext>
            </a:extLst>
          </p:cNvPr>
          <p:cNvGrpSpPr/>
          <p:nvPr/>
        </p:nvGrpSpPr>
        <p:grpSpPr>
          <a:xfrm>
            <a:off x="4888523" y="2294424"/>
            <a:ext cx="3423139" cy="3176953"/>
            <a:chOff x="2602523" y="2470271"/>
            <a:chExt cx="3423139" cy="317695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902AFF-2363-4D4C-A74D-C374F2710DC1}"/>
                </a:ext>
              </a:extLst>
            </p:cNvPr>
            <p:cNvSpPr/>
            <p:nvPr/>
          </p:nvSpPr>
          <p:spPr>
            <a:xfrm>
              <a:off x="3575538" y="3906348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CurrentValue</a:t>
              </a:r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FF7AEC2-8A3B-0B4A-9CD4-F82C81628F5E}"/>
                </a:ext>
              </a:extLst>
            </p:cNvPr>
            <p:cNvSpPr/>
            <p:nvPr/>
          </p:nvSpPr>
          <p:spPr>
            <a:xfrm>
              <a:off x="2602523" y="2470271"/>
              <a:ext cx="3423139" cy="3176953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5A2E2D-23F8-1A4D-91BB-D0B34CEE5187}"/>
                </a:ext>
              </a:extLst>
            </p:cNvPr>
            <p:cNvSpPr/>
            <p:nvPr/>
          </p:nvSpPr>
          <p:spPr>
            <a:xfrm>
              <a:off x="2602523" y="3532483"/>
              <a:ext cx="147710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InputValue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017411-30D9-C040-8062-72B483B0443F}"/>
                </a:ext>
              </a:extLst>
            </p:cNvPr>
            <p:cNvSpPr/>
            <p:nvPr/>
          </p:nvSpPr>
          <p:spPr>
            <a:xfrm>
              <a:off x="4507523" y="3532483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OutputValue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AAB259-E125-5646-886F-8796E8F2B303}"/>
                </a:ext>
              </a:extLst>
            </p:cNvPr>
            <p:cNvSpPr/>
            <p:nvPr/>
          </p:nvSpPr>
          <p:spPr>
            <a:xfrm>
              <a:off x="2602523" y="3028766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InputLink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ACD4E0-6239-0C4D-A20A-C2267F94B196}"/>
                </a:ext>
              </a:extLst>
            </p:cNvPr>
            <p:cNvSpPr/>
            <p:nvPr/>
          </p:nvSpPr>
          <p:spPr>
            <a:xfrm>
              <a:off x="4507523" y="3046891"/>
              <a:ext cx="1477108" cy="3048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OutputLink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F5977-B22C-5344-AD01-2749DC639982}"/>
                </a:ext>
              </a:extLst>
            </p:cNvPr>
            <p:cNvSpPr txBox="1"/>
            <p:nvPr/>
          </p:nvSpPr>
          <p:spPr>
            <a:xfrm>
              <a:off x="3487615" y="2525159"/>
              <a:ext cx="165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LWM2M Object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90B15D-D675-1642-899E-60902BD4744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33092" y="3509035"/>
            <a:ext cx="955431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3135F-E442-EE46-A8C7-A9F39A9B5A96}"/>
              </a:ext>
            </a:extLst>
          </p:cNvPr>
          <p:cNvCxnSpPr>
            <a:cxnSpLocks/>
          </p:cNvCxnSpPr>
          <p:nvPr/>
        </p:nvCxnSpPr>
        <p:spPr>
          <a:xfrm flipV="1">
            <a:off x="3892061" y="2575239"/>
            <a:ext cx="1024330" cy="460465"/>
          </a:xfrm>
          <a:prstGeom prst="straightConnector1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B1D1CAB-39A3-FB4E-9788-D616F54BBE70}"/>
              </a:ext>
            </a:extLst>
          </p:cNvPr>
          <p:cNvSpPr/>
          <p:nvPr/>
        </p:nvSpPr>
        <p:spPr>
          <a:xfrm>
            <a:off x="5883697" y="3544019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onValueUpdate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962D33-EA5B-564C-88C3-C599BB93FA38}"/>
              </a:ext>
            </a:extLst>
          </p:cNvPr>
          <p:cNvSpPr/>
          <p:nvPr/>
        </p:nvSpPr>
        <p:spPr>
          <a:xfrm>
            <a:off x="2293862" y="3578100"/>
            <a:ext cx="2297724" cy="83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outputSync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141EE8-5DE4-424F-99E7-EC62212697B3}"/>
              </a:ext>
            </a:extLst>
          </p:cNvPr>
          <p:cNvSpPr/>
          <p:nvPr/>
        </p:nvSpPr>
        <p:spPr>
          <a:xfrm>
            <a:off x="798454" y="42471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1F446A-3764-6F42-A084-7A2A4C65DA1A}"/>
              </a:ext>
            </a:extLst>
          </p:cNvPr>
          <p:cNvSpPr/>
          <p:nvPr/>
        </p:nvSpPr>
        <p:spPr>
          <a:xfrm>
            <a:off x="950854" y="43995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5FB7A24-5F1F-6F4B-AABD-8BD4AC5054F9}"/>
              </a:ext>
            </a:extLst>
          </p:cNvPr>
          <p:cNvSpPr/>
          <p:nvPr/>
        </p:nvSpPr>
        <p:spPr>
          <a:xfrm>
            <a:off x="1103254" y="45519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582A4AF-95F7-1245-B989-E25D99EE65C9}"/>
              </a:ext>
            </a:extLst>
          </p:cNvPr>
          <p:cNvSpPr/>
          <p:nvPr/>
        </p:nvSpPr>
        <p:spPr>
          <a:xfrm>
            <a:off x="1255654" y="4704313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24212A-AA39-1D40-BE5A-2824B05A2D4E}"/>
              </a:ext>
            </a:extLst>
          </p:cNvPr>
          <p:cNvSpPr/>
          <p:nvPr/>
        </p:nvSpPr>
        <p:spPr>
          <a:xfrm>
            <a:off x="5025647" y="42604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AD0FACA-9C2E-1146-84BE-8B135E7FC658}"/>
              </a:ext>
            </a:extLst>
          </p:cNvPr>
          <p:cNvSpPr/>
          <p:nvPr/>
        </p:nvSpPr>
        <p:spPr>
          <a:xfrm>
            <a:off x="5178047" y="44128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9D1104-8676-814F-AB9E-B357A11AD1A4}"/>
              </a:ext>
            </a:extLst>
          </p:cNvPr>
          <p:cNvSpPr/>
          <p:nvPr/>
        </p:nvSpPr>
        <p:spPr>
          <a:xfrm>
            <a:off x="5330447" y="45652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170B2C7-FDF4-3B47-B6D1-74985F1FDCCA}"/>
              </a:ext>
            </a:extLst>
          </p:cNvPr>
          <p:cNvSpPr/>
          <p:nvPr/>
        </p:nvSpPr>
        <p:spPr>
          <a:xfrm>
            <a:off x="5482847" y="4717621"/>
            <a:ext cx="1428929" cy="380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320931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A5C1-F06C-304B-A7DD-7BECFBFA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– DFG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90A-5830-2740-8AF8-03B1FAB4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11258" cy="435133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ObjectFlow</a:t>
            </a:r>
            <a:r>
              <a:rPr lang="en-US" dirty="0"/>
              <a:t> application is a Data Flow Graph</a:t>
            </a:r>
          </a:p>
          <a:p>
            <a:r>
              <a:rPr lang="en-US" dirty="0"/>
              <a:t>DFG Nodes are implemented as LWM2M Objects</a:t>
            </a:r>
          </a:p>
          <a:p>
            <a:r>
              <a:rPr lang="en-US" dirty="0"/>
              <a:t>A DFG Node is a collection of one or more  Objects</a:t>
            </a:r>
          </a:p>
          <a:p>
            <a:r>
              <a:rPr lang="en-US" dirty="0"/>
              <a:t>LWM2M Object Links (</a:t>
            </a:r>
            <a:r>
              <a:rPr lang="en-US" dirty="0" err="1"/>
              <a:t>Objlink</a:t>
            </a:r>
            <a:r>
              <a:rPr lang="en-US" dirty="0"/>
              <a:t>) are used to group Objects into a DFG Node and to implement the data flow connections between Nodes (arcs, edges)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3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62F-59F1-1541-9F19-02679B02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ObjectFlow</a:t>
            </a:r>
            <a:r>
              <a:rPr lang="en-US" dirty="0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CD57-F4B2-BC45-B0A7-E196C8D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DFG model tools do all of the heavy lifting so the embedded code can be extremely simple and lightweight, e.g. type checking is done in the model</a:t>
            </a:r>
          </a:p>
          <a:p>
            <a:r>
              <a:rPr lang="en-US" dirty="0"/>
              <a:t>Code generation involves serialization of the objects and resources into a C++ header file, and packaging of the implementation code for the application objects (time and data event handlers)</a:t>
            </a:r>
          </a:p>
          <a:p>
            <a:r>
              <a:rPr lang="en-US" dirty="0"/>
              <a:t>The result is a standard C++ package that can be built by any C++ toolchain (Arduino, etc.)</a:t>
            </a:r>
          </a:p>
        </p:txBody>
      </p:sp>
    </p:spTree>
    <p:extLst>
      <p:ext uri="{BB962C8B-B14F-4D97-AF65-F5344CB8AC3E}">
        <p14:creationId xmlns:p14="http://schemas.microsoft.com/office/powerpoint/2010/main" val="51487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24494</TotalTime>
  <Words>432</Words>
  <Application>Microsoft Macintosh PowerPoint</Application>
  <PresentationFormat>Letter Paper (8.5x11 in)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ObjectFlow for Microcontrollers</vt:lpstr>
      <vt:lpstr>ObjectFlow</vt:lpstr>
      <vt:lpstr>ObjectFlow - Digital Twin for Embedded Code</vt:lpstr>
      <vt:lpstr>ObjectFlow – DFG wrapper</vt:lpstr>
      <vt:lpstr>ObjectFlow – DFG and Reactive Communication</vt:lpstr>
      <vt:lpstr>ObjectFlow – DFG architecture</vt:lpstr>
      <vt:lpstr>ObjectFlow - Tools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ObjectFlow for Microcontrollers</dc:title>
  <dc:creator>Michael Koster</dc:creator>
  <cp:lastModifiedBy>Michael Koster</cp:lastModifiedBy>
  <cp:revision>21</cp:revision>
  <cp:lastPrinted>2022-03-11T22:13:51Z</cp:lastPrinted>
  <dcterms:created xsi:type="dcterms:W3CDTF">2022-03-11T14:34:57Z</dcterms:created>
  <dcterms:modified xsi:type="dcterms:W3CDTF">2022-03-28T20:38:25Z</dcterms:modified>
</cp:coreProperties>
</file>