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1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2D57-D7E8-504A-9761-BC191F1A12A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for Industrial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1608"/>
            <a:ext cx="6858000" cy="1655762"/>
          </a:xfrm>
        </p:spPr>
        <p:txBody>
          <a:bodyPr/>
          <a:lstStyle/>
          <a:p>
            <a:r>
              <a:rPr lang="en-US" dirty="0" smtClean="0"/>
              <a:t>Design Exploration, SDK, and Standards</a:t>
            </a:r>
          </a:p>
          <a:p>
            <a:r>
              <a:rPr lang="en-US" dirty="0" smtClean="0"/>
              <a:t>Michael J Koster</a:t>
            </a:r>
          </a:p>
          <a:p>
            <a:r>
              <a:rPr lang="en-US" dirty="0" smtClean="0"/>
              <a:t>November 26, </a:t>
            </a:r>
            <a:r>
              <a:rPr lang="en-US" dirty="0" smtClean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51027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Tools and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design </a:t>
            </a:r>
            <a:r>
              <a:rPr lang="en-US" dirty="0"/>
              <a:t>tools and </a:t>
            </a:r>
            <a:r>
              <a:rPr lang="en-US" dirty="0" smtClean="0"/>
              <a:t>configuration manifest</a:t>
            </a:r>
          </a:p>
          <a:p>
            <a:r>
              <a:rPr lang="en-US" dirty="0" smtClean="0"/>
              <a:t>Control loop and sub-system modeling</a:t>
            </a:r>
            <a:endParaRPr lang="en-US" dirty="0"/>
          </a:p>
          <a:p>
            <a:r>
              <a:rPr lang="en-US" dirty="0" smtClean="0"/>
              <a:t>Centralized logging and alarms</a:t>
            </a:r>
          </a:p>
          <a:p>
            <a:r>
              <a:rPr lang="en-US" dirty="0" smtClean="0"/>
              <a:t>Digital Twin framework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543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4404"/>
            <a:ext cx="7886700" cy="1325563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5001"/>
            <a:ext cx="7886700" cy="44862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(SDK Developed)</a:t>
            </a:r>
          </a:p>
          <a:p>
            <a:r>
              <a:rPr lang="en-US" dirty="0" smtClean="0"/>
              <a:t>Control </a:t>
            </a:r>
            <a:r>
              <a:rPr lang="en-US" dirty="0"/>
              <a:t>system models for PLC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Continuous and batch process control elements</a:t>
            </a:r>
            <a:endParaRPr lang="en-US" dirty="0"/>
          </a:p>
          <a:p>
            <a:r>
              <a:rPr lang="en-US" dirty="0"/>
              <a:t>State machines, Programmers</a:t>
            </a:r>
            <a:r>
              <a:rPr lang="en-US" dirty="0" smtClean="0"/>
              <a:t>, </a:t>
            </a:r>
            <a:r>
              <a:rPr lang="en-US" dirty="0"/>
              <a:t>Sequencers</a:t>
            </a:r>
          </a:p>
          <a:p>
            <a:r>
              <a:rPr lang="en-US" dirty="0" smtClean="0"/>
              <a:t>HMI models</a:t>
            </a:r>
          </a:p>
          <a:p>
            <a:pPr marL="0" indent="0">
              <a:buNone/>
            </a:pPr>
            <a:r>
              <a:rPr lang="en-US" dirty="0" smtClean="0"/>
              <a:t>(Externally sourced)</a:t>
            </a:r>
            <a:endParaRPr lang="en-US" dirty="0"/>
          </a:p>
          <a:p>
            <a:r>
              <a:rPr lang="en-US" dirty="0" smtClean="0"/>
              <a:t>P&amp;ID process models =&gt; digital twin</a:t>
            </a:r>
          </a:p>
          <a:p>
            <a:r>
              <a:rPr lang="en-US" dirty="0" smtClean="0"/>
              <a:t>Process </a:t>
            </a:r>
            <a:r>
              <a:rPr lang="en-US" dirty="0"/>
              <a:t>ontologies and vocabularies</a:t>
            </a:r>
          </a:p>
          <a:p>
            <a:r>
              <a:rPr lang="en-US" dirty="0"/>
              <a:t>Control algorithm </a:t>
            </a:r>
            <a:r>
              <a:rPr lang="en-US" dirty="0" smtClean="0"/>
              <a:t>abstract models</a:t>
            </a:r>
            <a:endParaRPr lang="en-US" dirty="0"/>
          </a:p>
          <a:p>
            <a:r>
              <a:rPr lang="en-US" dirty="0" smtClean="0"/>
              <a:t>Quantities </a:t>
            </a:r>
            <a:r>
              <a:rPr lang="en-US" dirty="0"/>
              <a:t>and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2269"/>
            <a:ext cx="7886700" cy="4351338"/>
          </a:xfrm>
        </p:spPr>
        <p:txBody>
          <a:bodyPr/>
          <a:lstStyle/>
          <a:p>
            <a:r>
              <a:rPr lang="en-US" dirty="0" smtClean="0"/>
              <a:t>Embedded module integrations use LWM2M Object links</a:t>
            </a:r>
          </a:p>
          <a:p>
            <a:r>
              <a:rPr lang="en-US" dirty="0" smtClean="0"/>
              <a:t>Pub/Sub - Serial and </a:t>
            </a:r>
            <a:r>
              <a:rPr lang="en-US" dirty="0"/>
              <a:t>MQTT </a:t>
            </a:r>
            <a:r>
              <a:rPr lang="en-US" dirty="0" smtClean="0"/>
              <a:t>bearers initially</a:t>
            </a:r>
          </a:p>
          <a:p>
            <a:pPr lvl="1"/>
            <a:r>
              <a:rPr lang="en-US" dirty="0" err="1" smtClean="0"/>
              <a:t>LoRA</a:t>
            </a:r>
            <a:r>
              <a:rPr lang="en-US" dirty="0"/>
              <a:t> </a:t>
            </a:r>
            <a:r>
              <a:rPr lang="en-US" dirty="0" smtClean="0"/>
              <a:t>and USB through serial pub/sub bearer</a:t>
            </a:r>
          </a:p>
          <a:p>
            <a:pPr lvl="1"/>
            <a:r>
              <a:rPr lang="en-US" dirty="0" smtClean="0"/>
              <a:t>Publisher </a:t>
            </a:r>
            <a:r>
              <a:rPr lang="en-US" dirty="0"/>
              <a:t>and Subscriber </a:t>
            </a:r>
            <a:r>
              <a:rPr lang="en-US" dirty="0" smtClean="0"/>
              <a:t>Modules to customize the communication stack and adapt to Field Buses</a:t>
            </a:r>
          </a:p>
          <a:p>
            <a:r>
              <a:rPr lang="en-US" dirty="0" smtClean="0"/>
              <a:t>Example Transmitter as Sensor + Publisher</a:t>
            </a:r>
            <a:endParaRPr lang="en-US" dirty="0"/>
          </a:p>
          <a:p>
            <a:r>
              <a:rPr lang="en-US" dirty="0" smtClean="0"/>
              <a:t>Example Controller</a:t>
            </a:r>
          </a:p>
          <a:p>
            <a:r>
              <a:rPr lang="en-US" dirty="0" smtClean="0"/>
              <a:t>Local and </a:t>
            </a:r>
            <a:r>
              <a:rPr lang="en-US" dirty="0" err="1" smtClean="0"/>
              <a:t>FieldBus</a:t>
            </a:r>
            <a:r>
              <a:rPr lang="en-US" dirty="0" smtClean="0"/>
              <a:t> integration patterns</a:t>
            </a:r>
          </a:p>
          <a:p>
            <a:r>
              <a:rPr lang="en-US" dirty="0" smtClean="0"/>
              <a:t>System Architecture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0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Patterns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FieldBus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5572" y="2236807"/>
            <a:ext cx="1182028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1415" y="2236807"/>
            <a:ext cx="1167161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58576" y="2694007"/>
            <a:ext cx="10593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05990" y="4131842"/>
            <a:ext cx="1182028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1833" y="4131842"/>
            <a:ext cx="1167161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68564" y="4589042"/>
            <a:ext cx="1137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08303" y="2074824"/>
            <a:ext cx="2843560" cy="123836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38721" y="3969859"/>
            <a:ext cx="2843560" cy="123836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7942" y="2509341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FieldBus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81751" y="1617625"/>
            <a:ext cx="2096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Fieldbus Transmitter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096449" y="4404376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FieldBus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550412" y="3563041"/>
            <a:ext cx="182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Fieldbus Receiver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9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2238" cy="1325563"/>
          </a:xfrm>
        </p:spPr>
        <p:txBody>
          <a:bodyPr/>
          <a:lstStyle/>
          <a:p>
            <a:r>
              <a:rPr lang="en-US" smtClean="0"/>
              <a:t>Integration Patterns - Modular </a:t>
            </a:r>
            <a:r>
              <a:rPr lang="en-US" dirty="0" smtClean="0"/>
              <a:t>Controller Example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1" y="2549041"/>
            <a:ext cx="1182028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6244" y="2549041"/>
            <a:ext cx="1167161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3132" y="2387058"/>
            <a:ext cx="2832409" cy="2341060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1415" y="1943182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Controller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07834" y="3638578"/>
            <a:ext cx="1167161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Setpoint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36687" y="3638578"/>
            <a:ext cx="1167161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Settings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80439" y="5175334"/>
            <a:ext cx="2737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LWM2M Object Links to internal function blocks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966349" y="4326674"/>
            <a:ext cx="247998" cy="84102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986791" y="3308400"/>
            <a:ext cx="367759" cy="1866934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60700" y="3169952"/>
            <a:ext cx="385241" cy="200538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714815" y="4263292"/>
            <a:ext cx="352832" cy="904404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7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6474677" cy="1325563"/>
          </a:xfrm>
        </p:spPr>
        <p:txBody>
          <a:bodyPr/>
          <a:lstStyle/>
          <a:p>
            <a:r>
              <a:rPr lang="en-US" dirty="0" smtClean="0"/>
              <a:t>Integration Patterns </a:t>
            </a:r>
            <a:r>
              <a:rPr lang="mr-IN" dirty="0" smtClean="0"/>
              <a:t>–</a:t>
            </a:r>
            <a:r>
              <a:rPr lang="en-US" dirty="0" smtClean="0"/>
              <a:t> Local Controller Integration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1" y="2549041"/>
            <a:ext cx="1182028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6244" y="2549041"/>
            <a:ext cx="1167161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3132" y="2387058"/>
            <a:ext cx="2832409" cy="2341060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1415" y="1943182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07834" y="3638578"/>
            <a:ext cx="1167161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Setpoint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36687" y="3638578"/>
            <a:ext cx="1167161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Settings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23462" y="2563038"/>
            <a:ext cx="1167161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93183" y="2549041"/>
            <a:ext cx="1182028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93183" y="3638578"/>
            <a:ext cx="1182028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HMI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4" idx="1"/>
          </p:cNvCxnSpPr>
          <p:nvPr/>
        </p:nvCxnSpPr>
        <p:spPr>
          <a:xfrm>
            <a:off x="2375211" y="3006241"/>
            <a:ext cx="82519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75211" y="4106495"/>
            <a:ext cx="82519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83405" y="3020238"/>
            <a:ext cx="8251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19760" y="5172835"/>
            <a:ext cx="3059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LWM2M Object Links to locally integrated function blocks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787806" y="3155577"/>
            <a:ext cx="1003608" cy="189505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779443" y="4163447"/>
            <a:ext cx="793595" cy="88718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14689" y="3095234"/>
            <a:ext cx="1028702" cy="201574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299867" cy="1325563"/>
          </a:xfrm>
        </p:spPr>
        <p:txBody>
          <a:bodyPr/>
          <a:lstStyle/>
          <a:p>
            <a:r>
              <a:rPr lang="en-US" dirty="0" smtClean="0"/>
              <a:t>Integration Patterns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FieldBus</a:t>
            </a:r>
            <a:r>
              <a:rPr lang="en-US" dirty="0" smtClean="0"/>
              <a:t> Controller Integration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1" y="2549041"/>
            <a:ext cx="1182028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6244" y="2549041"/>
            <a:ext cx="1167161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3132" y="2387058"/>
            <a:ext cx="2832409" cy="2341060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1415" y="1943182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Controller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07834" y="3638578"/>
            <a:ext cx="1167161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Setpoint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36687" y="3638578"/>
            <a:ext cx="1167161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Settings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07048" y="2544453"/>
            <a:ext cx="1167161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07508" y="2544453"/>
            <a:ext cx="1182028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07508" y="3638578"/>
            <a:ext cx="1182028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5" idx="3"/>
            <a:endCxn id="4" idx="1"/>
          </p:cNvCxnSpPr>
          <p:nvPr/>
        </p:nvCxnSpPr>
        <p:spPr>
          <a:xfrm>
            <a:off x="2689536" y="3001653"/>
            <a:ext cx="510865" cy="4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3"/>
            <a:endCxn id="16" idx="1"/>
          </p:cNvCxnSpPr>
          <p:nvPr/>
        </p:nvCxnSpPr>
        <p:spPr>
          <a:xfrm>
            <a:off x="2689536" y="4095778"/>
            <a:ext cx="51829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21" idx="1"/>
          </p:cNvCxnSpPr>
          <p:nvPr/>
        </p:nvCxnSpPr>
        <p:spPr>
          <a:xfrm flipV="1">
            <a:off x="5683405" y="3001653"/>
            <a:ext cx="523643" cy="4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5" idx="1"/>
          </p:cNvCxnSpPr>
          <p:nvPr/>
        </p:nvCxnSpPr>
        <p:spPr>
          <a:xfrm>
            <a:off x="981307" y="3001653"/>
            <a:ext cx="5262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6" idx="1"/>
          </p:cNvCxnSpPr>
          <p:nvPr/>
        </p:nvCxnSpPr>
        <p:spPr>
          <a:xfrm>
            <a:off x="1028003" y="4095778"/>
            <a:ext cx="4795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74209" y="3001653"/>
            <a:ext cx="5543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00401" y="5369113"/>
            <a:ext cx="2128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FieldBus</a:t>
            </a:r>
            <a:r>
              <a:rPr lang="en-US" dirty="0" smtClean="0"/>
              <a:t> Points </a:t>
            </a:r>
          </a:p>
          <a:p>
            <a:pPr algn="ctr"/>
            <a:r>
              <a:rPr lang="en-US" dirty="0" smtClean="0"/>
              <a:t>Pub/Sub Integrated </a:t>
            </a:r>
          </a:p>
          <a:p>
            <a:pPr algn="ctr"/>
            <a:r>
              <a:rPr lang="en-US" dirty="0" smtClean="0"/>
              <a:t>Function Blocks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973442" y="3122345"/>
            <a:ext cx="2732051" cy="21922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237785" y="3122345"/>
            <a:ext cx="2553629" cy="217120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1237786" y="4204012"/>
            <a:ext cx="2309695" cy="111512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0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99" y="152997"/>
            <a:ext cx="7886700" cy="1325563"/>
          </a:xfrm>
        </p:spPr>
        <p:txBody>
          <a:bodyPr/>
          <a:lstStyle/>
          <a:p>
            <a:r>
              <a:rPr lang="en-US" dirty="0" smtClean="0"/>
              <a:t>System Architecture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34936" y="1796144"/>
            <a:ext cx="1271239" cy="83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Node-RED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34938" y="3289486"/>
            <a:ext cx="1271239" cy="83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MQTT Broker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2" y="3289485"/>
            <a:ext cx="1271239" cy="83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Node-</a:t>
            </a:r>
            <a:r>
              <a:rPr lang="en-US" dirty="0" err="1" smtClean="0"/>
              <a:t>WoT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56880" y="5044142"/>
            <a:ext cx="1271239" cy="83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RTU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09280" y="5196542"/>
            <a:ext cx="1271239" cy="83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RTU, Loop Controller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66027" y="1786495"/>
            <a:ext cx="1271239" cy="83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>
            <a:off x="2643770" y="3456626"/>
            <a:ext cx="925550" cy="5020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1778621" y="2627263"/>
            <a:ext cx="446049" cy="6622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3947530" y="2636316"/>
            <a:ext cx="446049" cy="6622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3943816" y="4138672"/>
            <a:ext cx="446049" cy="905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15991" y="1625479"/>
            <a:ext cx="1501697" cy="2622186"/>
          </a:xfrm>
          <a:prstGeom prst="rect">
            <a:avLst/>
          </a:prstGeom>
          <a:noFill/>
          <a:ln w="28575">
            <a:solidFill>
              <a:srgbClr val="2F528F">
                <a:alpha val="50196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56159" y="1471962"/>
            <a:ext cx="1813930" cy="4694663"/>
          </a:xfrm>
          <a:prstGeom prst="rect">
            <a:avLst/>
          </a:prstGeom>
          <a:noFill/>
          <a:ln w="28575">
            <a:solidFill>
              <a:srgbClr val="2F528F">
                <a:alpha val="50196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88784" y="2622836"/>
            <a:ext cx="760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HTTP, </a:t>
            </a:r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553306" y="2590652"/>
            <a:ext cx="2071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PLC Brain, </a:t>
            </a:r>
            <a:r>
              <a:rPr lang="en-US" sz="2000" smtClean="0"/>
              <a:t>Embedded </a:t>
            </a:r>
            <a:r>
              <a:rPr lang="en-US" sz="2000" dirty="0" err="1"/>
              <a:t>L</a:t>
            </a:r>
            <a:r>
              <a:rPr lang="en-US" sz="2000" smtClean="0"/>
              <a:t>inux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5757746" y="3466828"/>
            <a:ext cx="1829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PLC Equivalent </a:t>
            </a:r>
          </a:p>
          <a:p>
            <a:r>
              <a:rPr lang="en-US" sz="2000" dirty="0" smtClean="0"/>
              <a:t>(Brain + RTUs)</a:t>
            </a:r>
            <a:endParaRPr lang="en-US" sz="2000" dirty="0"/>
          </a:p>
        </p:txBody>
      </p:sp>
      <p:sp>
        <p:nvSpPr>
          <p:cNvPr id="25" name="Right Brace 24"/>
          <p:cNvSpPr/>
          <p:nvPr/>
        </p:nvSpPr>
        <p:spPr>
          <a:xfrm>
            <a:off x="5107547" y="1625479"/>
            <a:ext cx="375133" cy="262218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5310518" y="1471962"/>
            <a:ext cx="447228" cy="469466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-Right Arrow 4"/>
          <p:cNvSpPr/>
          <p:nvPr/>
        </p:nvSpPr>
        <p:spPr>
          <a:xfrm>
            <a:off x="4806175" y="1955339"/>
            <a:ext cx="1494263" cy="4899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375571" y="2798263"/>
            <a:ext cx="663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Local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63736" y="4177781"/>
            <a:ext cx="653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USB, </a:t>
            </a:r>
            <a:r>
              <a:rPr lang="en-US" dirty="0" err="1" smtClean="0"/>
              <a:t>WiFi</a:t>
            </a:r>
            <a:r>
              <a:rPr lang="en-US" dirty="0" smtClean="0"/>
              <a:t>, </a:t>
            </a:r>
            <a:r>
              <a:rPr lang="en-US" dirty="0" err="1" smtClean="0"/>
              <a:t>PoE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316448" y="1786495"/>
            <a:ext cx="1271239" cy="83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16448" y="5798491"/>
            <a:ext cx="1271239" cy="36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HMI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16447" y="5345152"/>
            <a:ext cx="1271239" cy="36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316446" y="4891813"/>
            <a:ext cx="1271239" cy="36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3" name="Left-Right Arrow 32"/>
          <p:cNvSpPr/>
          <p:nvPr/>
        </p:nvSpPr>
        <p:spPr>
          <a:xfrm>
            <a:off x="4947552" y="5062801"/>
            <a:ext cx="1275884" cy="9700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7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Apply </a:t>
            </a:r>
            <a:r>
              <a:rPr lang="en-US" dirty="0" err="1" smtClean="0"/>
              <a:t>IoT</a:t>
            </a:r>
            <a:r>
              <a:rPr lang="en-US" dirty="0" smtClean="0"/>
              <a:t> industry learning to Industrial Controls</a:t>
            </a:r>
          </a:p>
          <a:p>
            <a:r>
              <a:rPr lang="en-US" dirty="0" smtClean="0"/>
              <a:t>Abstraction </a:t>
            </a:r>
            <a:r>
              <a:rPr lang="en-US" dirty="0"/>
              <a:t>of Communication Protocols using </a:t>
            </a:r>
            <a:r>
              <a:rPr lang="en-US" dirty="0" err="1"/>
              <a:t>IoT</a:t>
            </a:r>
            <a:r>
              <a:rPr lang="en-US" dirty="0"/>
              <a:t> patterns and technology - </a:t>
            </a:r>
            <a:r>
              <a:rPr lang="en-US" dirty="0" err="1"/>
              <a:t>OneFieldBus</a:t>
            </a:r>
            <a:endParaRPr lang="en-US" dirty="0"/>
          </a:p>
          <a:p>
            <a:r>
              <a:rPr lang="en-US" dirty="0" smtClean="0"/>
              <a:t>Model-driven design using SDF with existing standards</a:t>
            </a:r>
          </a:p>
          <a:p>
            <a:r>
              <a:rPr lang="en-US" dirty="0"/>
              <a:t>Map PLC programming patterns onto a distributed control fabric</a:t>
            </a:r>
          </a:p>
          <a:p>
            <a:r>
              <a:rPr lang="en-US" dirty="0" smtClean="0"/>
              <a:t>SDK </a:t>
            </a:r>
            <a:r>
              <a:rPr lang="en-US" dirty="0" smtClean="0"/>
              <a:t>Approach to deliver a reference platform</a:t>
            </a:r>
          </a:p>
          <a:p>
            <a:r>
              <a:rPr lang="en-US" dirty="0" smtClean="0"/>
              <a:t>Open Standards and Open Source Runtime </a:t>
            </a:r>
          </a:p>
        </p:txBody>
      </p:sp>
    </p:spTree>
    <p:extLst>
      <p:ext uri="{BB962C8B-B14F-4D97-AF65-F5344CB8AC3E}">
        <p14:creationId xmlns:p14="http://schemas.microsoft.com/office/powerpoint/2010/main" val="156811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Model Driven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Use SDF and SDF extensions to model system elements </a:t>
            </a:r>
            <a:r>
              <a:rPr lang="mr-IN" dirty="0" smtClean="0"/>
              <a:t>–</a:t>
            </a:r>
            <a:r>
              <a:rPr lang="en-US" dirty="0" smtClean="0"/>
              <a:t> architecture neutral and developer friendly</a:t>
            </a:r>
          </a:p>
          <a:p>
            <a:r>
              <a:rPr lang="en-US" dirty="0" smtClean="0"/>
              <a:t>Map to RDF and connect to existing ontologies</a:t>
            </a:r>
          </a:p>
          <a:p>
            <a:r>
              <a:rPr lang="en-US" dirty="0" smtClean="0"/>
              <a:t>Process Model </a:t>
            </a:r>
            <a:r>
              <a:rPr lang="mr-IN" dirty="0" smtClean="0"/>
              <a:t>–</a:t>
            </a:r>
            <a:r>
              <a:rPr lang="en-US" dirty="0" smtClean="0"/>
              <a:t> P&amp;ID data, Digital Twin Modeling</a:t>
            </a:r>
          </a:p>
          <a:p>
            <a:r>
              <a:rPr lang="en-US" dirty="0" smtClean="0"/>
              <a:t>Instrumentation and Control </a:t>
            </a:r>
            <a:r>
              <a:rPr lang="en-US" dirty="0"/>
              <a:t>P</a:t>
            </a:r>
            <a:r>
              <a:rPr lang="en-US" dirty="0" smtClean="0"/>
              <a:t>oints</a:t>
            </a:r>
          </a:p>
          <a:p>
            <a:r>
              <a:rPr lang="en-US" dirty="0" smtClean="0"/>
              <a:t>Control networks </a:t>
            </a:r>
            <a:r>
              <a:rPr lang="mr-IN" dirty="0" smtClean="0"/>
              <a:t>–</a:t>
            </a:r>
            <a:r>
              <a:rPr lang="en-US" dirty="0" smtClean="0"/>
              <a:t> Control Loop Diagrams</a:t>
            </a:r>
          </a:p>
          <a:p>
            <a:r>
              <a:rPr lang="en-US" dirty="0" smtClean="0"/>
              <a:t>Function blocks </a:t>
            </a:r>
            <a:r>
              <a:rPr lang="mr-IN" dirty="0" smtClean="0"/>
              <a:t>–</a:t>
            </a:r>
            <a:r>
              <a:rPr lang="en-US" dirty="0" smtClean="0"/>
              <a:t> IEC 61499</a:t>
            </a:r>
          </a:p>
          <a:p>
            <a:r>
              <a:rPr lang="en-US" dirty="0" smtClean="0"/>
              <a:t>Application logic </a:t>
            </a:r>
            <a:r>
              <a:rPr lang="mr-IN" dirty="0" smtClean="0"/>
              <a:t>–</a:t>
            </a:r>
            <a:r>
              <a:rPr lang="en-US" dirty="0" smtClean="0"/>
              <a:t> Inside Function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93" y="164238"/>
            <a:ext cx="7886700" cy="1325563"/>
          </a:xfrm>
        </p:spPr>
        <p:txBody>
          <a:bodyPr/>
          <a:lstStyle/>
          <a:p>
            <a:r>
              <a:rPr lang="en-US" dirty="0" smtClean="0"/>
              <a:t>SDK Outline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8936" y="1663602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SDF Models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8936" y="2383144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LWM2M  Objects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3714" y="3129780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Modules  Implementation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43092" y="3129779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NodeJS</a:t>
            </a:r>
            <a:r>
              <a:rPr lang="en-US" dirty="0" smtClean="0"/>
              <a:t> Modules Implementation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43714" y="3795136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Embedded Stack </a:t>
            </a:r>
            <a:r>
              <a:rPr lang="mr-IN" dirty="0" smtClean="0"/>
              <a:t>–</a:t>
            </a:r>
            <a:r>
              <a:rPr lang="en-US" dirty="0" smtClean="0"/>
              <a:t> Event Loop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43092" y="3798853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Node-RED Runtime Framework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88938" y="4587451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System Runtime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88937" y="5252807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GUI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4867" y="2249110"/>
            <a:ext cx="124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IEC 61499 Function Blocks 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6004935" y="1701527"/>
            <a:ext cx="289932" cy="200811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3349869">
            <a:off x="4569445" y="2184457"/>
            <a:ext cx="1426885" cy="579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Gen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 rot="18208808">
            <a:off x="1210026" y="2197889"/>
            <a:ext cx="1426884" cy="519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 Gen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10135" y="4554216"/>
            <a:ext cx="236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Startup, Configuration, Management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4820202" y="4606477"/>
            <a:ext cx="289932" cy="56083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10135" y="5219576"/>
            <a:ext cx="236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Operator, Engineering Consoles 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4820202" y="5271837"/>
            <a:ext cx="289932" cy="56083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94867" y="3728671"/>
            <a:ext cx="185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Real-time process &amp; networking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>
          <a:xfrm>
            <a:off x="6004933" y="3780932"/>
            <a:ext cx="289932" cy="56083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63732"/>
            <a:ext cx="7886700" cy="1325563"/>
          </a:xfrm>
        </p:spPr>
        <p:txBody>
          <a:bodyPr/>
          <a:lstStyle/>
          <a:p>
            <a:r>
              <a:rPr lang="en-US" dirty="0" smtClean="0"/>
              <a:t>Modeling in SDF and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06990"/>
            <a:ext cx="8046999" cy="495574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Block </a:t>
            </a:r>
            <a:r>
              <a:rPr lang="mr-IN" dirty="0"/>
              <a:t>–</a:t>
            </a:r>
            <a:r>
              <a:rPr lang="en-US" dirty="0"/>
              <a:t> Properties, Actions, Events</a:t>
            </a:r>
          </a:p>
          <a:p>
            <a:r>
              <a:rPr lang="en-US" dirty="0" smtClean="0"/>
              <a:t>Internal Logic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Application Logic, State Machines</a:t>
            </a:r>
          </a:p>
          <a:p>
            <a:r>
              <a:rPr lang="en-US" dirty="0" smtClean="0"/>
              <a:t>Common </a:t>
            </a:r>
            <a:r>
              <a:rPr lang="en-US" dirty="0" smtClean="0"/>
              <a:t>Data Types; Quantities, Units, Scales</a:t>
            </a:r>
          </a:p>
          <a:p>
            <a:r>
              <a:rPr lang="en-US" dirty="0" smtClean="0"/>
              <a:t>Alarms and Reports, Logging</a:t>
            </a:r>
          </a:p>
          <a:p>
            <a:r>
              <a:rPr lang="en-US" dirty="0" smtClean="0"/>
              <a:t>Fieldbus Message formats and Protocols</a:t>
            </a:r>
          </a:p>
          <a:p>
            <a:r>
              <a:rPr lang="en-US" dirty="0" smtClean="0"/>
              <a:t>System Logic </a:t>
            </a:r>
            <a:r>
              <a:rPr lang="mr-IN" dirty="0" smtClean="0"/>
              <a:t>–</a:t>
            </a:r>
            <a:r>
              <a:rPr lang="en-US" dirty="0" smtClean="0"/>
              <a:t> Brokers, Servers, Descriptors</a:t>
            </a:r>
          </a:p>
          <a:p>
            <a:r>
              <a:rPr lang="en-US" dirty="0" smtClean="0"/>
              <a:t>Process </a:t>
            </a:r>
            <a:r>
              <a:rPr lang="en-US" dirty="0" smtClean="0"/>
              <a:t>Modeling </a:t>
            </a:r>
            <a:r>
              <a:rPr lang="mr-IN" dirty="0" smtClean="0"/>
              <a:t>–</a:t>
            </a:r>
            <a:r>
              <a:rPr lang="en-US" dirty="0" smtClean="0"/>
              <a:t> P&amp;ID and Digital Twin Models</a:t>
            </a:r>
          </a:p>
          <a:p>
            <a:r>
              <a:rPr lang="en-US" dirty="0" smtClean="0"/>
              <a:t>Control Points and Control Networks </a:t>
            </a:r>
          </a:p>
        </p:txBody>
      </p:sp>
    </p:spTree>
    <p:extLst>
      <p:ext uri="{BB962C8B-B14F-4D97-AF65-F5344CB8AC3E}">
        <p14:creationId xmlns:p14="http://schemas.microsoft.com/office/powerpoint/2010/main" val="6993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Blocks for common applications, PID controllers, sensors and actuators, sequencer controllers, programmed logic</a:t>
            </a:r>
          </a:p>
          <a:p>
            <a:r>
              <a:rPr lang="en-US" dirty="0" smtClean="0"/>
              <a:t>SDF language extensions for control systems + RDF mapping and integration with common ontologies</a:t>
            </a:r>
          </a:p>
          <a:p>
            <a:r>
              <a:rPr lang="en-US" dirty="0" smtClean="0"/>
              <a:t>Mapping LWM2M Objects to </a:t>
            </a:r>
            <a:r>
              <a:rPr lang="en-US" dirty="0" err="1" smtClean="0"/>
              <a:t>PubSub</a:t>
            </a:r>
            <a:r>
              <a:rPr lang="en-US" dirty="0" smtClean="0"/>
              <a:t> protocol</a:t>
            </a:r>
          </a:p>
          <a:p>
            <a:r>
              <a:rPr lang="en-US" dirty="0" smtClean="0"/>
              <a:t>Models for system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2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</a:t>
            </a:r>
            <a:r>
              <a:rPr lang="en-US" dirty="0" smtClean="0"/>
              <a:t>Testbed 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Industrial/medical Gas </a:t>
            </a:r>
            <a:r>
              <a:rPr lang="en-US" dirty="0"/>
              <a:t>S</a:t>
            </a:r>
            <a:r>
              <a:rPr lang="en-US" dirty="0" smtClean="0"/>
              <a:t>eparator</a:t>
            </a:r>
          </a:p>
          <a:p>
            <a:r>
              <a:rPr lang="en-US" dirty="0" smtClean="0"/>
              <a:t>Air compressor, Air Dryer, and Pressure Swing Adsorption units</a:t>
            </a:r>
          </a:p>
          <a:p>
            <a:r>
              <a:rPr lang="en-US" dirty="0" smtClean="0"/>
              <a:t>Continuous and sequence controls</a:t>
            </a:r>
          </a:p>
          <a:p>
            <a:r>
              <a:rPr lang="en-US" dirty="0" smtClean="0"/>
              <a:t>Safety system</a:t>
            </a:r>
          </a:p>
          <a:p>
            <a:r>
              <a:rPr lang="en-US" dirty="0" smtClean="0"/>
              <a:t>Also represents an integrated product/SKU level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8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flow</a:t>
            </a:r>
          </a:p>
          <a:p>
            <a:r>
              <a:rPr lang="en-US" dirty="0" smtClean="0"/>
              <a:t>System tools and components</a:t>
            </a:r>
          </a:p>
          <a:p>
            <a:r>
              <a:rPr lang="en-US" dirty="0" smtClean="0"/>
              <a:t>Models </a:t>
            </a:r>
          </a:p>
          <a:p>
            <a:r>
              <a:rPr lang="en-US" dirty="0" smtClean="0"/>
              <a:t>Control System Architecture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2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Tool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3492" y="3511391"/>
            <a:ext cx="1112342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Translator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291571" y="3275043"/>
            <a:ext cx="1363177" cy="1052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Gen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967367" y="3206504"/>
            <a:ext cx="1014761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SDF Models</a:t>
            </a:r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4077198" y="3206504"/>
            <a:ext cx="1014761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LWM2M Models</a:t>
            </a:r>
            <a:endParaRPr lang="en-US" sz="1600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1966816" y="4786811"/>
            <a:ext cx="1014761" cy="1189638"/>
          </a:xfrm>
          <a:prstGeom prst="snip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85000"/>
                </a:schemeClr>
              </a:gs>
              <a:gs pos="65000">
                <a:schemeClr val="accent1">
                  <a:tint val="44500"/>
                  <a:satMod val="160000"/>
                  <a:lumMod val="7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IEC 61499 Models</a:t>
            </a:r>
            <a:endParaRPr lang="en-US" sz="1600" dirty="0"/>
          </a:p>
        </p:txBody>
      </p:sp>
      <p:sp>
        <p:nvSpPr>
          <p:cNvPr id="11" name="Snip Single Corner Rectangle 10"/>
          <p:cNvSpPr/>
          <p:nvPr/>
        </p:nvSpPr>
        <p:spPr>
          <a:xfrm>
            <a:off x="3260339" y="4786811"/>
            <a:ext cx="1014761" cy="1189638"/>
          </a:xfrm>
          <a:prstGeom prst="snip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85000"/>
                </a:schemeClr>
              </a:gs>
              <a:gs pos="65000">
                <a:schemeClr val="accent1">
                  <a:tint val="44500"/>
                  <a:satMod val="160000"/>
                  <a:lumMod val="7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OPC-UA Models</a:t>
            </a:r>
            <a:endParaRPr lang="en-US" sz="16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2491760" y="1896217"/>
            <a:ext cx="1104206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SDF </a:t>
            </a:r>
            <a:r>
              <a:rPr lang="en-US" smtClean="0"/>
              <a:t>Mapping Files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86718" y="4238997"/>
            <a:ext cx="200722" cy="433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8639" y="4222350"/>
            <a:ext cx="242533" cy="45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4" idx="1"/>
          </p:cNvCxnSpPr>
          <p:nvPr/>
        </p:nvCxnSpPr>
        <p:spPr>
          <a:xfrm>
            <a:off x="1982128" y="3801323"/>
            <a:ext cx="4913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01172" y="3801322"/>
            <a:ext cx="4913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nip Single Corner Rectangle 25"/>
          <p:cNvSpPr/>
          <p:nvPr/>
        </p:nvSpPr>
        <p:spPr>
          <a:xfrm>
            <a:off x="7050990" y="2366813"/>
            <a:ext cx="1014761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5506048" y="1901916"/>
            <a:ext cx="1104206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</a:t>
            </a:r>
            <a:r>
              <a:rPr lang="en-US" dirty="0" err="1" smtClean="0"/>
              <a:t>Config</a:t>
            </a:r>
            <a:r>
              <a:rPr lang="en-US" dirty="0" smtClean="0"/>
              <a:t> Manifest</a:t>
            </a:r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6926911" y="2472200"/>
            <a:ext cx="1014761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02832" y="1729143"/>
            <a:ext cx="141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Node-RED,</a:t>
            </a:r>
          </a:p>
          <a:p>
            <a:r>
              <a:rPr lang="en-US" dirty="0" smtClean="0"/>
              <a:t>C++/Arduino</a:t>
            </a:r>
            <a:endParaRPr lang="en-US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7067286" y="4382930"/>
            <a:ext cx="1014761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W3C </a:t>
            </a:r>
            <a:r>
              <a:rPr lang="en-US" sz="1600" dirty="0" err="1" smtClean="0"/>
              <a:t>WoT</a:t>
            </a:r>
            <a:r>
              <a:rPr lang="en-US" sz="1600" dirty="0" smtClean="0"/>
              <a:t> TD </a:t>
            </a:r>
            <a:endParaRPr lang="en-US" sz="1600" dirty="0"/>
          </a:p>
        </p:txBody>
      </p:sp>
      <p:sp>
        <p:nvSpPr>
          <p:cNvPr id="31" name="Snip Single Corner Rectangle 30"/>
          <p:cNvSpPr/>
          <p:nvPr/>
        </p:nvSpPr>
        <p:spPr>
          <a:xfrm>
            <a:off x="6926911" y="4488317"/>
            <a:ext cx="1014761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W3C </a:t>
            </a:r>
            <a:r>
              <a:rPr lang="en-US" sz="1600" dirty="0" err="1" smtClean="0"/>
              <a:t>WoT</a:t>
            </a:r>
            <a:r>
              <a:rPr lang="en-US" sz="1600" dirty="0" smtClean="0"/>
              <a:t> TD </a:t>
            </a:r>
            <a:endParaRPr lang="en-US" sz="1600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2367681" y="2039432"/>
            <a:ext cx="1104206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SDF +  Mapping Files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742347" y="1896217"/>
            <a:ext cx="1582501" cy="118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and Control System Design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10615" y="3751912"/>
            <a:ext cx="130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Node-wot, Digital Twin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4744</TotalTime>
  <Words>605</Words>
  <Application>Microsoft Macintosh PowerPoint</Application>
  <PresentationFormat>On-screen Show (4:3)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IoT for Industrial Controls</vt:lpstr>
      <vt:lpstr>Scope</vt:lpstr>
      <vt:lpstr>End-to-end Model Driven Design</vt:lpstr>
      <vt:lpstr>SDK Outline</vt:lpstr>
      <vt:lpstr>Modeling in SDF and Extensions</vt:lpstr>
      <vt:lpstr>Standardization Opportunities</vt:lpstr>
      <vt:lpstr>Physical Testbed and Demo</vt:lpstr>
      <vt:lpstr>SDK </vt:lpstr>
      <vt:lpstr>SDK Tool Flow</vt:lpstr>
      <vt:lpstr>System Tools and Components</vt:lpstr>
      <vt:lpstr>Models</vt:lpstr>
      <vt:lpstr>Control System Architecture</vt:lpstr>
      <vt:lpstr>Integration Patterns – FieldBus  </vt:lpstr>
      <vt:lpstr>Integration Patterns - Modular Controller Example </vt:lpstr>
      <vt:lpstr>Integration Patterns – Local Controller Integration  </vt:lpstr>
      <vt:lpstr>Integration Patterns – FieldBus Controller Integration</vt:lpstr>
      <vt:lpstr>System Architecture Example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for Industrial Controls - SDK</dc:title>
  <dc:creator>Michael Koster</dc:creator>
  <cp:lastModifiedBy>Michael Koster</cp:lastModifiedBy>
  <cp:revision>70</cp:revision>
  <cp:lastPrinted>2020-10-25T19:37:06Z</cp:lastPrinted>
  <dcterms:created xsi:type="dcterms:W3CDTF">2020-10-25T14:45:18Z</dcterms:created>
  <dcterms:modified xsi:type="dcterms:W3CDTF">2020-11-27T03:30:21Z</dcterms:modified>
</cp:coreProperties>
</file>