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8" r:id="rId13"/>
    <p:sldId id="267" r:id="rId14"/>
    <p:sldId id="273" r:id="rId15"/>
    <p:sldId id="272" r:id="rId16"/>
    <p:sldId id="274" r:id="rId17"/>
    <p:sldId id="275" r:id="rId18"/>
    <p:sldId id="268" r:id="rId19"/>
    <p:sldId id="276" r:id="rId20"/>
    <p:sldId id="277" r:id="rId2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9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45F8-338F-4842-90D7-D9297B7FBF47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72F69-B9FE-9944-9EC1-790832C9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FD58-F66E-C545-B351-5681E4C371D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5353C-9DB7-014D-A676-5DD07DF2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Interoperability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T2TRG/WISHI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8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Interoperability using IPSO and OCF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model, data formats, and protocols are tightly coupled </a:t>
            </a:r>
          </a:p>
          <a:p>
            <a:r>
              <a:rPr lang="en-US" dirty="0" smtClean="0"/>
              <a:t>"What to do" and "How to do it" are defined in schemas and by type tags</a:t>
            </a:r>
          </a:p>
          <a:p>
            <a:r>
              <a:rPr lang="en-US" dirty="0" smtClean="0"/>
              <a:t>Modular and </a:t>
            </a:r>
            <a:r>
              <a:rPr lang="en-US" dirty="0" err="1" smtClean="0"/>
              <a:t>composable</a:t>
            </a:r>
            <a:r>
              <a:rPr lang="en-US" dirty="0" smtClean="0"/>
              <a:t>, but only intra-operable with compatible devices</a:t>
            </a:r>
          </a:p>
        </p:txBody>
      </p:sp>
    </p:spTree>
    <p:extLst>
      <p:ext uri="{BB962C8B-B14F-4D97-AF65-F5344CB8AC3E}">
        <p14:creationId xmlns:p14="http://schemas.microsoft.com/office/powerpoint/2010/main" val="68218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De-coupled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"What to do" and "How to do it" can be decoupled</a:t>
            </a:r>
          </a:p>
          <a:p>
            <a:r>
              <a:rPr lang="en-US" dirty="0" smtClean="0"/>
              <a:t>"What to do" can be defined in a protocol-neutral and format-neutral way</a:t>
            </a:r>
          </a:p>
          <a:p>
            <a:pPr lvl="1"/>
            <a:r>
              <a:rPr lang="en-US" dirty="0" smtClean="0"/>
              <a:t>Like ontologies and vocabularies</a:t>
            </a:r>
          </a:p>
          <a:p>
            <a:r>
              <a:rPr lang="en-US" dirty="0" smtClean="0"/>
              <a:t>"How to do it" can be defined in a way that takes advantage of network interoperability and accommodates diverse formats and interaction models</a:t>
            </a:r>
          </a:p>
          <a:p>
            <a:pPr lvl="1"/>
            <a:r>
              <a:rPr lang="en-US" dirty="0" smtClean="0"/>
              <a:t>Like hypermedia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5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3835194" y="2929718"/>
            <a:ext cx="2756838" cy="71343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3853978" y="4360964"/>
            <a:ext cx="2756838" cy="71343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Scope in Data Models and Information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2419" y="3699073"/>
            <a:ext cx="2502040" cy="552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415" y="2308185"/>
            <a:ext cx="2502040" cy="552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084" y="5049400"/>
            <a:ext cx="904352" cy="552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2415" y="5054528"/>
            <a:ext cx="1031631" cy="552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3016" y="3685284"/>
            <a:ext cx="3198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W3C  </a:t>
            </a:r>
            <a:r>
              <a:rPr lang="en-US" b="1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Thing Description </a:t>
            </a:r>
            <a:r>
              <a:rPr lang="en-US" dirty="0" smtClean="0">
                <a:solidFill>
                  <a:schemeClr val="tx1"/>
                </a:solidFill>
              </a:rPr>
              <a:t>(Application </a:t>
            </a:r>
            <a:r>
              <a:rPr lang="en-US" dirty="0"/>
              <a:t>F</a:t>
            </a:r>
            <a:r>
              <a:rPr lang="en-US" dirty="0" smtClean="0">
                <a:solidFill>
                  <a:schemeClr val="tx1"/>
                </a:solidFill>
              </a:rPr>
              <a:t>acing </a:t>
            </a:r>
            <a:r>
              <a:rPr lang="en-US" dirty="0"/>
              <a:t>M</a:t>
            </a:r>
            <a:r>
              <a:rPr lang="en-US" dirty="0" smtClean="0">
                <a:solidFill>
                  <a:schemeClr val="tx1"/>
                </a:solidFill>
              </a:rPr>
              <a:t>edia </a:t>
            </a:r>
            <a:r>
              <a:rPr lang="en-US" dirty="0"/>
              <a:t>T</a:t>
            </a:r>
            <a:r>
              <a:rPr lang="en-US" dirty="0" smtClean="0">
                <a:solidFill>
                  <a:schemeClr val="tx1"/>
                </a:solidFill>
              </a:rPr>
              <a:t>ype)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6677" y="2261350"/>
            <a:ext cx="2953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iot.schema.org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Capabilities</a:t>
            </a:r>
            <a:r>
              <a:rPr lang="en-US" dirty="0" smtClean="0">
                <a:solidFill>
                  <a:schemeClr val="tx1"/>
                </a:solidFill>
              </a:rPr>
              <a:t> (Event, Action, Property)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33717" y="5136796"/>
            <a:ext cx="299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Specific </a:t>
            </a:r>
            <a:r>
              <a:rPr lang="en-US" i="1" dirty="0" smtClean="0">
                <a:solidFill>
                  <a:schemeClr val="tx1"/>
                </a:solidFill>
              </a:rPr>
              <a:t>Protocols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OCF, LWM2M, IPSO, </a:t>
            </a:r>
            <a:r>
              <a:rPr lang="en-US" b="1" dirty="0" err="1" smtClean="0">
                <a:solidFill>
                  <a:schemeClr val="tx1"/>
                </a:solidFill>
              </a:rPr>
              <a:t>dotdot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387612" y="2912032"/>
            <a:ext cx="1689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annotation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9386" y="4459266"/>
            <a:ext cx="1406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Protocol Binding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93711" y="514942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50069" y="3353968"/>
            <a:ext cx="2065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"What I want to do"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74752" y="4298566"/>
            <a:ext cx="174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"How to do it"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Patterned after </a:t>
            </a:r>
            <a:r>
              <a:rPr lang="en-US" dirty="0" err="1" smtClean="0"/>
              <a:t>schema.org</a:t>
            </a:r>
            <a:endParaRPr lang="en-US" dirty="0" smtClean="0"/>
          </a:p>
          <a:p>
            <a:r>
              <a:rPr lang="en-US" dirty="0" smtClean="0"/>
              <a:t>RDF definitions for connected things</a:t>
            </a:r>
          </a:p>
          <a:p>
            <a:r>
              <a:rPr lang="en-US" dirty="0" smtClean="0"/>
              <a:t>Start with common definitions for the common affordances of things</a:t>
            </a:r>
          </a:p>
          <a:p>
            <a:r>
              <a:rPr lang="en-US" dirty="0" smtClean="0"/>
              <a:t>Apply a simple meta model that captures existing models and functionality</a:t>
            </a:r>
          </a:p>
          <a:p>
            <a:r>
              <a:rPr lang="en-US" dirty="0" smtClean="0"/>
              <a:t>Create a venue where specific definitions may be developed for vertical market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0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Capability </a:t>
            </a:r>
            <a:r>
              <a:rPr lang="en-US" dirty="0"/>
              <a:t>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068" y="1927319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068" y="2766610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1709" y="2766610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InteractionPattern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4132" y="39142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4132" y="4662277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4132" y="5375890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1371" y="2461123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1370" y="2766610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444844" y="2230746"/>
            <a:ext cx="0" cy="53586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297619" y="2918324"/>
            <a:ext cx="110409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41771" y="2628881"/>
            <a:ext cx="60960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</p:cNvCxnSpPr>
          <p:nvPr/>
        </p:nvCxnSpPr>
        <p:spPr>
          <a:xfrm flipV="1">
            <a:off x="5107260" y="2907086"/>
            <a:ext cx="1144111" cy="1123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41771" y="2617643"/>
            <a:ext cx="0" cy="3006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02309" y="3070037"/>
            <a:ext cx="0" cy="247030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1"/>
          </p:cNvCxnSpPr>
          <p:nvPr/>
        </p:nvCxnSpPr>
        <p:spPr>
          <a:xfrm>
            <a:off x="4002309" y="4065975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2309" y="4813990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02309" y="5540343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1153" y="3025085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acceptsInputData</a:t>
            </a:r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4883573" y="3254196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providesOutputData</a:t>
            </a:r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617394" y="3089069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providesInteractionPattern</a:t>
            </a:r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6251370" y="1764367"/>
            <a:ext cx="2256229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schema:EntryPoint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883573" y="1910670"/>
            <a:ext cx="1367797" cy="541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89874" y="1927319"/>
            <a:ext cx="0" cy="83929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93719" y="1614131"/>
            <a:ext cx="123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schema:target</a:t>
            </a:r>
            <a:endParaRPr lang="en-US" sz="1400"/>
          </a:p>
        </p:txBody>
      </p:sp>
      <p:cxnSp>
        <p:nvCxnSpPr>
          <p:cNvPr id="53" name="Straight Arrow Connector 52"/>
          <p:cNvCxnSpPr>
            <a:endCxn id="4" idx="3"/>
          </p:cNvCxnSpPr>
          <p:nvPr/>
        </p:nvCxnSpPr>
        <p:spPr>
          <a:xfrm flipH="1">
            <a:off x="2297619" y="2067794"/>
            <a:ext cx="1956865" cy="1123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0"/>
          </p:cNvCxnSpPr>
          <p:nvPr/>
        </p:nvCxnSpPr>
        <p:spPr>
          <a:xfrm flipH="1" flipV="1">
            <a:off x="4254484" y="2067794"/>
            <a:ext cx="1" cy="6988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24299" y="4204950"/>
            <a:ext cx="521916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18007" y="4662277"/>
            <a:ext cx="528208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461383" y="4028585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1463157" y="447741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schema:Property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24299" y="5005035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24299" y="5521985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5785" y="3880547"/>
            <a:ext cx="2419880" cy="2210459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1060" y="2731800"/>
            <a:ext cx="1787717" cy="38127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Capabilities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39521" y="1809524"/>
          <a:ext cx="7264957" cy="381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  <a:gridCol w="1446963"/>
                <a:gridCol w="1718268"/>
                <a:gridCol w="1125416"/>
                <a:gridCol w="1537396"/>
              </a:tblGrid>
              <a:tr h="441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</a:tr>
              <a:tr h="7623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Motion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Motion Sensing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(read)</a:t>
                      </a:r>
                      <a:endParaRPr lang="en-US" dirty="0"/>
                    </a:p>
                  </a:txBody>
                  <a:tcPr/>
                </a:tc>
              </a:tr>
              <a:tr h="7623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 Sensing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(read)</a:t>
                      </a:r>
                      <a:endParaRPr lang="en-US" dirty="0"/>
                    </a:p>
                  </a:txBody>
                  <a:tcPr/>
                </a:tc>
              </a:tr>
              <a:tr h="7623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SwitchState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TurnOn</a:t>
                      </a:r>
                      <a:endParaRPr lang="en-US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TurnOff</a:t>
                      </a:r>
                      <a:endParaRPr lang="en-US" dirty="0" smtClean="0"/>
                    </a:p>
                  </a:txBody>
                  <a:tcPr/>
                </a:tc>
              </a:tr>
              <a:tr h="1089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Control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</a:p>
                    <a:p>
                      <a:pPr algn="ctr"/>
                      <a:r>
                        <a:rPr lang="en-US" dirty="0" err="1" smtClean="0"/>
                        <a:t>TransitionTime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</a:p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MoveToLevel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MoveLevel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err="1" smtClean="0"/>
                        <a:t>StepLevel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iotschema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4642" y="1417638"/>
            <a:ext cx="721471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LevelCapability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iotschema:LevelCapability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"Capability",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description": "Level Sensing and Control Capability",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providesInteractionPattern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"Property",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name" : "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acceptsInputData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schema:Number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schema:valueName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schema:unitCode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ucum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:%"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},     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providesOutputData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schema:Number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schema:valueName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schema:unitCode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ucum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:%"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}    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(cont'd)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5608" y="1688944"/>
            <a:ext cx="701374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moveToLevel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{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",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moveToLevel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",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acceptsInputData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{  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schema:Number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",  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schema:valueName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level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",  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schema:unitCode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ucum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:%"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},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transitionTime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{  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schema:Number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",  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schema:valueName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transitionTime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schema:unitCode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ucum:s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5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Thing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Patterned after hypermedia controls</a:t>
            </a:r>
          </a:p>
          <a:p>
            <a:r>
              <a:rPr lang="en-US" dirty="0" smtClean="0"/>
              <a:t>Describes "What to do" in a common meta model format, without any application specific vocabulary</a:t>
            </a:r>
          </a:p>
          <a:p>
            <a:pPr lvl="1"/>
            <a:r>
              <a:rPr lang="en-US" dirty="0" smtClean="0"/>
              <a:t>Semantic annotation from third party sources like </a:t>
            </a:r>
            <a:r>
              <a:rPr lang="en-US" dirty="0" err="1" smtClean="0"/>
              <a:t>iotschema</a:t>
            </a:r>
            <a:endParaRPr lang="en-US" dirty="0" smtClean="0"/>
          </a:p>
          <a:p>
            <a:r>
              <a:rPr lang="en-US" dirty="0" smtClean="0"/>
              <a:t>Describes "How to do it" using a protocol binding technique</a:t>
            </a:r>
          </a:p>
          <a:p>
            <a:pPr lvl="1"/>
            <a:r>
              <a:rPr lang="en-US" dirty="0" smtClean="0"/>
              <a:t>Hyperlinks, Payload templates, and transfer layer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8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Instance </a:t>
            </a:r>
            <a:r>
              <a:rPr lang="mr-IN" dirty="0" smtClean="0"/>
              <a:t>–</a:t>
            </a:r>
            <a:r>
              <a:rPr lang="en-US" dirty="0" smtClean="0"/>
              <a:t> TD Interaction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6595" y="1533550"/>
            <a:ext cx="58791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"@type</a:t>
            </a:r>
            <a:r>
              <a:rPr lang="en-US" sz="1600" dirty="0">
                <a:latin typeface="Courier"/>
                <a:cs typeface="Courier"/>
              </a:rPr>
              <a:t>": ["action", "</a:t>
            </a:r>
            <a:r>
              <a:rPr lang="en-US" sz="1600" u="sng" dirty="0" err="1" smtClean="0">
                <a:latin typeface="Courier"/>
                <a:cs typeface="Courier"/>
              </a:rPr>
              <a:t>sch:movetolevel</a:t>
            </a:r>
            <a:r>
              <a:rPr lang="en-US" sz="1600" dirty="0">
                <a:latin typeface="Courier"/>
                <a:cs typeface="Courier"/>
              </a:rPr>
              <a:t>"];</a:t>
            </a:r>
          </a:p>
          <a:p>
            <a:r>
              <a:rPr lang="en-US" sz="1600" dirty="0">
                <a:latin typeface="Courier"/>
                <a:cs typeface="Courier"/>
              </a:rPr>
              <a:t>  "name": "set brightness level",</a:t>
            </a:r>
          </a:p>
          <a:p>
            <a:r>
              <a:rPr lang="en-US" sz="1600" dirty="0">
                <a:latin typeface="Courier"/>
                <a:cs typeface="Courier"/>
              </a:rPr>
              <a:t>  "</a:t>
            </a:r>
            <a:r>
              <a:rPr lang="en-US" sz="1600" dirty="0" err="1">
                <a:latin typeface="Courier"/>
                <a:cs typeface="Courier"/>
              </a:rPr>
              <a:t>inputdata</a:t>
            </a:r>
            <a:r>
              <a:rPr lang="en-US" sz="1600" dirty="0">
                <a:latin typeface="Courier"/>
                <a:cs typeface="Courier"/>
              </a:rPr>
              <a:t>": {</a:t>
            </a:r>
          </a:p>
          <a:p>
            <a:r>
              <a:rPr lang="en-US" sz="1600" dirty="0">
                <a:latin typeface="Courier"/>
                <a:cs typeface="Courier"/>
              </a:rPr>
              <a:t>    "type": "object"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"field":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b="1" dirty="0" smtClean="0">
                <a:latin typeface="Courier"/>
                <a:cs typeface="Courier"/>
              </a:rPr>
              <a:t>level</a:t>
            </a:r>
            <a:r>
              <a:rPr lang="en-US" sz="1600" dirty="0" smtClean="0">
                <a:latin typeface="Courier"/>
                <a:cs typeface="Courier"/>
              </a:rPr>
              <a:t>":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    "type": "number",  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smtClean="0">
                <a:latin typeface="Courier"/>
                <a:cs typeface="Courier"/>
              </a:rPr>
              <a:t>"@type</a:t>
            </a:r>
            <a:r>
              <a:rPr lang="en-US" sz="1600" dirty="0">
                <a:latin typeface="Courier"/>
                <a:cs typeface="Courier"/>
              </a:rPr>
              <a:t>": "</a:t>
            </a:r>
            <a:r>
              <a:rPr lang="en-US" sz="1600" u="sng" dirty="0" err="1">
                <a:latin typeface="Courier"/>
                <a:cs typeface="Courier"/>
              </a:rPr>
              <a:t>sch:level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r>
              <a:rPr lang="en-US" sz="1600" dirty="0">
                <a:latin typeface="Courier"/>
                <a:cs typeface="Courier"/>
              </a:rPr>
              <a:t>      },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b="1" dirty="0" smtClean="0">
                <a:latin typeface="Courier"/>
                <a:cs typeface="Courier"/>
              </a:rPr>
              <a:t>time</a:t>
            </a:r>
            <a:r>
              <a:rPr lang="en-US" sz="1600" dirty="0" smtClean="0">
                <a:latin typeface="Courier"/>
                <a:cs typeface="Courier"/>
              </a:rPr>
              <a:t>":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    "type": "number",        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smtClean="0">
                <a:latin typeface="Courier"/>
                <a:cs typeface="Courier"/>
              </a:rPr>
              <a:t>"@type</a:t>
            </a:r>
            <a:r>
              <a:rPr lang="en-US" sz="1600" dirty="0">
                <a:latin typeface="Courier"/>
                <a:cs typeface="Courier"/>
              </a:rPr>
              <a:t>": "</a:t>
            </a:r>
            <a:r>
              <a:rPr lang="en-US" sz="1600" u="sng" dirty="0" err="1">
                <a:latin typeface="Courier"/>
                <a:cs typeface="Courier"/>
              </a:rPr>
              <a:t>sch:transitiontime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r>
              <a:rPr lang="en-US" sz="1600" dirty="0">
                <a:latin typeface="Courier"/>
                <a:cs typeface="Courier"/>
              </a:rPr>
              <a:t>      }</a:t>
            </a:r>
          </a:p>
          <a:p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},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33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7464"/>
            <a:ext cx="7886700" cy="4649499"/>
          </a:xfrm>
        </p:spPr>
        <p:txBody>
          <a:bodyPr/>
          <a:lstStyle/>
          <a:p>
            <a:r>
              <a:rPr lang="en-US" dirty="0" smtClean="0"/>
              <a:t>Semantic Interoperability</a:t>
            </a:r>
          </a:p>
          <a:p>
            <a:r>
              <a:rPr lang="en-US" dirty="0" smtClean="0"/>
              <a:t>Example: IPSO Temperature Object</a:t>
            </a:r>
          </a:p>
          <a:p>
            <a:r>
              <a:rPr lang="en-US" dirty="0" smtClean="0"/>
              <a:t>OCF mapping</a:t>
            </a:r>
          </a:p>
          <a:p>
            <a:pPr lvl="1"/>
            <a:r>
              <a:rPr lang="en-US" dirty="0" smtClean="0"/>
              <a:t>Direct use of of IPSO Identifiers</a:t>
            </a:r>
          </a:p>
          <a:p>
            <a:pPr lvl="1"/>
            <a:r>
              <a:rPr lang="en-US" dirty="0" smtClean="0"/>
              <a:t>Mapping to OCF Identifiers</a:t>
            </a:r>
          </a:p>
          <a:p>
            <a:pPr lvl="1"/>
            <a:r>
              <a:rPr lang="en-US" dirty="0" smtClean="0"/>
              <a:t>RAML and JSON Schema</a:t>
            </a:r>
          </a:p>
          <a:p>
            <a:r>
              <a:rPr lang="en-US" dirty="0" smtClean="0"/>
              <a:t>Layered Semantic Interoperability</a:t>
            </a:r>
          </a:p>
          <a:p>
            <a:pPr lvl="1"/>
            <a:r>
              <a:rPr lang="en-US" dirty="0" smtClean="0"/>
              <a:t>Protocol-neutral semantic vocabulary - </a:t>
            </a:r>
            <a:r>
              <a:rPr lang="en-US" dirty="0" err="1" smtClean="0"/>
              <a:t>iotschema</a:t>
            </a:r>
            <a:endParaRPr lang="en-US" dirty="0" smtClean="0"/>
          </a:p>
          <a:p>
            <a:pPr lvl="1"/>
            <a:r>
              <a:rPr lang="en-US" dirty="0" smtClean="0"/>
              <a:t>Hypermedia controls </a:t>
            </a:r>
            <a:r>
              <a:rPr lang="mr-IN" dirty="0" smtClean="0"/>
              <a:t>–</a:t>
            </a:r>
            <a:r>
              <a:rPr lang="en-US" dirty="0" smtClean="0"/>
              <a:t> W3C Thing Description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Instance </a:t>
            </a:r>
            <a:r>
              <a:rPr lang="mr-IN" dirty="0" smtClean="0"/>
              <a:t>–</a:t>
            </a:r>
            <a:r>
              <a:rPr lang="en-US" dirty="0" smtClean="0"/>
              <a:t> TD Protocol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020311"/>
            <a:ext cx="8214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link: </a:t>
            </a:r>
            <a:r>
              <a:rPr lang="en-US" sz="1600" dirty="0">
                <a:latin typeface="Courier"/>
                <a:cs typeface="Courier"/>
              </a:rPr>
              <a:t>[</a:t>
            </a:r>
          </a:p>
          <a:p>
            <a:r>
              <a:rPr lang="en-US" sz="1600" dirty="0">
                <a:latin typeface="Courier"/>
                <a:cs typeface="Courier"/>
              </a:rPr>
              <a:t>    {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>
                <a:latin typeface="Courier"/>
                <a:cs typeface="Courier"/>
              </a:rPr>
              <a:t>href</a:t>
            </a:r>
            <a:r>
              <a:rPr lang="en-US" sz="1600" dirty="0">
                <a:latin typeface="Courier"/>
                <a:cs typeface="Courier"/>
              </a:rPr>
              <a:t>": </a:t>
            </a:r>
            <a:r>
              <a:rPr lang="en-US" sz="1600" dirty="0" smtClean="0">
                <a:latin typeface="Courier"/>
                <a:cs typeface="Courier"/>
              </a:rPr>
              <a:t>"coap:10.0.0.17:8000/light/brightness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>
                <a:latin typeface="Courier"/>
                <a:cs typeface="Courier"/>
              </a:rPr>
              <a:t>mediatype</a:t>
            </a:r>
            <a:r>
              <a:rPr lang="en-US" sz="1600" dirty="0">
                <a:latin typeface="Courier"/>
                <a:cs typeface="Courier"/>
              </a:rPr>
              <a:t>": "</a:t>
            </a:r>
            <a:r>
              <a:rPr lang="en-US" sz="1600" dirty="0" smtClean="0">
                <a:latin typeface="Courier"/>
                <a:cs typeface="Courier"/>
              </a:rPr>
              <a:t>application/</a:t>
            </a:r>
            <a:r>
              <a:rPr lang="en-US" sz="1600" dirty="0" err="1" smtClean="0">
                <a:latin typeface="Courier"/>
                <a:cs typeface="Courier"/>
              </a:rPr>
              <a:t>vnd.ocf+cbor</a:t>
            </a:r>
            <a:r>
              <a:rPr lang="en-US" sz="1600" dirty="0" smtClean="0">
                <a:latin typeface="Courier"/>
                <a:cs typeface="Courier"/>
              </a:rPr>
              <a:t>",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"method": "</a:t>
            </a:r>
            <a:r>
              <a:rPr lang="en-US" sz="1600" dirty="0" err="1">
                <a:latin typeface="Courier"/>
                <a:cs typeface="Courier"/>
              </a:rPr>
              <a:t>ocf.update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r>
              <a:rPr lang="en-US" sz="1600" dirty="0">
                <a:latin typeface="Courier"/>
                <a:cs typeface="Courier"/>
              </a:rPr>
              <a:t>      "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": ["</a:t>
            </a:r>
            <a:r>
              <a:rPr lang="en-US" sz="1600" dirty="0" err="1">
                <a:latin typeface="Courier"/>
                <a:cs typeface="Courier"/>
              </a:rPr>
              <a:t>oic.r.brightness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oic.r.ramptime</a:t>
            </a:r>
            <a:r>
              <a:rPr lang="en-US" sz="1600" dirty="0">
                <a:latin typeface="Courier"/>
                <a:cs typeface="Courier"/>
              </a:rPr>
              <a:t>"],</a:t>
            </a:r>
          </a:p>
          <a:p>
            <a:r>
              <a:rPr lang="en-US" sz="1600" dirty="0">
                <a:latin typeface="Courier"/>
                <a:cs typeface="Courier"/>
              </a:rPr>
              <a:t>      "if": ["</a:t>
            </a:r>
            <a:r>
              <a:rPr lang="en-US" sz="1600" dirty="0" err="1">
                <a:latin typeface="Courier"/>
                <a:cs typeface="Courier"/>
              </a:rPr>
              <a:t>oic.if.a</a:t>
            </a:r>
            <a:r>
              <a:rPr lang="en-US" sz="1600" dirty="0" smtClean="0">
                <a:latin typeface="Courier"/>
                <a:cs typeface="Courier"/>
              </a:rPr>
              <a:t>", "</a:t>
            </a:r>
            <a:r>
              <a:rPr lang="en-US" sz="1600" dirty="0" err="1" smtClean="0">
                <a:latin typeface="Courier"/>
                <a:cs typeface="Courier"/>
              </a:rPr>
              <a:t>oic.if.baseline</a:t>
            </a:r>
            <a:r>
              <a:rPr lang="en-US" sz="1600" dirty="0" smtClean="0">
                <a:latin typeface="Courier"/>
                <a:cs typeface="Courier"/>
              </a:rPr>
              <a:t>"],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}</a:t>
            </a:r>
          </a:p>
          <a:p>
            <a:r>
              <a:rPr lang="en-US" sz="1600" dirty="0">
                <a:latin typeface="Courier"/>
                <a:cs typeface="Courier"/>
              </a:rPr>
              <a:t>    }</a:t>
            </a:r>
          </a:p>
          <a:p>
            <a:r>
              <a:rPr lang="en-US" sz="1600" dirty="0">
                <a:latin typeface="Courier"/>
                <a:cs typeface="Courier"/>
              </a:rPr>
              <a:t>  ]</a:t>
            </a:r>
          </a:p>
        </p:txBody>
      </p:sp>
    </p:spTree>
    <p:extLst>
      <p:ext uri="{BB962C8B-B14F-4D97-AF65-F5344CB8AC3E}">
        <p14:creationId xmlns:p14="http://schemas.microsoft.com/office/powerpoint/2010/main" val="11861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1943"/>
            <a:ext cx="7886700" cy="4351338"/>
          </a:xfrm>
        </p:spPr>
        <p:txBody>
          <a:bodyPr/>
          <a:lstStyle/>
          <a:p>
            <a:r>
              <a:rPr lang="en-US" dirty="0" smtClean="0"/>
              <a:t>Practical definition: Resolve "What to do" and "How to do it"</a:t>
            </a:r>
          </a:p>
          <a:p>
            <a:r>
              <a:rPr lang="en-US" dirty="0" smtClean="0"/>
              <a:t>"What to do" is a problem of horizontal normalization </a:t>
            </a:r>
            <a:r>
              <a:rPr lang="mr-IN" dirty="0" smtClean="0"/>
              <a:t>–</a:t>
            </a:r>
            <a:r>
              <a:rPr lang="en-US" dirty="0" smtClean="0"/>
              <a:t> of semantic concepts and meta models</a:t>
            </a:r>
          </a:p>
          <a:p>
            <a:r>
              <a:rPr lang="en-US" dirty="0" smtClean="0"/>
              <a:t>"How to do it" is a problem of vertical integration </a:t>
            </a:r>
            <a:r>
              <a:rPr lang="mr-IN" dirty="0" smtClean="0"/>
              <a:t>–</a:t>
            </a:r>
            <a:r>
              <a:rPr lang="en-US" dirty="0" smtClean="0"/>
              <a:t> of diverse data models and protocols</a:t>
            </a:r>
          </a:p>
          <a:p>
            <a:r>
              <a:rPr lang="en-US" dirty="0" smtClean="0"/>
              <a:t>Workflow tends to break down into discovery and configuration phase (What to do) and operation phase (How to do it)</a:t>
            </a:r>
          </a:p>
        </p:txBody>
      </p:sp>
    </p:spTree>
    <p:extLst>
      <p:ext uri="{BB962C8B-B14F-4D97-AF65-F5344CB8AC3E}">
        <p14:creationId xmlns:p14="http://schemas.microsoft.com/office/powerpoint/2010/main" val="26026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IPSO Smart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Meta-model, based on OMA LWM2M, consisting of reusable definitions for: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bjects, which encapsulate some modular function like a measurement </a:t>
            </a:r>
          </a:p>
          <a:p>
            <a:pPr lvl="1"/>
            <a:r>
              <a:rPr lang="en-US" dirty="0" smtClean="0"/>
              <a:t>Resources, which each represent a simple value that exposes or describes the function of the Object</a:t>
            </a:r>
          </a:p>
          <a:p>
            <a:pPr lvl="1"/>
            <a:r>
              <a:rPr lang="en-US" dirty="0" smtClean="0"/>
              <a:t>An Object is a collection of Resources</a:t>
            </a:r>
          </a:p>
          <a:p>
            <a:r>
              <a:rPr lang="en-US" dirty="0" smtClean="0"/>
              <a:t>Semantic interoperability is achieved through a pre-defined set of Object and Resource identifiers</a:t>
            </a:r>
          </a:p>
          <a:p>
            <a:r>
              <a:rPr lang="en-US" dirty="0" smtClean="0"/>
              <a:t>LWM2M Protocol "baggage" and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7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IPSO Temperature Object Definition </a:t>
            </a:r>
            <a:r>
              <a:rPr lang="mr-IN" dirty="0" smtClean="0"/>
              <a:t>–</a:t>
            </a:r>
            <a:r>
              <a:rPr lang="en-US" dirty="0" smtClean="0"/>
              <a:t> also XML 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03840"/>
              </p:ext>
            </p:extLst>
          </p:nvPr>
        </p:nvGraphicFramePr>
        <p:xfrm>
          <a:off x="503957" y="1904061"/>
          <a:ext cx="8011390" cy="731520"/>
        </p:xfrm>
        <a:graphic>
          <a:graphicData uri="http://schemas.openxmlformats.org/drawingml/2006/table">
            <a:tbl>
              <a:tblPr/>
              <a:tblGrid>
                <a:gridCol w="1602278"/>
                <a:gridCol w="936246"/>
                <a:gridCol w="1868269"/>
                <a:gridCol w="1551612"/>
                <a:gridCol w="205298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NewRomanPS" charset="0"/>
                        </a:rPr>
                        <a:t>Object 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NewRomanPS" charset="0"/>
                        </a:rPr>
                        <a:t>Object ID 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NewRomanPS" charset="0"/>
                        </a:rPr>
                        <a:t>Object URN 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NewRomanPS" charset="0"/>
                        </a:rPr>
                        <a:t>Multiple Instances? 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NewRomanPS" charset="0"/>
                        </a:rPr>
                        <a:t>Description 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CB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NewRomanPS" charset="0"/>
                        </a:rPr>
                        <a:t>IPSO Temperature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NewRomanPSMT" charset="0"/>
                        </a:rPr>
                        <a:t>3303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NewRomanPSMT" charset="0"/>
                        </a:rPr>
                        <a:t>urn:oma:lwm2m:ext:3303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NewRomanPSMT" charset="0"/>
                        </a:rPr>
                        <a:t>Yes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NewRomanPSMT" charset="0"/>
                        </a:rPr>
                        <a:t>Temperature sensor, example units = </a:t>
                      </a:r>
                      <a:r>
                        <a:rPr lang="en-US" sz="1200" dirty="0" err="1">
                          <a:effectLst/>
                          <a:latin typeface="TimesNewRomanPSMT" charset="0"/>
                        </a:rPr>
                        <a:t>Cel</a:t>
                      </a:r>
                      <a:r>
                        <a:rPr lang="en-US" sz="1200" dirty="0">
                          <a:effectLst/>
                          <a:latin typeface="TimesNewRomanPSMT" charset="0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1718"/>
              </p:ext>
            </p:extLst>
          </p:nvPr>
        </p:nvGraphicFramePr>
        <p:xfrm>
          <a:off x="503962" y="2756670"/>
          <a:ext cx="8011386" cy="3605091"/>
        </p:xfrm>
        <a:graphic>
          <a:graphicData uri="http://schemas.openxmlformats.org/drawingml/2006/table">
            <a:tbl>
              <a:tblPr/>
              <a:tblGrid>
                <a:gridCol w="890154"/>
                <a:gridCol w="890154"/>
                <a:gridCol w="890154"/>
                <a:gridCol w="890154"/>
                <a:gridCol w="890154"/>
                <a:gridCol w="604404"/>
                <a:gridCol w="1175904"/>
                <a:gridCol w="890154"/>
                <a:gridCol w="890154"/>
              </a:tblGrid>
              <a:tr h="19848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Resource Name </a:t>
                      </a:r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Resource ID </a:t>
                      </a:r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Type </a:t>
                      </a:r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Multiple Instances? </a:t>
                      </a:r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Mandatory </a:t>
                      </a:r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Type </a:t>
                      </a:r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Range or Enumeration </a:t>
                      </a:r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Units </a:t>
                      </a:r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29528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Sensor Value </a:t>
                      </a:r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5700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Mandatory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Float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361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Units </a:t>
                      </a:r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5701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Optional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String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64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Min Measured Value </a:t>
                      </a:r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5601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Optional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Float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Same as Measured </a:t>
                      </a:r>
                      <a:r>
                        <a:rPr lang="en-US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 </a:t>
                      </a:r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Same as Measured </a:t>
                      </a:r>
                      <a:r>
                        <a:rPr lang="en-US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 </a:t>
                      </a:r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64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Max Measured Value </a:t>
                      </a:r>
                      <a:endParaRPr lang="en-US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5602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Optional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Float </a:t>
                      </a: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Same as Measured </a:t>
                      </a:r>
                      <a:r>
                        <a:rPr lang="en-US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 </a:t>
                      </a:r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Same as Measured </a:t>
                      </a:r>
                      <a:r>
                        <a:rPr lang="en-US" sz="12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 </a:t>
                      </a:r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2162" marR="62162" marT="31081" marB="31081"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5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IPSO Temperature Object Representation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3491" y="2691245"/>
            <a:ext cx="40446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 /3303/0 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"3303/0/" },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{"n": "5700", "v": 27},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{"n": "5701", "v":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 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{"n": "5601", "v": 22 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{"n": "5602", "v": 40,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{"n": "5603", "v": 0 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{"n": "5604", "v": 100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0818"/>
            <a:ext cx="7886700" cy="4826145"/>
          </a:xfrm>
        </p:spPr>
        <p:txBody>
          <a:bodyPr/>
          <a:lstStyle/>
          <a:p>
            <a:r>
              <a:rPr lang="en-US" dirty="0" smtClean="0"/>
              <a:t>OCF uses a meta model consisting of Resources that expose multiple Properties</a:t>
            </a:r>
          </a:p>
          <a:p>
            <a:r>
              <a:rPr lang="en-US" dirty="0" smtClean="0"/>
              <a:t>The format is a JSON-like object with named properties</a:t>
            </a:r>
          </a:p>
          <a:p>
            <a:r>
              <a:rPr lang="en-US" dirty="0" smtClean="0"/>
              <a:t>RAML and JSON Schema are used to specify the properties of a typed resource and the possible interactions as CRUD operations</a:t>
            </a:r>
          </a:p>
          <a:p>
            <a:r>
              <a:rPr lang="en-US" dirty="0" smtClean="0"/>
              <a:t>OCF uses RFC 6690 style links to index resources and create collections of resources</a:t>
            </a:r>
          </a:p>
          <a:p>
            <a:r>
              <a:rPr lang="en-US" dirty="0" smtClean="0"/>
              <a:t>OCF allows links and batch interactions on a collection resource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5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 </a:t>
            </a:r>
            <a:r>
              <a:rPr lang="mr-IN" dirty="0" smtClean="0"/>
              <a:t>–</a:t>
            </a:r>
            <a:r>
              <a:rPr lang="en-US" dirty="0" smtClean="0"/>
              <a:t> Temperature Resource using IPSO identifiers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44806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GET /3303/0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"5700": 27,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"5701":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"5601": 22,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"5602": 40,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"5603": 0 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"5604": 100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9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 </a:t>
            </a:r>
            <a:r>
              <a:rPr lang="mr-IN" dirty="0" smtClean="0"/>
              <a:t>–</a:t>
            </a:r>
            <a:r>
              <a:rPr lang="en-US" dirty="0" smtClean="0"/>
              <a:t> Temperature resource Re-using OCF Identifiers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4336" y="3787914"/>
            <a:ext cx="5787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GET /example/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temperature?if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oicif.s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"temperature": 27,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"units":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"range": [0, 100],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"minimum": 22,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"maximum": 40,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resetminmax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false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4336" y="1856943"/>
            <a:ext cx="6546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GET /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oic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res?if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oicif.ll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"/exa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mple/temperature"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"if": ["oic.if.baseline","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oic.if.s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oic.r.temperature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oic.r.minmax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9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1254</Words>
  <Application>Microsoft Macintosh PowerPoint</Application>
  <PresentationFormat>Letter Paper (8.5x11 in)</PresentationFormat>
  <Paragraphs>265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Courier</vt:lpstr>
      <vt:lpstr>Mangal</vt:lpstr>
      <vt:lpstr>Times New Roman</vt:lpstr>
      <vt:lpstr>TimesNewRomanPS</vt:lpstr>
      <vt:lpstr>TimesNewRomanPSMT</vt:lpstr>
      <vt:lpstr>Arial</vt:lpstr>
      <vt:lpstr>Office Theme</vt:lpstr>
      <vt:lpstr>Semantic Interoperability</vt:lpstr>
      <vt:lpstr>Outline</vt:lpstr>
      <vt:lpstr>Semantic Interoperability</vt:lpstr>
      <vt:lpstr>IPSO Smart Objects</vt:lpstr>
      <vt:lpstr>Example: IPSO Temperature Object Definition – also XML file</vt:lpstr>
      <vt:lpstr>IPSO Temperature Object Representation</vt:lpstr>
      <vt:lpstr>OCF</vt:lpstr>
      <vt:lpstr>OCF Example – Temperature Resource using IPSO identifiers</vt:lpstr>
      <vt:lpstr>OCF Example – Temperature resource Re-using OCF Identifiers</vt:lpstr>
      <vt:lpstr>Semantic Interoperability using IPSO and OCF </vt:lpstr>
      <vt:lpstr>De-coupled approach</vt:lpstr>
      <vt:lpstr>Layered Scope in Data Models and Information Models</vt:lpstr>
      <vt:lpstr>iotschema</vt:lpstr>
      <vt:lpstr>iotschema Capability Pattern</vt:lpstr>
      <vt:lpstr>Examples of Capabilities</vt:lpstr>
      <vt:lpstr>Example iotschema Definition</vt:lpstr>
      <vt:lpstr>Example Definition (cont'd)</vt:lpstr>
      <vt:lpstr>W3C WoT Thing Description</vt:lpstr>
      <vt:lpstr>Example Instance – TD Interaction</vt:lpstr>
      <vt:lpstr>Example Instance – TD Protocol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33</cp:revision>
  <dcterms:created xsi:type="dcterms:W3CDTF">2017-11-27T01:55:48Z</dcterms:created>
  <dcterms:modified xsi:type="dcterms:W3CDTF">2017-11-27T15:09:04Z</dcterms:modified>
</cp:coreProperties>
</file>