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7" r:id="rId3"/>
    <p:sldId id="257" r:id="rId4"/>
    <p:sldId id="260" r:id="rId5"/>
    <p:sldId id="258" r:id="rId6"/>
    <p:sldId id="259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0"/>
    <p:restoredTop sz="94650"/>
  </p:normalViewPr>
  <p:slideViewPr>
    <p:cSldViewPr snapToGrid="0" snapToObjects="1">
      <p:cViewPr varScale="1">
        <p:scale>
          <a:sx n="123" d="100"/>
          <a:sy n="123" d="100"/>
        </p:scale>
        <p:origin x="10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6331-44F4-A442-B448-77853AEB706A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430D8-85D2-9F44-9921-74F7856D2D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6331-44F4-A442-B448-77853AEB706A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430D8-85D2-9F44-9921-74F7856D2D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6331-44F4-A442-B448-77853AEB706A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430D8-85D2-9F44-9921-74F7856D2D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6331-44F4-A442-B448-77853AEB706A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430D8-85D2-9F44-9921-74F7856D2D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6331-44F4-A442-B448-77853AEB706A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430D8-85D2-9F44-9921-74F7856D2D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6331-44F4-A442-B448-77853AEB706A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430D8-85D2-9F44-9921-74F7856D2D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6331-44F4-A442-B448-77853AEB706A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430D8-85D2-9F44-9921-74F7856D2D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6331-44F4-A442-B448-77853AEB706A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430D8-85D2-9F44-9921-74F7856D2D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6331-44F4-A442-B448-77853AEB706A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430D8-85D2-9F44-9921-74F7856D2D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6331-44F4-A442-B448-77853AEB706A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430D8-85D2-9F44-9921-74F7856D2D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6331-44F4-A442-B448-77853AEB706A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430D8-85D2-9F44-9921-74F7856D2D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A6331-44F4-A442-B448-77853AEB706A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430D8-85D2-9F44-9921-74F7856D2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7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Events and Asynchronous Notification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Events, Observables, Pub/sub, and other patterns</a:t>
            </a:r>
          </a:p>
          <a:p>
            <a:r>
              <a:rPr lang="en-US" dirty="0" smtClean="0"/>
              <a:t>December 19,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791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 Binding for </a:t>
            </a:r>
            <a:r>
              <a:rPr lang="en-US" dirty="0" err="1" smtClean="0"/>
              <a:t>websockets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item is the most likely pattern, with reuse of a port for several observe relationships</a:t>
            </a:r>
          </a:p>
          <a:p>
            <a:r>
              <a:rPr lang="en-US" dirty="0" smtClean="0"/>
              <a:t>Client should be able to invoke observe and receive notifications as in the static resource pattern, transparent to the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339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 binding for Web Hooks and Dynamic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item is the only option</a:t>
            </a:r>
          </a:p>
          <a:p>
            <a:r>
              <a:rPr lang="en-US" dirty="0" smtClean="0"/>
              <a:t>Does not return an observable</a:t>
            </a:r>
          </a:p>
          <a:p>
            <a:r>
              <a:rPr lang="en-US" dirty="0" smtClean="0"/>
              <a:t>Pushes notifications to a client-specified location</a:t>
            </a:r>
          </a:p>
          <a:p>
            <a:r>
              <a:rPr lang="en-US" dirty="0" smtClean="0"/>
              <a:t>This is a different pattern for the client to understand</a:t>
            </a:r>
          </a:p>
          <a:p>
            <a:r>
              <a:rPr lang="en-US" dirty="0" smtClean="0"/>
              <a:t>Client may be able to observe the destination location (may be local to the client) as a separate operation</a:t>
            </a:r>
          </a:p>
          <a:p>
            <a:r>
              <a:rPr lang="en-US" dirty="0" smtClean="0"/>
              <a:t>Client role as third party in orchestration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84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Notification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conditional settings are input as request parameters</a:t>
            </a:r>
          </a:p>
          <a:p>
            <a:r>
              <a:rPr lang="en-US" dirty="0" smtClean="0"/>
              <a:t>Sometimes a resource configuration; applies to all requests</a:t>
            </a:r>
          </a:p>
          <a:p>
            <a:r>
              <a:rPr lang="en-US" dirty="0" smtClean="0"/>
              <a:t>Can also be attributes of a web hook or </a:t>
            </a:r>
            <a:r>
              <a:rPr lang="en-US" dirty="0" err="1" smtClean="0"/>
              <a:t>dynlink</a:t>
            </a:r>
            <a:endParaRPr lang="en-US" dirty="0" smtClean="0"/>
          </a:p>
          <a:p>
            <a:r>
              <a:rPr lang="en-US" dirty="0" smtClean="0"/>
              <a:t>Abstract part of an interaction supplies the parameters to be passed to the protocol binding</a:t>
            </a:r>
          </a:p>
          <a:p>
            <a:r>
              <a:rPr lang="en-US" dirty="0" smtClean="0"/>
              <a:t>TD may describe "set conditional parameters" as a separate interaction or included parameters in an observe interaction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750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Server/Broker reuse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Pub/Sub and </a:t>
            </a:r>
            <a:r>
              <a:rPr lang="en-US" dirty="0" err="1" smtClean="0"/>
              <a:t>websockets</a:t>
            </a:r>
            <a:r>
              <a:rPr lang="en-US" dirty="0" smtClean="0"/>
              <a:t> may re-use a base address for many observe relationships</a:t>
            </a:r>
          </a:p>
          <a:p>
            <a:r>
              <a:rPr lang="en-US" dirty="0" smtClean="0"/>
              <a:t>Setup/Initialization/Connection phase before clients can use observe/subscribe</a:t>
            </a:r>
          </a:p>
          <a:p>
            <a:r>
              <a:rPr lang="en-US" dirty="0" smtClean="0"/>
              <a:t>TD extensions to the base item could facilitate this (see issue #14)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042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33954"/>
            <a:ext cx="7886700" cy="1325563"/>
          </a:xfrm>
        </p:spPr>
        <p:txBody>
          <a:bodyPr/>
          <a:lstStyle/>
          <a:p>
            <a:r>
              <a:rPr lang="en-US" dirty="0" smtClean="0"/>
              <a:t>Bindings for created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87661"/>
            <a:ext cx="7886700" cy="4351338"/>
          </a:xfrm>
        </p:spPr>
        <p:txBody>
          <a:bodyPr/>
          <a:lstStyle/>
          <a:p>
            <a:r>
              <a:rPr lang="en-US" dirty="0" err="1" smtClean="0"/>
              <a:t>outputData</a:t>
            </a:r>
            <a:r>
              <a:rPr lang="en-US" dirty="0" smtClean="0"/>
              <a:t> is generated by the created item</a:t>
            </a:r>
          </a:p>
          <a:p>
            <a:r>
              <a:rPr lang="en-US" dirty="0" smtClean="0"/>
              <a:t>The location of the created item is returned when the observe form is processed</a:t>
            </a:r>
          </a:p>
          <a:p>
            <a:r>
              <a:rPr lang="en-US" dirty="0" smtClean="0"/>
              <a:t>A representation of the created item may be returned in the response payload of the observe</a:t>
            </a:r>
          </a:p>
          <a:p>
            <a:r>
              <a:rPr lang="en-US" dirty="0" smtClean="0"/>
              <a:t>There can be forms pre-loaded into the TD that describe the operations on the created items</a:t>
            </a:r>
          </a:p>
          <a:p>
            <a:r>
              <a:rPr lang="en-US" dirty="0" smtClean="0"/>
              <a:t>The forms for created items would have </a:t>
            </a:r>
            <a:r>
              <a:rPr lang="en-US" dirty="0" err="1" smtClean="0"/>
              <a:t>href</a:t>
            </a:r>
            <a:r>
              <a:rPr lang="en-US" dirty="0" smtClean="0"/>
              <a:t> place holders that are filled in from the create operation response data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222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form for dynamically creating an item</a:t>
            </a:r>
            <a:endParaRPr lang="en-US" dirty="0"/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"form": [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": "/example/event",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rel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" : ["observe"],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observeMethod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": "create",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http:methodName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http:post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 "</a:t>
            </a:r>
            <a:r>
              <a:rPr lang="en-US" sz="1600" b="1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http:responseHeader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   "</a:t>
            </a:r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http:fieldName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": "Location",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   "</a:t>
            </a:r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http:fieldValue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": { "@type": "</a:t>
            </a:r>
            <a:r>
              <a:rPr lang="en-US" sz="1600" b="1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td:uriLocation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"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  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} //(continued)</a:t>
            </a:r>
          </a:p>
        </p:txBody>
      </p:sp>
    </p:spTree>
    <p:extLst>
      <p:ext uri="{BB962C8B-B14F-4D97-AF65-F5344CB8AC3E}">
        <p14:creationId xmlns:p14="http://schemas.microsoft.com/office/powerpoint/2010/main" val="1717870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04" y="0"/>
            <a:ext cx="7886700" cy="1325563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nteracting with created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3" y="1044969"/>
            <a:ext cx="4860471" cy="5906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 {</a:t>
            </a:r>
          </a:p>
          <a:p>
            <a:pPr marL="0" indent="0">
              <a:buNone/>
            </a:pP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 "</a:t>
            </a:r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":{"@type": "</a:t>
            </a:r>
            <a:r>
              <a:rPr lang="en-US" sz="1600" b="1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td:uriLocation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"},</a:t>
            </a:r>
          </a:p>
          <a:p>
            <a:pPr marL="0" indent="0">
              <a:buNone/>
            </a:pP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 "</a:t>
            </a:r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rel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": ["</a:t>
            </a:r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observeCancel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"],</a:t>
            </a:r>
          </a:p>
          <a:p>
            <a:pPr marL="0" indent="0">
              <a:buNone/>
            </a:pP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 "</a:t>
            </a:r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http:methodName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http:delete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pPr marL="0" indent="0">
              <a:buNone/>
            </a:pP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pPr marL="0" indent="0">
              <a:buNone/>
            </a:pP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":{"@type": "</a:t>
            </a:r>
            <a:r>
              <a:rPr lang="en-US" sz="1600" b="1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td:uriLocation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"},</a:t>
            </a:r>
          </a:p>
          <a:p>
            <a:pPr marL="0" indent="0">
              <a:buNone/>
            </a:pP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rel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["</a:t>
            </a:r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getEvents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"],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http:methodName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http:get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pPr marL="0" indent="0">
              <a:buNone/>
            </a:pP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 },</a:t>
            </a:r>
          </a:p>
          <a:p>
            <a:pPr marL="0" indent="0">
              <a:buNone/>
            </a:pP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 {</a:t>
            </a:r>
          </a:p>
          <a:p>
            <a:pPr marL="0" indent="0">
              <a:buNone/>
            </a:pP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":{"@type": "</a:t>
            </a:r>
            <a:r>
              <a:rPr lang="en-US" sz="1600" b="1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td:uriLocation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"},</a:t>
            </a:r>
          </a:p>
          <a:p>
            <a:pPr marL="0" indent="0">
              <a:buNone/>
            </a:pP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rel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["</a:t>
            </a:r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updateEvents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"],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http:methodName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http:put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pPr marL="0" indent="0">
              <a:buNone/>
            </a:pP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]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1600" b="1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449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2098"/>
            <a:ext cx="7886700" cy="1325563"/>
          </a:xfrm>
        </p:spPr>
        <p:txBody>
          <a:bodyPr/>
          <a:lstStyle/>
          <a:p>
            <a:r>
              <a:rPr lang="en-US" dirty="0" smtClean="0"/>
              <a:t>Dynamically created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07661"/>
            <a:ext cx="7886700" cy="4351338"/>
          </a:xfrm>
        </p:spPr>
        <p:txBody>
          <a:bodyPr/>
          <a:lstStyle/>
          <a:p>
            <a:r>
              <a:rPr lang="en-US" dirty="0" err="1" smtClean="0"/>
              <a:t>Outputdata</a:t>
            </a:r>
            <a:r>
              <a:rPr lang="en-US" dirty="0" smtClean="0"/>
              <a:t> constructs can describe the payload and data constraints</a:t>
            </a:r>
          </a:p>
          <a:p>
            <a:r>
              <a:rPr lang="en-US" dirty="0" smtClean="0"/>
              <a:t>output links (</a:t>
            </a:r>
            <a:r>
              <a:rPr lang="en-US" dirty="0" err="1" smtClean="0"/>
              <a:t>rel</a:t>
            </a:r>
            <a:r>
              <a:rPr lang="en-US" dirty="0" smtClean="0"/>
              <a:t>=</a:t>
            </a:r>
            <a:r>
              <a:rPr lang="en-US" dirty="0" err="1" smtClean="0"/>
              <a:t>actionStatus</a:t>
            </a:r>
            <a:r>
              <a:rPr lang="en-US" dirty="0" smtClean="0"/>
              <a:t>, </a:t>
            </a:r>
            <a:r>
              <a:rPr lang="en-US" dirty="0" err="1" smtClean="0"/>
              <a:t>rel</a:t>
            </a:r>
            <a:r>
              <a:rPr lang="en-US" dirty="0" smtClean="0"/>
              <a:t>=</a:t>
            </a:r>
            <a:r>
              <a:rPr lang="en-US" dirty="0" err="1" smtClean="0"/>
              <a:t>actionCancel</a:t>
            </a:r>
            <a:r>
              <a:rPr lang="en-US" dirty="0" smtClean="0"/>
              <a:t>, </a:t>
            </a:r>
            <a:r>
              <a:rPr lang="en-US" dirty="0" err="1" smtClean="0"/>
              <a:t>rel</a:t>
            </a:r>
            <a:r>
              <a:rPr lang="en-US" dirty="0" smtClean="0"/>
              <a:t>=</a:t>
            </a:r>
            <a:r>
              <a:rPr lang="en-US" dirty="0" err="1" smtClean="0"/>
              <a:t>actionUpdate</a:t>
            </a:r>
            <a:r>
              <a:rPr lang="en-US" dirty="0" smtClean="0"/>
              <a:t>) can describe the messages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 err="1" smtClean="0"/>
              <a:t>href</a:t>
            </a:r>
            <a:r>
              <a:rPr lang="en-US" dirty="0" smtClean="0"/>
              <a:t> will be unknown until the Action is invoked</a:t>
            </a:r>
          </a:p>
          <a:p>
            <a:r>
              <a:rPr lang="en-US" dirty="0" smtClean="0"/>
              <a:t>A form entry that has a variable for the </a:t>
            </a:r>
            <a:r>
              <a:rPr lang="en-US" dirty="0" err="1" smtClean="0"/>
              <a:t>href</a:t>
            </a:r>
            <a:r>
              <a:rPr lang="en-US" dirty="0" smtClean="0"/>
              <a:t> field would be a potential design direction</a:t>
            </a:r>
          </a:p>
          <a:p>
            <a:r>
              <a:rPr lang="en-US" dirty="0" smtClean="0"/>
              <a:t>The variable would be filled in using the returned location pointer after the action is invoked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invokeAction</a:t>
            </a:r>
            <a:r>
              <a:rPr lang="en-US" dirty="0" smtClean="0"/>
              <a:t> form could specify the create pattern using a relation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26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3869"/>
            <a:ext cx="7886700" cy="1325563"/>
          </a:xfrm>
        </p:spPr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Form </a:t>
            </a:r>
            <a:r>
              <a:rPr lang="en-US" dirty="0" smtClean="0"/>
              <a:t>for created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29432"/>
            <a:ext cx="4860471" cy="48332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"form": [</a:t>
            </a:r>
          </a:p>
          <a:p>
            <a:pPr marL="0" indent="0">
              <a:buNone/>
            </a:pP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 "</a:t>
            </a:r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": "/example/actions",</a:t>
            </a:r>
          </a:p>
          <a:p>
            <a:pPr marL="0" indent="0">
              <a:buNone/>
            </a:pP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 "</a:t>
            </a:r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rel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" : ["</a:t>
            </a:r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invokeAction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"],</a:t>
            </a:r>
          </a:p>
          <a:p>
            <a:pPr marL="0" indent="0">
              <a:buNone/>
            </a:pP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 "</a:t>
            </a:r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invokeMethod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createAction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pPr marL="0" indent="0">
              <a:buNone/>
            </a:pP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 "</a:t>
            </a:r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http:methodName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http:post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pPr marL="0" indent="0">
              <a:buNone/>
            </a:pP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pPr marL="0" indent="0">
              <a:buNone/>
            </a:pP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 "</a:t>
            </a:r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":{"@type": "</a:t>
            </a:r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td:uriLocation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"},</a:t>
            </a:r>
          </a:p>
          <a:p>
            <a:pPr marL="0" indent="0">
              <a:buNone/>
            </a:pP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 "</a:t>
            </a:r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rel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": ["</a:t>
            </a:r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actionCancel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"],</a:t>
            </a:r>
          </a:p>
          <a:p>
            <a:pPr marL="0" indent="0">
              <a:buNone/>
            </a:pP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 "</a:t>
            </a:r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http:methodName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http:delete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pPr marL="0" indent="0">
              <a:buNone/>
            </a:pP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pPr marL="0" indent="0">
              <a:buNone/>
            </a:pP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  </a:t>
            </a:r>
            <a:endParaRPr lang="en-US" sz="1600" b="1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30486" y="1429432"/>
            <a:ext cx="4963886" cy="4833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":{"@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type": "</a:t>
            </a:r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td:uriLocation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"},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rel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": ["</a:t>
            </a:r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actionStatus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"],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http:methodName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http:get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 },</a:t>
            </a:r>
          </a:p>
          <a:p>
            <a:pPr marL="0" indent="0">
              <a:buNone/>
            </a:pP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{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":{"@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type": "</a:t>
            </a:r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td:uriLocation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"},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rel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["</a:t>
            </a:r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actionUpdate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"],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http:methodName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http:put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"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]</a:t>
            </a:r>
            <a:endParaRPr lang="en-US" sz="1600" b="1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66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 can be combined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status of the action can be returned in the response payload when the Action is invoked and the new resource is created</a:t>
            </a:r>
          </a:p>
          <a:p>
            <a:r>
              <a:rPr lang="en-US" dirty="0" smtClean="0"/>
              <a:t>The location of the created resource may be returned in the initial response payload, or in a header field, or both</a:t>
            </a:r>
          </a:p>
          <a:p>
            <a:r>
              <a:rPr lang="en-US" dirty="0" smtClean="0"/>
              <a:t>The response to Action Invoke may be itself be an observable and return asynchronous status updates in response to the Action invocation</a:t>
            </a:r>
          </a:p>
        </p:txBody>
      </p:sp>
    </p:spTree>
    <p:extLst>
      <p:ext uri="{BB962C8B-B14F-4D97-AF65-F5344CB8AC3E}">
        <p14:creationId xmlns:p14="http://schemas.microsoft.com/office/powerpoint/2010/main" val="1465514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Events vs. Property Notifications</a:t>
            </a:r>
          </a:p>
          <a:p>
            <a:r>
              <a:rPr lang="en-US" dirty="0" smtClean="0"/>
              <a:t>Asynchronous Notification patterns</a:t>
            </a:r>
          </a:p>
          <a:p>
            <a:r>
              <a:rPr lang="en-US" dirty="0" smtClean="0"/>
              <a:t>Conditional Notification patterns</a:t>
            </a:r>
          </a:p>
          <a:p>
            <a:r>
              <a:rPr lang="en-US" dirty="0"/>
              <a:t>C</a:t>
            </a:r>
            <a:r>
              <a:rPr lang="en-US" dirty="0" smtClean="0"/>
              <a:t>reated item pattern for Events</a:t>
            </a:r>
          </a:p>
          <a:p>
            <a:r>
              <a:rPr lang="en-US" dirty="0" smtClean="0"/>
              <a:t>Actions using created 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141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0954"/>
            <a:ext cx="7886700" cy="1325563"/>
          </a:xfrm>
        </p:spPr>
        <p:txBody>
          <a:bodyPr/>
          <a:lstStyle/>
          <a:p>
            <a:r>
              <a:rPr lang="en-US" dirty="0" smtClean="0"/>
              <a:t>Describe the response header in the transport vocabulary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62050" y="1690689"/>
            <a:ext cx="6697436" cy="4833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"form": [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": "/example/actions",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rel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" : ["</a:t>
            </a:r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invokeAction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"],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invokeMethod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": "create",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http:methodName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http:post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 "</a:t>
            </a:r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http:responseHeader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   "</a:t>
            </a:r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http:fieldName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": "Location",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   "</a:t>
            </a:r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http:fieldValue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": { "@type": "</a:t>
            </a:r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td:uriLocation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"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  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]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  </a:t>
            </a:r>
            <a:endParaRPr lang="en-US" sz="1600" b="1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472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993" y="136526"/>
            <a:ext cx="7886700" cy="1325563"/>
          </a:xfrm>
        </p:spPr>
        <p:txBody>
          <a:bodyPr/>
          <a:lstStyle/>
          <a:p>
            <a:r>
              <a:rPr lang="en-US" dirty="0" smtClean="0"/>
              <a:t>Location in the response payload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62050" y="1371600"/>
            <a:ext cx="6174921" cy="53993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outputData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"type": "object",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"field": [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  "name": "id",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  "value": { "@type": "</a:t>
            </a:r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td:uriLocation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"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 },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   "name": "</a:t>
            </a:r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currentStatus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   "value": { "@type": "</a:t>
            </a:r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td:actionStatus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"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 }</a:t>
            </a:r>
          </a:p>
          <a:p>
            <a:pPr marL="0" indent="0">
              <a:buNone/>
            </a:pP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  {</a:t>
            </a:r>
          </a:p>
          <a:p>
            <a:pPr marL="0" indent="0">
              <a:buNone/>
            </a:pP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    "name": "</a:t>
            </a:r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createdAt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    "value": { "@type": "</a:t>
            </a:r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td:actionInvokeTime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" 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308629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vs. Property State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Events may be used when a simple property state change is not sufficient</a:t>
            </a:r>
          </a:p>
          <a:p>
            <a:r>
              <a:rPr lang="en-US" dirty="0" smtClean="0"/>
              <a:t>Examples: </a:t>
            </a:r>
            <a:r>
              <a:rPr lang="en-US" dirty="0" err="1" smtClean="0"/>
              <a:t>shortpress</a:t>
            </a:r>
            <a:r>
              <a:rPr lang="en-US" dirty="0" smtClean="0"/>
              <a:t>, </a:t>
            </a:r>
            <a:r>
              <a:rPr lang="en-US" dirty="0" err="1" smtClean="0"/>
              <a:t>longpress</a:t>
            </a:r>
            <a:r>
              <a:rPr lang="en-US" dirty="0" smtClean="0"/>
              <a:t>, button </a:t>
            </a:r>
            <a:r>
              <a:rPr lang="en-US" dirty="0"/>
              <a:t>held</a:t>
            </a:r>
            <a:endParaRPr lang="en-US" dirty="0" smtClean="0"/>
          </a:p>
          <a:p>
            <a:r>
              <a:rPr lang="en-US" dirty="0" smtClean="0"/>
              <a:t>Also for significant state changes that follow a common pattern, e.g. high abnormal reading</a:t>
            </a:r>
          </a:p>
          <a:p>
            <a:r>
              <a:rPr lang="en-US" dirty="0"/>
              <a:t>Events emit </a:t>
            </a:r>
            <a:r>
              <a:rPr lang="en-US" dirty="0" err="1"/>
              <a:t>outputData</a:t>
            </a:r>
            <a:r>
              <a:rPr lang="en-US" dirty="0"/>
              <a:t> representations</a:t>
            </a:r>
          </a:p>
          <a:p>
            <a:r>
              <a:rPr lang="en-US" dirty="0" smtClean="0"/>
              <a:t>Event Notifications may reuse the same patterns as property state change Notifications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76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should the interaction abstraction for Events be?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location, like a property or action, which emits representations of state changes</a:t>
            </a:r>
          </a:p>
          <a:p>
            <a:r>
              <a:rPr lang="en-US" dirty="0" err="1" smtClean="0"/>
              <a:t>OutputData</a:t>
            </a:r>
            <a:r>
              <a:rPr lang="en-US" dirty="0" smtClean="0"/>
              <a:t> describes the message payload or other representation, with data fields</a:t>
            </a:r>
            <a:endParaRPr lang="en-US" dirty="0"/>
          </a:p>
          <a:p>
            <a:r>
              <a:rPr lang="en-US" dirty="0" smtClean="0"/>
              <a:t>The Event Interaction Form may describe an operation where an observable item is created, or it may point to an existing observable item</a:t>
            </a:r>
          </a:p>
          <a:p>
            <a:r>
              <a:rPr lang="en-US" dirty="0" smtClean="0"/>
              <a:t>Event may optionally offer a </a:t>
            </a:r>
            <a:r>
              <a:rPr lang="en-US" dirty="0" err="1" smtClean="0"/>
              <a:t>getEvents</a:t>
            </a:r>
            <a:r>
              <a:rPr lang="en-US" dirty="0" smtClean="0"/>
              <a:t> form that allows batch retrieval of events</a:t>
            </a:r>
          </a:p>
        </p:txBody>
      </p:sp>
    </p:spTree>
    <p:extLst>
      <p:ext uri="{BB962C8B-B14F-4D97-AF65-F5344CB8AC3E}">
        <p14:creationId xmlns:p14="http://schemas.microsoft.com/office/powerpoint/2010/main" val="2105455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 Patterns (Events and Properties)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687" y="1981489"/>
            <a:ext cx="7886700" cy="4351338"/>
          </a:xfrm>
        </p:spPr>
        <p:txBody>
          <a:bodyPr/>
          <a:lstStyle/>
          <a:p>
            <a:r>
              <a:rPr lang="en-US" dirty="0" err="1" smtClean="0"/>
              <a:t>CoAP</a:t>
            </a:r>
            <a:r>
              <a:rPr lang="en-US" dirty="0" smtClean="0"/>
              <a:t> Observe, extended GET</a:t>
            </a:r>
          </a:p>
          <a:p>
            <a:r>
              <a:rPr lang="en-US" dirty="0" smtClean="0"/>
              <a:t>HTTP </a:t>
            </a:r>
            <a:r>
              <a:rPr lang="en-US" dirty="0" err="1" smtClean="0"/>
              <a:t>EventSource</a:t>
            </a:r>
            <a:endParaRPr lang="en-US" dirty="0" smtClean="0"/>
          </a:p>
          <a:p>
            <a:r>
              <a:rPr lang="en-US" dirty="0" smtClean="0"/>
              <a:t>HTTP Long Poll</a:t>
            </a:r>
          </a:p>
          <a:p>
            <a:r>
              <a:rPr lang="en-US" dirty="0" smtClean="0"/>
              <a:t>MQTT Publish/Subscribe</a:t>
            </a:r>
          </a:p>
          <a:p>
            <a:r>
              <a:rPr lang="en-US" dirty="0" err="1" smtClean="0"/>
              <a:t>Websockets</a:t>
            </a:r>
            <a:endParaRPr lang="en-US" dirty="0" smtClean="0"/>
          </a:p>
          <a:p>
            <a:r>
              <a:rPr lang="en-US" dirty="0" smtClean="0"/>
              <a:t>Web Hook</a:t>
            </a:r>
          </a:p>
          <a:p>
            <a:r>
              <a:rPr lang="en-US" dirty="0" smtClean="0"/>
              <a:t>Dynamic Link to another resource</a:t>
            </a:r>
          </a:p>
          <a:p>
            <a:r>
              <a:rPr lang="en-US" dirty="0" smtClean="0"/>
              <a:t>Monitor resource that can be observed or retrieved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813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Created Resource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notifications are received by observing a static or pre-existing resource or item</a:t>
            </a:r>
          </a:p>
          <a:p>
            <a:r>
              <a:rPr lang="en-US" dirty="0" smtClean="0"/>
              <a:t>Sometimes notifications are received by creating a resource or item, then interacting with the created item</a:t>
            </a:r>
          </a:p>
          <a:p>
            <a:pPr lvl="1"/>
            <a:r>
              <a:rPr lang="en-US" dirty="0" smtClean="0"/>
              <a:t>New MQTT Topic, </a:t>
            </a:r>
          </a:p>
          <a:p>
            <a:pPr lvl="1"/>
            <a:r>
              <a:rPr lang="en-US" dirty="0" err="1" smtClean="0"/>
              <a:t>websocket</a:t>
            </a:r>
            <a:r>
              <a:rPr lang="en-US" dirty="0" smtClean="0"/>
              <a:t> or Event Source tag, </a:t>
            </a:r>
          </a:p>
          <a:p>
            <a:pPr lvl="1"/>
            <a:r>
              <a:rPr lang="en-US" dirty="0" err="1" smtClean="0"/>
              <a:t>monitior</a:t>
            </a:r>
            <a:r>
              <a:rPr lang="en-US" dirty="0" smtClean="0"/>
              <a:t> resource to observe, </a:t>
            </a:r>
          </a:p>
          <a:p>
            <a:pPr lvl="1"/>
            <a:r>
              <a:rPr lang="en-US" dirty="0" smtClean="0"/>
              <a:t>web hook or dynamic link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075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should the binding for events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as the binding for observing properties </a:t>
            </a:r>
          </a:p>
          <a:p>
            <a:r>
              <a:rPr lang="en-US" dirty="0" smtClean="0"/>
              <a:t>Same set of methods for receiving notifications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''''''''''''''''''''''''''''''''''''''''''''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1168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 binding for </a:t>
            </a:r>
            <a:r>
              <a:rPr lang="en-US" dirty="0" err="1" smtClean="0"/>
              <a:t>CoAP</a:t>
            </a:r>
            <a:r>
              <a:rPr lang="en-US" dirty="0" smtClean="0"/>
              <a:t> Observe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resource is the common pattern</a:t>
            </a:r>
          </a:p>
          <a:p>
            <a:r>
              <a:rPr lang="en-US" dirty="0" smtClean="0"/>
              <a:t>Existing pattern covers </a:t>
            </a:r>
            <a:r>
              <a:rPr lang="en-US" dirty="0" err="1" smtClean="0"/>
              <a:t>CoAP</a:t>
            </a:r>
            <a:r>
              <a:rPr lang="en-US" dirty="0" smtClean="0"/>
              <a:t> Observe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450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 Binding for Pub/Sub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pattern using MQTT vocabulary as per the current examples</a:t>
            </a:r>
          </a:p>
          <a:p>
            <a:r>
              <a:rPr lang="en-US" dirty="0" smtClean="0"/>
              <a:t>Dynamic topic creation pattern should result in the same subscription operation as the static pattern</a:t>
            </a:r>
          </a:p>
          <a:p>
            <a:r>
              <a:rPr lang="en-US" dirty="0" smtClean="0"/>
              <a:t>Client should not need to adapt at the application level, just use the observe form whether the topic is static or created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301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</TotalTime>
  <Words>1239</Words>
  <Application>Microsoft Macintosh PowerPoint</Application>
  <PresentationFormat>Letter Paper (8.5x11 in)</PresentationFormat>
  <Paragraphs>203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Calibri Light</vt:lpstr>
      <vt:lpstr>Courier</vt:lpstr>
      <vt:lpstr>Arial</vt:lpstr>
      <vt:lpstr>Office Theme</vt:lpstr>
      <vt:lpstr>Events and Asynchronous Notification</vt:lpstr>
      <vt:lpstr>Contents</vt:lpstr>
      <vt:lpstr>Event vs. Property State Change</vt:lpstr>
      <vt:lpstr>What should the interaction abstraction for Events be?</vt:lpstr>
      <vt:lpstr>Notification Patterns (Events and Properties)</vt:lpstr>
      <vt:lpstr>Created Resource pattern</vt:lpstr>
      <vt:lpstr>How should the binding for events work?</vt:lpstr>
      <vt:lpstr>Notification binding for CoAP Observe</vt:lpstr>
      <vt:lpstr>Notification Binding for Pub/Sub</vt:lpstr>
      <vt:lpstr>Notification Binding for websockets</vt:lpstr>
      <vt:lpstr>Notification binding for Web Hooks and Dynamic Links</vt:lpstr>
      <vt:lpstr>Conditional Notification Binding</vt:lpstr>
      <vt:lpstr>Server/Broker reuse</vt:lpstr>
      <vt:lpstr>Bindings for created items</vt:lpstr>
      <vt:lpstr>Example form for dynamically creating an item</vt:lpstr>
      <vt:lpstr>Interacting with created items</vt:lpstr>
      <vt:lpstr>Dynamically created actions</vt:lpstr>
      <vt:lpstr>Example Form for created action</vt:lpstr>
      <vt:lpstr>Patterns can be combined</vt:lpstr>
      <vt:lpstr>Describe the response header in the transport vocabulary</vt:lpstr>
      <vt:lpstr>Location in the response payload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Asynchronous Notification</dc:title>
  <dc:creator>Michael Koster</dc:creator>
  <cp:lastModifiedBy>Michael Koster</cp:lastModifiedBy>
  <cp:revision>51</cp:revision>
  <cp:lastPrinted>2017-12-19T08:39:31Z</cp:lastPrinted>
  <dcterms:created xsi:type="dcterms:W3CDTF">2017-12-19T06:05:55Z</dcterms:created>
  <dcterms:modified xsi:type="dcterms:W3CDTF">2017-12-19T08:41:34Z</dcterms:modified>
</cp:coreProperties>
</file>