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6" r:id="rId6"/>
    <p:sldId id="264" r:id="rId7"/>
    <p:sldId id="260" r:id="rId8"/>
    <p:sldId id="261" r:id="rId9"/>
    <p:sldId id="262" r:id="rId10"/>
    <p:sldId id="263" r:id="rId11"/>
    <p:sldId id="267" r:id="rId12"/>
    <p:sldId id="268" r:id="rId13"/>
    <p:sldId id="258" r:id="rId14"/>
    <p:sldId id="269" r:id="rId15"/>
    <p:sldId id="270" r:id="rId16"/>
    <p:sldId id="271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8018-6574-E947-A1CC-FA83BB63713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262DC-7B33-084B-9170-9D427C4E6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7A34-0ED0-4445-ADE7-B02F36A5564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1B7D-4F1F-4A4B-A0AD-20E103B76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Notification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Some Examples</a:t>
            </a:r>
          </a:p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13 December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 LWM2M Notification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OMA LWM2M Notifications are sent from the LWM2M Device to some application handler in response to </a:t>
            </a:r>
            <a:r>
              <a:rPr lang="en-US" dirty="0" err="1" smtClean="0"/>
              <a:t>CoAP</a:t>
            </a:r>
            <a:r>
              <a:rPr lang="en-US" dirty="0" smtClean="0"/>
              <a:t> Observe</a:t>
            </a:r>
          </a:p>
          <a:p>
            <a:r>
              <a:rPr lang="en-US" dirty="0" smtClean="0"/>
              <a:t>LWM2MConditional Notification parameters are configured on an object or resource using the "Write Parameters" operation: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PUT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://[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fdfd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::13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]/3303/0?pmin=1&amp;pmax=300&amp;st=1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(empty payload)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Conditional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OCF Conditional Notification is a resource type that is composed with another resource in order to control notification (one setting per resource instance)</a:t>
            </a:r>
          </a:p>
          <a:p>
            <a:r>
              <a:rPr lang="en-US" dirty="0" smtClean="0"/>
              <a:t>Properties are </a:t>
            </a:r>
            <a:r>
              <a:rPr lang="en-US" dirty="0" err="1" smtClean="0"/>
              <a:t>minnotificationperiod</a:t>
            </a:r>
            <a:r>
              <a:rPr lang="en-US" dirty="0" smtClean="0"/>
              <a:t>, </a:t>
            </a:r>
            <a:r>
              <a:rPr lang="en-US" dirty="0" err="1" smtClean="0"/>
              <a:t>maxnotificationperiod</a:t>
            </a:r>
            <a:r>
              <a:rPr lang="en-US" dirty="0" smtClean="0"/>
              <a:t>, and threshold</a:t>
            </a:r>
          </a:p>
          <a:p>
            <a:r>
              <a:rPr lang="en-US" dirty="0" smtClean="0"/>
              <a:t>The definitions correspond to </a:t>
            </a:r>
            <a:r>
              <a:rPr lang="en-US" dirty="0" err="1" smtClean="0"/>
              <a:t>pmin</a:t>
            </a:r>
            <a:r>
              <a:rPr lang="en-US" dirty="0" smtClean="0"/>
              <a:t>, </a:t>
            </a:r>
            <a:r>
              <a:rPr lang="en-US" dirty="0" err="1" smtClean="0"/>
              <a:t>pmax</a:t>
            </a:r>
            <a:r>
              <a:rPr lang="en-US" dirty="0" smtClean="0"/>
              <a:t>, and step, respectively</a:t>
            </a:r>
          </a:p>
          <a:p>
            <a:r>
              <a:rPr lang="en-US" dirty="0" smtClean="0"/>
              <a:t>Threshold uses the same units and scale as the measurement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Conditional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POST 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example?rt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oic.if.notification.conditional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(payload)</a:t>
            </a:r>
          </a:p>
          <a:p>
            <a:pPr marL="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minnotificationperiod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1,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maxnotificationperiod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": 300,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"threshold": 1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9428" y="3292351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</a:t>
            </a:r>
            <a:r>
              <a:rPr lang="en-US" smtClean="0"/>
              <a:t>reporting period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9428" y="3842183"/>
            <a:ext cx="28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Maximum </a:t>
            </a:r>
            <a:r>
              <a:rPr lang="en-US" dirty="0" smtClean="0"/>
              <a:t>reporting period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358539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Reportable value change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16286" y="3292351"/>
            <a:ext cx="653142" cy="158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5116286" y="3782463"/>
            <a:ext cx="653142" cy="24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254826" y="4064632"/>
            <a:ext cx="1153886" cy="442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with a sequence of responses, e.g. </a:t>
            </a:r>
            <a:r>
              <a:rPr lang="en-US" dirty="0" err="1" smtClean="0"/>
              <a:t>CoAP</a:t>
            </a:r>
            <a:r>
              <a:rPr lang="en-US" dirty="0" smtClean="0"/>
              <a:t>, </a:t>
            </a:r>
            <a:r>
              <a:rPr lang="en-US" dirty="0" err="1" smtClean="0"/>
              <a:t>eventsource</a:t>
            </a:r>
            <a:r>
              <a:rPr lang="en-US" dirty="0" smtClean="0"/>
              <a:t>,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Publish/Subscribe using a broker, e.g. MQTT</a:t>
            </a:r>
          </a:p>
          <a:p>
            <a:r>
              <a:rPr lang="en-US" dirty="0" smtClean="0"/>
              <a:t>Web Hook, e.g. HTTP PUT/POST to URI, external update link binding</a:t>
            </a:r>
          </a:p>
          <a:p>
            <a:r>
              <a:rPr lang="en-US" smtClean="0"/>
              <a:t>Monitor resource, notification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With or without created subscription resources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resource already exists from which notifications can be obtained using observe (or retrieve)</a:t>
            </a:r>
          </a:p>
          <a:p>
            <a:r>
              <a:rPr lang="en-US" dirty="0" smtClean="0"/>
              <a:t>Sometimes a resource is created, from which notifications are them obtained through some address or handle </a:t>
            </a:r>
            <a:r>
              <a:rPr lang="mr-IN" dirty="0" smtClean="0"/>
              <a:t>–</a:t>
            </a:r>
            <a:r>
              <a:rPr lang="en-US" dirty="0" smtClean="0"/>
              <a:t> this resource may be deleted when the workflow terminates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websocket</a:t>
            </a:r>
            <a:r>
              <a:rPr lang="en-US" dirty="0" smtClean="0"/>
              <a:t> notification design uses this pattern in order to share a </a:t>
            </a:r>
            <a:r>
              <a:rPr lang="en-US" dirty="0" err="1" smtClean="0"/>
              <a:t>websocket</a:t>
            </a:r>
            <a:r>
              <a:rPr lang="en-US" dirty="0" smtClean="0"/>
              <a:t> connection over different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2029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Pub/Sub, a new topic may be created on which to receive the notifications</a:t>
            </a:r>
          </a:p>
          <a:p>
            <a:r>
              <a:rPr lang="en-US" dirty="0" smtClean="0"/>
              <a:t>A Dynamic Link or Web Hook is a sort of created subscription that pushes updates to another server</a:t>
            </a:r>
          </a:p>
          <a:p>
            <a:r>
              <a:rPr lang="en-US" dirty="0" smtClean="0"/>
              <a:t>A "monitor" resource may be created and updated using a dynamic link, from which to obtain notifications using Observe</a:t>
            </a:r>
          </a:p>
          <a:p>
            <a:r>
              <a:rPr lang="en-US" dirty="0" smtClean="0"/>
              <a:t>Such a monitor resource may also store notifications to be retrieved in bulk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An event is a state change that conveys more than a simple property state change</a:t>
            </a:r>
          </a:p>
          <a:p>
            <a:r>
              <a:rPr lang="en-US" dirty="0"/>
              <a:t>Separate the semantics of an event from the mechanism for receiving Event notifications</a:t>
            </a:r>
          </a:p>
          <a:p>
            <a:r>
              <a:rPr lang="en-US" dirty="0" smtClean="0"/>
              <a:t>For example, a button may emit </a:t>
            </a:r>
            <a:r>
              <a:rPr lang="en-US" dirty="0" err="1" smtClean="0"/>
              <a:t>shortpress</a:t>
            </a:r>
            <a:r>
              <a:rPr lang="en-US" dirty="0" smtClean="0"/>
              <a:t>, </a:t>
            </a:r>
            <a:r>
              <a:rPr lang="en-US" dirty="0" err="1" smtClean="0"/>
              <a:t>logpress</a:t>
            </a:r>
            <a:r>
              <a:rPr lang="en-US" dirty="0" smtClean="0"/>
              <a:t>, and </a:t>
            </a:r>
            <a:r>
              <a:rPr lang="en-US" dirty="0" err="1" smtClean="0"/>
              <a:t>doublepress</a:t>
            </a:r>
            <a:r>
              <a:rPr lang="en-US" dirty="0" smtClean="0"/>
              <a:t> events that are related to change patterns in the button state over time</a:t>
            </a:r>
          </a:p>
          <a:p>
            <a:r>
              <a:rPr lang="en-US" dirty="0" smtClean="0"/>
              <a:t>Events and Property change notifications can use the same mechanisms </a:t>
            </a:r>
            <a:r>
              <a:rPr lang="mr-IN" dirty="0" smtClean="0"/>
              <a:t>–</a:t>
            </a:r>
            <a:r>
              <a:rPr lang="en-US" dirty="0" smtClean="0"/>
              <a:t> observe, </a:t>
            </a:r>
            <a:r>
              <a:rPr lang="en-US" dirty="0" err="1" smtClean="0"/>
              <a:t>pubsub</a:t>
            </a:r>
            <a:r>
              <a:rPr lang="en-US" dirty="0" smtClean="0"/>
              <a:t>, web hooks, with and without created subscriptions</a:t>
            </a:r>
          </a:p>
        </p:txBody>
      </p:sp>
    </p:spTree>
    <p:extLst>
      <p:ext uri="{BB962C8B-B14F-4D97-AF65-F5344CB8AC3E}">
        <p14:creationId xmlns:p14="http://schemas.microsoft.com/office/powerpoint/2010/main" val="7424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for Asynchronous Notification</a:t>
            </a:r>
          </a:p>
          <a:p>
            <a:r>
              <a:rPr lang="en-US" dirty="0" smtClean="0"/>
              <a:t>Results in a sequence of notifications that conforms to a filter specification</a:t>
            </a:r>
          </a:p>
          <a:p>
            <a:r>
              <a:rPr lang="en-US" dirty="0" smtClean="0"/>
              <a:t>Consist of time and value threshold controls</a:t>
            </a:r>
          </a:p>
          <a:p>
            <a:r>
              <a:rPr lang="en-US" dirty="0" smtClean="0"/>
              <a:t>Examples from IETF </a:t>
            </a:r>
            <a:r>
              <a:rPr lang="en-US" dirty="0" err="1" smtClean="0"/>
              <a:t>CoRE</a:t>
            </a:r>
            <a:r>
              <a:rPr lang="en-US" dirty="0" smtClean="0"/>
              <a:t>, OMA LWM2M, and OCF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CoRE</a:t>
            </a:r>
            <a:r>
              <a:rPr lang="en-US" dirty="0" smtClean="0"/>
              <a:t> </a:t>
            </a:r>
            <a:r>
              <a:rPr lang="en-US" dirty="0" err="1" smtClean="0"/>
              <a:t>Dynlink</a:t>
            </a:r>
            <a:r>
              <a:rPr lang="en-US" dirty="0" smtClean="0"/>
              <a:t>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from the </a:t>
            </a:r>
            <a:r>
              <a:rPr lang="en-US" dirty="0" err="1" smtClean="0"/>
              <a:t>CoRE</a:t>
            </a:r>
            <a:r>
              <a:rPr lang="en-US" dirty="0" smtClean="0"/>
              <a:t> Interfaces Draft</a:t>
            </a:r>
          </a:p>
          <a:p>
            <a:r>
              <a:rPr lang="en-US" dirty="0" smtClean="0"/>
              <a:t>OMA LWM2M follows the vocabulary</a:t>
            </a:r>
          </a:p>
          <a:p>
            <a:r>
              <a:rPr lang="en-US" dirty="0" smtClean="0"/>
              <a:t>Time threshold controls are "</a:t>
            </a:r>
            <a:r>
              <a:rPr lang="en-US" dirty="0" err="1" smtClean="0"/>
              <a:t>pmin</a:t>
            </a:r>
            <a:r>
              <a:rPr lang="en-US" dirty="0" smtClean="0"/>
              <a:t>" and "</a:t>
            </a:r>
            <a:r>
              <a:rPr lang="en-US" dirty="0" err="1" smtClean="0"/>
              <a:t>pmax</a:t>
            </a:r>
            <a:r>
              <a:rPr lang="en-US" dirty="0" smtClean="0"/>
              <a:t>"</a:t>
            </a:r>
          </a:p>
          <a:p>
            <a:r>
              <a:rPr lang="en-US" dirty="0" smtClean="0"/>
              <a:t>Value threshold controls "</a:t>
            </a:r>
            <a:r>
              <a:rPr lang="en-US" dirty="0" err="1" smtClean="0"/>
              <a:t>gt</a:t>
            </a:r>
            <a:r>
              <a:rPr lang="en-US" dirty="0" smtClean="0"/>
              <a:t>", "</a:t>
            </a:r>
            <a:r>
              <a:rPr lang="en-US" dirty="0" err="1" smtClean="0"/>
              <a:t>lt</a:t>
            </a:r>
            <a:r>
              <a:rPr lang="en-US" dirty="0" smtClean="0"/>
              <a:t>", and "</a:t>
            </a:r>
            <a:r>
              <a:rPr lang="en-US" dirty="0" err="1" smtClean="0"/>
              <a:t>st</a:t>
            </a:r>
            <a:r>
              <a:rPr lang="en-US" dirty="0" smtClean="0"/>
              <a:t>" apply to scalar values only; e.g. numbers</a:t>
            </a:r>
          </a:p>
          <a:p>
            <a:r>
              <a:rPr lang="en-US" dirty="0" smtClean="0"/>
              <a:t>Band mode for notification control based on value range</a:t>
            </a:r>
          </a:p>
        </p:txBody>
      </p:sp>
    </p:spTree>
    <p:extLst>
      <p:ext uri="{BB962C8B-B14F-4D97-AF65-F5344CB8AC3E}">
        <p14:creationId xmlns:p14="http://schemas.microsoft.com/office/powerpoint/2010/main" val="8711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pmin</a:t>
            </a:r>
            <a:r>
              <a:rPr lang="en-US" dirty="0" smtClean="0"/>
              <a:t> is the minimum time interval between notifications, even if data are changing more frequently</a:t>
            </a:r>
          </a:p>
          <a:p>
            <a:r>
              <a:rPr lang="en-US" b="1" dirty="0" err="1" smtClean="0"/>
              <a:t>pmax</a:t>
            </a:r>
            <a:r>
              <a:rPr lang="en-US" dirty="0" smtClean="0"/>
              <a:t> is the maximum time interval between notifications, even if data have not changed</a:t>
            </a:r>
          </a:p>
          <a:p>
            <a:r>
              <a:rPr lang="en-US" b="1" dirty="0" err="1" smtClean="0"/>
              <a:t>st</a:t>
            </a:r>
            <a:r>
              <a:rPr lang="en-US" dirty="0" smtClean="0"/>
              <a:t> (step) is the minimum reportable change in data value, relative to the most recent notification</a:t>
            </a:r>
          </a:p>
          <a:p>
            <a:r>
              <a:rPr lang="en-US" b="1" dirty="0" err="1" smtClean="0"/>
              <a:t>lt</a:t>
            </a:r>
            <a:r>
              <a:rPr lang="en-US" dirty="0" smtClean="0"/>
              <a:t> (less than) is the low value reporting threshold </a:t>
            </a:r>
          </a:p>
          <a:p>
            <a:r>
              <a:rPr lang="en-US" b="1" dirty="0" err="1" smtClean="0"/>
              <a:t>gt</a:t>
            </a:r>
            <a:r>
              <a:rPr lang="en-US" dirty="0" smtClean="0"/>
              <a:t> (greater than) is the high value reporting threshold</a:t>
            </a:r>
          </a:p>
        </p:txBody>
      </p:sp>
    </p:spTree>
    <p:extLst>
      <p:ext uri="{BB962C8B-B14F-4D97-AF65-F5344CB8AC3E}">
        <p14:creationId xmlns:p14="http://schemas.microsoft.com/office/powerpoint/2010/main" val="296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threshold mode (default)</a:t>
            </a:r>
          </a:p>
          <a:p>
            <a:pPr lvl="1"/>
            <a:r>
              <a:rPr lang="en-US" dirty="0" smtClean="0"/>
              <a:t>report whenever </a:t>
            </a:r>
            <a:r>
              <a:rPr lang="en-US" dirty="0" err="1" smtClean="0"/>
              <a:t>lt</a:t>
            </a:r>
            <a:r>
              <a:rPr lang="en-US" dirty="0" smtClean="0"/>
              <a:t> or </a:t>
            </a:r>
            <a:r>
              <a:rPr lang="en-US" dirty="0" err="1" smtClean="0"/>
              <a:t>gt</a:t>
            </a:r>
            <a:r>
              <a:rPr lang="en-US" dirty="0" smtClean="0"/>
              <a:t> thresholds are crossed in either direction</a:t>
            </a:r>
          </a:p>
          <a:p>
            <a:r>
              <a:rPr lang="en-US" dirty="0" smtClean="0"/>
              <a:t>Band mode (when the "band" parameter is included or set to true)</a:t>
            </a:r>
          </a:p>
          <a:p>
            <a:pPr lvl="1"/>
            <a:r>
              <a:rPr lang="en-US" dirty="0" smtClean="0"/>
              <a:t>report when the sample is between </a:t>
            </a:r>
            <a:r>
              <a:rPr lang="en-US" dirty="0" err="1" smtClean="0"/>
              <a:t>lt</a:t>
            </a:r>
            <a:r>
              <a:rPr lang="en-US" dirty="0" smtClean="0"/>
              <a:t> and </a:t>
            </a:r>
            <a:r>
              <a:rPr lang="en-US" dirty="0" err="1" smtClean="0"/>
              <a:t>gt</a:t>
            </a:r>
            <a:r>
              <a:rPr lang="en-US" dirty="0" smtClean="0"/>
              <a:t> values, according to </a:t>
            </a:r>
            <a:r>
              <a:rPr lang="en-US" dirty="0" err="1" smtClean="0"/>
              <a:t>pmin</a:t>
            </a:r>
            <a:r>
              <a:rPr lang="en-US" dirty="0" smtClean="0"/>
              <a:t>, </a:t>
            </a:r>
            <a:r>
              <a:rPr lang="en-US" dirty="0" err="1" smtClean="0"/>
              <a:t>pmax</a:t>
            </a:r>
            <a:r>
              <a:rPr lang="en-US" dirty="0" smtClean="0"/>
              <a:t>, and </a:t>
            </a:r>
            <a:r>
              <a:rPr lang="en-US" dirty="0" err="1" smtClean="0"/>
              <a:t>st</a:t>
            </a:r>
            <a:endParaRPr lang="en-US" dirty="0" smtClean="0"/>
          </a:p>
          <a:p>
            <a:pPr lvl="1"/>
            <a:r>
              <a:rPr lang="en-US" dirty="0" err="1" smtClean="0"/>
              <a:t>gt</a:t>
            </a:r>
            <a:r>
              <a:rPr lang="en-US" dirty="0" smtClean="0"/>
              <a:t> may be less than </a:t>
            </a:r>
            <a:r>
              <a:rPr lang="en-US" dirty="0" err="1" smtClean="0"/>
              <a:t>lt</a:t>
            </a:r>
            <a:r>
              <a:rPr lang="en-US" dirty="0" smtClean="0"/>
              <a:t>, resulting in reporting only outside the band</a:t>
            </a:r>
          </a:p>
          <a:p>
            <a:pPr lvl="1"/>
            <a:r>
              <a:rPr lang="en-US" dirty="0" smtClean="0"/>
              <a:t>some systems may allow more than one band to be active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Observe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Notification controls may be configured in URI parameters of Observe operations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GET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://[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fdfd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::13]/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remote?</a:t>
            </a:r>
            <a:r>
              <a:rPr lang="en-US" sz="20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pmin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=1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pmax=300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&amp;</a:t>
            </a:r>
            <a:r>
              <a:rPr lang="en-US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st=1</a:t>
            </a:r>
            <a:endParaRPr lang="en-US" sz="20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8334" y="3433866"/>
            <a:ext cx="273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</a:t>
            </a:r>
            <a:r>
              <a:rPr lang="en-US" smtClean="0"/>
              <a:t>reporting period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84710" y="3881209"/>
            <a:ext cx="27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reporting period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914" y="4312527"/>
            <a:ext cx="33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Reportable value change (step)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38057" y="3082705"/>
            <a:ext cx="525235" cy="447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663292" y="3059252"/>
            <a:ext cx="1107619" cy="942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22569" y="3082705"/>
            <a:ext cx="1336227" cy="1293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</a:t>
            </a:r>
            <a:r>
              <a:rPr lang="en-US" dirty="0" smtClean="0"/>
              <a:t> </a:t>
            </a:r>
            <a:r>
              <a:rPr lang="en-US" dirty="0" err="1" smtClean="0"/>
              <a:t>Dynlink</a:t>
            </a:r>
            <a:r>
              <a:rPr lang="en-US" dirty="0" smtClean="0"/>
              <a:t>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Dynamic Link Bindings are hyperlinks which configure dynamic data transfers</a:t>
            </a:r>
          </a:p>
          <a:p>
            <a:r>
              <a:rPr lang="en-US" dirty="0" smtClean="0"/>
              <a:t>Links with the "</a:t>
            </a:r>
            <a:r>
              <a:rPr lang="en-US" dirty="0" err="1" smtClean="0"/>
              <a:t>boundto</a:t>
            </a:r>
            <a:r>
              <a:rPr lang="en-US" dirty="0" smtClean="0"/>
              <a:t>" link relation point to the source of notification data</a:t>
            </a:r>
          </a:p>
          <a:p>
            <a:r>
              <a:rPr lang="en-US" dirty="0" smtClean="0"/>
              <a:t>Notification data are transferred to the link context</a:t>
            </a:r>
          </a:p>
          <a:p>
            <a:r>
              <a:rPr lang="en-US" dirty="0" smtClean="0"/>
              <a:t>Notification parameters are encoded as link target attributes</a:t>
            </a:r>
          </a:p>
          <a:p>
            <a:r>
              <a:rPr lang="en-US" dirty="0" smtClean="0"/>
              <a:t>Link Bindings are created and stored in one or more binding tables (collections) at the server with </a:t>
            </a:r>
            <a:r>
              <a:rPr lang="en-US" dirty="0" err="1" smtClean="0"/>
              <a:t>rt</a:t>
            </a:r>
            <a:r>
              <a:rPr lang="en-US" dirty="0" smtClean="0"/>
              <a:t>=</a:t>
            </a:r>
            <a:r>
              <a:rPr lang="en-US" dirty="0" err="1" smtClean="0"/>
              <a:t>core.bnd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</a:t>
            </a:r>
            <a:r>
              <a:rPr lang="en-US" dirty="0" smtClean="0"/>
              <a:t> </a:t>
            </a:r>
            <a:r>
              <a:rPr lang="en-US" dirty="0" err="1" smtClean="0"/>
              <a:t>Dynlink</a:t>
            </a:r>
            <a:r>
              <a:rPr lang="en-US" dirty="0" smtClean="0"/>
              <a:t> example (local update)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"anchor": "/local/resource",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boundto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://[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fdfd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::13]/remote",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pmin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1,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pmax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300,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0628" y="3564494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</a:t>
            </a:r>
            <a:r>
              <a:rPr lang="en-US" smtClean="0"/>
              <a:t>reporting period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4057" y="4068762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Maximum </a:t>
            </a:r>
            <a:r>
              <a:rPr lang="en-US" dirty="0" smtClean="0"/>
              <a:t>reporting period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6857" y="4618594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Reportable value change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69030" y="3618924"/>
            <a:ext cx="1371598" cy="1039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08516" y="4021128"/>
            <a:ext cx="805541" cy="232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66260" y="4452383"/>
            <a:ext cx="990597" cy="350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7866" y="1897059"/>
            <a:ext cx="28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to be updated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1637" y="2650373"/>
            <a:ext cx="28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to </a:t>
            </a:r>
            <a:r>
              <a:rPr lang="en-US" smtClean="0"/>
              <a:t>be observed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339444" y="2851757"/>
            <a:ext cx="672193" cy="210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46150" y="2112693"/>
            <a:ext cx="672193" cy="210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</a:t>
            </a:r>
            <a:r>
              <a:rPr lang="en-US" dirty="0" smtClean="0"/>
              <a:t> </a:t>
            </a:r>
            <a:r>
              <a:rPr lang="en-US" dirty="0" err="1" smtClean="0"/>
              <a:t>Dynlink</a:t>
            </a:r>
            <a:r>
              <a:rPr lang="en-US" dirty="0" smtClean="0"/>
              <a:t> example (remote update)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"anchor":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coap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://[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fdfd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::13]/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remote",  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boundto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":"/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local/resource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pmin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1,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pmax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300,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": 1</a:t>
            </a:r>
          </a:p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0628" y="3564494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Minimum </a:t>
            </a:r>
            <a:r>
              <a:rPr lang="en-US" smtClean="0"/>
              <a:t>reporting period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4057" y="4068762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Maximum </a:t>
            </a:r>
            <a:r>
              <a:rPr lang="en-US" dirty="0" smtClean="0"/>
              <a:t>reporting period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6857" y="4618594"/>
            <a:ext cx="349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Reportable value change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569030" y="3618924"/>
            <a:ext cx="1371598" cy="1039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08516" y="4021128"/>
            <a:ext cx="805541" cy="232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66260" y="4452383"/>
            <a:ext cx="990597" cy="350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72152" y="1731209"/>
            <a:ext cx="28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to be updated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57158" y="2695059"/>
            <a:ext cx="284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to be observed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773386" y="2931782"/>
            <a:ext cx="672193" cy="210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248400" y="2070333"/>
            <a:ext cx="672193" cy="210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9128</TotalTime>
  <Words>909</Words>
  <Application>Microsoft Macintosh PowerPoint</Application>
  <PresentationFormat>Letter Paper (8.5x11 in)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</vt:lpstr>
      <vt:lpstr>Mangal</vt:lpstr>
      <vt:lpstr>Arial</vt:lpstr>
      <vt:lpstr>Office Theme</vt:lpstr>
      <vt:lpstr>Conditional Notification</vt:lpstr>
      <vt:lpstr>Conditional Notification</vt:lpstr>
      <vt:lpstr>IETF – CoRE Dynlink (draft)</vt:lpstr>
      <vt:lpstr>Threshold controls</vt:lpstr>
      <vt:lpstr>Reporting mode</vt:lpstr>
      <vt:lpstr>Conditional Observe</vt:lpstr>
      <vt:lpstr>CoRE Dynlink Bindings</vt:lpstr>
      <vt:lpstr>CoRE Dynlink example (local update) </vt:lpstr>
      <vt:lpstr>CoRE Dynlink example (remote update) </vt:lpstr>
      <vt:lpstr>OMA LWM2M Notification Control</vt:lpstr>
      <vt:lpstr>OCF Conditional Notification</vt:lpstr>
      <vt:lpstr>OCF Conditional Notification</vt:lpstr>
      <vt:lpstr>Notification Patterns</vt:lpstr>
      <vt:lpstr>Subscription creation</vt:lpstr>
      <vt:lpstr>Subscription Creation</vt:lpstr>
      <vt:lpstr>What is an Event?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Notification</dc:title>
  <dc:creator>Michael Koster</dc:creator>
  <cp:lastModifiedBy>Michael Koster</cp:lastModifiedBy>
  <cp:revision>46</cp:revision>
  <cp:lastPrinted>2017-12-13T12:49:38Z</cp:lastPrinted>
  <dcterms:created xsi:type="dcterms:W3CDTF">2017-12-12T21:55:57Z</dcterms:created>
  <dcterms:modified xsi:type="dcterms:W3CDTF">2017-12-19T06:03:58Z</dcterms:modified>
</cp:coreProperties>
</file>