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71" r:id="rId5"/>
    <p:sldId id="257" r:id="rId6"/>
    <p:sldId id="267" r:id="rId7"/>
    <p:sldId id="268" r:id="rId8"/>
    <p:sldId id="276" r:id="rId9"/>
    <p:sldId id="277" r:id="rId10"/>
    <p:sldId id="283" r:id="rId11"/>
    <p:sldId id="278" r:id="rId12"/>
    <p:sldId id="279" r:id="rId13"/>
    <p:sldId id="280" r:id="rId14"/>
    <p:sldId id="281" r:id="rId15"/>
    <p:sldId id="28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2"/>
    <p:restoredTop sz="50000" autoAdjust="0"/>
  </p:normalViewPr>
  <p:slideViewPr>
    <p:cSldViewPr snapToGrid="0" snapToObjects="1">
      <p:cViewPr varScale="1">
        <p:scale>
          <a:sx n="127" d="100"/>
          <a:sy n="127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D9E0-30DF-CC4F-86E8-D1F5E7F886BA}" type="datetimeFigureOut"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D0F-0792-484D-A9EA-0D8902BA2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wot-protocol-bind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Thing Description </a:t>
            </a:r>
            <a:br>
              <a:rPr lang="en-US"/>
            </a:br>
            <a:r>
              <a:rPr lang="en-US"/>
              <a:t>Protocol Binding Template for OCF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J Koster</a:t>
            </a:r>
          </a:p>
          <a:p>
            <a:r>
              <a:rPr lang="en-US"/>
              <a:t>June 8, 2017</a:t>
            </a:r>
          </a:p>
        </p:txBody>
      </p:sp>
    </p:spTree>
    <p:extLst>
      <p:ext uri="{BB962C8B-B14F-4D97-AF65-F5344CB8AC3E}">
        <p14:creationId xmlns:p14="http://schemas.microsoft.com/office/powerpoint/2010/main" val="16865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Protocol Binding Processing  </a:t>
            </a:r>
            <a:br>
              <a:rPr lang="en-US"/>
            </a:br>
            <a:r>
              <a:rPr lang="en-US"/>
              <a:t>for Server Proxy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257" y="2464212"/>
            <a:ext cx="2093080" cy="3717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WoT Runtime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257" y="3205281"/>
            <a:ext cx="2093080" cy="843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5257" y="4436598"/>
            <a:ext cx="2093080" cy="631125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 Runtime + iotovity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116603" y="3103655"/>
            <a:ext cx="823122" cy="1046484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TD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2939725" y="3626897"/>
            <a:ext cx="70553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3539911" y="5289203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10672" y="3726021"/>
            <a:ext cx="647204" cy="337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Straight Arrow Connector 27"/>
          <p:cNvCxnSpPr>
            <a:stCxn id="27" idx="3"/>
            <a:endCxn id="33" idx="1"/>
          </p:cNvCxnSpPr>
          <p:nvPr/>
        </p:nvCxnSpPr>
        <p:spPr>
          <a:xfrm flipV="1">
            <a:off x="2857876" y="3888888"/>
            <a:ext cx="894869" cy="5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52745" y="3735847"/>
            <a:ext cx="1846592" cy="306081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Template Engine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45257" y="3270394"/>
            <a:ext cx="2093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Server Proxy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52745" y="2835949"/>
            <a:ext cx="184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ExposedThing API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57035" y="406726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Instances</a:t>
            </a:r>
          </a:p>
        </p:txBody>
      </p:sp>
      <p:sp>
        <p:nvSpPr>
          <p:cNvPr id="20" name="Cloud 19"/>
          <p:cNvSpPr/>
          <p:nvPr/>
        </p:nvSpPr>
        <p:spPr>
          <a:xfrm>
            <a:off x="3539911" y="1906363"/>
            <a:ext cx="2303771" cy="405529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Network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2116603" y="1975711"/>
            <a:ext cx="823122" cy="809696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Simple TD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39725" y="2464212"/>
            <a:ext cx="705532" cy="9335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Applications discover things using TD templates containing semantic constraints</a:t>
            </a:r>
          </a:p>
          <a:p>
            <a:r>
              <a:rPr lang="en-US"/>
              <a:t>TD instances could be pre-generated for all OCF discovered devices, and registered with a TD discovery service </a:t>
            </a:r>
          </a:p>
          <a:p>
            <a:r>
              <a:rPr lang="en-US"/>
              <a:t>New devices could be registered upon OCF discovery</a:t>
            </a:r>
          </a:p>
          <a:p>
            <a:r>
              <a:rPr lang="en-US"/>
              <a:t>Alternatively, OCF discovery queries could be mapped from Thing Descriptions and submitted on demand </a:t>
            </a:r>
          </a:p>
        </p:txBody>
      </p:sp>
    </p:spTree>
    <p:extLst>
      <p:ext uri="{BB962C8B-B14F-4D97-AF65-F5344CB8AC3E}">
        <p14:creationId xmlns:p14="http://schemas.microsoft.com/office/powerpoint/2010/main" val="35784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OCF to WoT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354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OCF Device maps to Wot Thing</a:t>
            </a:r>
          </a:p>
          <a:p>
            <a:r>
              <a:rPr lang="en-US"/>
              <a:t>An OCF device contains a set of resource type instances</a:t>
            </a:r>
          </a:p>
          <a:p>
            <a:r>
              <a:rPr lang="en-US"/>
              <a:t>An OCF resource type instance contains a set of properties</a:t>
            </a:r>
          </a:p>
          <a:p>
            <a:r>
              <a:rPr lang="en-US"/>
              <a:t>Multiple properties may be retrieved or updated in a single interaction, e.g. a value and a time stamp</a:t>
            </a:r>
          </a:p>
          <a:p>
            <a:r>
              <a:rPr lang="en-US"/>
              <a:t>OCF properties map to TD properties</a:t>
            </a:r>
          </a:p>
          <a:p>
            <a:r>
              <a:rPr lang="en-US"/>
              <a:t>Some OCF properties map to TD property value attributes (min, max, step, units)</a:t>
            </a:r>
          </a:p>
        </p:txBody>
      </p:sp>
    </p:spTree>
    <p:extLst>
      <p:ext uri="{BB962C8B-B14F-4D97-AF65-F5344CB8AC3E}">
        <p14:creationId xmlns:p14="http://schemas.microsoft.com/office/powerpoint/2010/main" val="2874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OCF to TD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With OCF, Actions are invoked using updates to properties</a:t>
            </a:r>
          </a:p>
          <a:p>
            <a:r>
              <a:rPr lang="en-US"/>
              <a:t>Multiple properties may be updated in a request, for example light brightness and ramp time, by sending a structure</a:t>
            </a:r>
          </a:p>
          <a:p>
            <a:r>
              <a:rPr lang="en-US"/>
              <a:t>OCF does not define actions per se</a:t>
            </a:r>
          </a:p>
        </p:txBody>
      </p:sp>
    </p:spTree>
    <p:extLst>
      <p:ext uri="{BB962C8B-B14F-4D97-AF65-F5344CB8AC3E}">
        <p14:creationId xmlns:p14="http://schemas.microsoft.com/office/powerpoint/2010/main" val="2102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Capability-based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89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/>
              <a:t>Capabilities are Action, Event, and Property definitions for a single function</a:t>
            </a:r>
          </a:p>
          <a:p>
            <a:r>
              <a:rPr lang="en-US"/>
              <a:t>On/off control is a capability with an on/off boolean state property, and either an on action and an off action, or a state change action that has a boolean input parameter</a:t>
            </a:r>
          </a:p>
          <a:p>
            <a:r>
              <a:rPr lang="en-US"/>
              <a:t>Level control is a capability with  level and transition time properties, and a setlevel action with level and transitiontime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857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Capability-based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 OCF light exposes a binary switch resource, a brightness control resource, and a ramp time resource</a:t>
            </a:r>
          </a:p>
          <a:p>
            <a:r>
              <a:rPr lang="en-US"/>
              <a:t>OnOff and level  capabilities can be used to map the binary switch and brightness + ramptime resources, respectively</a:t>
            </a:r>
          </a:p>
          <a:p>
            <a:r>
              <a:rPr lang="en-US"/>
              <a:t>TD exposes the properties and actions for onoff and level, and maps them to the OCF resources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07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Examples in this presentation may be found in: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2"/>
              </a:rPr>
              <a:t>https://github.com/mjkoster/wot-protocol-binding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09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Maps abstract operations on WoT meta types to concrete operations on target resources </a:t>
            </a:r>
          </a:p>
          <a:p>
            <a:r>
              <a:rPr lang="en-US"/>
              <a:t>WoT</a:t>
            </a:r>
          </a:p>
          <a:p>
            <a:pPr lvl="1"/>
            <a:r>
              <a:rPr lang="en-US"/>
              <a:t>Properties (get, set)</a:t>
            </a:r>
          </a:p>
          <a:p>
            <a:pPr lvl="1"/>
            <a:r>
              <a:rPr lang="en-US"/>
              <a:t>Actions (invoke, cancel)</a:t>
            </a:r>
          </a:p>
          <a:p>
            <a:pPr lvl="1"/>
            <a:r>
              <a:rPr lang="en-US"/>
              <a:t>Events (subscribe, unsubscribe)</a:t>
            </a:r>
          </a:p>
          <a:p>
            <a:r>
              <a:rPr lang="en-US"/>
              <a:t>OCF</a:t>
            </a:r>
          </a:p>
          <a:p>
            <a:pPr lvl="1"/>
            <a:r>
              <a:rPr lang="en-US"/>
              <a:t>CRUD+N Resource Model, resource types, interface types, collections, actuation</a:t>
            </a:r>
          </a:p>
        </p:txBody>
      </p:sp>
    </p:spTree>
    <p:extLst>
      <p:ext uri="{BB962C8B-B14F-4D97-AF65-F5344CB8AC3E}">
        <p14:creationId xmlns:p14="http://schemas.microsoft.com/office/powerpoint/2010/main" val="40411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Binding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specification for the information included in a particular protocol binding, and its format</a:t>
            </a:r>
          </a:p>
          <a:p>
            <a:r>
              <a:rPr lang="en-US"/>
              <a:t>TD Interaction Description contains information common to all protocol bindings</a:t>
            </a:r>
          </a:p>
          <a:p>
            <a:r>
              <a:rPr lang="en-US"/>
              <a:t>Protocol Binding contains information needed to make requests and process responses</a:t>
            </a:r>
          </a:p>
          <a:p>
            <a:r>
              <a:rPr lang="en-US"/>
              <a:t>Protocol Binding Template indicates which information is included for a particular protocol</a:t>
            </a:r>
          </a:p>
        </p:txBody>
      </p:sp>
    </p:spTree>
    <p:extLst>
      <p:ext uri="{BB962C8B-B14F-4D97-AF65-F5344CB8AC3E}">
        <p14:creationId xmlns:p14="http://schemas.microsoft.com/office/powerpoint/2010/main" val="6743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1143000"/>
          </a:xfrm>
        </p:spPr>
        <p:txBody>
          <a:bodyPr/>
          <a:lstStyle/>
          <a:p>
            <a:r>
              <a:rPr lang="en-US"/>
              <a:t>Thing Description (simplified)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1831" y="1387476"/>
            <a:ext cx="62865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"@type</a:t>
            </a:r>
            <a:r>
              <a:rPr lang="en-US" dirty="0">
                <a:latin typeface="Courier"/>
                <a:cs typeface="Courier"/>
              </a:rPr>
              <a:t>": ["thing", "</a:t>
            </a:r>
            <a:r>
              <a:rPr lang="en-US" u="sng" dirty="0" err="1">
                <a:latin typeface="Courier"/>
                <a:cs typeface="Courier"/>
              </a:rPr>
              <a:t>sch:light</a:t>
            </a:r>
            <a:r>
              <a:rPr lang="en-US" dirty="0">
                <a:latin typeface="Courier"/>
                <a:cs typeface="Courier"/>
              </a:rPr>
              <a:t>"],</a:t>
            </a:r>
          </a:p>
          <a:p>
            <a:r>
              <a:rPr lang="en-US" dirty="0">
                <a:latin typeface="Courier"/>
                <a:cs typeface="Courier"/>
              </a:rPr>
              <a:t>  "name": "Example Light Thing",</a:t>
            </a:r>
          </a:p>
          <a:p>
            <a:r>
              <a:rPr lang="en-US" dirty="0">
                <a:latin typeface="Courier"/>
                <a:cs typeface="Courier"/>
              </a:rPr>
              <a:t>  "interactions": [</a:t>
            </a:r>
          </a:p>
          <a:p>
            <a:r>
              <a:rPr lang="en-US" dirty="0">
                <a:latin typeface="Courier"/>
                <a:cs typeface="Courier"/>
              </a:rPr>
              <a:t>   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smtClean="0">
                <a:latin typeface="Courier"/>
                <a:cs typeface="Courier"/>
              </a:rPr>
              <a:t>"@type</a:t>
            </a:r>
            <a:r>
              <a:rPr lang="en-US" dirty="0">
                <a:latin typeface="Courier"/>
                <a:cs typeface="Courier"/>
              </a:rPr>
              <a:t>": ["action", "</a:t>
            </a:r>
            <a:r>
              <a:rPr lang="en-US" u="sng" dirty="0" err="1">
                <a:latin typeface="Courier"/>
                <a:cs typeface="Courier"/>
              </a:rPr>
              <a:t>sch:setlevel</a:t>
            </a:r>
            <a:r>
              <a:rPr lang="en-US" dirty="0">
                <a:latin typeface="Courier"/>
                <a:cs typeface="Courier"/>
              </a:rPr>
              <a:t>"];</a:t>
            </a:r>
          </a:p>
          <a:p>
            <a:r>
              <a:rPr lang="en-US" dirty="0">
                <a:latin typeface="Courier"/>
                <a:cs typeface="Courier"/>
              </a:rPr>
              <a:t>      "name": "set brightness level",</a:t>
            </a:r>
          </a:p>
          <a:p>
            <a:r>
              <a:rPr lang="en-US" dirty="0">
                <a:latin typeface="Courier"/>
                <a:cs typeface="Courier"/>
              </a:rPr>
              <a:t>      "</a:t>
            </a:r>
            <a:r>
              <a:rPr lang="en-US" dirty="0" err="1">
                <a:latin typeface="Courier"/>
                <a:cs typeface="Courier"/>
              </a:rPr>
              <a:t>inputdata</a:t>
            </a:r>
            <a:r>
              <a:rPr lang="en-US" dirty="0">
                <a:latin typeface="Courier"/>
                <a:cs typeface="Courier"/>
              </a:rPr>
              <a:t>": {</a:t>
            </a:r>
          </a:p>
          <a:p>
            <a:r>
              <a:rPr lang="en-US" dirty="0">
                <a:latin typeface="Courier"/>
                <a:cs typeface="Courier"/>
              </a:rPr>
              <a:t>        "type": "number"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"@type</a:t>
            </a:r>
            <a:r>
              <a:rPr lang="en-US" dirty="0">
                <a:latin typeface="Courier"/>
                <a:cs typeface="Courier"/>
              </a:rPr>
              <a:t>": "</a:t>
            </a:r>
            <a:r>
              <a:rPr lang="en-US" u="sng" dirty="0" err="1" smtClean="0">
                <a:latin typeface="Courier"/>
                <a:cs typeface="Courier"/>
              </a:rPr>
              <a:t>sch:level.value</a:t>
            </a:r>
            <a:r>
              <a:rPr lang="en-US" dirty="0" smtClean="0">
                <a:latin typeface="Courier"/>
                <a:cs typeface="Courier"/>
              </a:rPr>
              <a:t>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},</a:t>
            </a:r>
          </a:p>
          <a:p>
            <a:r>
              <a:rPr lang="en-US" dirty="0">
                <a:latin typeface="Courier"/>
                <a:cs typeface="Courier"/>
              </a:rPr>
              <a:t>      "links": [</a:t>
            </a:r>
          </a:p>
          <a:p>
            <a:r>
              <a:rPr lang="en-US" dirty="0">
                <a:latin typeface="Courier"/>
                <a:cs typeface="Courier"/>
              </a:rPr>
              <a:t>        { "</a:t>
            </a:r>
            <a:r>
              <a:rPr lang="en-US" dirty="0" err="1">
                <a:latin typeface="Courier"/>
                <a:cs typeface="Courier"/>
              </a:rPr>
              <a:t>href</a:t>
            </a:r>
            <a:r>
              <a:rPr lang="en-US" dirty="0">
                <a:latin typeface="Courier"/>
                <a:cs typeface="Courier"/>
              </a:rPr>
              <a:t>": "/example/light" },</a:t>
            </a:r>
          </a:p>
          <a:p>
            <a:r>
              <a:rPr lang="en-US" dirty="0">
                <a:latin typeface="Courier"/>
                <a:cs typeface="Courier"/>
              </a:rPr>
              <a:t>        {...}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     ]</a:t>
            </a:r>
          </a:p>
          <a:p>
            <a:r>
              <a:rPr lang="en-US" dirty="0">
                <a:latin typeface="Courier"/>
                <a:cs typeface="Courier"/>
              </a:rPr>
              <a:t>    },</a:t>
            </a:r>
          </a:p>
          <a:p>
            <a:r>
              <a:rPr lang="en-US" dirty="0">
                <a:latin typeface="Courier"/>
                <a:cs typeface="Courier"/>
              </a:rPr>
              <a:t>  ]</a:t>
            </a:r>
          </a:p>
          <a:p>
            <a:r>
              <a:rPr lang="en-US" dirty="0">
                <a:latin typeface="Courier"/>
                <a:cs typeface="Courier"/>
              </a:rPr>
              <a:t>} 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068" y="2893579"/>
            <a:ext cx="2219366" cy="11800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/>
              <a:t>Interaction Description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375" y="2538880"/>
            <a:ext cx="5831427" cy="193161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8375" y="4496412"/>
            <a:ext cx="5831427" cy="105975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6068" y="4411890"/>
            <a:ext cx="2219366" cy="118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/>
              <a:t>Protocol Binding</a:t>
            </a:r>
          </a:p>
        </p:txBody>
      </p:sp>
      <p:sp>
        <p:nvSpPr>
          <p:cNvPr id="9" name="Left Brace 8"/>
          <p:cNvSpPr/>
          <p:nvPr/>
        </p:nvSpPr>
        <p:spPr>
          <a:xfrm>
            <a:off x="2355435" y="2538880"/>
            <a:ext cx="242618" cy="1957532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2355434" y="4496412"/>
            <a:ext cx="242618" cy="105975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739"/>
            <a:ext cx="8229600" cy="1143000"/>
          </a:xfrm>
        </p:spPr>
        <p:txBody>
          <a:bodyPr/>
          <a:lstStyle/>
          <a:p>
            <a:r>
              <a:rPr lang="en-US"/>
              <a:t>OCF Protocol Binding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507921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Basic form of a hypermedia control, extension to the "links" property </a:t>
            </a:r>
          </a:p>
          <a:p>
            <a:pPr lvl="1"/>
            <a:r>
              <a:rPr lang="en-US"/>
              <a:t>link attributes describe high level operations</a:t>
            </a:r>
          </a:p>
          <a:p>
            <a:pPr lvl="1"/>
            <a:r>
              <a:rPr lang="en-US"/>
              <a:t>method, interface type, resource type, schema mapping to input/output data in TD</a:t>
            </a:r>
          </a:p>
          <a:p>
            <a:r>
              <a:rPr lang="en-US"/>
              <a:t>Properties included in the OCF Protocol Binding</a:t>
            </a:r>
          </a:p>
          <a:p>
            <a:pPr lvl="1"/>
            <a:r>
              <a:rPr lang="en-US"/>
              <a:t>method (ocf.retrieve, ocf.update…)</a:t>
            </a:r>
          </a:p>
          <a:p>
            <a:pPr lvl="1"/>
            <a:r>
              <a:rPr lang="en-US"/>
              <a:t>rt - resource type </a:t>
            </a:r>
          </a:p>
          <a:p>
            <a:pPr lvl="1"/>
            <a:r>
              <a:rPr lang="en-US"/>
              <a:t>if - interface type </a:t>
            </a:r>
          </a:p>
          <a:p>
            <a:pPr lvl="1"/>
            <a:r>
              <a:rPr lang="en-US"/>
              <a:t>mediatype (default "application/vnd.ocf+cbor")</a:t>
            </a:r>
          </a:p>
          <a:p>
            <a:pPr lvl="1"/>
            <a:r>
              <a:rPr lang="en-US"/>
              <a:t>schemas for inputdata/outputdata element</a:t>
            </a:r>
          </a:p>
        </p:txBody>
      </p:sp>
    </p:spTree>
    <p:extLst>
      <p:ext uri="{BB962C8B-B14F-4D97-AF65-F5344CB8AC3E}">
        <p14:creationId xmlns:p14="http://schemas.microsoft.com/office/powerpoint/2010/main" val="15557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91" y="160278"/>
            <a:ext cx="8408969" cy="1143000"/>
          </a:xfrm>
        </p:spPr>
        <p:txBody>
          <a:bodyPr>
            <a:normAutofit/>
          </a:bodyPr>
          <a:lstStyle/>
          <a:p>
            <a:r>
              <a:rPr lang="en-US"/>
              <a:t>TD – Interaction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0318" y="1292390"/>
            <a:ext cx="57284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["action", "</a:t>
            </a:r>
            <a:r>
              <a:rPr lang="en-US" sz="1600" u="sng" dirty="0" err="1">
                <a:latin typeface="Courier"/>
                <a:cs typeface="Courier"/>
              </a:rPr>
              <a:t>sch:setlevel</a:t>
            </a:r>
            <a:r>
              <a:rPr lang="en-US" sz="1600" dirty="0">
                <a:latin typeface="Courier"/>
                <a:cs typeface="Courier"/>
              </a:rPr>
              <a:t>"];</a:t>
            </a:r>
          </a:p>
          <a:p>
            <a:r>
              <a:rPr lang="en-US" sz="1600" dirty="0">
                <a:latin typeface="Courier"/>
                <a:cs typeface="Courier"/>
              </a:rPr>
              <a:t>  "name": "set brightness level",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inputdata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"type": "object"</a:t>
            </a:r>
          </a:p>
          <a:p>
            <a:r>
              <a:rPr lang="en-US" sz="1600" dirty="0">
                <a:latin typeface="Courier"/>
                <a:cs typeface="Courier"/>
              </a:rPr>
              <a:t>    "properties": {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b="1" dirty="0">
                <a:latin typeface="Courier"/>
                <a:cs typeface="Courier"/>
              </a:rPr>
              <a:t>P0001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 smtClean="0">
                <a:latin typeface="Courier"/>
                <a:cs typeface="Courier"/>
              </a:rPr>
              <a:t>sch:level.value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},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b="1" dirty="0">
                <a:latin typeface="Courier"/>
                <a:cs typeface="Courier"/>
              </a:rPr>
              <a:t>P0002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    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 smtClean="0">
                <a:latin typeface="Courier"/>
                <a:cs typeface="Courier"/>
              </a:rPr>
              <a:t>sch:transitiontime.value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},</a:t>
            </a:r>
          </a:p>
          <a:p>
            <a:r>
              <a:rPr lang="en-US" sz="1600" dirty="0">
                <a:latin typeface="Courier"/>
                <a:cs typeface="Courier"/>
              </a:rPr>
              <a:t>  "links": [ </a:t>
            </a:r>
          </a:p>
          <a:p>
            <a:r>
              <a:rPr lang="en-US" sz="1600" b="1" i="1" dirty="0">
                <a:latin typeface="Courier"/>
                <a:cs typeface="Courier"/>
              </a:rPr>
              <a:t>    (protocol binding goes here)</a:t>
            </a:r>
          </a:p>
          <a:p>
            <a:r>
              <a:rPr lang="en-US" sz="1600" dirty="0">
                <a:latin typeface="Courier"/>
                <a:cs typeface="Courier"/>
              </a:rPr>
              <a:t>  ]</a:t>
            </a:r>
          </a:p>
          <a:p>
            <a:r>
              <a:rPr lang="en-US" sz="1600" dirty="0">
                <a:latin typeface="Courier"/>
                <a:cs typeface="Courier"/>
              </a:rPr>
              <a:t>}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5479" y="2316952"/>
            <a:ext cx="4861607" cy="22590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320318" y="2316952"/>
            <a:ext cx="305338" cy="225903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021" y="3083954"/>
            <a:ext cx="201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JSON Schema</a:t>
            </a:r>
          </a:p>
          <a:p>
            <a:pPr algn="r"/>
            <a:r>
              <a:rPr lang="en-US" dirty="0"/>
              <a:t> + Extension</a:t>
            </a:r>
          </a:p>
        </p:txBody>
      </p:sp>
    </p:spTree>
    <p:extLst>
      <p:ext uri="{BB962C8B-B14F-4D97-AF65-F5344CB8AC3E}">
        <p14:creationId xmlns:p14="http://schemas.microsoft.com/office/powerpoint/2010/main" val="39363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8" y="56002"/>
            <a:ext cx="8976441" cy="1143000"/>
          </a:xfrm>
        </p:spPr>
        <p:txBody>
          <a:bodyPr>
            <a:normAutofit/>
          </a:bodyPr>
          <a:lstStyle/>
          <a:p>
            <a:r>
              <a:rPr lang="en-US"/>
              <a:t>TD - Protocol Binding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6098" y="1088574"/>
            <a:ext cx="7436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links: [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href</a:t>
            </a:r>
            <a:r>
              <a:rPr lang="en-US" sz="1600" dirty="0">
                <a:latin typeface="Courier"/>
                <a:cs typeface="Courier"/>
              </a:rPr>
              <a:t>":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coaps</a:t>
            </a:r>
            <a:r>
              <a:rPr lang="en-US" sz="1600" dirty="0" smtClean="0">
                <a:latin typeface="Courier"/>
                <a:cs typeface="Courier"/>
              </a:rPr>
              <a:t>://[</a:t>
            </a:r>
            <a:r>
              <a:rPr lang="en-US" sz="1600" dirty="0" err="1" smtClean="0">
                <a:latin typeface="Courier"/>
                <a:cs typeface="Courier"/>
              </a:rPr>
              <a:t>fdfd</a:t>
            </a:r>
            <a:r>
              <a:rPr lang="en-US" sz="1600" dirty="0" smtClean="0">
                <a:latin typeface="Courier"/>
                <a:cs typeface="Courier"/>
              </a:rPr>
              <a:t>::22]/example/light/bright",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"content-format": 1000,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 smtClean="0">
                <a:latin typeface="Courier"/>
                <a:cs typeface="Courier"/>
              </a:rPr>
              <a:t>method.invoke</a:t>
            </a:r>
            <a:r>
              <a:rPr lang="en-US" sz="1600" dirty="0" smtClean="0">
                <a:latin typeface="Courier"/>
                <a:cs typeface="Courier"/>
              </a:rPr>
              <a:t>": "post",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": ["</a:t>
            </a:r>
            <a:r>
              <a:rPr lang="en-US" sz="1600" dirty="0" err="1">
                <a:latin typeface="Courier"/>
                <a:cs typeface="Courier"/>
              </a:rPr>
              <a:t>oic.r.brightness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oic.r.ramptime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      "if": ["</a:t>
            </a:r>
            <a:r>
              <a:rPr lang="en-US" sz="1600" dirty="0" err="1">
                <a:latin typeface="Courier"/>
                <a:cs typeface="Courier"/>
              </a:rPr>
              <a:t>oic.if.a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inputschema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"object",</a:t>
            </a:r>
          </a:p>
          <a:p>
            <a:r>
              <a:rPr lang="en-US" sz="1600" dirty="0">
                <a:latin typeface="Courier"/>
                <a:cs typeface="Courier"/>
              </a:rPr>
              <a:t>        "properties": {</a:t>
            </a:r>
          </a:p>
          <a:p>
            <a:r>
              <a:rPr lang="en-US" sz="1600" dirty="0">
                <a:latin typeface="Courier"/>
                <a:cs typeface="Courier"/>
              </a:rPr>
              <a:t>          "brightness": {</a:t>
            </a:r>
          </a:p>
          <a:p>
            <a:r>
              <a:rPr lang="en-US" sz="1600" dirty="0">
                <a:latin typeface="Courier"/>
                <a:cs typeface="Courier"/>
              </a:rPr>
              <a:t>            "value": "{{</a:t>
            </a:r>
            <a:r>
              <a:rPr lang="en-US" sz="1600" b="1" dirty="0">
                <a:latin typeface="Courier"/>
                <a:cs typeface="Courier"/>
              </a:rPr>
              <a:t>P0001</a:t>
            </a:r>
            <a:r>
              <a:rPr lang="en-US" sz="1600" dirty="0">
                <a:latin typeface="Courier"/>
                <a:cs typeface="Courier"/>
              </a:rPr>
              <a:t>}}"</a:t>
            </a:r>
          </a:p>
          <a:p>
            <a:r>
              <a:rPr lang="en-US" sz="1600" dirty="0">
                <a:latin typeface="Courier"/>
                <a:cs typeface="Courier"/>
              </a:rPr>
              <a:t>          },</a:t>
            </a:r>
          </a:p>
          <a:p>
            <a:r>
              <a:rPr lang="en-US" sz="1600" dirty="0">
                <a:latin typeface="Courier"/>
                <a:cs typeface="Courier"/>
              </a:rPr>
              <a:t>          "</a:t>
            </a:r>
            <a:r>
              <a:rPr lang="en-US" sz="1600" dirty="0" err="1">
                <a:latin typeface="Courier"/>
                <a:cs typeface="Courier"/>
              </a:rPr>
              <a:t>ramptime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        "value": "{{</a:t>
            </a:r>
            <a:r>
              <a:rPr lang="en-US" sz="1600" b="1" dirty="0">
                <a:latin typeface="Courier"/>
                <a:cs typeface="Courier"/>
              </a:rPr>
              <a:t>P0002</a:t>
            </a:r>
            <a:r>
              <a:rPr lang="en-US" sz="1600" dirty="0">
                <a:latin typeface="Courier"/>
                <a:cs typeface="Courier"/>
              </a:rPr>
              <a:t>}}"</a:t>
            </a:r>
          </a:p>
          <a:p>
            <a:r>
              <a:rPr lang="en-US" sz="1600" dirty="0">
                <a:latin typeface="Courier"/>
                <a:cs typeface="Courier"/>
              </a:rPr>
              <a:t>          }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]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294" y="3090015"/>
            <a:ext cx="4448220" cy="22590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08133" y="3090015"/>
            <a:ext cx="329042" cy="2259034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08164" y="3857017"/>
            <a:ext cx="2175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/>
              <a:t>JSON Schema</a:t>
            </a:r>
          </a:p>
          <a:p>
            <a:pPr algn="r"/>
            <a:r>
              <a:rPr lang="en-US"/>
              <a:t> + Extension</a:t>
            </a:r>
          </a:p>
        </p:txBody>
      </p:sp>
    </p:spTree>
    <p:extLst>
      <p:ext uri="{BB962C8B-B14F-4D97-AF65-F5344CB8AC3E}">
        <p14:creationId xmlns:p14="http://schemas.microsoft.com/office/powerpoint/2010/main" val="9539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832"/>
            <a:ext cx="8229600" cy="1143000"/>
          </a:xfrm>
        </p:spPr>
        <p:txBody>
          <a:bodyPr/>
          <a:lstStyle/>
          <a:p>
            <a:r>
              <a:rPr lang="en-US"/>
              <a:t>Integration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5735" y="226315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ConsumedThing API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35735" y="1764574"/>
            <a:ext cx="2161671" cy="405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6717" y="3572508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86718" y="3975024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(ExposedThing API)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86719" y="1764574"/>
            <a:ext cx="2303771" cy="405530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Application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393" y="226315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ConsumedThing API</a:t>
            </a:r>
          </a:p>
        </p:txBody>
      </p:sp>
      <p:sp>
        <p:nvSpPr>
          <p:cNvPr id="34" name="Cloud 33"/>
          <p:cNvSpPr/>
          <p:nvPr/>
        </p:nvSpPr>
        <p:spPr>
          <a:xfrm>
            <a:off x="4986717" y="3116929"/>
            <a:ext cx="2303771" cy="405529"/>
          </a:xfrm>
          <a:prstGeom prst="cloud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WoT Network</a:t>
            </a:r>
          </a:p>
        </p:txBody>
      </p:sp>
      <p:sp>
        <p:nvSpPr>
          <p:cNvPr id="35" name="Cloud 34"/>
          <p:cNvSpPr/>
          <p:nvPr/>
        </p:nvSpPr>
        <p:spPr>
          <a:xfrm>
            <a:off x="1135734" y="4376655"/>
            <a:ext cx="2172345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6" name="Cloud 35"/>
          <p:cNvSpPr/>
          <p:nvPr/>
        </p:nvSpPr>
        <p:spPr>
          <a:xfrm>
            <a:off x="5011042" y="5692444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3407812" y="3479746"/>
            <a:ext cx="174786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82597" y="366050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7397219" y="4796753"/>
            <a:ext cx="149420" cy="7748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35117" y="4980860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3407305" y="2263157"/>
            <a:ext cx="178272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1075" y="2470299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7397219" y="3571760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35117" y="3778902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7397219" y="2281513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35117" y="2488655"/>
            <a:ext cx="74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21707" y="487260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21707" y="5278131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21707" y="5683661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resource server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97717" y="1232359"/>
            <a:ext cx="1429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Client Proxy</a:t>
            </a:r>
            <a:endParaRPr lang="en-US" sz="2000"/>
          </a:p>
        </p:txBody>
      </p:sp>
      <p:sp>
        <p:nvSpPr>
          <p:cNvPr id="51" name="Right Brace 50"/>
          <p:cNvSpPr/>
          <p:nvPr/>
        </p:nvSpPr>
        <p:spPr>
          <a:xfrm>
            <a:off x="3407305" y="4887895"/>
            <a:ext cx="152400" cy="81255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45203" y="5095037"/>
            <a:ext cx="819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Server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84467" y="1232359"/>
            <a:ext cx="1494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Server Proxy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1135734" y="266868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ProtocolClient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5734" y="3074217"/>
            <a:ext cx="2172345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86718" y="4391223"/>
            <a:ext cx="2303771" cy="405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protocol binding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97392" y="2668687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node-wot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86718" y="479675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6718" y="5202283"/>
            <a:ext cx="2303771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5734" y="347974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iotivity-node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5734" y="3885277"/>
            <a:ext cx="2172345" cy="405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iotivity</a:t>
            </a:r>
          </a:p>
        </p:txBody>
      </p:sp>
    </p:spTree>
    <p:extLst>
      <p:ext uri="{BB962C8B-B14F-4D97-AF65-F5344CB8AC3E}">
        <p14:creationId xmlns:p14="http://schemas.microsoft.com/office/powerpoint/2010/main" val="1662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Protocol Binding Processing  </a:t>
            </a:r>
            <a:br>
              <a:rPr lang="en-US"/>
            </a:br>
            <a:r>
              <a:rPr lang="en-US"/>
              <a:t>for Client Proxy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257" y="1942163"/>
            <a:ext cx="2093080" cy="6311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WoT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257" y="3129289"/>
            <a:ext cx="2093080" cy="843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5257" y="4481486"/>
            <a:ext cx="2093080" cy="631125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 Runtime + iotovity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116603" y="3027663"/>
            <a:ext cx="823122" cy="1046484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TD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2939725" y="3550905"/>
            <a:ext cx="70553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3539911" y="5363160"/>
            <a:ext cx="2303771" cy="405529"/>
          </a:xfrm>
          <a:prstGeom prst="cloud">
            <a:avLst/>
          </a:prstGeom>
          <a:solidFill>
            <a:srgbClr val="F2DCD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 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10672" y="3650029"/>
            <a:ext cx="647204" cy="337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Straight Arrow Connector 27"/>
          <p:cNvCxnSpPr>
            <a:stCxn id="27" idx="3"/>
            <a:endCxn id="33" idx="1"/>
          </p:cNvCxnSpPr>
          <p:nvPr/>
        </p:nvCxnSpPr>
        <p:spPr>
          <a:xfrm flipV="1">
            <a:off x="2857876" y="3812896"/>
            <a:ext cx="952237" cy="5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10113" y="3659855"/>
            <a:ext cx="1801934" cy="306081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Template Engine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45257" y="3073861"/>
            <a:ext cx="2093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WoT Runtime</a:t>
            </a:r>
          </a:p>
          <a:p>
            <a:pPr algn="ctr"/>
            <a:r>
              <a:rPr lang="en-US"/>
              <a:t>ProtocolClient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44710" y="2658331"/>
            <a:ext cx="206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ConsumedThing API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57035" y="40527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412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56715</TotalTime>
  <Words>900</Words>
  <Application>Microsoft Macintosh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Courier</vt:lpstr>
      <vt:lpstr>Arial</vt:lpstr>
      <vt:lpstr>Office Theme</vt:lpstr>
      <vt:lpstr>WoT Thing Description  Protocol Binding Template for OCF</vt:lpstr>
      <vt:lpstr>Protocol Binding</vt:lpstr>
      <vt:lpstr>Protocol Binding Template</vt:lpstr>
      <vt:lpstr>Thing Description (simplified)</vt:lpstr>
      <vt:lpstr>OCF Protocol Binding Structure</vt:lpstr>
      <vt:lpstr>TD – Interaction Description</vt:lpstr>
      <vt:lpstr>TD - Protocol Binding</vt:lpstr>
      <vt:lpstr>Integration Patterns</vt:lpstr>
      <vt:lpstr>Protocol Binding Processing   for Client Proxy Pattern</vt:lpstr>
      <vt:lpstr>Protocol Binding Processing   for Server Proxy Pattern</vt:lpstr>
      <vt:lpstr>Discovery</vt:lpstr>
      <vt:lpstr>Mapping OCF to WoT</vt:lpstr>
      <vt:lpstr>Mapping OCF to TD Actions</vt:lpstr>
      <vt:lpstr>Capability-based mapping</vt:lpstr>
      <vt:lpstr>Capability-based mapping</vt:lpstr>
      <vt:lpstr>Examples</vt:lpstr>
    </vt:vector>
  </TitlesOfParts>
  <Company>ARM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Binding Template for OCF</dc:title>
  <dc:creator>Michael Koster</dc:creator>
  <cp:lastModifiedBy>Microsoft Office User</cp:lastModifiedBy>
  <cp:revision>211</cp:revision>
  <dcterms:created xsi:type="dcterms:W3CDTF">2017-04-27T13:08:03Z</dcterms:created>
  <dcterms:modified xsi:type="dcterms:W3CDTF">2017-06-23T04:51:00Z</dcterms:modified>
</cp:coreProperties>
</file>