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86" r:id="rId3"/>
    <p:sldId id="287" r:id="rId4"/>
    <p:sldId id="292" r:id="rId5"/>
    <p:sldId id="293" r:id="rId6"/>
    <p:sldId id="289" r:id="rId7"/>
    <p:sldId id="290" r:id="rId8"/>
    <p:sldId id="258" r:id="rId9"/>
    <p:sldId id="259" r:id="rId10"/>
    <p:sldId id="298" r:id="rId11"/>
    <p:sldId id="307" r:id="rId12"/>
    <p:sldId id="296" r:id="rId13"/>
    <p:sldId id="297" r:id="rId14"/>
    <p:sldId id="301" r:id="rId15"/>
    <p:sldId id="302" r:id="rId16"/>
    <p:sldId id="303" r:id="rId17"/>
    <p:sldId id="308" r:id="rId18"/>
    <p:sldId id="304" r:id="rId19"/>
    <p:sldId id="305" r:id="rId20"/>
    <p:sldId id="260" r:id="rId21"/>
    <p:sldId id="294" r:id="rId22"/>
    <p:sldId id="261" r:id="rId23"/>
    <p:sldId id="295" r:id="rId24"/>
    <p:sldId id="263"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58603" autoAdjust="0"/>
  </p:normalViewPr>
  <p:slideViewPr>
    <p:cSldViewPr snapToGrid="0">
      <p:cViewPr varScale="1">
        <p:scale>
          <a:sx n="46" d="100"/>
          <a:sy n="46" d="100"/>
        </p:scale>
        <p:origin x="576"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22715-20EA-4959-80EE-26DD9070237F}" type="datetimeFigureOut">
              <a:rPr lang="en-PH" smtClean="0"/>
              <a:t>02/03/2021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4D703-BAC3-4317-B204-72AC76B1459D}" type="slidenum">
              <a:rPr lang="en-PH" smtClean="0"/>
              <a:t>‹#›</a:t>
            </a:fld>
            <a:endParaRPr lang="en-PH"/>
          </a:p>
        </p:txBody>
      </p:sp>
    </p:spTree>
    <p:extLst>
      <p:ext uri="{BB962C8B-B14F-4D97-AF65-F5344CB8AC3E}">
        <p14:creationId xmlns:p14="http://schemas.microsoft.com/office/powerpoint/2010/main" val="869906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rivacy.com.ph/data-subjects-and-their-rights/#_ftn6"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ww.privacy.com.ph/data-subjects-and-their-rights/#_ftn9" TargetMode="External"/><Relationship Id="rId5" Type="http://schemas.openxmlformats.org/officeDocument/2006/relationships/hyperlink" Target="https://www.privacy.com.ph/data-subjects-and-their-rights/#_ftn8" TargetMode="External"/><Relationship Id="rId4" Type="http://schemas.openxmlformats.org/officeDocument/2006/relationships/hyperlink" Target="https://www.privacy.com.ph/data-subjects-and-their-rights/#_ftn7"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Good evening to everyone. To our adviser</a:t>
            </a:r>
            <a:r>
              <a:rPr lang="en-PH" baseline="0" dirty="0" smtClean="0"/>
              <a:t> Dean </a:t>
            </a:r>
            <a:r>
              <a:rPr lang="en-PH" baseline="0" dirty="0" err="1" smtClean="0"/>
              <a:t>Taton</a:t>
            </a:r>
            <a:r>
              <a:rPr lang="en-PH" baseline="0" dirty="0" smtClean="0"/>
              <a:t>, to the member of our panel, Atty. X, Atty. Y and Atty. Z, good evening.</a:t>
            </a:r>
          </a:p>
          <a:p>
            <a:r>
              <a:rPr lang="en-PH" baseline="0" dirty="0" smtClean="0"/>
              <a:t>I am Mark Joseph C. Lupango. Presenting to you a thesis entitled “Balancing the Administrative Governance and the Right to Privacy under Philippine Identification System Act” in partial fulfillment of the requirement of the Degree of Juris Doctor.</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a:t>
            </a:fld>
            <a:endParaRPr lang="en-PH"/>
          </a:p>
        </p:txBody>
      </p:sp>
    </p:spTree>
    <p:extLst>
      <p:ext uri="{BB962C8B-B14F-4D97-AF65-F5344CB8AC3E}">
        <p14:creationId xmlns:p14="http://schemas.microsoft.com/office/powerpoint/2010/main" val="998355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Many</a:t>
            </a:r>
            <a:r>
              <a:rPr lang="en-US" sz="1200" b="0" kern="1200" baseline="0" dirty="0" smtClean="0">
                <a:solidFill>
                  <a:schemeClr val="tx1"/>
                </a:solidFill>
                <a:effectLst/>
                <a:latin typeface="+mn-lt"/>
                <a:ea typeface="+mn-ea"/>
                <a:cs typeface="+mn-cs"/>
              </a:rPr>
              <a:t> study and research had been made with regard to the </a:t>
            </a:r>
            <a:r>
              <a:rPr lang="en-US" sz="1200" b="0" u="sng" kern="1200" baseline="0" dirty="0" smtClean="0">
                <a:solidFill>
                  <a:schemeClr val="tx1"/>
                </a:solidFill>
                <a:effectLst/>
                <a:latin typeface="+mn-lt"/>
                <a:ea typeface="+mn-ea"/>
                <a:cs typeface="+mn-cs"/>
              </a:rPr>
              <a:t>importance of data</a:t>
            </a:r>
            <a:r>
              <a:rPr lang="en-US" sz="1200" b="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Big Data</a:t>
            </a:r>
            <a:r>
              <a:rPr lang="en-US" sz="1200" b="0" kern="1200" baseline="0" dirty="0" smtClean="0">
                <a:solidFill>
                  <a:schemeClr val="tx1"/>
                </a:solidFill>
                <a:effectLst/>
                <a:latin typeface="+mn-lt"/>
                <a:ea typeface="+mn-ea"/>
                <a:cs typeface="+mn-cs"/>
              </a:rPr>
              <a:t>, </a:t>
            </a:r>
            <a:r>
              <a:rPr lang="en-US" sz="1200" b="0" u="sng" kern="1200" baseline="0" dirty="0" smtClean="0">
                <a:solidFill>
                  <a:schemeClr val="tx1"/>
                </a:solidFill>
                <a:effectLst/>
                <a:latin typeface="+mn-lt"/>
                <a:ea typeface="+mn-ea"/>
                <a:cs typeface="+mn-cs"/>
              </a:rPr>
              <a:t>Data Mining</a:t>
            </a:r>
            <a:r>
              <a:rPr lang="en-US" sz="1200" b="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Emergence of Information</a:t>
            </a:r>
            <a:r>
              <a:rPr lang="en-US" sz="1200" b="0" kern="1200" baseline="0" dirty="0" smtClean="0">
                <a:solidFill>
                  <a:schemeClr val="tx1"/>
                </a:solidFill>
                <a:effectLst/>
                <a:latin typeface="+mn-lt"/>
                <a:ea typeface="+mn-ea"/>
                <a:cs typeface="+mn-cs"/>
              </a:rPr>
              <a:t> and </a:t>
            </a:r>
            <a:r>
              <a:rPr lang="en-US" sz="1200" b="0" u="sng" kern="1200" baseline="0" dirty="0" smtClean="0">
                <a:solidFill>
                  <a:schemeClr val="tx1"/>
                </a:solidFill>
                <a:effectLst/>
                <a:latin typeface="+mn-lt"/>
                <a:ea typeface="+mn-ea"/>
                <a:cs typeface="+mn-cs"/>
              </a:rPr>
              <a:t>Management over personal Data</a:t>
            </a:r>
            <a:r>
              <a:rPr lang="en-US" sz="1200" b="0" kern="1200" baseline="0" dirty="0" smtClean="0">
                <a:solidFill>
                  <a:schemeClr val="tx1"/>
                </a:solidFill>
                <a:effectLst/>
                <a:latin typeface="+mn-lt"/>
                <a:ea typeface="+mn-ea"/>
                <a:cs typeface="+mn-cs"/>
              </a:rPr>
              <a:t>.</a:t>
            </a:r>
          </a:p>
          <a:p>
            <a:r>
              <a:rPr lang="en-US" sz="1200" b="0" kern="1200" baseline="0" dirty="0" smtClean="0">
                <a:solidFill>
                  <a:schemeClr val="tx1"/>
                </a:solidFill>
                <a:effectLst/>
                <a:latin typeface="+mn-lt"/>
                <a:ea typeface="+mn-ea"/>
                <a:cs typeface="+mn-cs"/>
              </a:rPr>
              <a:t>One of such study is about.</a:t>
            </a:r>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Health Data </a:t>
            </a:r>
            <a:r>
              <a:rPr lang="en-US" sz="1200" b="1" kern="1200" dirty="0" smtClean="0">
                <a:solidFill>
                  <a:schemeClr val="tx1"/>
                </a:solidFill>
                <a:effectLst/>
                <a:latin typeface="+mn-lt"/>
                <a:ea typeface="+mn-ea"/>
                <a:cs typeface="+mn-cs"/>
              </a:rPr>
              <a:t>Privacy</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74D703-BAC3-4317-B204-72AC76B1459D}" type="slidenum">
              <a:rPr lang="en-PH" smtClean="0"/>
              <a:t>10</a:t>
            </a:fld>
            <a:endParaRPr lang="en-PH"/>
          </a:p>
        </p:txBody>
      </p:sp>
    </p:spTree>
    <p:extLst>
      <p:ext uri="{BB962C8B-B14F-4D97-AF65-F5344CB8AC3E}">
        <p14:creationId xmlns:p14="http://schemas.microsoft.com/office/powerpoint/2010/main" val="184954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study shows</a:t>
            </a:r>
            <a:r>
              <a:rPr lang="en-US" sz="1200" kern="1200" baseline="0" dirty="0" smtClean="0">
                <a:solidFill>
                  <a:schemeClr val="tx1"/>
                </a:solidFill>
                <a:effectLst/>
                <a:latin typeface="+mn-lt"/>
                <a:ea typeface="+mn-ea"/>
                <a:cs typeface="+mn-cs"/>
              </a:rPr>
              <a:t> that t</a:t>
            </a:r>
            <a:r>
              <a:rPr lang="en-US" sz="1200" kern="1200" dirty="0" smtClean="0">
                <a:solidFill>
                  <a:schemeClr val="tx1"/>
                </a:solidFill>
                <a:effectLst/>
                <a:latin typeface="+mn-lt"/>
                <a:ea typeface="+mn-ea"/>
                <a:cs typeface="+mn-cs"/>
              </a:rPr>
              <a:t>here are numerous legitimate needs arises for sharing health data that will benefit the public. </a:t>
            </a:r>
            <a:r>
              <a:rPr lang="en-US" sz="1200" kern="1200" dirty="0" smtClean="0">
                <a:solidFill>
                  <a:schemeClr val="tx1"/>
                </a:solidFill>
                <a:effectLst/>
                <a:latin typeface="+mn-lt"/>
                <a:ea typeface="+mn-ea"/>
                <a:cs typeface="+mn-cs"/>
              </a:rPr>
              <a:t>Study </a:t>
            </a:r>
            <a:r>
              <a:rPr lang="en-US" sz="1200" kern="1200" dirty="0" smtClean="0">
                <a:solidFill>
                  <a:schemeClr val="tx1"/>
                </a:solidFill>
                <a:effectLst/>
                <a:latin typeface="+mn-lt"/>
                <a:ea typeface="+mn-ea"/>
                <a:cs typeface="+mn-cs"/>
              </a:rPr>
              <a:t>reveals few guides to achieve the desired balance. Suggestion to properly balance these interests, is that, </a:t>
            </a:r>
            <a:r>
              <a:rPr lang="en-US" sz="1200" b="1" kern="1200" dirty="0" smtClean="0">
                <a:solidFill>
                  <a:schemeClr val="tx1"/>
                </a:solidFill>
                <a:effectLst/>
                <a:latin typeface="+mn-lt"/>
                <a:ea typeface="+mn-ea"/>
                <a:cs typeface="+mn-cs"/>
              </a:rPr>
              <a:t>the health information privacy policies should abandon a focus on individual autonomy</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74D703-BAC3-4317-B204-72AC76B1459D}" type="slidenum">
              <a:rPr lang="en-PH" smtClean="0"/>
              <a:t>11</a:t>
            </a:fld>
            <a:endParaRPr lang="en-PH"/>
          </a:p>
        </p:txBody>
      </p:sp>
    </p:spTree>
    <p:extLst>
      <p:ext uri="{BB962C8B-B14F-4D97-AF65-F5344CB8AC3E}">
        <p14:creationId xmlns:p14="http://schemas.microsoft.com/office/powerpoint/2010/main" val="19046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Research methodology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answer the main question of this study, as to research perspective, the researcher use the </a:t>
            </a:r>
            <a:r>
              <a:rPr lang="en-US" sz="1200" u="sng" kern="1200" dirty="0" smtClean="0">
                <a:solidFill>
                  <a:schemeClr val="tx1"/>
                </a:solidFill>
                <a:effectLst/>
                <a:latin typeface="+mn-lt"/>
                <a:ea typeface="+mn-ea"/>
                <a:cs typeface="+mn-cs"/>
              </a:rPr>
              <a:t>qualitative approach</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study also used the</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doctrinal approach or the blackletter approach</a:t>
            </a:r>
            <a:r>
              <a:rPr lang="en-US" sz="1200" kern="1200" dirty="0" smtClean="0">
                <a:solidFill>
                  <a:schemeClr val="tx1"/>
                </a:solidFill>
                <a:effectLst/>
                <a:latin typeface="+mn-lt"/>
                <a:ea typeface="+mn-ea"/>
                <a:cs typeface="+mn-cs"/>
              </a:rPr>
              <a:t>, to know what the law is and what the law should be in a given situation, by examining the law itself, international law, jurisprudence, and other legal principles.</a:t>
            </a:r>
            <a:endParaRPr lang="en-PH" sz="120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12</a:t>
            </a:fld>
            <a:endParaRPr lang="en-PH"/>
          </a:p>
        </p:txBody>
      </p:sp>
    </p:spTree>
    <p:extLst>
      <p:ext uri="{BB962C8B-B14F-4D97-AF65-F5344CB8AC3E}">
        <p14:creationId xmlns:p14="http://schemas.microsoft.com/office/powerpoint/2010/main" val="156316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and Analysis</a:t>
            </a:r>
          </a:p>
          <a:p>
            <a:r>
              <a:rPr lang="en-US" sz="1200" kern="1200" dirty="0" smtClean="0">
                <a:solidFill>
                  <a:schemeClr val="tx1"/>
                </a:solidFill>
                <a:effectLst/>
                <a:latin typeface="+mn-lt"/>
                <a:ea typeface="+mn-ea"/>
                <a:cs typeface="+mn-cs"/>
              </a:rPr>
              <a:t>Present laws were studied and documents were examined to answer the questions communicated in the statement of the problem.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latin typeface="Times New Roman" panose="02020603050405020304" pitchFamily="18" charset="0"/>
                <a:cs typeface="Times New Roman" panose="02020603050405020304" pitchFamily="18" charset="0"/>
              </a:rPr>
              <a:t>General International Standard on Data Privacy: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the years passed by, governments around the world sets their own data privacy law and rules to protect the data of their citizens. Generally, the laws and rules established by different countries around the world revolve around the following sets of standards:</a:t>
            </a:r>
            <a:endParaRPr lang="en-PH" sz="12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Data quality;</a:t>
            </a:r>
            <a:endParaRPr lang="en-PH" sz="1200" u="sng"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Transparency or openness of processing;</a:t>
            </a:r>
            <a:endParaRPr lang="en-PH" sz="1200" u="sng"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Treatment of particularly sensitive data</a:t>
            </a:r>
            <a:r>
              <a:rPr lang="en-US" sz="1200" kern="1200" dirty="0" smtClean="0">
                <a:solidFill>
                  <a:schemeClr val="tx1"/>
                </a:solidFill>
                <a:effectLst/>
                <a:latin typeface="+mn-lt"/>
                <a:ea typeface="+mn-ea"/>
                <a:cs typeface="+mn-cs"/>
              </a:rPr>
              <a:t>, often defined as data about health, race, religious beliefs, and sexual life among other attributes; and</a:t>
            </a:r>
            <a:endParaRPr lang="en-PH"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Enforcement mechanisms</a:t>
            </a:r>
            <a:r>
              <a:rPr lang="en-US" sz="1200" kern="1200" dirty="0" smtClean="0">
                <a:solidFill>
                  <a:schemeClr val="tx1"/>
                </a:solidFill>
                <a:effectLst/>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13</a:t>
            </a:fld>
            <a:endParaRPr lang="en-PH"/>
          </a:p>
        </p:txBody>
      </p:sp>
    </p:spTree>
    <p:extLst>
      <p:ext uri="{BB962C8B-B14F-4D97-AF65-F5344CB8AC3E}">
        <p14:creationId xmlns:p14="http://schemas.microsoft.com/office/powerpoint/2010/main" val="327274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effectLst/>
                <a:latin typeface="Times New Roman" panose="02020603050405020304" pitchFamily="18" charset="0"/>
                <a:cs typeface="Times New Roman" panose="02020603050405020304" pitchFamily="18" charset="0"/>
              </a:rPr>
              <a:t>Security Measure for the protection of Data Privacy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are the underlying </a:t>
            </a:r>
            <a:r>
              <a:rPr lang="en-US" sz="1200" u="sng" kern="1200" dirty="0" smtClean="0">
                <a:solidFill>
                  <a:schemeClr val="tx1"/>
                </a:solidFill>
                <a:effectLst/>
                <a:latin typeface="+mn-lt"/>
                <a:ea typeface="+mn-ea"/>
                <a:cs typeface="+mn-cs"/>
              </a:rPr>
              <a:t>Personal Data Protection Principles under GDPR </a:t>
            </a:r>
            <a:r>
              <a:rPr lang="en-US" sz="1200" kern="1200" dirty="0" smtClean="0">
                <a:solidFill>
                  <a:schemeClr val="tx1"/>
                </a:solidFill>
                <a:effectLst/>
                <a:latin typeface="+mn-lt"/>
                <a:ea typeface="+mn-ea"/>
                <a:cs typeface="+mn-cs"/>
              </a:rPr>
              <a:t>(General Data Protection Regulation ):</a:t>
            </a:r>
            <a:endParaRPr lang="en-PH"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effectLst/>
                <a:latin typeface="Times New Roman" panose="02020603050405020304" pitchFamily="18" charset="0"/>
                <a:cs typeface="Times New Roman" panose="02020603050405020304" pitchFamily="18" charset="0"/>
              </a:rPr>
              <a:t>Purpose limitation </a:t>
            </a:r>
            <a:r>
              <a:rPr lang="en-US" sz="1200" kern="1200" dirty="0" smtClean="0">
                <a:solidFill>
                  <a:schemeClr val="tx1"/>
                </a:solidFill>
                <a:effectLst/>
                <a:latin typeface="+mn-lt"/>
                <a:ea typeface="+mn-ea"/>
                <a:cs typeface="+mn-cs"/>
              </a:rPr>
              <a:t>– which means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personal data must be collected for specific, explicit and legitimate purposes and not further processed in a way incompatible with those purposes.</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–which</a:t>
            </a:r>
            <a:r>
              <a:rPr lang="en-US" sz="1200" kern="1200" baseline="0" dirty="0" smtClean="0">
                <a:solidFill>
                  <a:schemeClr val="tx1"/>
                </a:solidFill>
                <a:effectLst/>
                <a:latin typeface="+mn-lt"/>
                <a:ea typeface="+mn-ea"/>
                <a:cs typeface="+mn-cs"/>
              </a:rPr>
              <a:t> requires that,</a:t>
            </a:r>
            <a:r>
              <a:rPr lang="en-US" sz="1200" kern="1200" dirty="0" smtClean="0">
                <a:solidFill>
                  <a:schemeClr val="tx1"/>
                </a:solidFill>
                <a:effectLst/>
                <a:latin typeface="+mn-lt"/>
                <a:ea typeface="+mn-ea"/>
                <a:cs typeface="+mn-cs"/>
              </a:rPr>
              <a:t> processing must be transparent to the data subject, who must have adequate information.</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Data minimization </a:t>
            </a:r>
            <a:r>
              <a:rPr lang="en-US" sz="1200" kern="1200" dirty="0" smtClean="0">
                <a:solidFill>
                  <a:schemeClr val="tx1"/>
                </a:solidFill>
                <a:effectLst/>
                <a:latin typeface="+mn-lt"/>
                <a:ea typeface="+mn-ea"/>
                <a:cs typeface="+mn-cs"/>
              </a:rPr>
              <a:t>– means that, personal data must be adequate, relevant and limited to what is strictly necessary in relation to the purpose for which it is processed.</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Accuracy</a:t>
            </a:r>
            <a:r>
              <a:rPr lang="en-US" sz="1200" kern="1200" dirty="0" smtClean="0">
                <a:solidFill>
                  <a:schemeClr val="tx1"/>
                </a:solidFill>
                <a:effectLst/>
                <a:latin typeface="+mn-lt"/>
                <a:ea typeface="+mn-ea"/>
                <a:cs typeface="+mn-cs"/>
              </a:rPr>
              <a:t> –requires that, personal data must be accurate and kept up to date.</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Storage limitation </a:t>
            </a:r>
            <a:r>
              <a:rPr lang="en-US" sz="1200" kern="1200" dirty="0" smtClean="0">
                <a:solidFill>
                  <a:schemeClr val="tx1"/>
                </a:solidFill>
                <a:effectLst/>
                <a:latin typeface="+mn-lt"/>
                <a:ea typeface="+mn-ea"/>
                <a:cs typeface="+mn-cs"/>
              </a:rPr>
              <a:t>– requires that, personal data must not be kept in a form which permits identification of data subjects for longer than is necessary.</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Accountability</a:t>
            </a:r>
            <a:r>
              <a:rPr lang="en-US" sz="1200" kern="1200" dirty="0" smtClean="0">
                <a:solidFill>
                  <a:schemeClr val="tx1"/>
                </a:solidFill>
                <a:effectLst/>
                <a:latin typeface="+mn-lt"/>
                <a:ea typeface="+mn-ea"/>
                <a:cs typeface="+mn-cs"/>
              </a:rPr>
              <a:t> – means that, the controller shall be responsible for and be able to demonstrate compliance with the data protection principles.</a:t>
            </a:r>
            <a:endParaRPr lang="en-PH"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Integrity and confidentiality </a:t>
            </a:r>
            <a:r>
              <a:rPr lang="en-US" sz="1200" kern="1200" dirty="0" smtClean="0">
                <a:solidFill>
                  <a:schemeClr val="tx1"/>
                </a:solidFill>
                <a:effectLst/>
                <a:latin typeface="+mn-lt"/>
                <a:ea typeface="+mn-ea"/>
                <a:cs typeface="+mn-cs"/>
              </a:rPr>
              <a:t>– which</a:t>
            </a:r>
            <a:r>
              <a:rPr lang="en-US" sz="1200" kern="1200" baseline="0" dirty="0" smtClean="0">
                <a:solidFill>
                  <a:schemeClr val="tx1"/>
                </a:solidFill>
                <a:effectLst/>
                <a:latin typeface="+mn-lt"/>
                <a:ea typeface="+mn-ea"/>
                <a:cs typeface="+mn-cs"/>
              </a:rPr>
              <a:t> requires that, </a:t>
            </a:r>
            <a:r>
              <a:rPr lang="en-US" sz="1200" kern="1200" dirty="0" smtClean="0">
                <a:solidFill>
                  <a:schemeClr val="tx1"/>
                </a:solidFill>
                <a:effectLst/>
                <a:latin typeface="+mn-lt"/>
                <a:ea typeface="+mn-ea"/>
                <a:cs typeface="+mn-cs"/>
              </a:rPr>
              <a:t>Personal data must be protected against unauthorized or unlawful processing and against accidental loss, destruction or damage, using appropriate technical or organizational measures.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Likewise, the following are the </a:t>
            </a:r>
            <a:r>
              <a:rPr lang="en-US" sz="1200" u="sng" kern="1200" dirty="0" smtClean="0">
                <a:solidFill>
                  <a:schemeClr val="tx1"/>
                </a:solidFill>
                <a:effectLst/>
                <a:latin typeface="+mn-lt"/>
                <a:ea typeface="+mn-ea"/>
                <a:cs typeface="+mn-cs"/>
              </a:rPr>
              <a:t>General Principles of Processing Data under the Philippine Data Privacy Act</a:t>
            </a:r>
            <a:r>
              <a:rPr lang="en-US" sz="1200" kern="1200" dirty="0" smtClean="0">
                <a:solidFill>
                  <a:schemeClr val="tx1"/>
                </a:solidFill>
                <a:effectLst/>
                <a:latin typeface="+mn-lt"/>
                <a:ea typeface="+mn-ea"/>
                <a:cs typeface="+mn-cs"/>
              </a:rPr>
              <a:t>:</a:t>
            </a:r>
            <a:endParaRPr lang="en-PH"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 which means that, the data subject must be aware of the nature, purpose, and extent of the processing of his or her personal data</a:t>
            </a:r>
          </a:p>
          <a:p>
            <a:pPr lvl="0"/>
            <a:r>
              <a:rPr lang="en-US" sz="1200" b="1" kern="1200" dirty="0" smtClean="0">
                <a:solidFill>
                  <a:schemeClr val="tx1"/>
                </a:solidFill>
                <a:effectLst/>
                <a:latin typeface="+mn-lt"/>
                <a:ea typeface="+mn-ea"/>
                <a:cs typeface="+mn-cs"/>
              </a:rPr>
              <a:t>Legitimate purpose </a:t>
            </a:r>
            <a:r>
              <a:rPr lang="en-US" sz="1200" kern="1200" dirty="0" smtClean="0">
                <a:solidFill>
                  <a:schemeClr val="tx1"/>
                </a:solidFill>
                <a:effectLst/>
                <a:latin typeface="+mn-lt"/>
                <a:ea typeface="+mn-ea"/>
                <a:cs typeface="+mn-cs"/>
              </a:rPr>
              <a:t>– requires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the processing of information shall be compatible with a declared and specified purpose which must not be contrary to law, morals, or public policy.</a:t>
            </a:r>
            <a:endParaRPr lang="en-PH"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Proportionality</a:t>
            </a:r>
            <a:r>
              <a:rPr lang="en-US" sz="1200" kern="1200" dirty="0" smtClean="0">
                <a:solidFill>
                  <a:schemeClr val="tx1"/>
                </a:solidFill>
                <a:effectLst/>
                <a:latin typeface="+mn-lt"/>
                <a:ea typeface="+mn-ea"/>
                <a:cs typeface="+mn-cs"/>
              </a:rPr>
              <a:t> – means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the processing of information shall be adequate, relevant, suitable, necessary, and not excessive in relation to a declared and specified purpose. Personal data shall be processed only if the purpose of the processing could not reasonably be fulfilled by other means</a:t>
            </a:r>
            <a:endParaRPr lang="en-PH"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74D703-BAC3-4317-B204-72AC76B1459D}" type="slidenum">
              <a:rPr lang="en-PH" smtClean="0"/>
              <a:t>14</a:t>
            </a:fld>
            <a:endParaRPr lang="en-PH"/>
          </a:p>
        </p:txBody>
      </p:sp>
    </p:spTree>
    <p:extLst>
      <p:ext uri="{BB962C8B-B14F-4D97-AF65-F5344CB8AC3E}">
        <p14:creationId xmlns:p14="http://schemas.microsoft.com/office/powerpoint/2010/main" val="1965343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smtClean="0">
                <a:solidFill>
                  <a:schemeClr val="tx1"/>
                </a:solidFill>
                <a:effectLst/>
                <a:latin typeface="+mn-lt"/>
                <a:ea typeface="+mn-ea"/>
                <a:cs typeface="+mn-cs"/>
              </a:rPr>
              <a:t>Under GDPR, Processing shall be lawful only if and to the extent that at least one of the following applies:</a:t>
            </a:r>
          </a:p>
          <a:p>
            <a:pPr lvl="0"/>
            <a:r>
              <a:rPr lang="en-PH" sz="1200" b="1" kern="1200" dirty="0" smtClean="0">
                <a:solidFill>
                  <a:schemeClr val="tx1"/>
                </a:solidFill>
                <a:effectLst/>
                <a:latin typeface="+mn-lt"/>
                <a:ea typeface="+mn-ea"/>
                <a:cs typeface="+mn-cs"/>
              </a:rPr>
              <a:t>the data subject has given consent </a:t>
            </a:r>
            <a:r>
              <a:rPr lang="en-PH" sz="1200" kern="1200" dirty="0" smtClean="0">
                <a:solidFill>
                  <a:schemeClr val="tx1"/>
                </a:solidFill>
                <a:effectLst/>
                <a:latin typeface="+mn-lt"/>
                <a:ea typeface="+mn-ea"/>
                <a:cs typeface="+mn-cs"/>
              </a:rPr>
              <a:t>to the processing of his or her personal data for one or more specific purposes;</a:t>
            </a:r>
          </a:p>
          <a:p>
            <a:pPr lvl="0"/>
            <a:r>
              <a:rPr lang="en-PH" sz="1200" b="1" kern="1200" dirty="0" smtClean="0">
                <a:solidFill>
                  <a:schemeClr val="tx1"/>
                </a:solidFill>
                <a:effectLst/>
                <a:latin typeface="+mn-lt"/>
                <a:ea typeface="+mn-ea"/>
                <a:cs typeface="+mn-cs"/>
              </a:rPr>
              <a:t>processing is necessary for the performance of a contract</a:t>
            </a:r>
            <a:r>
              <a:rPr lang="en-PH" sz="1200" kern="1200" dirty="0" smtClean="0">
                <a:solidFill>
                  <a:schemeClr val="tx1"/>
                </a:solidFill>
                <a:effectLst/>
                <a:latin typeface="+mn-lt"/>
                <a:ea typeface="+mn-ea"/>
                <a:cs typeface="+mn-cs"/>
              </a:rPr>
              <a:t> to which the data subject is party or in order to take steps at the request of the data subject prior to entering into a contract;</a:t>
            </a:r>
          </a:p>
          <a:p>
            <a:pPr lvl="0"/>
            <a:r>
              <a:rPr lang="en-PH" sz="1200" b="1" kern="1200" dirty="0" smtClean="0">
                <a:solidFill>
                  <a:schemeClr val="tx1"/>
                </a:solidFill>
                <a:effectLst/>
                <a:latin typeface="+mn-lt"/>
                <a:ea typeface="+mn-ea"/>
                <a:cs typeface="+mn-cs"/>
              </a:rPr>
              <a:t>processing is necessary for compliance with a legal obligation</a:t>
            </a:r>
            <a:r>
              <a:rPr lang="en-PH" sz="1200" kern="1200" dirty="0" smtClean="0">
                <a:solidFill>
                  <a:schemeClr val="tx1"/>
                </a:solidFill>
                <a:effectLst/>
                <a:latin typeface="+mn-lt"/>
                <a:ea typeface="+mn-ea"/>
                <a:cs typeface="+mn-cs"/>
              </a:rPr>
              <a:t> to which the controller is subject;</a:t>
            </a:r>
          </a:p>
          <a:p>
            <a:pPr lvl="0"/>
            <a:r>
              <a:rPr lang="en-PH" sz="1200" b="1" kern="1200" dirty="0" smtClean="0">
                <a:solidFill>
                  <a:schemeClr val="tx1"/>
                </a:solidFill>
                <a:effectLst/>
                <a:latin typeface="+mn-lt"/>
                <a:ea typeface="+mn-ea"/>
                <a:cs typeface="+mn-cs"/>
              </a:rPr>
              <a:t>processing is necessary in order to protect the vital interests of the data subject</a:t>
            </a:r>
            <a:r>
              <a:rPr lang="en-PH" sz="1200" kern="1200" dirty="0" smtClean="0">
                <a:solidFill>
                  <a:schemeClr val="tx1"/>
                </a:solidFill>
                <a:effectLst/>
                <a:latin typeface="+mn-lt"/>
                <a:ea typeface="+mn-ea"/>
                <a:cs typeface="+mn-cs"/>
              </a:rPr>
              <a:t> or of another natural person;</a:t>
            </a:r>
          </a:p>
          <a:p>
            <a:pPr lvl="0"/>
            <a:r>
              <a:rPr lang="en-PH" sz="1200" b="1" kern="1200" dirty="0" smtClean="0">
                <a:solidFill>
                  <a:schemeClr val="tx1"/>
                </a:solidFill>
                <a:effectLst/>
                <a:latin typeface="+mn-lt"/>
                <a:ea typeface="+mn-ea"/>
                <a:cs typeface="+mn-cs"/>
              </a:rPr>
              <a:t>processing is necessary for the performance of a task carried out in the public interest</a:t>
            </a:r>
            <a:r>
              <a:rPr lang="en-PH" sz="1200" kern="1200" dirty="0" smtClean="0">
                <a:solidFill>
                  <a:schemeClr val="tx1"/>
                </a:solidFill>
                <a:effectLst/>
                <a:latin typeface="+mn-lt"/>
                <a:ea typeface="+mn-ea"/>
                <a:cs typeface="+mn-cs"/>
              </a:rPr>
              <a:t> or in the exercise of official authority vested in the controller;</a:t>
            </a:r>
          </a:p>
          <a:p>
            <a:pPr lvl="0"/>
            <a:r>
              <a:rPr lang="en-PH" sz="1200" b="1" kern="1200" dirty="0" smtClean="0">
                <a:solidFill>
                  <a:schemeClr val="tx1"/>
                </a:solidFill>
                <a:effectLst/>
                <a:latin typeface="+mn-lt"/>
                <a:ea typeface="+mn-ea"/>
                <a:cs typeface="+mn-cs"/>
              </a:rPr>
              <a:t>processing is necessary for the purposes of the legitimate interests</a:t>
            </a:r>
            <a:r>
              <a:rPr lang="en-PH" sz="1200" kern="1200" dirty="0" smtClean="0">
                <a:solidFill>
                  <a:schemeClr val="tx1"/>
                </a:solidFill>
                <a:effectLst/>
                <a:latin typeface="+mn-lt"/>
                <a:ea typeface="+mn-ea"/>
                <a:cs typeface="+mn-cs"/>
              </a:rPr>
              <a:t> pursued by the controller or by a third party, except where such interests are overridden by the interests or fundamental rights and freedoms of the data subject which require protection of personal data, in particular where the data subject is a child.</a:t>
            </a:r>
          </a:p>
          <a:p>
            <a:pPr lvl="0"/>
            <a:endParaRPr lang="en-PH"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74D703-BAC3-4317-B204-72AC76B1459D}" type="slidenum">
              <a:rPr lang="en-PH" smtClean="0"/>
              <a:t>15</a:t>
            </a:fld>
            <a:endParaRPr lang="en-PH"/>
          </a:p>
        </p:txBody>
      </p:sp>
    </p:spTree>
    <p:extLst>
      <p:ext uri="{BB962C8B-B14F-4D97-AF65-F5344CB8AC3E}">
        <p14:creationId xmlns:p14="http://schemas.microsoft.com/office/powerpoint/2010/main" val="40752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dirty="0" smtClean="0">
                <a:solidFill>
                  <a:schemeClr val="bg1"/>
                </a:solidFill>
                <a:effectLst/>
                <a:latin typeface="Times New Roman" panose="02020603050405020304" pitchFamily="18" charset="0"/>
                <a:cs typeface="Times New Roman" panose="02020603050405020304" pitchFamily="18" charset="0"/>
              </a:rPr>
              <a:t>Security Measures UNDER DATA PRIVACY ACT</a:t>
            </a:r>
            <a:endParaRPr lang="en-PH"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PH" sz="1200" kern="1200" dirty="0" smtClean="0">
                <a:solidFill>
                  <a:schemeClr val="tx1"/>
                </a:solidFill>
                <a:effectLst/>
                <a:latin typeface="+mn-lt"/>
                <a:ea typeface="+mn-ea"/>
                <a:cs typeface="+mn-cs"/>
              </a:rPr>
              <a:t>The </a:t>
            </a:r>
            <a:r>
              <a:rPr lang="en-PH" sz="1200" kern="1200" dirty="0" smtClean="0">
                <a:solidFill>
                  <a:schemeClr val="tx1"/>
                </a:solidFill>
                <a:effectLst/>
                <a:latin typeface="+mn-lt"/>
                <a:ea typeface="+mn-ea"/>
                <a:cs typeface="+mn-cs"/>
              </a:rPr>
              <a:t>Philippine Data Privacy Act also provides three security measures or parameters. They are </a:t>
            </a:r>
            <a:r>
              <a:rPr lang="en-US" sz="1200" u="sng" kern="1200" dirty="0" smtClean="0">
                <a:solidFill>
                  <a:schemeClr val="tx1"/>
                </a:solidFill>
                <a:effectLst/>
                <a:latin typeface="+mn-lt"/>
                <a:ea typeface="+mn-ea"/>
                <a:cs typeface="+mn-cs"/>
              </a:rPr>
              <a:t>Organizational Security Measures</a:t>
            </a:r>
            <a:r>
              <a:rPr lang="en-US" sz="1200" kern="1200" dirty="0" smtClean="0">
                <a:solidFill>
                  <a:schemeClr val="tx1"/>
                </a:solidFill>
                <a:effectLst/>
                <a:latin typeface="+mn-lt"/>
                <a:ea typeface="+mn-ea"/>
                <a:cs typeface="+mn-cs"/>
              </a:rPr>
              <a:t>, which protect the privacy of the data by providing</a:t>
            </a:r>
            <a:r>
              <a:rPr lang="en-US" sz="1200" kern="1200" baseline="0" dirty="0" smtClean="0">
                <a:solidFill>
                  <a:schemeClr val="tx1"/>
                </a:solidFill>
                <a:effectLst/>
                <a:latin typeface="+mn-lt"/>
                <a:ea typeface="+mn-ea"/>
                <a:cs typeface="+mn-cs"/>
              </a:rPr>
              <a:t> security in the organization with respect to person qualified to handle and process the data or information,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Technical Security Measures,</a:t>
            </a:r>
            <a:r>
              <a:rPr lang="en-US" sz="1200" kern="1200" dirty="0" smtClean="0">
                <a:solidFill>
                  <a:schemeClr val="tx1"/>
                </a:solidFill>
                <a:effectLst/>
                <a:latin typeface="+mn-lt"/>
                <a:ea typeface="+mn-ea"/>
                <a:cs typeface="+mn-cs"/>
              </a:rPr>
              <a:t> which</a:t>
            </a:r>
            <a:r>
              <a:rPr lang="en-US" sz="1200" kern="1200" baseline="0" dirty="0" smtClean="0">
                <a:solidFill>
                  <a:schemeClr val="tx1"/>
                </a:solidFill>
                <a:effectLst/>
                <a:latin typeface="+mn-lt"/>
                <a:ea typeface="+mn-ea"/>
                <a:cs typeface="+mn-cs"/>
              </a:rPr>
              <a:t> establish security policy, safeguard of the computer network, monitoring of security breaches, regular testing of the effectiveness of security policy and encryption of personal data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Physical Security Measures</a:t>
            </a:r>
            <a:r>
              <a:rPr lang="en-US" sz="1200" u="none" kern="1200" dirty="0" smtClean="0">
                <a:solidFill>
                  <a:schemeClr val="tx1"/>
                </a:solidFill>
                <a:effectLst/>
                <a:latin typeface="+mn-lt"/>
                <a:ea typeface="+mn-ea"/>
                <a:cs typeface="+mn-cs"/>
              </a:rPr>
              <a:t>,</a:t>
            </a:r>
            <a:r>
              <a:rPr lang="en-US" sz="1200" u="none" kern="1200" baseline="0" dirty="0" smtClean="0">
                <a:solidFill>
                  <a:schemeClr val="tx1"/>
                </a:solidFill>
                <a:effectLst/>
                <a:latin typeface="+mn-lt"/>
                <a:ea typeface="+mn-ea"/>
                <a:cs typeface="+mn-cs"/>
              </a:rPr>
              <a:t> which design the office, limit the access to the place where data is being stored and processed  and prevent mechanical destruction of files.</a:t>
            </a:r>
            <a:endParaRPr lang="en-PH" sz="120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16</a:t>
            </a:fld>
            <a:endParaRPr lang="en-PH"/>
          </a:p>
        </p:txBody>
      </p:sp>
    </p:spTree>
    <p:extLst>
      <p:ext uri="{BB962C8B-B14F-4D97-AF65-F5344CB8AC3E}">
        <p14:creationId xmlns:p14="http://schemas.microsoft.com/office/powerpoint/2010/main" val="1018324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Rights of a Data Subject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Under the DPA, the following rights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belong to the data subjects, namely: the </a:t>
            </a:r>
            <a:r>
              <a:rPr lang="en-US" sz="1200" b="0" i="0" u="sng" kern="1200" dirty="0" smtClean="0">
                <a:solidFill>
                  <a:schemeClr val="tx1"/>
                </a:solidFill>
                <a:effectLst/>
                <a:latin typeface="+mn-lt"/>
                <a:ea typeface="+mn-ea"/>
                <a:cs typeface="+mn-cs"/>
              </a:rPr>
              <a:t>right to be informed</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right to access</a:t>
            </a:r>
            <a:r>
              <a:rPr lang="en-US" sz="1200" b="0" i="0" kern="1200" dirty="0" smtClean="0">
                <a:solidFill>
                  <a:schemeClr val="tx1"/>
                </a:solidFill>
                <a:effectLst/>
                <a:latin typeface="+mn-lt"/>
                <a:ea typeface="+mn-ea"/>
                <a:cs typeface="+mn-cs"/>
              </a:rPr>
              <a:t>; the </a:t>
            </a:r>
            <a:r>
              <a:rPr lang="en-US" sz="1200" b="0" i="0" u="sng" kern="1200" dirty="0" smtClean="0">
                <a:solidFill>
                  <a:schemeClr val="tx1"/>
                </a:solidFill>
                <a:effectLst/>
                <a:latin typeface="+mn-lt"/>
                <a:ea typeface="+mn-ea"/>
                <a:cs typeface="+mn-cs"/>
              </a:rPr>
              <a:t>right to object</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right to erasure and blocking</a:t>
            </a:r>
            <a:r>
              <a:rPr lang="en-US" sz="1200" b="0" i="0" kern="1200" dirty="0" smtClean="0">
                <a:solidFill>
                  <a:schemeClr val="tx1"/>
                </a:solidFill>
                <a:effectLst/>
                <a:latin typeface="+mn-lt"/>
                <a:ea typeface="+mn-ea"/>
                <a:cs typeface="+mn-cs"/>
              </a:rPr>
              <a:t>; the </a:t>
            </a:r>
            <a:r>
              <a:rPr lang="en-US" sz="1200" b="0" i="0" u="sng" kern="1200" dirty="0" smtClean="0">
                <a:solidFill>
                  <a:schemeClr val="tx1"/>
                </a:solidFill>
                <a:effectLst/>
                <a:latin typeface="+mn-lt"/>
                <a:ea typeface="+mn-ea"/>
                <a:cs typeface="+mn-cs"/>
              </a:rPr>
              <a:t>right to rectify</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right to file a complaint</a:t>
            </a:r>
            <a:r>
              <a:rPr lang="en-US" sz="1200" b="0" i="0" kern="1200" dirty="0" smtClean="0">
                <a:solidFill>
                  <a:schemeClr val="tx1"/>
                </a:solidFill>
                <a:effectLst/>
                <a:latin typeface="+mn-lt"/>
                <a:ea typeface="+mn-ea"/>
                <a:cs typeface="+mn-cs"/>
              </a:rPr>
              <a:t>; the </a:t>
            </a:r>
            <a:r>
              <a:rPr lang="en-US" sz="1200" b="0" i="0" u="sng" kern="1200" dirty="0" smtClean="0">
                <a:solidFill>
                  <a:schemeClr val="tx1"/>
                </a:solidFill>
                <a:effectLst/>
                <a:latin typeface="+mn-lt"/>
                <a:ea typeface="+mn-ea"/>
                <a:cs typeface="+mn-cs"/>
              </a:rPr>
              <a:t>right to damages</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right to data portability</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First, </a:t>
            </a:r>
            <a:r>
              <a:rPr lang="en-US" sz="1200" b="1" i="0" kern="1200" dirty="0" smtClean="0">
                <a:solidFill>
                  <a:schemeClr val="tx1"/>
                </a:solidFill>
                <a:effectLst/>
                <a:latin typeface="+mn-lt"/>
                <a:ea typeface="+mn-ea"/>
                <a:cs typeface="+mn-cs"/>
              </a:rPr>
              <a:t>the right to be informed</a:t>
            </a:r>
            <a:r>
              <a:rPr lang="en-US" sz="1200" b="0" i="0" kern="1200" dirty="0" smtClean="0">
                <a:solidFill>
                  <a:schemeClr val="tx1"/>
                </a:solidFill>
                <a:effectLst/>
                <a:latin typeface="+mn-lt"/>
                <a:ea typeface="+mn-ea"/>
                <a:cs typeface="+mn-cs"/>
              </a:rPr>
              <a:t> means that the data subject has the right to know when his or her personal data shall be, are being, or have been processed. Collection and processing of data without the data subject’s knowledge and explicit consent is made unlawful, and entities in possession of personal data is obligated to inform the data subject of any breaches or compromises in their data.</a:t>
            </a:r>
          </a:p>
          <a:p>
            <a:pPr fontAlgn="base"/>
            <a:r>
              <a:rPr lang="en-US" sz="1200" b="0" i="0" kern="1200" dirty="0" smtClean="0">
                <a:solidFill>
                  <a:schemeClr val="tx1"/>
                </a:solidFill>
                <a:effectLst/>
                <a:latin typeface="+mn-lt"/>
                <a:ea typeface="+mn-ea"/>
                <a:cs typeface="+mn-cs"/>
              </a:rPr>
              <a:t>Second, </a:t>
            </a:r>
            <a:r>
              <a:rPr lang="en-US" sz="1200" b="1" i="0" kern="1200" dirty="0" smtClean="0">
                <a:solidFill>
                  <a:schemeClr val="tx1"/>
                </a:solidFill>
                <a:effectLst/>
                <a:latin typeface="+mn-lt"/>
                <a:ea typeface="+mn-ea"/>
                <a:cs typeface="+mn-cs"/>
              </a:rPr>
              <a:t>the right to access </a:t>
            </a:r>
            <a:r>
              <a:rPr lang="en-US" sz="1200" b="0" i="0" kern="1200" dirty="0" smtClean="0">
                <a:solidFill>
                  <a:schemeClr val="tx1"/>
                </a:solidFill>
                <a:effectLst/>
                <a:latin typeface="+mn-lt"/>
                <a:ea typeface="+mn-ea"/>
                <a:cs typeface="+mn-cs"/>
              </a:rPr>
              <a:t>involves being able to compel any entity possessing any personal data to provide the data subject with a description of such data in its possession, as well as the purposes for which they are to be or are being processed. Furthermore, other details regarding the processing of their information may be obtained, such as the period for which the information will be stored, and the recipients to whom the information may be disclosed. This must be complied with in an easy-to-access format, accompanied by a description in plain language.</a:t>
            </a:r>
          </a:p>
          <a:p>
            <a:pPr fontAlgn="base"/>
            <a:r>
              <a:rPr lang="en-US" sz="1200" b="0" i="0" kern="1200" dirty="0" smtClean="0">
                <a:solidFill>
                  <a:schemeClr val="tx1"/>
                </a:solidFill>
                <a:effectLst/>
                <a:latin typeface="+mn-lt"/>
                <a:ea typeface="+mn-ea"/>
                <a:cs typeface="+mn-cs"/>
              </a:rPr>
              <a:t>Thirdly, </a:t>
            </a:r>
            <a:r>
              <a:rPr lang="en-US" sz="1200" b="1" i="0" kern="1200" dirty="0" smtClean="0">
                <a:solidFill>
                  <a:schemeClr val="tx1"/>
                </a:solidFill>
                <a:effectLst/>
                <a:latin typeface="+mn-lt"/>
                <a:ea typeface="+mn-ea"/>
                <a:cs typeface="+mn-cs"/>
              </a:rPr>
              <a:t>the right to object </a:t>
            </a:r>
            <a:r>
              <a:rPr lang="en-US" sz="1200" b="0" i="0" kern="1200" dirty="0" smtClean="0">
                <a:solidFill>
                  <a:schemeClr val="tx1"/>
                </a:solidFill>
                <a:effectLst/>
                <a:latin typeface="+mn-lt"/>
                <a:ea typeface="+mn-ea"/>
                <a:cs typeface="+mn-cs"/>
              </a:rPr>
              <a:t>requires that the consent of the data subject be secured in the collecting and processing of his or her data. It grants the data subject the choice of refusing to consent, as well as the choice to </a:t>
            </a:r>
            <a:r>
              <a:rPr lang="en-US" sz="1200" b="0" i="1" kern="1200" dirty="0" smtClean="0">
                <a:solidFill>
                  <a:schemeClr val="tx1"/>
                </a:solidFill>
                <a:effectLst/>
                <a:latin typeface="+mn-lt"/>
                <a:ea typeface="+mn-ea"/>
                <a:cs typeface="+mn-cs"/>
              </a:rPr>
              <a:t>withdraw</a:t>
            </a:r>
            <a:r>
              <a:rPr lang="en-US" sz="1200" b="0" i="0" kern="1200" dirty="0" smtClean="0">
                <a:solidFill>
                  <a:schemeClr val="tx1"/>
                </a:solidFill>
                <a:effectLst/>
                <a:latin typeface="+mn-lt"/>
                <a:ea typeface="+mn-ea"/>
                <a:cs typeface="+mn-cs"/>
              </a:rPr>
              <a:t> consent, as regards collection and processing. As earlier stated, any activity involving a data subject’s personal data without his or her consent is deemed illegal.</a:t>
            </a:r>
          </a:p>
          <a:p>
            <a:pPr fontAlgn="base"/>
            <a:r>
              <a:rPr lang="en-US" sz="1200" b="1" i="0" kern="1200" dirty="0" smtClean="0">
                <a:solidFill>
                  <a:schemeClr val="tx1"/>
                </a:solidFill>
                <a:effectLst/>
                <a:latin typeface="+mn-lt"/>
                <a:ea typeface="+mn-ea"/>
                <a:cs typeface="+mn-cs"/>
              </a:rPr>
              <a:t>The right to erasure or blocking </a:t>
            </a:r>
            <a:r>
              <a:rPr lang="en-US" sz="1200" b="0" i="0" kern="1200" dirty="0" smtClean="0">
                <a:solidFill>
                  <a:schemeClr val="tx1"/>
                </a:solidFill>
                <a:effectLst/>
                <a:latin typeface="+mn-lt"/>
                <a:ea typeface="+mn-ea"/>
                <a:cs typeface="+mn-cs"/>
              </a:rPr>
              <a:t>allows the data subject to suspend, withdraw or order the blocking, removal, destruction of his or her personal information from the personal information controller’s filing system upon discovery and substantial proof that the personal information are incomplete, outdated, false, unlawfully obtained, used for unauthorized purposes or are no longer necessary for the purposes for which they were collected.</a:t>
            </a:r>
            <a:r>
              <a:rPr lang="en-US" sz="1200" b="0" i="0" u="none" strike="noStrike" kern="1200" dirty="0" smtClean="0">
                <a:solidFill>
                  <a:schemeClr val="tx1"/>
                </a:solidFill>
                <a:effectLst/>
                <a:latin typeface="+mn-lt"/>
                <a:ea typeface="+mn-ea"/>
                <a:cs typeface="+mn-cs"/>
                <a:hlinkClick r:id="rId3"/>
              </a:rPr>
              <a:t>[6]</a:t>
            </a:r>
            <a:r>
              <a:rPr lang="en-US" sz="1200" b="0" i="0" kern="1200" dirty="0" smtClean="0">
                <a:solidFill>
                  <a:schemeClr val="tx1"/>
                </a:solidFill>
                <a:effectLst/>
                <a:latin typeface="+mn-lt"/>
                <a:ea typeface="+mn-ea"/>
                <a:cs typeface="+mn-cs"/>
              </a:rPr>
              <a:t> This is akin to the recognized right to be forgotten.</a:t>
            </a:r>
          </a:p>
          <a:p>
            <a:pPr fontAlgn="base"/>
            <a:r>
              <a:rPr lang="en-US" sz="1200" b="0" i="0" kern="1200" dirty="0" err="1" smtClean="0">
                <a:solidFill>
                  <a:schemeClr val="tx1"/>
                </a:solidFill>
                <a:effectLst/>
                <a:latin typeface="+mn-lt"/>
                <a:ea typeface="+mn-ea"/>
                <a:cs typeface="+mn-cs"/>
              </a:rPr>
              <a:t>Corollarily</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the right to rectify</a:t>
            </a:r>
            <a:r>
              <a:rPr lang="en-US" sz="1200" b="0" i="0" kern="1200" dirty="0" smtClean="0">
                <a:solidFill>
                  <a:schemeClr val="tx1"/>
                </a:solidFill>
                <a:effectLst/>
                <a:latin typeface="+mn-lt"/>
                <a:ea typeface="+mn-ea"/>
                <a:cs typeface="+mn-cs"/>
              </a:rPr>
              <a:t>, allows the data subject to dispute any inaccuracy or error in the personal information processed, and to have the personal information controller correct it immediately. In line with this, the personal information controller must ensure that the new and the retracted information will be accessible, and that third parties who received the erroneous data will be informed, upon the request of the data subject.</a:t>
            </a:r>
          </a:p>
          <a:p>
            <a:pPr fontAlgn="base"/>
            <a:r>
              <a:rPr lang="en-US" sz="1200" b="0" i="0" kern="1200" dirty="0" smtClean="0">
                <a:solidFill>
                  <a:schemeClr val="tx1"/>
                </a:solidFill>
                <a:effectLst/>
                <a:latin typeface="+mn-lt"/>
                <a:ea typeface="+mn-ea"/>
                <a:cs typeface="+mn-cs"/>
              </a:rPr>
              <a:t>In line with the control given to the data subject, </a:t>
            </a:r>
            <a:r>
              <a:rPr lang="en-US" sz="1200" b="1" i="0" kern="1200" dirty="0" smtClean="0">
                <a:solidFill>
                  <a:schemeClr val="tx1"/>
                </a:solidFill>
                <a:effectLst/>
                <a:latin typeface="+mn-lt"/>
                <a:ea typeface="+mn-ea"/>
                <a:cs typeface="+mn-cs"/>
              </a:rPr>
              <a:t>the right to data portability</a:t>
            </a:r>
            <a:r>
              <a:rPr lang="en-US" sz="1200" b="0" i="0" kern="1200" dirty="0" smtClean="0">
                <a:solidFill>
                  <a:schemeClr val="tx1"/>
                </a:solidFill>
                <a:effectLst/>
                <a:latin typeface="+mn-lt"/>
                <a:ea typeface="+mn-ea"/>
                <a:cs typeface="+mn-cs"/>
              </a:rPr>
              <a:t> enables the data subject to obtain and electronically move, copy, or transfer personal data for further use.</a:t>
            </a:r>
            <a:r>
              <a:rPr lang="en-US" sz="1200" b="0" i="0" u="none" strike="noStrike" kern="1200" dirty="0" smtClean="0">
                <a:solidFill>
                  <a:schemeClr val="tx1"/>
                </a:solidFill>
                <a:effectLst/>
                <a:latin typeface="+mn-lt"/>
                <a:ea typeface="+mn-ea"/>
                <a:cs typeface="+mn-cs"/>
                <a:hlinkClick r:id="rId4"/>
              </a:rPr>
              <a:t>[7]</a:t>
            </a:r>
            <a:r>
              <a:rPr lang="en-US" sz="1200" b="0" i="0" kern="1200" dirty="0" smtClean="0">
                <a:solidFill>
                  <a:schemeClr val="tx1"/>
                </a:solidFill>
                <a:effectLst/>
                <a:latin typeface="+mn-lt"/>
                <a:ea typeface="+mn-ea"/>
                <a:cs typeface="+mn-cs"/>
              </a:rPr>
              <a:t> This also carries out another policy behind the law–ensuring the free flow of personal information.</a:t>
            </a:r>
          </a:p>
          <a:p>
            <a:pPr fontAlgn="base"/>
            <a:r>
              <a:rPr lang="en-US" sz="1200" b="0" i="0" kern="1200" dirty="0" smtClean="0">
                <a:solidFill>
                  <a:schemeClr val="tx1"/>
                </a:solidFill>
                <a:effectLst/>
                <a:latin typeface="+mn-lt"/>
                <a:ea typeface="+mn-ea"/>
                <a:cs typeface="+mn-cs"/>
              </a:rPr>
              <a:t>The last two rights are related to the enforcement of the above-discussed rights. First, </a:t>
            </a:r>
            <a:r>
              <a:rPr lang="en-US" sz="1200" b="1" i="0" kern="1200" dirty="0" smtClean="0">
                <a:solidFill>
                  <a:schemeClr val="tx1"/>
                </a:solidFill>
                <a:effectLst/>
                <a:latin typeface="+mn-lt"/>
                <a:ea typeface="+mn-ea"/>
                <a:cs typeface="+mn-cs"/>
              </a:rPr>
              <a:t>the right to file a complaint </a:t>
            </a:r>
            <a:r>
              <a:rPr lang="en-US" sz="1200" b="0" i="0" kern="1200" dirty="0" smtClean="0">
                <a:solidFill>
                  <a:schemeClr val="tx1"/>
                </a:solidFill>
                <a:effectLst/>
                <a:latin typeface="+mn-lt"/>
                <a:ea typeface="+mn-ea"/>
                <a:cs typeface="+mn-cs"/>
              </a:rPr>
              <a:t>with the National Privacy Commission affords a remedy to any data subject who “[feels] that [his or her] personal information has been misused, maliciously disclosed, or improperly disposed,”</a:t>
            </a:r>
            <a:r>
              <a:rPr lang="en-US" sz="1200" b="0" i="0" u="none" strike="noStrike" kern="1200" dirty="0" smtClean="0">
                <a:solidFill>
                  <a:schemeClr val="tx1"/>
                </a:solidFill>
                <a:effectLst/>
                <a:latin typeface="+mn-lt"/>
                <a:ea typeface="+mn-ea"/>
                <a:cs typeface="+mn-cs"/>
                <a:hlinkClick r:id="rId5"/>
              </a:rPr>
              <a:t>[8]</a:t>
            </a:r>
            <a:r>
              <a:rPr lang="en-US" sz="1200" b="0" i="0" kern="1200" dirty="0" smtClean="0">
                <a:solidFill>
                  <a:schemeClr val="tx1"/>
                </a:solidFill>
                <a:effectLst/>
                <a:latin typeface="+mn-lt"/>
                <a:ea typeface="+mn-ea"/>
                <a:cs typeface="+mn-cs"/>
              </a:rPr>
              <a:t> or in case of any violation of his or her data privacy rights. Secondly, </a:t>
            </a:r>
            <a:r>
              <a:rPr lang="en-US" sz="1200" b="1" i="0" kern="1200" dirty="0" smtClean="0">
                <a:solidFill>
                  <a:schemeClr val="tx1"/>
                </a:solidFill>
                <a:effectLst/>
                <a:latin typeface="+mn-lt"/>
                <a:ea typeface="+mn-ea"/>
                <a:cs typeface="+mn-cs"/>
              </a:rPr>
              <a:t>the right to damages </a:t>
            </a:r>
            <a:r>
              <a:rPr lang="en-US" sz="1200" b="0" i="0" kern="1200" dirty="0" smtClean="0">
                <a:solidFill>
                  <a:schemeClr val="tx1"/>
                </a:solidFill>
                <a:effectLst/>
                <a:latin typeface="+mn-lt"/>
                <a:ea typeface="+mn-ea"/>
                <a:cs typeface="+mn-cs"/>
              </a:rPr>
              <a:t>entitles the aggrieved data subject to be indemnified for any damages sustained due to inaccurate, incomplete, outdated, false, unlawfully obtained or unauthorized use of his or her personal information.</a:t>
            </a:r>
          </a:p>
          <a:p>
            <a:pPr fontAlgn="base"/>
            <a:r>
              <a:rPr lang="en-US" sz="1200" b="0" i="0" kern="1200" dirty="0" smtClean="0">
                <a:solidFill>
                  <a:schemeClr val="tx1"/>
                </a:solidFill>
                <a:effectLst/>
                <a:latin typeface="+mn-lt"/>
                <a:ea typeface="+mn-ea"/>
                <a:cs typeface="+mn-cs"/>
              </a:rPr>
              <a:t>As can be gleaned from these rights, the Data Privacy Act of 2012 is comprehensive in its protection to the data subject. This is even strengthened by the fact that these rights can also be invoked by the data subject’s lawful heirs and assigns in the event of his or her incapacity and</a:t>
            </a:r>
            <a:r>
              <a:rPr lang="en-US" sz="1200" b="0" i="0" u="none" strike="noStrike" kern="1200" dirty="0" smtClean="0">
                <a:solidFill>
                  <a:schemeClr val="tx1"/>
                </a:solidFill>
                <a:effectLst/>
                <a:latin typeface="+mn-lt"/>
                <a:ea typeface="+mn-ea"/>
                <a:cs typeface="+mn-cs"/>
                <a:hlinkClick r:id="rId6"/>
              </a:rPr>
              <a:t>[9]</a:t>
            </a:r>
            <a:r>
              <a:rPr lang="en-US" sz="1200" b="0" i="0" kern="1200" dirty="0" smtClean="0">
                <a:solidFill>
                  <a:schemeClr val="tx1"/>
                </a:solidFill>
                <a:effectLst/>
                <a:latin typeface="+mn-lt"/>
                <a:ea typeface="+mn-ea"/>
                <a:cs typeface="+mn-cs"/>
              </a:rPr>
              <a:t> even after his or her death.</a:t>
            </a:r>
          </a:p>
          <a:p>
            <a:endParaRPr lang="en-PH" dirty="0" smtClean="0"/>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17</a:t>
            </a:fld>
            <a:endParaRPr lang="en-PH"/>
          </a:p>
        </p:txBody>
      </p:sp>
    </p:spTree>
    <p:extLst>
      <p:ext uri="{BB962C8B-B14F-4D97-AF65-F5344CB8AC3E}">
        <p14:creationId xmlns:p14="http://schemas.microsoft.com/office/powerpoint/2010/main" val="2333023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Times New Roman" panose="02020603050405020304" pitchFamily="18" charset="0"/>
                <a:cs typeface="Times New Roman" panose="02020603050405020304" pitchFamily="18" charset="0"/>
              </a:rPr>
              <a:t>Security measures adopted under </a:t>
            </a:r>
            <a:r>
              <a:rPr lang="en-US" dirty="0" smtClean="0">
                <a:solidFill>
                  <a:schemeClr val="bg1"/>
                </a:solidFill>
                <a:effectLst/>
                <a:latin typeface="Times New Roman" panose="02020603050405020304" pitchFamily="18" charset="0"/>
                <a:cs typeface="Times New Roman" panose="02020603050405020304" pitchFamily="18" charset="0"/>
              </a:rPr>
              <a:t>Philippine Identification System 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Philippine Identification System Act consider the </a:t>
            </a:r>
            <a:r>
              <a:rPr lang="en-US" sz="1200" b="0" u="sng" kern="1200" dirty="0" smtClean="0">
                <a:solidFill>
                  <a:schemeClr val="tx1"/>
                </a:solidFill>
                <a:effectLst/>
                <a:latin typeface="+mn-lt"/>
                <a:ea typeface="+mn-ea"/>
                <a:cs typeface="+mn-cs"/>
              </a:rPr>
              <a:t>security measures imposed by law or international agreement</a:t>
            </a:r>
            <a:r>
              <a:rPr lang="en-US" sz="1200" b="0" kern="1200" dirty="0" smtClean="0">
                <a:solidFill>
                  <a:schemeClr val="tx1"/>
                </a:solidFill>
                <a:effectLst/>
                <a:latin typeface="+mn-lt"/>
                <a:ea typeface="+mn-ea"/>
                <a:cs typeface="+mn-cs"/>
              </a:rPr>
              <a:t>. Based on the standard discussed by the study which are accepted in the Philippines and in other countries, generally, the security measures imposed to protect the right to data privacy pertains to principle of transparency, legitimate purpose and proportionality. These security measure standards are considered in the provisions of the Philippine Identification System Act.</a:t>
            </a:r>
            <a:endParaRPr lang="en-PH" sz="1200" b="1"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The law set </a:t>
            </a:r>
            <a:r>
              <a:rPr lang="en-US" sz="1200" b="1" kern="1200" dirty="0" smtClean="0">
                <a:solidFill>
                  <a:schemeClr val="tx1"/>
                </a:solidFill>
                <a:effectLst/>
                <a:latin typeface="+mn-lt"/>
                <a:ea typeface="+mn-ea"/>
                <a:cs typeface="+mn-cs"/>
              </a:rPr>
              <a:t>parameters to protect the right of the people to privacy</a:t>
            </a:r>
            <a:r>
              <a:rPr lang="en-US" sz="1200" kern="1200" dirty="0" smtClean="0">
                <a:solidFill>
                  <a:schemeClr val="tx1"/>
                </a:solidFill>
                <a:effectLst/>
                <a:latin typeface="+mn-lt"/>
                <a:ea typeface="+mn-ea"/>
                <a:cs typeface="+mn-cs"/>
              </a:rPr>
              <a:t>. As</a:t>
            </a:r>
            <a:r>
              <a:rPr lang="en-US" sz="1200" kern="1200" baseline="0" dirty="0" smtClean="0">
                <a:solidFill>
                  <a:schemeClr val="tx1"/>
                </a:solidFill>
                <a:effectLst/>
                <a:latin typeface="+mn-lt"/>
                <a:ea typeface="+mn-ea"/>
                <a:cs typeface="+mn-cs"/>
              </a:rPr>
              <a:t> provided in the</a:t>
            </a:r>
            <a:r>
              <a:rPr lang="en-US" sz="1200" kern="1200" dirty="0" smtClean="0">
                <a:solidFill>
                  <a:schemeClr val="tx1"/>
                </a:solidFill>
                <a:effectLst/>
                <a:latin typeface="+mn-lt"/>
                <a:ea typeface="+mn-ea"/>
                <a:cs typeface="+mn-cs"/>
              </a:rPr>
              <a:t> provision on the Privacy, Security, and Safeguards on the Philippine Identification System</a:t>
            </a:r>
            <a:endParaRPr lang="en-US" sz="1200" kern="1200" dirty="0" smtClean="0">
              <a:solidFill>
                <a:srgbClr val="FF0000"/>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law provides </a:t>
            </a:r>
            <a:r>
              <a:rPr lang="en-US" sz="1200" b="1" kern="1200" dirty="0" smtClean="0">
                <a:solidFill>
                  <a:schemeClr val="tx1"/>
                </a:solidFill>
                <a:effectLst/>
                <a:latin typeface="+mn-lt"/>
                <a:ea typeface="+mn-ea"/>
                <a:cs typeface="+mn-cs"/>
              </a:rPr>
              <a:t>remedy for the possible abuse of the right to privacy</a:t>
            </a:r>
            <a:r>
              <a:rPr lang="en-US" sz="1200" kern="1200" dirty="0" smtClean="0">
                <a:solidFill>
                  <a:schemeClr val="tx1"/>
                </a:solidFill>
                <a:effectLst/>
                <a:latin typeface="+mn-lt"/>
                <a:ea typeface="+mn-ea"/>
                <a:cs typeface="+mn-cs"/>
              </a:rPr>
              <a:t> of the people. In addition to the remedy provided by different laws and rules, the Philippine Identification System Act also provides remedy. As stated in the provision of the law with regard to protection against unlawful disclosure of information or records</a:t>
            </a:r>
          </a:p>
        </p:txBody>
      </p:sp>
      <p:sp>
        <p:nvSpPr>
          <p:cNvPr id="4" name="Slide Number Placeholder 3"/>
          <p:cNvSpPr>
            <a:spLocks noGrp="1"/>
          </p:cNvSpPr>
          <p:nvPr>
            <p:ph type="sldNum" sz="quarter" idx="10"/>
          </p:nvPr>
        </p:nvSpPr>
        <p:spPr/>
        <p:txBody>
          <a:bodyPr/>
          <a:lstStyle/>
          <a:p>
            <a:fld id="{3E74D703-BAC3-4317-B204-72AC76B1459D}" type="slidenum">
              <a:rPr lang="en-PH" smtClean="0"/>
              <a:t>18</a:t>
            </a:fld>
            <a:endParaRPr lang="en-PH"/>
          </a:p>
        </p:txBody>
      </p:sp>
    </p:spTree>
    <p:extLst>
      <p:ext uri="{BB962C8B-B14F-4D97-AF65-F5344CB8AC3E}">
        <p14:creationId xmlns:p14="http://schemas.microsoft.com/office/powerpoint/2010/main" val="1889586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applicable laws and rules as regards the remedy in case of violation of the right to data privacy are:</a:t>
            </a:r>
          </a:p>
          <a:p>
            <a:r>
              <a:rPr lang="en-US" sz="1200" b="1" kern="1200" dirty="0" smtClean="0">
                <a:solidFill>
                  <a:schemeClr val="tx1"/>
                </a:solidFill>
                <a:effectLst/>
                <a:latin typeface="+mn-lt"/>
                <a:ea typeface="+mn-ea"/>
                <a:cs typeface="+mn-cs"/>
              </a:rPr>
              <a:t>Anti-Wiretapping Law</a:t>
            </a:r>
            <a:r>
              <a:rPr lang="en-US" sz="1200" kern="1200" dirty="0" smtClean="0">
                <a:solidFill>
                  <a:schemeClr val="tx1"/>
                </a:solidFill>
                <a:effectLst/>
                <a:latin typeface="+mn-lt"/>
                <a:ea typeface="+mn-ea"/>
                <a:cs typeface="+mn-cs"/>
              </a:rPr>
              <a:t>, which prohibits unauthorized tapping of any wire or cable, or by using any other device or arrangement, to secretly overhear, intercept or record any communication or spoken word;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Writ of Habeas Data</a:t>
            </a:r>
            <a:r>
              <a:rPr lang="en-US" sz="1200" kern="1200" dirty="0" smtClean="0">
                <a:solidFill>
                  <a:schemeClr val="tx1"/>
                </a:solidFill>
                <a:effectLst/>
                <a:latin typeface="+mn-lt"/>
                <a:ea typeface="+mn-ea"/>
                <a:cs typeface="+mn-cs"/>
              </a:rPr>
              <a:t>, which is the remedy available to any person whose right to privacy in life, liberty or security is violated or threatened by an unlawful act or omission of a public official or employee, or of a private individual or entity engaged in the gathering, collecting or storing of data or information regarding the person, family, home and correspondence of the aggrieved party; and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Data Privacy Act of 2012</a:t>
            </a:r>
            <a:r>
              <a:rPr lang="en-US" sz="1200" kern="1200" dirty="0" smtClean="0">
                <a:solidFill>
                  <a:schemeClr val="tx1"/>
                </a:solidFill>
                <a:effectLst/>
                <a:latin typeface="+mn-lt"/>
                <a:ea typeface="+mn-ea"/>
                <a:cs typeface="+mn-cs"/>
              </a:rPr>
              <a:t>, which safeguards the fundamental human right of every individual to privacy while ensuring free flow of information for innovation, growth, and national development</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19</a:t>
            </a:fld>
            <a:endParaRPr lang="en-PH"/>
          </a:p>
        </p:txBody>
      </p:sp>
    </p:spTree>
    <p:extLst>
      <p:ext uri="{BB962C8B-B14F-4D97-AF65-F5344CB8AC3E}">
        <p14:creationId xmlns:p14="http://schemas.microsoft.com/office/powerpoint/2010/main" val="130310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r>
              <a:rPr lang="en-PH" dirty="0" smtClean="0"/>
              <a:t>:</a:t>
            </a:r>
          </a:p>
          <a:p>
            <a:r>
              <a:rPr lang="en-US" dirty="0" smtClean="0"/>
              <a:t>(For Administrative)</a:t>
            </a:r>
          </a:p>
          <a:p>
            <a:r>
              <a:rPr lang="en-US" dirty="0" smtClean="0"/>
              <a:t>Data is powerful! Nowadays </a:t>
            </a:r>
            <a:r>
              <a:rPr lang="en-US" sz="1200" kern="1200" dirty="0" smtClean="0">
                <a:solidFill>
                  <a:schemeClr val="tx1"/>
                </a:solidFill>
                <a:effectLst/>
                <a:latin typeface="+mn-lt"/>
                <a:ea typeface="+mn-ea"/>
                <a:cs typeface="+mn-cs"/>
              </a:rPr>
              <a:t>the internet has allowed us to transfer huge amounts of data to a place halfway around the world in a matter of seconds.</a:t>
            </a:r>
          </a:p>
          <a:p>
            <a:r>
              <a:rPr lang="en-US" sz="1200" kern="1200" dirty="0" smtClean="0">
                <a:solidFill>
                  <a:schemeClr val="tx1"/>
                </a:solidFill>
                <a:effectLst/>
                <a:latin typeface="+mn-lt"/>
                <a:ea typeface="+mn-ea"/>
                <a:cs typeface="+mn-cs"/>
              </a:rPr>
              <a:t>Data collected</a:t>
            </a:r>
            <a:r>
              <a:rPr lang="en-US" sz="1200" kern="1200" baseline="0" dirty="0" smtClean="0">
                <a:solidFill>
                  <a:schemeClr val="tx1"/>
                </a:solidFill>
                <a:effectLst/>
                <a:latin typeface="+mn-lt"/>
                <a:ea typeface="+mn-ea"/>
                <a:cs typeface="+mn-cs"/>
              </a:rPr>
              <a:t> when analyze and processed may:</a:t>
            </a:r>
          </a:p>
          <a:p>
            <a:pPr marL="171450" indent="-171450">
              <a:buFontTx/>
              <a:buChar char="-"/>
            </a:pPr>
            <a:r>
              <a:rPr lang="en-US" sz="1200" b="1" kern="1200" dirty="0" smtClean="0">
                <a:solidFill>
                  <a:schemeClr val="tx1"/>
                </a:solidFill>
                <a:effectLst/>
                <a:latin typeface="+mn-lt"/>
                <a:ea typeface="+mn-ea"/>
                <a:cs typeface="+mn-cs"/>
              </a:rPr>
              <a:t>contributes to a wide variety of social and political goals</a:t>
            </a:r>
          </a:p>
          <a:p>
            <a:pPr marL="628650" lvl="1" indent="-171450">
              <a:buFontTx/>
              <a:buChar char="-"/>
            </a:pP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includes </a:t>
            </a:r>
            <a:r>
              <a:rPr lang="en-US" sz="1200" kern="1200" dirty="0" smtClean="0">
                <a:solidFill>
                  <a:schemeClr val="tx1"/>
                </a:solidFill>
                <a:effectLst/>
                <a:latin typeface="+mn-lt"/>
                <a:ea typeface="+mn-ea"/>
                <a:cs typeface="+mn-cs"/>
              </a:rPr>
              <a:t>strengthening transparency, public participation and democratic accountability</a:t>
            </a:r>
          </a:p>
          <a:p>
            <a:pPr marL="171450" lvl="0" indent="-171450">
              <a:buFontTx/>
              <a:buChar char="-"/>
            </a:pPr>
            <a:r>
              <a:rPr lang="en-US" sz="1200" b="1" kern="1200" dirty="0" smtClean="0">
                <a:solidFill>
                  <a:schemeClr val="tx1"/>
                </a:solidFill>
                <a:effectLst/>
                <a:latin typeface="+mn-lt"/>
                <a:ea typeface="+mn-ea"/>
                <a:cs typeface="+mn-cs"/>
              </a:rPr>
              <a:t>promoting economic growth and innovation</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a:t>
            </a:r>
          </a:p>
          <a:p>
            <a:pPr marL="171450" lvl="0" indent="-171450">
              <a:buFontTx/>
              <a:buChar char="-"/>
            </a:pPr>
            <a:r>
              <a:rPr lang="en-US" sz="1200" b="1" kern="1200" dirty="0" smtClean="0">
                <a:solidFill>
                  <a:schemeClr val="tx1"/>
                </a:solidFill>
                <a:effectLst/>
                <a:latin typeface="+mn-lt"/>
                <a:ea typeface="+mn-ea"/>
                <a:cs typeface="+mn-cs"/>
              </a:rPr>
              <a:t>enabling greater public sector efficiency and cost savings</a:t>
            </a:r>
            <a:r>
              <a:rPr lang="en-US" sz="1200" kern="1200" dirty="0" smtClean="0">
                <a:solidFill>
                  <a:schemeClr val="tx1"/>
                </a:solidFill>
                <a:effectLst/>
                <a:latin typeface="+mn-lt"/>
                <a:ea typeface="+mn-ea"/>
                <a:cs typeface="+mn-cs"/>
              </a:rPr>
              <a:t>. </a:t>
            </a:r>
          </a:p>
          <a:p>
            <a:pPr marL="0" lvl="0" indent="0">
              <a:buFontTx/>
              <a:buNone/>
            </a:pPr>
            <a:r>
              <a:rPr lang="en-US" sz="1200" kern="1200" baseline="0" dirty="0" smtClean="0">
                <a:solidFill>
                  <a:schemeClr val="tx1"/>
                </a:solidFill>
                <a:effectLst/>
                <a:latin typeface="+mn-lt"/>
                <a:ea typeface="+mn-ea"/>
                <a:cs typeface="+mn-cs"/>
              </a:rPr>
              <a:t>And because of that</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3E74D703-BAC3-4317-B204-72AC76B1459D}" type="slidenum">
              <a:rPr lang="en-PH" smtClean="0"/>
              <a:t>2</a:t>
            </a:fld>
            <a:endParaRPr lang="en-PH"/>
          </a:p>
        </p:txBody>
      </p:sp>
    </p:spTree>
    <p:extLst>
      <p:ext uri="{BB962C8B-B14F-4D97-AF65-F5344CB8AC3E}">
        <p14:creationId xmlns:p14="http://schemas.microsoft.com/office/powerpoint/2010/main" val="4227668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Conclusion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 is so powerful, that it can build or destroy life depending on how the data collected pertaining to individuals will be managed and used. Thus, the need to balance the administrative governance and the protection to the right to privacy is a big factor to maintain peace and order.</a:t>
            </a:r>
            <a:endParaRPr lang="en-PH"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no question that the Philippine Identification System Act ensures the advancement of the administrative governance through </a:t>
            </a:r>
            <a:r>
              <a:rPr lang="en-US" sz="1200" b="1" kern="1200" dirty="0" smtClean="0">
                <a:solidFill>
                  <a:schemeClr val="tx1"/>
                </a:solidFill>
                <a:effectLst/>
                <a:latin typeface="+mn-lt"/>
                <a:ea typeface="+mn-ea"/>
                <a:cs typeface="+mn-cs"/>
              </a:rPr>
              <a:t>providing a valid proof of identity</a:t>
            </a:r>
            <a:r>
              <a:rPr lang="en-US" sz="1200" kern="1200" dirty="0" smtClean="0">
                <a:solidFill>
                  <a:schemeClr val="tx1"/>
                </a:solidFill>
                <a:effectLst/>
                <a:latin typeface="+mn-lt"/>
                <a:ea typeface="+mn-ea"/>
                <a:cs typeface="+mn-cs"/>
              </a:rPr>
              <a:t> for all citizens and resident aliens as a means of simplifying public and private transactions. It aims to </a:t>
            </a:r>
            <a:r>
              <a:rPr lang="en-US" sz="1200" b="0" u="sng" kern="1200" dirty="0" smtClean="0">
                <a:solidFill>
                  <a:schemeClr val="tx1"/>
                </a:solidFill>
                <a:effectLst/>
                <a:latin typeface="+mn-lt"/>
                <a:ea typeface="+mn-ea"/>
                <a:cs typeface="+mn-cs"/>
              </a:rPr>
              <a:t>eliminate the need to present other forms of identification </a:t>
            </a:r>
            <a:r>
              <a:rPr lang="en-US" sz="1200" kern="1200" dirty="0" smtClean="0">
                <a:solidFill>
                  <a:schemeClr val="tx1"/>
                </a:solidFill>
                <a:effectLst/>
                <a:latin typeface="+mn-lt"/>
                <a:ea typeface="+mn-ea"/>
                <a:cs typeface="+mn-cs"/>
              </a:rPr>
              <a:t>when transacting with the government and the private sector. PhilSys will </a:t>
            </a:r>
            <a:r>
              <a:rPr lang="en-US" sz="1200" b="1" kern="1200" dirty="0" smtClean="0">
                <a:solidFill>
                  <a:schemeClr val="tx1"/>
                </a:solidFill>
                <a:effectLst/>
                <a:latin typeface="+mn-lt"/>
                <a:ea typeface="+mn-ea"/>
                <a:cs typeface="+mn-cs"/>
              </a:rPr>
              <a:t>serve as a social and economic platform</a:t>
            </a:r>
            <a:r>
              <a:rPr lang="en-US" sz="1200" kern="1200" dirty="0" smtClean="0">
                <a:solidFill>
                  <a:schemeClr val="tx1"/>
                </a:solidFill>
                <a:effectLst/>
                <a:latin typeface="+mn-lt"/>
                <a:ea typeface="+mn-ea"/>
                <a:cs typeface="+mn-cs"/>
              </a:rPr>
              <a:t> through which all transactions including public and private services can be availed of and shall serve as the link in the promotion of seamless service delivery, enhancing administrative governance, reducing corruption, strengthening financial inclusion, and promoting ease of doing business</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20</a:t>
            </a:fld>
            <a:endParaRPr lang="en-PH"/>
          </a:p>
        </p:txBody>
      </p:sp>
    </p:spTree>
    <p:extLst>
      <p:ext uri="{BB962C8B-B14F-4D97-AF65-F5344CB8AC3E}">
        <p14:creationId xmlns:p14="http://schemas.microsoft.com/office/powerpoint/2010/main" val="2592536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the main question to be resolved is how will the government balance the administrative governance and the protection of the right to privacy of the people. The study conducted examined the principle, security measure and remedy provided in the Philippine Identification System Act consistent to the protection of the right to privacy of the people. The law balance the administrative governance and the right of the people to privacy by adopting in its provisions the </a:t>
            </a:r>
            <a:r>
              <a:rPr lang="en-US" sz="1200" b="1" kern="1200" dirty="0" smtClean="0">
                <a:solidFill>
                  <a:schemeClr val="tx1"/>
                </a:solidFill>
                <a:effectLst/>
                <a:latin typeface="+mn-lt"/>
                <a:ea typeface="+mn-ea"/>
                <a:cs typeface="+mn-cs"/>
              </a:rPr>
              <a:t>principle of transparency</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legitimate purpose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proportionality</a:t>
            </a:r>
            <a:r>
              <a:rPr lang="en-US" sz="1200" kern="1200" dirty="0" smtClean="0">
                <a:solidFill>
                  <a:schemeClr val="tx1"/>
                </a:solidFill>
                <a:effectLst/>
                <a:latin typeface="+mn-lt"/>
                <a:ea typeface="+mn-ea"/>
                <a:cs typeface="+mn-cs"/>
              </a:rPr>
              <a:t>. Moreover, to ensure the integrity of the PhilSys, the law provides for </a:t>
            </a:r>
            <a:r>
              <a:rPr lang="en-US" sz="1200" b="1" kern="1200" dirty="0" smtClean="0">
                <a:solidFill>
                  <a:schemeClr val="tx1"/>
                </a:solidFill>
                <a:effectLst/>
                <a:latin typeface="+mn-lt"/>
                <a:ea typeface="+mn-ea"/>
                <a:cs typeface="+mn-cs"/>
              </a:rPr>
              <a:t>organizational, technical and physical security measures. </a:t>
            </a:r>
            <a:r>
              <a:rPr lang="en-US" sz="1200" kern="1200" dirty="0" smtClean="0">
                <a:solidFill>
                  <a:schemeClr val="tx1"/>
                </a:solidFill>
                <a:effectLst/>
                <a:latin typeface="+mn-lt"/>
                <a:ea typeface="+mn-ea"/>
                <a:cs typeface="+mn-cs"/>
              </a:rPr>
              <a:t>Finally, in addition to the remedy provided in the existing laws and rules, the Philippine Identification System Act also provides </a:t>
            </a:r>
            <a:r>
              <a:rPr lang="en-US" sz="1200" u="sng" kern="1200" dirty="0" smtClean="0">
                <a:solidFill>
                  <a:schemeClr val="tx1"/>
                </a:solidFill>
                <a:effectLst/>
                <a:latin typeface="+mn-lt"/>
                <a:ea typeface="+mn-ea"/>
                <a:cs typeface="+mn-cs"/>
              </a:rPr>
              <a:t>remedy for the possible abuse of the right to privacy of the people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far, the Philippine Identification System Act, in collaboration with existing laws and rules, is enough to balance the administrative governance and the protection of the right to privacy provided it will be strictly implemented.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(wag </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t>
            </a:r>
            <a:r>
              <a:rPr lang="en-US" sz="1200" kern="1200" dirty="0" smtClean="0">
                <a:solidFill>
                  <a:schemeClr val="tx1"/>
                </a:solidFill>
                <a:effectLst/>
                <a:latin typeface="+mn-lt"/>
                <a:ea typeface="+mn-ea"/>
                <a:cs typeface="+mn-cs"/>
              </a:rPr>
              <a:t>the end of the day, the responsibility of protecting our personal information or right to privacy does not only belongs to the government, with respect to data collected by them for administrative purpose, but also to each individual against whom such personal information belong, with respect to information they share in social media and internet.</a:t>
            </a:r>
            <a:endParaRPr lang="en-PH"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PH" sz="120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21</a:t>
            </a:fld>
            <a:endParaRPr lang="en-PH"/>
          </a:p>
        </p:txBody>
      </p:sp>
    </p:spTree>
    <p:extLst>
      <p:ext uri="{BB962C8B-B14F-4D97-AF65-F5344CB8AC3E}">
        <p14:creationId xmlns:p14="http://schemas.microsoft.com/office/powerpoint/2010/main" val="134386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Recommendation</a:t>
            </a:r>
          </a:p>
          <a:p>
            <a:r>
              <a:rPr lang="en-US" sz="1200" kern="1200" dirty="0" smtClean="0">
                <a:solidFill>
                  <a:schemeClr val="tx1"/>
                </a:solidFill>
                <a:effectLst/>
                <a:latin typeface="+mn-lt"/>
                <a:ea typeface="+mn-ea"/>
                <a:cs typeface="+mn-cs"/>
              </a:rPr>
              <a:t>As the technology become more advance in the future, the Implementing Rules and Regulation of the Philippine Identification System Act should be able to adopt with the changes of technology. The Philippine Statistics Authority (PSA) together with the PhilSys Policy and Coordination Council (PSPCC) should continue to improve their method of protecting the data through </a:t>
            </a:r>
            <a:r>
              <a:rPr lang="en-US" sz="1200" b="1" kern="1200" dirty="0" smtClean="0">
                <a:solidFill>
                  <a:schemeClr val="tx1"/>
                </a:solidFill>
                <a:effectLst/>
                <a:latin typeface="+mn-lt"/>
                <a:ea typeface="+mn-ea"/>
                <a:cs typeface="+mn-cs"/>
              </a:rPr>
              <a:t>encryption of personal information</a:t>
            </a:r>
            <a:r>
              <a:rPr lang="en-US" sz="1200" kern="1200" dirty="0" smtClean="0">
                <a:solidFill>
                  <a:schemeClr val="tx1"/>
                </a:solidFill>
                <a:effectLst/>
                <a:latin typeface="+mn-lt"/>
                <a:ea typeface="+mn-ea"/>
                <a:cs typeface="+mn-cs"/>
              </a:rPr>
              <a:t> and by </a:t>
            </a:r>
            <a:r>
              <a:rPr lang="en-US" sz="1200" u="sng" kern="1200" dirty="0" smtClean="0">
                <a:solidFill>
                  <a:schemeClr val="tx1"/>
                </a:solidFill>
                <a:effectLst/>
                <a:latin typeface="+mn-lt"/>
                <a:ea typeface="+mn-ea"/>
                <a:cs typeface="+mn-cs"/>
              </a:rPr>
              <a:t>adopting best practices in securing the database, facilities and in handling of sensitive data.</a:t>
            </a:r>
            <a:endParaRPr lang="en-PH"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Methods or techniques adopted by PSA or PSPCC may be effective today, but with the advancement of technology, may not be effective tomorrow. Hence, the government, through PSA and PSPCC, should continue to </a:t>
            </a:r>
            <a:r>
              <a:rPr lang="en-US" sz="1200" b="1" kern="1200" dirty="0" smtClean="0">
                <a:solidFill>
                  <a:schemeClr val="tx1"/>
                </a:solidFill>
                <a:effectLst/>
                <a:latin typeface="+mn-lt"/>
                <a:ea typeface="+mn-ea"/>
                <a:cs typeface="+mn-cs"/>
              </a:rPr>
              <a:t>keep abreast to every update in technology </a:t>
            </a:r>
            <a:r>
              <a:rPr lang="en-US" sz="1200" kern="1200" dirty="0" smtClean="0">
                <a:solidFill>
                  <a:schemeClr val="tx1"/>
                </a:solidFill>
                <a:effectLst/>
                <a:latin typeface="+mn-lt"/>
                <a:ea typeface="+mn-ea"/>
                <a:cs typeface="+mn-cs"/>
              </a:rPr>
              <a:t>it is using in keeping the personal information of its citizen. </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22</a:t>
            </a:fld>
            <a:endParaRPr lang="en-PH"/>
          </a:p>
        </p:txBody>
      </p:sp>
    </p:spTree>
    <p:extLst>
      <p:ext uri="{BB962C8B-B14F-4D97-AF65-F5344CB8AC3E}">
        <p14:creationId xmlns:p14="http://schemas.microsoft.com/office/powerpoint/2010/main" val="2655490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The weight of compromising the right to data privacy is not constant, it increases as the time goes by and as the technology advances. </a:t>
            </a:r>
            <a:r>
              <a:rPr lang="en-US" sz="1200" kern="1200" dirty="0" smtClean="0">
                <a:solidFill>
                  <a:schemeClr val="tx1"/>
                </a:solidFill>
                <a:effectLst/>
                <a:latin typeface="+mn-lt"/>
                <a:ea typeface="+mn-ea"/>
                <a:cs typeface="+mn-cs"/>
              </a:rPr>
              <a:t>Hence, to balance administrative governance and the protection of the right to privacy of the people, </a:t>
            </a:r>
            <a:r>
              <a:rPr lang="en-US" sz="1200" b="1" kern="1200" dirty="0" smtClean="0">
                <a:solidFill>
                  <a:schemeClr val="tx1"/>
                </a:solidFill>
                <a:effectLst/>
                <a:latin typeface="+mn-lt"/>
                <a:ea typeface="+mn-ea"/>
                <a:cs typeface="+mn-cs"/>
              </a:rPr>
              <a:t>the rule and policy with regard to protection of data privacy must also be consistently adjusted. </a:t>
            </a:r>
            <a:endParaRPr lang="en-US" sz="1200" b="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23</a:t>
            </a:fld>
            <a:endParaRPr lang="en-PH"/>
          </a:p>
        </p:txBody>
      </p:sp>
    </p:spTree>
    <p:extLst>
      <p:ext uri="{BB962C8B-B14F-4D97-AF65-F5344CB8AC3E}">
        <p14:creationId xmlns:p14="http://schemas.microsoft.com/office/powerpoint/2010/main" val="3571133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And</a:t>
            </a:r>
            <a:r>
              <a:rPr lang="en-US" sz="1200" b="0" kern="1200" baseline="0" dirty="0" smtClean="0">
                <a:solidFill>
                  <a:schemeClr val="tx1"/>
                </a:solidFill>
                <a:effectLst/>
                <a:latin typeface="+mn-lt"/>
                <a:ea typeface="+mn-ea"/>
                <a:cs typeface="+mn-cs"/>
              </a:rPr>
              <a:t> that is the end of my presentation. Thank you for everyone.</a:t>
            </a:r>
            <a:endParaRPr lang="en-PH" sz="1200" b="1" kern="1200" dirty="0" smtClean="0">
              <a:solidFill>
                <a:schemeClr val="tx1"/>
              </a:solidFill>
              <a:effectLst/>
              <a:latin typeface="+mn-lt"/>
              <a:ea typeface="+mn-ea"/>
              <a:cs typeface="+mn-cs"/>
            </a:endParaRPr>
          </a:p>
          <a:p>
            <a:r>
              <a:rPr lang="en-US" dirty="0" smtClean="0"/>
              <a:t>Any question or clarification</a:t>
            </a:r>
            <a:r>
              <a:rPr lang="en-US" baseline="0" dirty="0" smtClean="0"/>
              <a:t>? </a:t>
            </a:r>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24</a:t>
            </a:fld>
            <a:endParaRPr lang="en-PH"/>
          </a:p>
        </p:txBody>
      </p:sp>
    </p:spTree>
    <p:extLst>
      <p:ext uri="{BB962C8B-B14F-4D97-AF65-F5344CB8AC3E}">
        <p14:creationId xmlns:p14="http://schemas.microsoft.com/office/powerpoint/2010/main" val="94994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sz="1200" kern="1200" dirty="0" smtClean="0">
                <a:solidFill>
                  <a:schemeClr val="tx1"/>
                </a:solidFill>
                <a:effectLst/>
                <a:latin typeface="+mn-lt"/>
                <a:ea typeface="+mn-ea"/>
                <a:cs typeface="+mn-cs"/>
              </a:rPr>
              <a:t>The government is trying to adopt the use of the advance technology to make its administrative governance effective and efficient.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law maker enacted the Republic Act 11055, entitled, “An Act Establishing the Philippine Identification System” otherwise known as the “Philippine Identification System Act” with objectives, among others, of </a:t>
            </a:r>
            <a:r>
              <a:rPr lang="en-US" sz="1200" u="sng" kern="1200" dirty="0" smtClean="0">
                <a:solidFill>
                  <a:schemeClr val="tx1"/>
                </a:solidFill>
                <a:effectLst/>
                <a:latin typeface="+mn-lt"/>
                <a:ea typeface="+mn-ea"/>
                <a:cs typeface="+mn-cs"/>
              </a:rPr>
              <a:t>simplifying public and private transactions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PH" sz="1200" kern="1200" dirty="0" smtClean="0">
              <a:solidFill>
                <a:schemeClr val="tx1"/>
              </a:solidFill>
              <a:effectLst/>
              <a:latin typeface="+mn-lt"/>
              <a:ea typeface="+mn-ea"/>
              <a:cs typeface="+mn-cs"/>
            </a:endParaRPr>
          </a:p>
          <a:p>
            <a:endParaRPr lang="en-US" baseline="0" dirty="0" smtClean="0"/>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3</a:t>
            </a:fld>
            <a:endParaRPr lang="en-PH"/>
          </a:p>
        </p:txBody>
      </p:sp>
    </p:spTree>
    <p:extLst>
      <p:ext uri="{BB962C8B-B14F-4D97-AF65-F5344CB8AC3E}">
        <p14:creationId xmlns:p14="http://schemas.microsoft.com/office/powerpoint/2010/main" val="209599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b="1" kern="1200" dirty="0" smtClean="0">
                <a:solidFill>
                  <a:schemeClr val="tx1"/>
                </a:solidFill>
                <a:effectLst/>
                <a:latin typeface="+mn-lt"/>
                <a:ea typeface="+mn-ea"/>
                <a:cs typeface="+mn-cs"/>
              </a:rPr>
              <a:t>ABSTRACT</a:t>
            </a:r>
            <a:endParaRPr lang="en-PH" sz="1200" b="1" kern="1200" dirty="0" smtClean="0">
              <a:solidFill>
                <a:schemeClr val="tx1"/>
              </a:solidFill>
              <a:effectLst/>
              <a:latin typeface="+mn-lt"/>
              <a:ea typeface="+mn-ea"/>
              <a:cs typeface="+mn-cs"/>
            </a:endParaRPr>
          </a:p>
          <a:p>
            <a:r>
              <a:rPr lang="en-PH" sz="1200" b="1" kern="1200" dirty="0" smtClean="0">
                <a:solidFill>
                  <a:schemeClr val="tx1"/>
                </a:solidFill>
                <a:effectLst/>
                <a:latin typeface="+mn-lt"/>
                <a:ea typeface="+mn-ea"/>
                <a:cs typeface="+mn-cs"/>
              </a:rPr>
              <a:t> </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Philippine Identification System will </a:t>
            </a:r>
            <a:r>
              <a:rPr lang="en-US" sz="1200" u="sng" kern="1200" dirty="0" smtClean="0">
                <a:solidFill>
                  <a:srgbClr val="C00000"/>
                </a:solidFill>
                <a:effectLst/>
                <a:latin typeface="+mn-lt"/>
                <a:ea typeface="+mn-ea"/>
                <a:cs typeface="+mn-cs"/>
              </a:rPr>
              <a:t>enhance administrative governance</a:t>
            </a:r>
            <a:r>
              <a:rPr lang="en-US" sz="1200" kern="1200" dirty="0" smtClean="0">
                <a:solidFill>
                  <a:schemeClr val="tx1"/>
                </a:solidFill>
                <a:effectLst/>
                <a:latin typeface="+mn-lt"/>
                <a:ea typeface="+mn-ea"/>
                <a:cs typeface="+mn-cs"/>
              </a:rPr>
              <a:t>, </a:t>
            </a:r>
            <a:r>
              <a:rPr lang="en-US" sz="1200" b="1" u="none" kern="1200" dirty="0" smtClean="0">
                <a:solidFill>
                  <a:schemeClr val="bg1"/>
                </a:solidFill>
                <a:effectLst/>
                <a:latin typeface="+mn-lt"/>
                <a:ea typeface="+mn-ea"/>
                <a:cs typeface="+mn-cs"/>
              </a:rPr>
              <a:t>reduce corruption and curtail bureaucratic red tape</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avert fraudulent transactions and misrepresentations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strengthen financial inclusion</a:t>
            </a:r>
            <a:r>
              <a:rPr lang="en-US" sz="1200" kern="1200" dirty="0" smtClean="0">
                <a:solidFill>
                  <a:schemeClr val="tx1"/>
                </a:solidFill>
                <a:effectLst/>
                <a:latin typeface="+mn-lt"/>
                <a:ea typeface="+mn-ea"/>
                <a:cs typeface="+mn-cs"/>
              </a:rPr>
              <a:t>, </a:t>
            </a:r>
            <a:r>
              <a:rPr lang="en-US" sz="1200" b="0" u="sng" kern="1200" dirty="0" smtClean="0">
                <a:solidFill>
                  <a:schemeClr val="tx1"/>
                </a:solidFill>
                <a:effectLst/>
                <a:latin typeface="+mn-lt"/>
                <a:ea typeface="+mn-ea"/>
                <a:cs typeface="+mn-cs"/>
              </a:rPr>
              <a:t>and promote ease of doing business.</a:t>
            </a:r>
            <a:endParaRPr lang="en-PH" sz="1200" b="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aggregate information collected from seemingly random bits of traffic data when pooled and analyzed could </a:t>
            </a:r>
            <a:r>
              <a:rPr lang="en-US" sz="1200" u="sng" kern="1200" dirty="0" smtClean="0">
                <a:solidFill>
                  <a:schemeClr val="tx1"/>
                </a:solidFill>
                <a:effectLst/>
                <a:latin typeface="+mn-lt"/>
                <a:ea typeface="+mn-ea"/>
                <a:cs typeface="+mn-cs"/>
              </a:rPr>
              <a:t>reveal patterns of activities </a:t>
            </a:r>
            <a:r>
              <a:rPr lang="en-US" sz="1200" kern="1200" dirty="0" smtClean="0">
                <a:solidFill>
                  <a:schemeClr val="tx1"/>
                </a:solidFill>
                <a:effectLst/>
                <a:latin typeface="+mn-lt"/>
                <a:ea typeface="+mn-ea"/>
                <a:cs typeface="+mn-cs"/>
              </a:rPr>
              <a:t>sufficient to create a profile of a person subject to surveillance. Consequently, data analysts may be able to </a:t>
            </a:r>
            <a:r>
              <a:rPr lang="en-US" sz="1200" b="1" kern="1200" dirty="0" smtClean="0">
                <a:solidFill>
                  <a:schemeClr val="tx1"/>
                </a:solidFill>
                <a:effectLst/>
                <a:latin typeface="+mn-lt"/>
                <a:ea typeface="+mn-ea"/>
                <a:cs typeface="+mn-cs"/>
              </a:rPr>
              <a:t>construct or determine a person’s close associations, religious views, political affiliations</a:t>
            </a:r>
            <a:r>
              <a:rPr lang="en-US" sz="1200" kern="1200" dirty="0" smtClean="0">
                <a:solidFill>
                  <a:schemeClr val="tx1"/>
                </a:solidFill>
                <a:effectLst/>
                <a:latin typeface="+mn-lt"/>
                <a:ea typeface="+mn-ea"/>
                <a:cs typeface="+mn-cs"/>
              </a:rPr>
              <a:t>, even </a:t>
            </a:r>
            <a:r>
              <a:rPr lang="en-US" sz="1200" u="sng" kern="1200" dirty="0" smtClean="0">
                <a:solidFill>
                  <a:schemeClr val="tx1"/>
                </a:solidFill>
                <a:effectLst/>
                <a:latin typeface="+mn-lt"/>
                <a:ea typeface="+mn-ea"/>
                <a:cs typeface="+mn-cs"/>
              </a:rPr>
              <a:t>personal activity routines </a:t>
            </a:r>
            <a:r>
              <a:rPr lang="en-US" sz="1200" kern="1200" dirty="0" smtClean="0">
                <a:solidFill>
                  <a:schemeClr val="tx1"/>
                </a:solidFill>
                <a:effectLst/>
                <a:latin typeface="+mn-lt"/>
                <a:ea typeface="+mn-ea"/>
                <a:cs typeface="+mn-cs"/>
              </a:rPr>
              <a:t>and </a:t>
            </a:r>
            <a:r>
              <a:rPr lang="en-US" sz="1200" b="1" kern="1200" dirty="0" smtClean="0">
                <a:solidFill>
                  <a:schemeClr val="tx1"/>
                </a:solidFill>
                <a:effectLst/>
                <a:latin typeface="+mn-lt"/>
                <a:ea typeface="+mn-ea"/>
                <a:cs typeface="+mn-cs"/>
              </a:rPr>
              <a:t>other information about the person</a:t>
            </a:r>
            <a:r>
              <a:rPr lang="en-US" sz="1200" kern="1200" dirty="0" smtClean="0">
                <a:solidFill>
                  <a:schemeClr val="tx1"/>
                </a:solidFill>
                <a:effectLst/>
                <a:latin typeface="+mn-lt"/>
                <a:ea typeface="+mn-ea"/>
                <a:cs typeface="+mn-cs"/>
              </a:rPr>
              <a:t>. </a:t>
            </a:r>
            <a:r>
              <a:rPr lang="en-PH" sz="1200" b="1"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 is, at this point, that an individual’s right to privacy is threatened as the public is not expected to disclose these matters to the Government. </a:t>
            </a:r>
            <a:endParaRPr lang="en-PH" sz="1200" b="1" kern="1200" dirty="0" smtClean="0">
              <a:solidFill>
                <a:schemeClr val="tx1"/>
              </a:solidFill>
              <a:effectLst/>
              <a:latin typeface="+mn-lt"/>
              <a:ea typeface="+mn-ea"/>
              <a:cs typeface="+mn-cs"/>
            </a:endParaRPr>
          </a:p>
          <a:p>
            <a:pPr hangingPunct="0"/>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4</a:t>
            </a:fld>
            <a:endParaRPr lang="en-PH"/>
          </a:p>
        </p:txBody>
      </p:sp>
    </p:spTree>
    <p:extLst>
      <p:ext uri="{BB962C8B-B14F-4D97-AF65-F5344CB8AC3E}">
        <p14:creationId xmlns:p14="http://schemas.microsoft.com/office/powerpoint/2010/main" val="345046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Hence, there is a need to </a:t>
            </a:r>
            <a:r>
              <a:rPr lang="en-US" sz="1200" u="sng" kern="1200" dirty="0" smtClean="0">
                <a:solidFill>
                  <a:schemeClr val="tx1"/>
                </a:solidFill>
                <a:effectLst/>
                <a:latin typeface="+mn-lt"/>
                <a:ea typeface="+mn-ea"/>
                <a:cs typeface="+mn-cs"/>
              </a:rPr>
              <a:t>balance the administrative governance and the right to privacy under Philippine Identification System Act</a:t>
            </a:r>
            <a:endParaRPr lang="en-PH" b="1" u="sng" dirty="0"/>
          </a:p>
        </p:txBody>
      </p:sp>
      <p:sp>
        <p:nvSpPr>
          <p:cNvPr id="4" name="Slide Number Placeholder 3"/>
          <p:cNvSpPr>
            <a:spLocks noGrp="1"/>
          </p:cNvSpPr>
          <p:nvPr>
            <p:ph type="sldNum" sz="quarter" idx="10"/>
          </p:nvPr>
        </p:nvSpPr>
        <p:spPr/>
        <p:txBody>
          <a:bodyPr/>
          <a:lstStyle/>
          <a:p>
            <a:fld id="{3E74D703-BAC3-4317-B204-72AC76B1459D}" type="slidenum">
              <a:rPr lang="en-PH" smtClean="0"/>
              <a:t>5</a:t>
            </a:fld>
            <a:endParaRPr lang="en-PH"/>
          </a:p>
        </p:txBody>
      </p:sp>
    </p:spTree>
    <p:extLst>
      <p:ext uri="{BB962C8B-B14F-4D97-AF65-F5344CB8AC3E}">
        <p14:creationId xmlns:p14="http://schemas.microsoft.com/office/powerpoint/2010/main" val="344676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study, we will deal with the common </a:t>
            </a:r>
            <a:r>
              <a:rPr lang="en-US" sz="1200" u="sng" kern="1200" dirty="0" smtClean="0">
                <a:solidFill>
                  <a:schemeClr val="tx1"/>
                </a:solidFill>
                <a:effectLst/>
                <a:latin typeface="+mn-lt"/>
                <a:ea typeface="+mn-ea"/>
                <a:cs typeface="+mn-cs"/>
              </a:rPr>
              <a:t>conflict between these two factors</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examine the law</a:t>
            </a:r>
            <a:r>
              <a:rPr lang="en-US" sz="1200" kern="1200" dirty="0" smtClean="0">
                <a:solidFill>
                  <a:schemeClr val="tx1"/>
                </a:solidFill>
                <a:effectLst/>
                <a:latin typeface="+mn-lt"/>
                <a:ea typeface="+mn-ea"/>
                <a:cs typeface="+mn-cs"/>
              </a:rPr>
              <a:t> if it complies or harmonize with other law and international law. We will also look </a:t>
            </a:r>
            <a:r>
              <a:rPr lang="en-US" sz="1200" u="sng" kern="1200" dirty="0" smtClean="0">
                <a:solidFill>
                  <a:schemeClr val="tx1"/>
                </a:solidFill>
                <a:effectLst/>
                <a:latin typeface="+mn-lt"/>
                <a:ea typeface="+mn-ea"/>
                <a:cs typeface="+mn-cs"/>
              </a:rPr>
              <a:t>how Philippine Identification System Act protects the rights of the people to privacy to prevent its violation and in case of its violation, what is the remedy provided by law.</a:t>
            </a:r>
            <a:endParaRPr lang="en-PH" sz="1200" u="sng"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6</a:t>
            </a:fld>
            <a:endParaRPr lang="en-PH"/>
          </a:p>
        </p:txBody>
      </p:sp>
    </p:spTree>
    <p:extLst>
      <p:ext uri="{BB962C8B-B14F-4D97-AF65-F5344CB8AC3E}">
        <p14:creationId xmlns:p14="http://schemas.microsoft.com/office/powerpoint/2010/main" val="247034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aims to provide information to the people and point out some </a:t>
            </a:r>
            <a:r>
              <a:rPr lang="en-US" sz="1200" b="1" kern="1200" dirty="0" smtClean="0">
                <a:solidFill>
                  <a:schemeClr val="tx1"/>
                </a:solidFill>
                <a:effectLst/>
                <a:latin typeface="+mn-lt"/>
                <a:ea typeface="+mn-ea"/>
                <a:cs typeface="+mn-cs"/>
              </a:rPr>
              <a:t>areas that the government can improve </a:t>
            </a:r>
            <a:r>
              <a:rPr lang="en-US" sz="1200" kern="1200" dirty="0" smtClean="0">
                <a:solidFill>
                  <a:schemeClr val="tx1"/>
                </a:solidFill>
                <a:effectLst/>
                <a:latin typeface="+mn-lt"/>
                <a:ea typeface="+mn-ea"/>
                <a:cs typeface="+mn-cs"/>
              </a:rPr>
              <a:t>to efficiently and effectively serve the people without compromising their right to privacy.</a:t>
            </a:r>
            <a:endParaRPr lang="en-PH"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Also, the study will </a:t>
            </a:r>
            <a:r>
              <a:rPr lang="en-US" sz="1200" b="1" kern="1200" dirty="0" smtClean="0">
                <a:solidFill>
                  <a:schemeClr val="tx1"/>
                </a:solidFill>
                <a:effectLst/>
                <a:latin typeface="+mn-lt"/>
                <a:ea typeface="+mn-ea"/>
                <a:cs typeface="+mn-cs"/>
              </a:rPr>
              <a:t>determine the security measures adopted by the government </a:t>
            </a:r>
            <a:r>
              <a:rPr lang="en-US" sz="1200" kern="1200" dirty="0" smtClean="0">
                <a:solidFill>
                  <a:schemeClr val="tx1"/>
                </a:solidFill>
                <a:effectLst/>
                <a:latin typeface="+mn-lt"/>
                <a:ea typeface="+mn-ea"/>
                <a:cs typeface="+mn-cs"/>
              </a:rPr>
              <a:t>in Philippine Identification System Act to protect the right of the people to privacy. This study will </a:t>
            </a:r>
            <a:r>
              <a:rPr lang="en-US" sz="1200" b="1" kern="1200" dirty="0" smtClean="0">
                <a:solidFill>
                  <a:schemeClr val="tx1"/>
                </a:solidFill>
                <a:effectLst/>
                <a:latin typeface="+mn-lt"/>
                <a:ea typeface="+mn-ea"/>
                <a:cs typeface="+mn-cs"/>
              </a:rPr>
              <a:t>investigate how the government protect the right of the people </a:t>
            </a:r>
            <a:r>
              <a:rPr lang="en-US" sz="1200" kern="1200" dirty="0" smtClean="0">
                <a:solidFill>
                  <a:schemeClr val="tx1"/>
                </a:solidFill>
                <a:effectLst/>
                <a:latin typeface="+mn-lt"/>
                <a:ea typeface="+mn-ea"/>
                <a:cs typeface="+mn-cs"/>
              </a:rPr>
              <a:t>and what remedy is available in case of the violation of such rights.</a:t>
            </a:r>
            <a:endParaRPr lang="en-PH" sz="1200" kern="1200" dirty="0" smtClean="0">
              <a:solidFill>
                <a:schemeClr val="tx1"/>
              </a:solidFill>
              <a:effectLst/>
              <a:latin typeface="+mn-lt"/>
              <a:ea typeface="+mn-ea"/>
              <a:cs typeface="+mn-cs"/>
            </a:endParaRPr>
          </a:p>
          <a:p>
            <a:endParaRPr lang="en-US" dirty="0" smtClean="0"/>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7</a:t>
            </a:fld>
            <a:endParaRPr lang="en-PH"/>
          </a:p>
        </p:txBody>
      </p:sp>
    </p:spTree>
    <p:extLst>
      <p:ext uri="{BB962C8B-B14F-4D97-AF65-F5344CB8AC3E}">
        <p14:creationId xmlns:p14="http://schemas.microsoft.com/office/powerpoint/2010/main" val="315363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primary question to be answered by this study is: </a:t>
            </a:r>
            <a:r>
              <a:rPr lang="en-US" sz="1200" b="1" kern="1200" dirty="0" smtClean="0">
                <a:solidFill>
                  <a:schemeClr val="tx1"/>
                </a:solidFill>
                <a:effectLst/>
                <a:latin typeface="+mn-lt"/>
                <a:ea typeface="+mn-ea"/>
                <a:cs typeface="+mn-cs"/>
              </a:rPr>
              <a:t>Whether Philippine Identification System Act balance its purpose of administrative governance while protecting the right of the people to privacy at the same time</a:t>
            </a:r>
            <a:r>
              <a:rPr lang="en-US" sz="1200" b="0" kern="1200" dirty="0" smtClean="0">
                <a:solidFill>
                  <a:schemeClr val="tx1"/>
                </a:solidFill>
                <a:effectLst/>
                <a:latin typeface="+mn-lt"/>
                <a:ea typeface="+mn-ea"/>
                <a:cs typeface="+mn-cs"/>
              </a:rPr>
              <a:t>.</a:t>
            </a:r>
            <a:endParaRPr lang="en-PH"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74D703-BAC3-4317-B204-72AC76B1459D}" type="slidenum">
              <a:rPr lang="en-PH" smtClean="0"/>
              <a:t>8</a:t>
            </a:fld>
            <a:endParaRPr lang="en-PH"/>
          </a:p>
        </p:txBody>
      </p:sp>
    </p:spTree>
    <p:extLst>
      <p:ext uri="{BB962C8B-B14F-4D97-AF65-F5344CB8AC3E}">
        <p14:creationId xmlns:p14="http://schemas.microsoft.com/office/powerpoint/2010/main" val="236908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In order to answer the primary question, the following sub-questions are also needs to be addressed:</a:t>
            </a:r>
            <a:endParaRPr lang="en-PH"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Whether the security measures imposed by law or international agreement are considered to protect the data privacy.</a:t>
            </a:r>
            <a:endParaRPr lang="en-PH" sz="1200" b="1"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Whether the law set parameters to protect the right of the people to privacy.</a:t>
            </a:r>
            <a:endParaRPr lang="en-PH" sz="1200" u="sng"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Whether the law provides remedy for the possible abuse of such right.</a:t>
            </a:r>
            <a:endParaRPr lang="en-PH" sz="1200" b="1" kern="1200" dirty="0" smtClean="0">
              <a:solidFill>
                <a:schemeClr val="tx1"/>
              </a:solidFill>
              <a:effectLst/>
              <a:latin typeface="+mn-lt"/>
              <a:ea typeface="+mn-ea"/>
              <a:cs typeface="+mn-cs"/>
            </a:endParaRPr>
          </a:p>
          <a:p>
            <a:endParaRPr lang="en-PH" dirty="0" smtClean="0"/>
          </a:p>
          <a:p>
            <a:endParaRPr lang="en-PH" dirty="0"/>
          </a:p>
        </p:txBody>
      </p:sp>
      <p:sp>
        <p:nvSpPr>
          <p:cNvPr id="4" name="Slide Number Placeholder 3"/>
          <p:cNvSpPr>
            <a:spLocks noGrp="1"/>
          </p:cNvSpPr>
          <p:nvPr>
            <p:ph type="sldNum" sz="quarter" idx="10"/>
          </p:nvPr>
        </p:nvSpPr>
        <p:spPr/>
        <p:txBody>
          <a:bodyPr/>
          <a:lstStyle/>
          <a:p>
            <a:fld id="{3E74D703-BAC3-4317-B204-72AC76B1459D}" type="slidenum">
              <a:rPr lang="en-PH" smtClean="0"/>
              <a:t>9</a:t>
            </a:fld>
            <a:endParaRPr lang="en-PH"/>
          </a:p>
        </p:txBody>
      </p:sp>
    </p:spTree>
    <p:extLst>
      <p:ext uri="{BB962C8B-B14F-4D97-AF65-F5344CB8AC3E}">
        <p14:creationId xmlns:p14="http://schemas.microsoft.com/office/powerpoint/2010/main" val="3203668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6315" y="998794"/>
            <a:ext cx="9491792" cy="3326069"/>
          </a:xfrm>
        </p:spPr>
        <p:txBody>
          <a:bodyPr>
            <a:normAutofit fontScale="90000"/>
          </a:bodyPr>
          <a:lstStyle/>
          <a:p>
            <a:pPr algn="ctr"/>
            <a:r>
              <a:rPr lang="en-US" sz="3100" b="1" dirty="0">
                <a:solidFill>
                  <a:schemeClr val="bg1"/>
                </a:solidFill>
                <a:effectLst/>
                <a:latin typeface="Times New Roman" panose="02020603050405020304" pitchFamily="18" charset="0"/>
                <a:cs typeface="Times New Roman" panose="02020603050405020304" pitchFamily="18" charset="0"/>
              </a:rPr>
              <a:t>BALANCING THE ADMINISTRATIVE </a:t>
            </a:r>
            <a:r>
              <a:rPr lang="en-US" sz="3100" b="1" dirty="0" smtClean="0">
                <a:solidFill>
                  <a:schemeClr val="bg1"/>
                </a:solidFill>
                <a:effectLst/>
                <a:latin typeface="Times New Roman" panose="02020603050405020304" pitchFamily="18" charset="0"/>
                <a:cs typeface="Times New Roman" panose="02020603050405020304" pitchFamily="18" charset="0"/>
              </a:rPr>
              <a:t>GOVERNANCE</a:t>
            </a:r>
            <a:r>
              <a:rPr lang="en-PH" sz="3100" b="1" dirty="0">
                <a:solidFill>
                  <a:schemeClr val="bg1"/>
                </a:solidFill>
                <a:effectLst/>
                <a:latin typeface="Times New Roman" panose="02020603050405020304" pitchFamily="18" charset="0"/>
                <a:cs typeface="Times New Roman" panose="02020603050405020304" pitchFamily="18" charset="0"/>
              </a:rPr>
              <a:t/>
            </a:r>
            <a:br>
              <a:rPr lang="en-PH" sz="3100" b="1" dirty="0">
                <a:solidFill>
                  <a:schemeClr val="bg1"/>
                </a:solidFill>
                <a:effectLst/>
                <a:latin typeface="Times New Roman" panose="02020603050405020304" pitchFamily="18" charset="0"/>
                <a:cs typeface="Times New Roman" panose="02020603050405020304" pitchFamily="18" charset="0"/>
              </a:rPr>
            </a:br>
            <a:r>
              <a:rPr lang="en-US" sz="3100" b="1" dirty="0" smtClean="0">
                <a:solidFill>
                  <a:schemeClr val="bg1"/>
                </a:solidFill>
                <a:effectLst/>
                <a:latin typeface="Times New Roman" panose="02020603050405020304" pitchFamily="18" charset="0"/>
                <a:cs typeface="Times New Roman" panose="02020603050405020304" pitchFamily="18" charset="0"/>
              </a:rPr>
              <a:t>AND </a:t>
            </a:r>
            <a:r>
              <a:rPr lang="en-US" sz="3100" b="1" dirty="0">
                <a:solidFill>
                  <a:schemeClr val="bg1"/>
                </a:solidFill>
                <a:effectLst/>
                <a:latin typeface="Times New Roman" panose="02020603050405020304" pitchFamily="18" charset="0"/>
                <a:cs typeface="Times New Roman" panose="02020603050405020304" pitchFamily="18" charset="0"/>
              </a:rPr>
              <a:t>THE RIGHT TO </a:t>
            </a:r>
            <a:r>
              <a:rPr lang="en-US" sz="3100" b="1" dirty="0" smtClean="0">
                <a:solidFill>
                  <a:schemeClr val="bg1"/>
                </a:solidFill>
                <a:effectLst/>
                <a:latin typeface="Times New Roman" panose="02020603050405020304" pitchFamily="18" charset="0"/>
                <a:cs typeface="Times New Roman" panose="02020603050405020304" pitchFamily="18" charset="0"/>
              </a:rPr>
              <a:t>PRIVACY</a:t>
            </a:r>
            <a:r>
              <a:rPr lang="en-PH" sz="3100" b="1" dirty="0">
                <a:solidFill>
                  <a:schemeClr val="bg1"/>
                </a:solidFill>
                <a:effectLst/>
                <a:latin typeface="Times New Roman" panose="02020603050405020304" pitchFamily="18" charset="0"/>
                <a:cs typeface="Times New Roman" panose="02020603050405020304" pitchFamily="18" charset="0"/>
              </a:rPr>
              <a:t/>
            </a:r>
            <a:br>
              <a:rPr lang="en-PH" sz="3100" b="1" dirty="0">
                <a:solidFill>
                  <a:schemeClr val="bg1"/>
                </a:solidFill>
                <a:effectLst/>
                <a:latin typeface="Times New Roman" panose="02020603050405020304" pitchFamily="18" charset="0"/>
                <a:cs typeface="Times New Roman" panose="02020603050405020304" pitchFamily="18" charset="0"/>
              </a:rPr>
            </a:br>
            <a:r>
              <a:rPr lang="en-US" sz="3100" b="1" dirty="0" smtClean="0">
                <a:solidFill>
                  <a:schemeClr val="bg1"/>
                </a:solidFill>
                <a:effectLst/>
                <a:latin typeface="Times New Roman" panose="02020603050405020304" pitchFamily="18" charset="0"/>
                <a:cs typeface="Times New Roman" panose="02020603050405020304" pitchFamily="18" charset="0"/>
              </a:rPr>
              <a:t>UNDER </a:t>
            </a:r>
            <a:r>
              <a:rPr lang="en-US" sz="3100" b="1" dirty="0">
                <a:solidFill>
                  <a:schemeClr val="bg1"/>
                </a:solidFill>
                <a:effectLst/>
                <a:latin typeface="Times New Roman" panose="02020603050405020304" pitchFamily="18" charset="0"/>
                <a:cs typeface="Times New Roman" panose="02020603050405020304" pitchFamily="18" charset="0"/>
              </a:rPr>
              <a:t>PHILIPPINE IDENTIFICATION SYSTEM ACT</a:t>
            </a:r>
            <a:r>
              <a:rPr lang="en-PH" sz="4000" b="1" dirty="0">
                <a:effectLst/>
              </a:rPr>
              <a:t/>
            </a:r>
            <a:br>
              <a:rPr lang="en-PH" sz="4000" b="1" dirty="0">
                <a:effectLst/>
              </a:rPr>
            </a:br>
            <a:r>
              <a:rPr lang="en-PH" dirty="0"/>
              <a:t/>
            </a:r>
            <a:br>
              <a:rPr lang="en-PH" dirty="0"/>
            </a:br>
            <a:r>
              <a:rPr lang="en-PH" dirty="0">
                <a:latin typeface="Times New Roman" panose="02020603050405020304" pitchFamily="18" charset="0"/>
                <a:cs typeface="Times New Roman" panose="02020603050405020304" pitchFamily="18" charset="0"/>
              </a:rPr>
              <a:t> </a:t>
            </a:r>
            <a:endParaRPr lang="en-PH"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38208" y="4324863"/>
            <a:ext cx="8791575" cy="2403391"/>
          </a:xfrm>
        </p:spPr>
        <p:txBody>
          <a:bodyPr>
            <a:normAutofit/>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Mark Joseph C. Lupango</a:t>
            </a:r>
          </a:p>
          <a:p>
            <a:pPr algn="ctr"/>
            <a:r>
              <a:rPr lang="en-US" sz="1400" dirty="0" smtClean="0">
                <a:solidFill>
                  <a:schemeClr val="bg1"/>
                </a:solidFill>
                <a:latin typeface="Times New Roman" panose="02020603050405020304" pitchFamily="18" charset="0"/>
                <a:cs typeface="Times New Roman" panose="02020603050405020304" pitchFamily="18" charset="0"/>
              </a:rPr>
              <a:t>Polytechnic University of the Philippines</a:t>
            </a:r>
          </a:p>
          <a:p>
            <a:pPr algn="ctr"/>
            <a:r>
              <a:rPr lang="en-US" sz="1400" dirty="0" smtClean="0">
                <a:solidFill>
                  <a:schemeClr val="bg1"/>
                </a:solidFill>
                <a:latin typeface="Times New Roman" panose="02020603050405020304" pitchFamily="18" charset="0"/>
                <a:cs typeface="Times New Roman" panose="02020603050405020304" pitchFamily="18" charset="0"/>
              </a:rPr>
              <a:t>Juris Doctor</a:t>
            </a:r>
          </a:p>
          <a:p>
            <a:pPr algn="ctr"/>
            <a:r>
              <a:rPr lang="en-US" sz="1400" dirty="0" smtClean="0">
                <a:solidFill>
                  <a:schemeClr val="bg1"/>
                </a:solidFill>
                <a:latin typeface="Times New Roman" panose="02020603050405020304" pitchFamily="18" charset="0"/>
                <a:cs typeface="Times New Roman" panose="02020603050405020304" pitchFamily="18" charset="0"/>
              </a:rPr>
              <a:t>Atty. </a:t>
            </a:r>
            <a:r>
              <a:rPr lang="en-US" sz="1400" dirty="0" err="1" smtClean="0">
                <a:solidFill>
                  <a:schemeClr val="bg1"/>
                </a:solidFill>
                <a:latin typeface="Times New Roman" panose="02020603050405020304" pitchFamily="18" charset="0"/>
                <a:cs typeface="Times New Roman" panose="02020603050405020304" pitchFamily="18" charset="0"/>
              </a:rPr>
              <a:t>Rodel</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err="1" smtClean="0">
                <a:solidFill>
                  <a:schemeClr val="bg1"/>
                </a:solidFill>
                <a:latin typeface="Times New Roman" panose="02020603050405020304" pitchFamily="18" charset="0"/>
                <a:cs typeface="Times New Roman" panose="02020603050405020304" pitchFamily="18" charset="0"/>
              </a:rPr>
              <a:t>Taton</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err="1" smtClean="0">
                <a:solidFill>
                  <a:schemeClr val="bg1"/>
                </a:solidFill>
                <a:latin typeface="Times New Roman" panose="02020603050405020304" pitchFamily="18" charset="0"/>
                <a:cs typeface="Times New Roman" panose="02020603050405020304" pitchFamily="18" charset="0"/>
              </a:rPr>
              <a:t>LlM</a:t>
            </a:r>
            <a:r>
              <a:rPr lang="en-US" sz="1400" dirty="0" smtClean="0">
                <a:solidFill>
                  <a:schemeClr val="bg1"/>
                </a:solidFill>
                <a:latin typeface="Times New Roman" panose="02020603050405020304" pitchFamily="18" charset="0"/>
                <a:cs typeface="Times New Roman" panose="02020603050405020304" pitchFamily="18" charset="0"/>
              </a:rPr>
              <a:t>., DCL</a:t>
            </a:r>
          </a:p>
        </p:txBody>
      </p:sp>
    </p:spTree>
    <p:extLst>
      <p:ext uri="{BB962C8B-B14F-4D97-AF65-F5344CB8AC3E}">
        <p14:creationId xmlns:p14="http://schemas.microsoft.com/office/powerpoint/2010/main" val="2760620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4445"/>
            <a:ext cx="9905998" cy="1478570"/>
          </a:xfrm>
        </p:spPr>
        <p:txBody>
          <a:bodyPr>
            <a:normAutofit/>
          </a:bodyPr>
          <a:lstStyle/>
          <a:p>
            <a:pPr algn="ctr"/>
            <a:r>
              <a:rPr lang="en-PH" sz="4800" dirty="0" smtClean="0">
                <a:solidFill>
                  <a:schemeClr val="bg1"/>
                </a:solidFill>
                <a:latin typeface="Times New Roman" panose="02020603050405020304" pitchFamily="18" charset="0"/>
                <a:cs typeface="Times New Roman" panose="02020603050405020304" pitchFamily="18" charset="0"/>
              </a:rPr>
              <a:t>RELATED LITERATURE AND CONCEPTUAL FRAMEWORK</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908176"/>
            <a:ext cx="9905999" cy="4608513"/>
          </a:xfrm>
        </p:spPr>
        <p:txBody>
          <a:bodyPr>
            <a:noAutofit/>
          </a:bodyPr>
          <a:lstStyle/>
          <a:p>
            <a:r>
              <a:rPr lang="en-US" sz="3600" dirty="0" smtClean="0">
                <a:solidFill>
                  <a:schemeClr val="bg1"/>
                </a:solidFill>
                <a:effectLst/>
                <a:latin typeface="Times New Roman" panose="02020603050405020304" pitchFamily="18" charset="0"/>
                <a:cs typeface="Times New Roman" panose="02020603050405020304" pitchFamily="18" charset="0"/>
              </a:rPr>
              <a:t>Importance of Data</a:t>
            </a:r>
          </a:p>
          <a:p>
            <a:r>
              <a:rPr lang="en-US" sz="3600" dirty="0" smtClean="0">
                <a:solidFill>
                  <a:schemeClr val="bg1"/>
                </a:solidFill>
                <a:effectLst/>
                <a:latin typeface="Times New Roman" panose="02020603050405020304" pitchFamily="18" charset="0"/>
                <a:cs typeface="Times New Roman" panose="02020603050405020304" pitchFamily="18" charset="0"/>
              </a:rPr>
              <a:t>Big Data</a:t>
            </a:r>
          </a:p>
          <a:p>
            <a:r>
              <a:rPr lang="en-US" sz="3600" dirty="0" smtClean="0">
                <a:solidFill>
                  <a:schemeClr val="bg1"/>
                </a:solidFill>
                <a:effectLst/>
                <a:latin typeface="Times New Roman" panose="02020603050405020304" pitchFamily="18" charset="0"/>
                <a:cs typeface="Times New Roman" panose="02020603050405020304" pitchFamily="18" charset="0"/>
              </a:rPr>
              <a:t>Data Mining</a:t>
            </a:r>
          </a:p>
          <a:p>
            <a:r>
              <a:rPr lang="en-US" sz="3600" dirty="0" smtClean="0">
                <a:solidFill>
                  <a:schemeClr val="bg1"/>
                </a:solidFill>
                <a:effectLst/>
                <a:latin typeface="Times New Roman" panose="02020603050405020304" pitchFamily="18" charset="0"/>
                <a:cs typeface="Times New Roman" panose="02020603050405020304" pitchFamily="18" charset="0"/>
              </a:rPr>
              <a:t>Emergence of Information</a:t>
            </a:r>
          </a:p>
          <a:p>
            <a:r>
              <a:rPr lang="en-US" sz="3600" dirty="0" smtClean="0">
                <a:solidFill>
                  <a:schemeClr val="bg1"/>
                </a:solidFill>
                <a:effectLst/>
                <a:latin typeface="Times New Roman" panose="02020603050405020304" pitchFamily="18" charset="0"/>
                <a:cs typeface="Times New Roman" panose="02020603050405020304" pitchFamily="18" charset="0"/>
              </a:rPr>
              <a:t>Management Over Personal Data</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4445"/>
            <a:ext cx="9905998" cy="1478570"/>
          </a:xfrm>
        </p:spPr>
        <p:txBody>
          <a:bodyPr>
            <a:normAutofit/>
          </a:bodyPr>
          <a:lstStyle/>
          <a:p>
            <a:pPr algn="ctr"/>
            <a:r>
              <a:rPr lang="en-PH" sz="4800" dirty="0" smtClean="0">
                <a:solidFill>
                  <a:schemeClr val="bg1"/>
                </a:solidFill>
                <a:latin typeface="Times New Roman" panose="02020603050405020304" pitchFamily="18" charset="0"/>
                <a:cs typeface="Times New Roman" panose="02020603050405020304" pitchFamily="18" charset="0"/>
              </a:rPr>
              <a:t>RELATED LITERATURE AND CONCEPTUAL FRAMEWORK</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908176"/>
            <a:ext cx="9905999" cy="4608513"/>
          </a:xfrm>
        </p:spPr>
        <p:txBody>
          <a:bodyPr>
            <a:noAutofit/>
          </a:bodyPr>
          <a:lstStyle/>
          <a:p>
            <a:pPr marL="0" indent="0">
              <a:buNone/>
            </a:pPr>
            <a:r>
              <a:rPr lang="en-US" sz="3600" dirty="0" smtClean="0">
                <a:solidFill>
                  <a:schemeClr val="bg1"/>
                </a:solidFill>
                <a:effectLst/>
                <a:latin typeface="Times New Roman" panose="02020603050405020304" pitchFamily="18" charset="0"/>
                <a:cs typeface="Times New Roman" panose="02020603050405020304" pitchFamily="18" charset="0"/>
              </a:rPr>
              <a:t>Health Data Privacy</a:t>
            </a:r>
          </a:p>
          <a:p>
            <a:pPr marL="0" indent="0">
              <a:buNone/>
            </a:pPr>
            <a:endParaRPr lang="en-US" sz="3600" dirty="0" smtClean="0">
              <a:solidFill>
                <a:schemeClr val="bg1"/>
              </a:solidFill>
              <a:effectLst/>
              <a:latin typeface="Times New Roman" panose="02020603050405020304" pitchFamily="18" charset="0"/>
              <a:cs typeface="Times New Roman" panose="02020603050405020304" pitchFamily="18" charset="0"/>
            </a:endParaRPr>
          </a:p>
          <a:p>
            <a:r>
              <a:rPr lang="en-US" sz="3600" dirty="0" smtClean="0">
                <a:solidFill>
                  <a:schemeClr val="bg1"/>
                </a:solidFill>
                <a:effectLst/>
                <a:latin typeface="Times New Roman" panose="02020603050405020304" pitchFamily="18" charset="0"/>
                <a:cs typeface="Times New Roman" panose="02020603050405020304" pitchFamily="18" charset="0"/>
              </a:rPr>
              <a:t>The </a:t>
            </a:r>
            <a:r>
              <a:rPr lang="en-US" sz="3600" dirty="0">
                <a:solidFill>
                  <a:schemeClr val="bg1"/>
                </a:solidFill>
                <a:effectLst/>
                <a:latin typeface="Times New Roman" panose="02020603050405020304" pitchFamily="18" charset="0"/>
                <a:cs typeface="Times New Roman" panose="02020603050405020304" pitchFamily="18" charset="0"/>
              </a:rPr>
              <a:t>health information privacy policies should abandon a focus on individual autonomy.</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4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a:solidFill>
                  <a:schemeClr val="bg1"/>
                </a:solidFill>
                <a:latin typeface="Times New Roman" panose="02020603050405020304" pitchFamily="18" charset="0"/>
                <a:cs typeface="Times New Roman" panose="02020603050405020304" pitchFamily="18" charset="0"/>
              </a:rPr>
              <a:t>RESEARCH METHODOLOGY</a:t>
            </a:r>
            <a:endParaRPr lang="en-PH" dirty="0"/>
          </a:p>
        </p:txBody>
      </p:sp>
      <p:sp>
        <p:nvSpPr>
          <p:cNvPr id="3" name="Content Placeholder 2"/>
          <p:cNvSpPr>
            <a:spLocks noGrp="1"/>
          </p:cNvSpPr>
          <p:nvPr>
            <p:ph idx="1"/>
          </p:nvPr>
        </p:nvSpPr>
        <p:spPr>
          <a:xfrm>
            <a:off x="1141412" y="2249486"/>
            <a:ext cx="9905999" cy="3964277"/>
          </a:xfrm>
        </p:spPr>
        <p:txBody>
          <a:bodyPr>
            <a:noAutofit/>
          </a:bodyPr>
          <a:lstStyle/>
          <a:p>
            <a:r>
              <a:rPr lang="en-US" sz="3600" dirty="0">
                <a:solidFill>
                  <a:schemeClr val="bg1"/>
                </a:solidFill>
                <a:effectLst/>
                <a:latin typeface="Times New Roman" panose="02020603050405020304" pitchFamily="18" charset="0"/>
                <a:cs typeface="Times New Roman" panose="02020603050405020304" pitchFamily="18" charset="0"/>
              </a:rPr>
              <a:t>Qualitative approach </a:t>
            </a:r>
          </a:p>
          <a:p>
            <a:r>
              <a:rPr lang="en-US" sz="3600" dirty="0" smtClean="0">
                <a:solidFill>
                  <a:schemeClr val="bg1"/>
                </a:solidFill>
                <a:effectLst/>
                <a:latin typeface="Times New Roman" panose="02020603050405020304" pitchFamily="18" charset="0"/>
                <a:cs typeface="Times New Roman" panose="02020603050405020304" pitchFamily="18" charset="0"/>
              </a:rPr>
              <a:t>Doctrinal </a:t>
            </a:r>
            <a:r>
              <a:rPr lang="en-US" sz="3600" dirty="0">
                <a:solidFill>
                  <a:schemeClr val="bg1"/>
                </a:solidFill>
                <a:effectLst/>
                <a:latin typeface="Times New Roman" panose="02020603050405020304" pitchFamily="18" charset="0"/>
                <a:cs typeface="Times New Roman" panose="02020603050405020304" pitchFamily="18" charset="0"/>
              </a:rPr>
              <a:t>approach or the blackletter approach </a:t>
            </a:r>
            <a:endParaRPr lang="en-PH" sz="3600" dirty="0">
              <a:solidFill>
                <a:schemeClr val="bg1"/>
              </a:solidFill>
              <a:latin typeface="Times New Roman" panose="02020603050405020304" pitchFamily="18" charset="0"/>
              <a:cs typeface="Times New Roman" panose="02020603050405020304" pitchFamily="18" charset="0"/>
            </a:endParaRPr>
          </a:p>
          <a:p>
            <a:endParaRPr lang="en-PH"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9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12575"/>
            <a:ext cx="9905998" cy="1478570"/>
          </a:xfrm>
        </p:spPr>
        <p:txBody>
          <a:bodyPr>
            <a:normAutofit/>
          </a:bodyPr>
          <a:lstStyle/>
          <a:p>
            <a:pPr algn="ctr"/>
            <a:r>
              <a:rPr lang="en-PH" sz="4800" dirty="0" smtClean="0">
                <a:solidFill>
                  <a:schemeClr val="bg1"/>
                </a:solidFill>
                <a:latin typeface="Times New Roman" panose="02020603050405020304" pitchFamily="18" charset="0"/>
                <a:cs typeface="Times New Roman" panose="02020603050405020304" pitchFamily="18" charset="0"/>
              </a:rPr>
              <a:t>FINDINGS AND ANALYSIS</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891145"/>
            <a:ext cx="9905999" cy="4613564"/>
          </a:xfrm>
        </p:spPr>
        <p:txBody>
          <a:bodyPr>
            <a:normAutofit/>
          </a:bodyPr>
          <a:lstStyle/>
          <a:p>
            <a:pPr marL="0" indent="0">
              <a:buNone/>
            </a:pPr>
            <a:r>
              <a:rPr lang="en-US" sz="3900" dirty="0">
                <a:solidFill>
                  <a:schemeClr val="bg1"/>
                </a:solidFill>
                <a:effectLst/>
                <a:latin typeface="Times New Roman" panose="02020603050405020304" pitchFamily="18" charset="0"/>
                <a:cs typeface="Times New Roman" panose="02020603050405020304" pitchFamily="18" charset="0"/>
              </a:rPr>
              <a:t>General International Standard on Data </a:t>
            </a:r>
            <a:r>
              <a:rPr lang="en-US" sz="3900" dirty="0" smtClean="0">
                <a:solidFill>
                  <a:schemeClr val="bg1"/>
                </a:solidFill>
                <a:effectLst/>
                <a:latin typeface="Times New Roman" panose="02020603050405020304" pitchFamily="18" charset="0"/>
                <a:cs typeface="Times New Roman" panose="02020603050405020304" pitchFamily="18" charset="0"/>
              </a:rPr>
              <a:t>Privacy:</a:t>
            </a:r>
          </a:p>
          <a:p>
            <a:r>
              <a:rPr lang="en-US" sz="3900" dirty="0">
                <a:solidFill>
                  <a:schemeClr val="bg1"/>
                </a:solidFill>
                <a:effectLst/>
                <a:latin typeface="Times New Roman" panose="02020603050405020304" pitchFamily="18" charset="0"/>
                <a:cs typeface="Times New Roman" panose="02020603050405020304" pitchFamily="18" charset="0"/>
              </a:rPr>
              <a:t>Data </a:t>
            </a:r>
            <a:r>
              <a:rPr lang="en-US" sz="3900" dirty="0" smtClean="0">
                <a:solidFill>
                  <a:schemeClr val="bg1"/>
                </a:solidFill>
                <a:effectLst/>
                <a:latin typeface="Times New Roman" panose="02020603050405020304" pitchFamily="18" charset="0"/>
                <a:cs typeface="Times New Roman" panose="02020603050405020304" pitchFamily="18" charset="0"/>
              </a:rPr>
              <a:t>quality</a:t>
            </a:r>
          </a:p>
          <a:p>
            <a:r>
              <a:rPr lang="en-US" sz="3900" dirty="0">
                <a:solidFill>
                  <a:schemeClr val="bg1"/>
                </a:solidFill>
                <a:effectLst/>
                <a:latin typeface="Times New Roman" panose="02020603050405020304" pitchFamily="18" charset="0"/>
                <a:cs typeface="Times New Roman" panose="02020603050405020304" pitchFamily="18" charset="0"/>
              </a:rPr>
              <a:t>Transparency or openness of </a:t>
            </a:r>
            <a:r>
              <a:rPr lang="en-US" sz="3900" dirty="0" smtClean="0">
                <a:solidFill>
                  <a:schemeClr val="bg1"/>
                </a:solidFill>
                <a:effectLst/>
                <a:latin typeface="Times New Roman" panose="02020603050405020304" pitchFamily="18" charset="0"/>
                <a:cs typeface="Times New Roman" panose="02020603050405020304" pitchFamily="18" charset="0"/>
              </a:rPr>
              <a:t>processing</a:t>
            </a:r>
          </a:p>
          <a:p>
            <a:r>
              <a:rPr lang="en-US" sz="3900" dirty="0">
                <a:solidFill>
                  <a:schemeClr val="bg1"/>
                </a:solidFill>
                <a:effectLst/>
                <a:latin typeface="Times New Roman" panose="02020603050405020304" pitchFamily="18" charset="0"/>
                <a:cs typeface="Times New Roman" panose="02020603050405020304" pitchFamily="18" charset="0"/>
              </a:rPr>
              <a:t>Treatment of particularly sensitive </a:t>
            </a:r>
            <a:r>
              <a:rPr lang="en-US" sz="3900" dirty="0" smtClean="0">
                <a:solidFill>
                  <a:schemeClr val="bg1"/>
                </a:solidFill>
                <a:effectLst/>
                <a:latin typeface="Times New Roman" panose="02020603050405020304" pitchFamily="18" charset="0"/>
                <a:cs typeface="Times New Roman" panose="02020603050405020304" pitchFamily="18" charset="0"/>
              </a:rPr>
              <a:t>data</a:t>
            </a:r>
          </a:p>
          <a:p>
            <a:r>
              <a:rPr lang="en-US" sz="3900" dirty="0">
                <a:solidFill>
                  <a:schemeClr val="bg1"/>
                </a:solidFill>
                <a:effectLst/>
                <a:latin typeface="Times New Roman" panose="02020603050405020304" pitchFamily="18" charset="0"/>
                <a:cs typeface="Times New Roman" panose="02020603050405020304" pitchFamily="18" charset="0"/>
              </a:rPr>
              <a:t>Enforcement mechanisms</a:t>
            </a:r>
            <a:endParaRPr lang="en-PH" sz="3900" dirty="0">
              <a:solidFill>
                <a:schemeClr val="bg1"/>
              </a:solidFill>
              <a:effectLst/>
              <a:latin typeface="Times New Roman" panose="02020603050405020304" pitchFamily="18" charset="0"/>
              <a:cs typeface="Times New Roman" panose="02020603050405020304" pitchFamily="18" charset="0"/>
            </a:endParaRPr>
          </a:p>
          <a:p>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0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12575"/>
            <a:ext cx="9905998" cy="1478570"/>
          </a:xfrm>
        </p:spPr>
        <p:txBody>
          <a:bodyPr>
            <a:normAutofit/>
          </a:bodyPr>
          <a:lstStyle/>
          <a:p>
            <a:r>
              <a:rPr lang="en-US" sz="4000" dirty="0">
                <a:solidFill>
                  <a:schemeClr val="bg1"/>
                </a:solidFill>
                <a:effectLst/>
                <a:latin typeface="Times New Roman" panose="02020603050405020304" pitchFamily="18" charset="0"/>
                <a:cs typeface="Times New Roman" panose="02020603050405020304" pitchFamily="18" charset="0"/>
              </a:rPr>
              <a:t>Security Measure for the protection of Data Privacy</a:t>
            </a:r>
          </a:p>
        </p:txBody>
      </p:sp>
      <p:sp>
        <p:nvSpPr>
          <p:cNvPr id="3" name="Content Placeholder 2"/>
          <p:cNvSpPr>
            <a:spLocks noGrp="1"/>
          </p:cNvSpPr>
          <p:nvPr>
            <p:ph idx="1"/>
          </p:nvPr>
        </p:nvSpPr>
        <p:spPr>
          <a:xfrm>
            <a:off x="1141411" y="1891145"/>
            <a:ext cx="9905999" cy="4613564"/>
          </a:xfrm>
        </p:spPr>
        <p:txBody>
          <a:bodyPr numCol="2">
            <a:noAutofit/>
          </a:bodyPr>
          <a:lstStyle/>
          <a:p>
            <a:pPr marL="0" indent="0">
              <a:buNone/>
            </a:pPr>
            <a:r>
              <a:rPr lang="en-US" dirty="0">
                <a:solidFill>
                  <a:schemeClr val="bg1"/>
                </a:solidFill>
                <a:effectLst/>
                <a:latin typeface="Times New Roman" panose="02020603050405020304" pitchFamily="18" charset="0"/>
                <a:cs typeface="Times New Roman" panose="02020603050405020304" pitchFamily="18" charset="0"/>
              </a:rPr>
              <a:t>GDPR Security </a:t>
            </a:r>
            <a:r>
              <a:rPr lang="en-US" dirty="0" smtClean="0">
                <a:solidFill>
                  <a:schemeClr val="bg1"/>
                </a:solidFill>
                <a:effectLst/>
                <a:latin typeface="Times New Roman" panose="02020603050405020304" pitchFamily="18" charset="0"/>
                <a:cs typeface="Times New Roman" panose="02020603050405020304" pitchFamily="18" charset="0"/>
              </a:rPr>
              <a:t>Measures:</a:t>
            </a:r>
          </a:p>
          <a:p>
            <a:r>
              <a:rPr lang="en-US" dirty="0">
                <a:solidFill>
                  <a:schemeClr val="bg1"/>
                </a:solidFill>
                <a:effectLst/>
                <a:latin typeface="Times New Roman" panose="02020603050405020304" pitchFamily="18" charset="0"/>
                <a:cs typeface="Times New Roman" panose="02020603050405020304" pitchFamily="18" charset="0"/>
              </a:rPr>
              <a:t>Purpose limitation </a:t>
            </a:r>
            <a:endParaRPr lang="en-US" dirty="0" smtClean="0">
              <a:solidFill>
                <a:schemeClr val="bg1"/>
              </a:solidFill>
              <a:effectLst/>
              <a:latin typeface="Times New Roman" panose="02020603050405020304" pitchFamily="18" charset="0"/>
              <a:cs typeface="Times New Roman" panose="02020603050405020304" pitchFamily="18" charset="0"/>
            </a:endParaRPr>
          </a:p>
          <a:p>
            <a:r>
              <a:rPr lang="en-US" dirty="0" smtClean="0">
                <a:solidFill>
                  <a:schemeClr val="bg1"/>
                </a:solidFill>
                <a:effectLst/>
                <a:latin typeface="Times New Roman" panose="02020603050405020304" pitchFamily="18" charset="0"/>
                <a:cs typeface="Times New Roman" panose="02020603050405020304" pitchFamily="18" charset="0"/>
              </a:rPr>
              <a:t>Transparency</a:t>
            </a:r>
          </a:p>
          <a:p>
            <a:r>
              <a:rPr lang="en-US" dirty="0">
                <a:solidFill>
                  <a:schemeClr val="bg1"/>
                </a:solidFill>
                <a:effectLst/>
                <a:latin typeface="Times New Roman" panose="02020603050405020304" pitchFamily="18" charset="0"/>
                <a:cs typeface="Times New Roman" panose="02020603050405020304" pitchFamily="18" charset="0"/>
              </a:rPr>
              <a:t>Data minimization </a:t>
            </a:r>
            <a:endParaRPr lang="en-US" dirty="0" smtClean="0">
              <a:solidFill>
                <a:schemeClr val="bg1"/>
              </a:solidFill>
              <a:effectLst/>
              <a:latin typeface="Times New Roman" panose="02020603050405020304" pitchFamily="18" charset="0"/>
              <a:cs typeface="Times New Roman" panose="02020603050405020304" pitchFamily="18" charset="0"/>
            </a:endParaRPr>
          </a:p>
          <a:p>
            <a:r>
              <a:rPr lang="en-US" dirty="0" smtClean="0">
                <a:solidFill>
                  <a:schemeClr val="bg1"/>
                </a:solidFill>
                <a:effectLst/>
                <a:latin typeface="Times New Roman" panose="02020603050405020304" pitchFamily="18" charset="0"/>
                <a:cs typeface="Times New Roman" panose="02020603050405020304" pitchFamily="18" charset="0"/>
              </a:rPr>
              <a:t>Accuracy</a:t>
            </a:r>
          </a:p>
          <a:p>
            <a:r>
              <a:rPr lang="en-US" dirty="0">
                <a:solidFill>
                  <a:schemeClr val="bg1"/>
                </a:solidFill>
                <a:effectLst/>
                <a:latin typeface="Times New Roman" panose="02020603050405020304" pitchFamily="18" charset="0"/>
                <a:cs typeface="Times New Roman" panose="02020603050405020304" pitchFamily="18" charset="0"/>
              </a:rPr>
              <a:t>Storage limitation </a:t>
            </a:r>
            <a:endParaRPr lang="en-US" dirty="0" smtClean="0">
              <a:solidFill>
                <a:schemeClr val="bg1"/>
              </a:solidFill>
              <a:effectLst/>
              <a:latin typeface="Times New Roman" panose="02020603050405020304" pitchFamily="18" charset="0"/>
              <a:cs typeface="Times New Roman" panose="02020603050405020304" pitchFamily="18" charset="0"/>
            </a:endParaRPr>
          </a:p>
          <a:p>
            <a:r>
              <a:rPr lang="en-US" dirty="0" smtClean="0">
                <a:solidFill>
                  <a:schemeClr val="bg1"/>
                </a:solidFill>
                <a:effectLst/>
                <a:latin typeface="Times New Roman" panose="02020603050405020304" pitchFamily="18" charset="0"/>
                <a:cs typeface="Times New Roman" panose="02020603050405020304" pitchFamily="18" charset="0"/>
              </a:rPr>
              <a:t>Accountability</a:t>
            </a:r>
          </a:p>
          <a:p>
            <a:r>
              <a:rPr lang="en-US" dirty="0">
                <a:solidFill>
                  <a:schemeClr val="bg1"/>
                </a:solidFill>
                <a:effectLst/>
                <a:latin typeface="Times New Roman" panose="02020603050405020304" pitchFamily="18" charset="0"/>
                <a:cs typeface="Times New Roman" panose="02020603050405020304" pitchFamily="18" charset="0"/>
              </a:rPr>
              <a:t>Integrity and confidentiality </a:t>
            </a:r>
            <a:endParaRPr lang="en-US" dirty="0" smtClean="0">
              <a:solidFill>
                <a:schemeClr val="bg1"/>
              </a:solidFill>
              <a:effectLst/>
              <a:latin typeface="Times New Roman" panose="02020603050405020304" pitchFamily="18" charset="0"/>
              <a:cs typeface="Times New Roman" panose="02020603050405020304" pitchFamily="18" charset="0"/>
            </a:endParaRPr>
          </a:p>
          <a:p>
            <a:pPr marL="0" indent="0">
              <a:buNone/>
            </a:pPr>
            <a:r>
              <a:rPr lang="en-US" dirty="0">
                <a:solidFill>
                  <a:schemeClr val="bg1"/>
                </a:solidFill>
                <a:effectLst/>
                <a:latin typeface="Times New Roman" panose="02020603050405020304" pitchFamily="18" charset="0"/>
                <a:cs typeface="Times New Roman" panose="02020603050405020304" pitchFamily="18" charset="0"/>
              </a:rPr>
              <a:t>DPA Security </a:t>
            </a:r>
            <a:r>
              <a:rPr lang="en-US" dirty="0" smtClean="0">
                <a:solidFill>
                  <a:schemeClr val="bg1"/>
                </a:solidFill>
                <a:effectLst/>
                <a:latin typeface="Times New Roman" panose="02020603050405020304" pitchFamily="18" charset="0"/>
                <a:cs typeface="Times New Roman" panose="02020603050405020304" pitchFamily="18" charset="0"/>
              </a:rPr>
              <a:t>Measures:</a:t>
            </a:r>
          </a:p>
          <a:p>
            <a:r>
              <a:rPr lang="en-US" dirty="0" smtClean="0">
                <a:solidFill>
                  <a:schemeClr val="bg1"/>
                </a:solidFill>
                <a:effectLst/>
                <a:latin typeface="Times New Roman" panose="02020603050405020304" pitchFamily="18" charset="0"/>
                <a:cs typeface="Times New Roman" panose="02020603050405020304" pitchFamily="18" charset="0"/>
              </a:rPr>
              <a:t>Transparency</a:t>
            </a:r>
          </a:p>
          <a:p>
            <a:r>
              <a:rPr lang="en-US" dirty="0">
                <a:solidFill>
                  <a:schemeClr val="bg1"/>
                </a:solidFill>
                <a:effectLst/>
                <a:latin typeface="Times New Roman" panose="02020603050405020304" pitchFamily="18" charset="0"/>
                <a:cs typeface="Times New Roman" panose="02020603050405020304" pitchFamily="18" charset="0"/>
              </a:rPr>
              <a:t>Legitimate purpose </a:t>
            </a:r>
            <a:endParaRPr lang="en-US" dirty="0" smtClean="0">
              <a:solidFill>
                <a:schemeClr val="bg1"/>
              </a:solidFill>
              <a:effectLst/>
              <a:latin typeface="Times New Roman" panose="02020603050405020304" pitchFamily="18" charset="0"/>
              <a:cs typeface="Times New Roman" panose="02020603050405020304" pitchFamily="18" charset="0"/>
            </a:endParaRPr>
          </a:p>
          <a:p>
            <a:r>
              <a:rPr lang="en-US" dirty="0">
                <a:solidFill>
                  <a:schemeClr val="bg1"/>
                </a:solidFill>
                <a:effectLst/>
                <a:latin typeface="Times New Roman" panose="02020603050405020304" pitchFamily="18" charset="0"/>
                <a:cs typeface="Times New Roman" panose="02020603050405020304" pitchFamily="18" charset="0"/>
              </a:rPr>
              <a:t>Proportionality</a:t>
            </a:r>
            <a:endParaRPr lang="en-US" sz="3600" dirty="0" smtClean="0">
              <a:solidFill>
                <a:schemeClr val="bg1"/>
              </a:solidFill>
              <a:effectLst/>
              <a:latin typeface="Times New Roman" panose="02020603050405020304" pitchFamily="18" charset="0"/>
              <a:cs typeface="Times New Roman" panose="02020603050405020304" pitchFamily="18" charset="0"/>
            </a:endParaRPr>
          </a:p>
          <a:p>
            <a:pPr marL="0" indent="0">
              <a:buNone/>
            </a:pPr>
            <a:endParaRPr lang="en-US" sz="36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66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solidFill>
                  <a:schemeClr val="bg1"/>
                </a:solidFill>
                <a:effectLst/>
              </a:rPr>
              <a:t>Processing shall be lawful only if and to the extent that at least one of the following applies:</a:t>
            </a:r>
            <a:br>
              <a:rPr lang="en-PH" dirty="0">
                <a:solidFill>
                  <a:schemeClr val="bg1"/>
                </a:solidFill>
                <a:effectLst/>
              </a:rPr>
            </a:br>
            <a:endParaRPr lang="en-PH" dirty="0">
              <a:solidFill>
                <a:schemeClr val="bg1"/>
              </a:solidFill>
            </a:endParaRPr>
          </a:p>
        </p:txBody>
      </p:sp>
      <p:sp>
        <p:nvSpPr>
          <p:cNvPr id="3" name="Content Placeholder 2"/>
          <p:cNvSpPr>
            <a:spLocks noGrp="1"/>
          </p:cNvSpPr>
          <p:nvPr>
            <p:ph idx="1"/>
          </p:nvPr>
        </p:nvSpPr>
        <p:spPr/>
        <p:txBody>
          <a:bodyPr>
            <a:normAutofit/>
          </a:bodyPr>
          <a:lstStyle/>
          <a:p>
            <a:r>
              <a:rPr lang="en-PH" b="1" dirty="0">
                <a:solidFill>
                  <a:schemeClr val="bg1"/>
                </a:solidFill>
                <a:effectLst/>
                <a:latin typeface="Times New Roman" panose="02020603050405020304" pitchFamily="18" charset="0"/>
                <a:cs typeface="Times New Roman" panose="02020603050405020304" pitchFamily="18" charset="0"/>
              </a:rPr>
              <a:t>C</a:t>
            </a:r>
            <a:r>
              <a:rPr lang="en-PH" b="1" dirty="0" smtClean="0">
                <a:solidFill>
                  <a:schemeClr val="bg1"/>
                </a:solidFill>
                <a:effectLst/>
                <a:latin typeface="Times New Roman" panose="02020603050405020304" pitchFamily="18" charset="0"/>
                <a:cs typeface="Times New Roman" panose="02020603050405020304" pitchFamily="18" charset="0"/>
              </a:rPr>
              <a:t>onsent</a:t>
            </a:r>
            <a:r>
              <a:rPr lang="en-PH" dirty="0" smtClean="0">
                <a:solidFill>
                  <a:schemeClr val="bg1"/>
                </a:solidFill>
                <a:effectLst/>
                <a:latin typeface="Times New Roman" panose="02020603050405020304" pitchFamily="18" charset="0"/>
                <a:cs typeface="Times New Roman" panose="02020603050405020304" pitchFamily="18" charset="0"/>
              </a:rPr>
              <a:t> </a:t>
            </a:r>
          </a:p>
          <a:p>
            <a:r>
              <a:rPr lang="en-PH" b="1" dirty="0">
                <a:solidFill>
                  <a:schemeClr val="bg1"/>
                </a:solidFill>
                <a:effectLst/>
                <a:latin typeface="Times New Roman" panose="02020603050405020304" pitchFamily="18" charset="0"/>
                <a:cs typeface="Times New Roman" panose="02020603050405020304" pitchFamily="18" charset="0"/>
              </a:rPr>
              <a:t>N</a:t>
            </a:r>
            <a:r>
              <a:rPr lang="en-PH" b="1" dirty="0" smtClean="0">
                <a:solidFill>
                  <a:schemeClr val="bg1"/>
                </a:solidFill>
                <a:effectLst/>
                <a:latin typeface="Times New Roman" panose="02020603050405020304" pitchFamily="18" charset="0"/>
                <a:cs typeface="Times New Roman" panose="02020603050405020304" pitchFamily="18" charset="0"/>
              </a:rPr>
              <a:t>ecessary </a:t>
            </a:r>
            <a:r>
              <a:rPr lang="en-PH" b="1" dirty="0">
                <a:solidFill>
                  <a:schemeClr val="bg1"/>
                </a:solidFill>
                <a:effectLst/>
                <a:latin typeface="Times New Roman" panose="02020603050405020304" pitchFamily="18" charset="0"/>
                <a:cs typeface="Times New Roman" panose="02020603050405020304" pitchFamily="18" charset="0"/>
              </a:rPr>
              <a:t>for the performance of a contract</a:t>
            </a:r>
            <a:r>
              <a:rPr lang="en-PH" dirty="0">
                <a:solidFill>
                  <a:schemeClr val="bg1"/>
                </a:solidFill>
                <a:effectLst/>
                <a:latin typeface="Times New Roman" panose="02020603050405020304" pitchFamily="18" charset="0"/>
                <a:cs typeface="Times New Roman" panose="02020603050405020304" pitchFamily="18" charset="0"/>
              </a:rPr>
              <a:t> </a:t>
            </a:r>
            <a:endParaRPr lang="en-PH" dirty="0" smtClean="0">
              <a:solidFill>
                <a:schemeClr val="bg1"/>
              </a:solidFill>
              <a:effectLst/>
              <a:latin typeface="Times New Roman" panose="02020603050405020304" pitchFamily="18" charset="0"/>
              <a:cs typeface="Times New Roman" panose="02020603050405020304" pitchFamily="18" charset="0"/>
            </a:endParaRPr>
          </a:p>
          <a:p>
            <a:r>
              <a:rPr lang="en-PH" b="1" dirty="0" smtClean="0">
                <a:solidFill>
                  <a:schemeClr val="bg1"/>
                </a:solidFill>
                <a:effectLst/>
                <a:latin typeface="Times New Roman" panose="02020603050405020304" pitchFamily="18" charset="0"/>
                <a:cs typeface="Times New Roman" panose="02020603050405020304" pitchFamily="18" charset="0"/>
              </a:rPr>
              <a:t>Necessary </a:t>
            </a:r>
            <a:r>
              <a:rPr lang="en-PH" b="1" dirty="0">
                <a:solidFill>
                  <a:schemeClr val="bg1"/>
                </a:solidFill>
                <a:effectLst/>
                <a:latin typeface="Times New Roman" panose="02020603050405020304" pitchFamily="18" charset="0"/>
                <a:cs typeface="Times New Roman" panose="02020603050405020304" pitchFamily="18" charset="0"/>
              </a:rPr>
              <a:t>for compliance with a legal </a:t>
            </a:r>
            <a:r>
              <a:rPr lang="en-PH" b="1" dirty="0" smtClean="0">
                <a:solidFill>
                  <a:schemeClr val="bg1"/>
                </a:solidFill>
                <a:effectLst/>
                <a:latin typeface="Times New Roman" panose="02020603050405020304" pitchFamily="18" charset="0"/>
                <a:cs typeface="Times New Roman" panose="02020603050405020304" pitchFamily="18" charset="0"/>
              </a:rPr>
              <a:t>obligation</a:t>
            </a:r>
            <a:endParaRPr lang="en-PH" dirty="0" smtClean="0">
              <a:solidFill>
                <a:schemeClr val="bg1"/>
              </a:solidFill>
              <a:effectLst/>
              <a:latin typeface="Times New Roman" panose="02020603050405020304" pitchFamily="18" charset="0"/>
              <a:cs typeface="Times New Roman" panose="02020603050405020304" pitchFamily="18" charset="0"/>
            </a:endParaRPr>
          </a:p>
          <a:p>
            <a:r>
              <a:rPr lang="en-PH" b="1" dirty="0">
                <a:solidFill>
                  <a:schemeClr val="bg1"/>
                </a:solidFill>
                <a:effectLst/>
                <a:latin typeface="Times New Roman" panose="02020603050405020304" pitchFamily="18" charset="0"/>
                <a:cs typeface="Times New Roman" panose="02020603050405020304" pitchFamily="18" charset="0"/>
              </a:rPr>
              <a:t>N</a:t>
            </a:r>
            <a:r>
              <a:rPr lang="en-PH" b="1" dirty="0" smtClean="0">
                <a:solidFill>
                  <a:schemeClr val="bg1"/>
                </a:solidFill>
                <a:effectLst/>
                <a:latin typeface="Times New Roman" panose="02020603050405020304" pitchFamily="18" charset="0"/>
                <a:cs typeface="Times New Roman" panose="02020603050405020304" pitchFamily="18" charset="0"/>
              </a:rPr>
              <a:t>ecessary </a:t>
            </a:r>
            <a:r>
              <a:rPr lang="en-PH" b="1" dirty="0">
                <a:solidFill>
                  <a:schemeClr val="bg1"/>
                </a:solidFill>
                <a:effectLst/>
                <a:latin typeface="Times New Roman" panose="02020603050405020304" pitchFamily="18" charset="0"/>
                <a:cs typeface="Times New Roman" panose="02020603050405020304" pitchFamily="18" charset="0"/>
              </a:rPr>
              <a:t>in order to protect the vital interests of the data subject</a:t>
            </a:r>
            <a:r>
              <a:rPr lang="en-PH" dirty="0">
                <a:solidFill>
                  <a:schemeClr val="bg1"/>
                </a:solidFill>
                <a:effectLst/>
                <a:latin typeface="Times New Roman" panose="02020603050405020304" pitchFamily="18" charset="0"/>
                <a:cs typeface="Times New Roman" panose="02020603050405020304" pitchFamily="18" charset="0"/>
              </a:rPr>
              <a:t> </a:t>
            </a:r>
            <a:endParaRPr lang="en-PH" dirty="0" smtClean="0">
              <a:solidFill>
                <a:schemeClr val="bg1"/>
              </a:solidFill>
              <a:effectLst/>
              <a:latin typeface="Times New Roman" panose="02020603050405020304" pitchFamily="18" charset="0"/>
              <a:cs typeface="Times New Roman" panose="02020603050405020304" pitchFamily="18" charset="0"/>
            </a:endParaRPr>
          </a:p>
          <a:p>
            <a:r>
              <a:rPr lang="en-PH" b="1" dirty="0">
                <a:solidFill>
                  <a:schemeClr val="bg1"/>
                </a:solidFill>
                <a:effectLst/>
                <a:latin typeface="Times New Roman" panose="02020603050405020304" pitchFamily="18" charset="0"/>
                <a:cs typeface="Times New Roman" panose="02020603050405020304" pitchFamily="18" charset="0"/>
              </a:rPr>
              <a:t>N</a:t>
            </a:r>
            <a:r>
              <a:rPr lang="en-PH" b="1" dirty="0" smtClean="0">
                <a:solidFill>
                  <a:schemeClr val="bg1"/>
                </a:solidFill>
                <a:effectLst/>
                <a:latin typeface="Times New Roman" panose="02020603050405020304" pitchFamily="18" charset="0"/>
                <a:cs typeface="Times New Roman" panose="02020603050405020304" pitchFamily="18" charset="0"/>
              </a:rPr>
              <a:t>ecessary </a:t>
            </a:r>
            <a:r>
              <a:rPr lang="en-PH" b="1" dirty="0">
                <a:solidFill>
                  <a:schemeClr val="bg1"/>
                </a:solidFill>
                <a:effectLst/>
                <a:latin typeface="Times New Roman" panose="02020603050405020304" pitchFamily="18" charset="0"/>
                <a:cs typeface="Times New Roman" panose="02020603050405020304" pitchFamily="18" charset="0"/>
              </a:rPr>
              <a:t>for the performance of a task carried out in the public </a:t>
            </a:r>
            <a:r>
              <a:rPr lang="en-PH" b="1" dirty="0" smtClean="0">
                <a:solidFill>
                  <a:schemeClr val="bg1"/>
                </a:solidFill>
                <a:effectLst/>
                <a:latin typeface="Times New Roman" panose="02020603050405020304" pitchFamily="18" charset="0"/>
                <a:cs typeface="Times New Roman" panose="02020603050405020304" pitchFamily="18" charset="0"/>
              </a:rPr>
              <a:t>interest</a:t>
            </a:r>
            <a:endParaRPr lang="en-PH" dirty="0" smtClean="0">
              <a:solidFill>
                <a:schemeClr val="bg1"/>
              </a:solidFill>
              <a:effectLst/>
              <a:latin typeface="Times New Roman" panose="02020603050405020304" pitchFamily="18" charset="0"/>
              <a:cs typeface="Times New Roman" panose="02020603050405020304" pitchFamily="18" charset="0"/>
            </a:endParaRPr>
          </a:p>
          <a:p>
            <a:r>
              <a:rPr lang="en-PH" b="1" dirty="0">
                <a:solidFill>
                  <a:schemeClr val="bg1"/>
                </a:solidFill>
                <a:effectLst/>
                <a:latin typeface="Times New Roman" panose="02020603050405020304" pitchFamily="18" charset="0"/>
                <a:cs typeface="Times New Roman" panose="02020603050405020304" pitchFamily="18" charset="0"/>
              </a:rPr>
              <a:t>N</a:t>
            </a:r>
            <a:r>
              <a:rPr lang="en-PH" b="1" dirty="0" smtClean="0">
                <a:solidFill>
                  <a:schemeClr val="bg1"/>
                </a:solidFill>
                <a:effectLst/>
                <a:latin typeface="Times New Roman" panose="02020603050405020304" pitchFamily="18" charset="0"/>
                <a:cs typeface="Times New Roman" panose="02020603050405020304" pitchFamily="18" charset="0"/>
              </a:rPr>
              <a:t>ecessary </a:t>
            </a:r>
            <a:r>
              <a:rPr lang="en-PH" b="1" dirty="0">
                <a:solidFill>
                  <a:schemeClr val="bg1"/>
                </a:solidFill>
                <a:effectLst/>
                <a:latin typeface="Times New Roman" panose="02020603050405020304" pitchFamily="18" charset="0"/>
                <a:cs typeface="Times New Roman" panose="02020603050405020304" pitchFamily="18" charset="0"/>
              </a:rPr>
              <a:t>for the purposes of the legitimate interests</a:t>
            </a:r>
            <a:r>
              <a:rPr lang="en-PH" dirty="0">
                <a:solidFill>
                  <a:schemeClr val="bg1"/>
                </a:solidFill>
                <a:effectLst/>
                <a:latin typeface="Times New Roman" panose="02020603050405020304" pitchFamily="18" charset="0"/>
                <a:cs typeface="Times New Roman" panose="02020603050405020304" pitchFamily="18" charset="0"/>
              </a:rPr>
              <a:t> </a:t>
            </a:r>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8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dirty="0" smtClean="0">
                <a:solidFill>
                  <a:schemeClr val="bg1"/>
                </a:solidFill>
                <a:effectLst/>
                <a:latin typeface="Times New Roman" panose="02020603050405020304" pitchFamily="18" charset="0"/>
                <a:cs typeface="Times New Roman" panose="02020603050405020304" pitchFamily="18" charset="0"/>
              </a:rPr>
              <a:t>Security Measures UNDER DATA PRIVACY ACT</a:t>
            </a:r>
            <a:endParaRPr lang="en-PH"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400" dirty="0">
                <a:solidFill>
                  <a:schemeClr val="bg1"/>
                </a:solidFill>
                <a:effectLst/>
                <a:latin typeface="Times New Roman" panose="02020603050405020304" pitchFamily="18" charset="0"/>
                <a:cs typeface="Times New Roman" panose="02020603050405020304" pitchFamily="18" charset="0"/>
              </a:rPr>
              <a:t>Organizational Security </a:t>
            </a:r>
            <a:r>
              <a:rPr lang="en-US" sz="4400" dirty="0" smtClean="0">
                <a:solidFill>
                  <a:schemeClr val="bg1"/>
                </a:solidFill>
                <a:effectLst/>
                <a:latin typeface="Times New Roman" panose="02020603050405020304" pitchFamily="18" charset="0"/>
                <a:cs typeface="Times New Roman" panose="02020603050405020304" pitchFamily="18" charset="0"/>
              </a:rPr>
              <a:t>Measures</a:t>
            </a:r>
          </a:p>
          <a:p>
            <a:r>
              <a:rPr lang="en-US" sz="4400" dirty="0">
                <a:solidFill>
                  <a:schemeClr val="bg1"/>
                </a:solidFill>
                <a:effectLst/>
                <a:latin typeface="Times New Roman" panose="02020603050405020304" pitchFamily="18" charset="0"/>
                <a:cs typeface="Times New Roman" panose="02020603050405020304" pitchFamily="18" charset="0"/>
              </a:rPr>
              <a:t>Technical Security </a:t>
            </a:r>
            <a:r>
              <a:rPr lang="en-US" sz="4400" dirty="0" smtClean="0">
                <a:solidFill>
                  <a:schemeClr val="bg1"/>
                </a:solidFill>
                <a:effectLst/>
                <a:latin typeface="Times New Roman" panose="02020603050405020304" pitchFamily="18" charset="0"/>
                <a:cs typeface="Times New Roman" panose="02020603050405020304" pitchFamily="18" charset="0"/>
              </a:rPr>
              <a:t>Measures</a:t>
            </a:r>
          </a:p>
          <a:p>
            <a:r>
              <a:rPr lang="en-US" sz="4400" dirty="0">
                <a:solidFill>
                  <a:schemeClr val="bg1"/>
                </a:solidFill>
                <a:effectLst/>
                <a:latin typeface="Times New Roman" panose="02020603050405020304" pitchFamily="18" charset="0"/>
                <a:cs typeface="Times New Roman" panose="02020603050405020304" pitchFamily="18" charset="0"/>
              </a:rPr>
              <a:t>Physical Security Measures</a:t>
            </a:r>
            <a:endParaRPr lang="en-PH"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5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chemeClr val="bg1"/>
                </a:solidFill>
                <a:effectLst/>
                <a:latin typeface="Times New Roman" panose="02020603050405020304" pitchFamily="18" charset="0"/>
                <a:cs typeface="Times New Roman" panose="02020603050405020304" pitchFamily="18" charset="0"/>
              </a:rPr>
              <a:t>Rights of the Data Subject</a:t>
            </a:r>
            <a:endParaRPr lang="en-PH"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916978"/>
            <a:ext cx="9905999" cy="4276004"/>
          </a:xfrm>
        </p:spPr>
        <p:txBody>
          <a:bodyPr>
            <a:noAutofit/>
          </a:bodyPr>
          <a:lstStyle/>
          <a:p>
            <a:r>
              <a:rPr lang="en-US" dirty="0">
                <a:solidFill>
                  <a:schemeClr val="bg1"/>
                </a:solidFill>
                <a:effectLst/>
                <a:latin typeface="Times New Roman" panose="02020603050405020304" pitchFamily="18" charset="0"/>
                <a:cs typeface="Times New Roman" panose="02020603050405020304" pitchFamily="18" charset="0"/>
              </a:rPr>
              <a:t>Right to be informed</a:t>
            </a:r>
          </a:p>
          <a:p>
            <a:r>
              <a:rPr lang="en-US" dirty="0">
                <a:solidFill>
                  <a:schemeClr val="bg1"/>
                </a:solidFill>
                <a:effectLst/>
                <a:latin typeface="Times New Roman" panose="02020603050405020304" pitchFamily="18" charset="0"/>
                <a:cs typeface="Times New Roman" panose="02020603050405020304" pitchFamily="18" charset="0"/>
              </a:rPr>
              <a:t>Right to access</a:t>
            </a:r>
          </a:p>
          <a:p>
            <a:r>
              <a:rPr lang="en-US" dirty="0">
                <a:solidFill>
                  <a:schemeClr val="bg1"/>
                </a:solidFill>
                <a:effectLst/>
                <a:latin typeface="Times New Roman" panose="02020603050405020304" pitchFamily="18" charset="0"/>
                <a:cs typeface="Times New Roman" panose="02020603050405020304" pitchFamily="18" charset="0"/>
              </a:rPr>
              <a:t>Right to object</a:t>
            </a:r>
          </a:p>
          <a:p>
            <a:r>
              <a:rPr lang="en-US" dirty="0">
                <a:solidFill>
                  <a:schemeClr val="bg1"/>
                </a:solidFill>
                <a:effectLst/>
                <a:latin typeface="Times New Roman" panose="02020603050405020304" pitchFamily="18" charset="0"/>
                <a:cs typeface="Times New Roman" panose="02020603050405020304" pitchFamily="18" charset="0"/>
              </a:rPr>
              <a:t>Right to erasure and blocking</a:t>
            </a:r>
          </a:p>
          <a:p>
            <a:r>
              <a:rPr lang="en-US" dirty="0">
                <a:solidFill>
                  <a:schemeClr val="bg1"/>
                </a:solidFill>
                <a:effectLst/>
                <a:latin typeface="Times New Roman" panose="02020603050405020304" pitchFamily="18" charset="0"/>
                <a:cs typeface="Times New Roman" panose="02020603050405020304" pitchFamily="18" charset="0"/>
              </a:rPr>
              <a:t>Right to rectify</a:t>
            </a:r>
          </a:p>
          <a:p>
            <a:r>
              <a:rPr lang="en-US" dirty="0">
                <a:solidFill>
                  <a:schemeClr val="bg1"/>
                </a:solidFill>
                <a:effectLst/>
                <a:latin typeface="Times New Roman" panose="02020603050405020304" pitchFamily="18" charset="0"/>
                <a:cs typeface="Times New Roman" panose="02020603050405020304" pitchFamily="18" charset="0"/>
              </a:rPr>
              <a:t>Right to file a complaint</a:t>
            </a:r>
          </a:p>
          <a:p>
            <a:r>
              <a:rPr lang="en-US" dirty="0">
                <a:solidFill>
                  <a:schemeClr val="bg1"/>
                </a:solidFill>
                <a:effectLst/>
                <a:latin typeface="Times New Roman" panose="02020603050405020304" pitchFamily="18" charset="0"/>
                <a:cs typeface="Times New Roman" panose="02020603050405020304" pitchFamily="18" charset="0"/>
              </a:rPr>
              <a:t>Right to damages</a:t>
            </a:r>
          </a:p>
          <a:p>
            <a:r>
              <a:rPr lang="en-US" dirty="0">
                <a:solidFill>
                  <a:schemeClr val="bg1"/>
                </a:solidFill>
                <a:effectLst/>
                <a:latin typeface="Times New Roman" panose="02020603050405020304" pitchFamily="18" charset="0"/>
                <a:cs typeface="Times New Roman" panose="02020603050405020304" pitchFamily="18" charset="0"/>
              </a:rPr>
              <a:t>Right to data portability</a:t>
            </a:r>
          </a:p>
          <a:p>
            <a:endParaRPr lang="en-US" dirty="0">
              <a:effectLst/>
              <a:latin typeface="Times New Roman" panose="02020603050405020304" pitchFamily="18" charset="0"/>
              <a:cs typeface="Times New Roman" panose="02020603050405020304" pitchFamily="18" charset="0"/>
            </a:endParaRPr>
          </a:p>
          <a:p>
            <a:endParaRPr lang="en-US" dirty="0">
              <a:effectLst/>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93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anose="02020603050405020304" pitchFamily="18" charset="0"/>
                <a:cs typeface="Times New Roman" panose="02020603050405020304" pitchFamily="18" charset="0"/>
              </a:rPr>
              <a:t>Security measures adopted under </a:t>
            </a:r>
            <a:r>
              <a:rPr lang="en-US" dirty="0">
                <a:solidFill>
                  <a:schemeClr val="bg1"/>
                </a:solidFill>
                <a:effectLst/>
                <a:latin typeface="Times New Roman" panose="02020603050405020304" pitchFamily="18" charset="0"/>
                <a:cs typeface="Times New Roman" panose="02020603050405020304" pitchFamily="18" charset="0"/>
              </a:rPr>
              <a:t>Philippine Identification System Act</a:t>
            </a:r>
            <a:endParaRPr lang="en-PH"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effectLst/>
                <a:latin typeface="Times New Roman" panose="02020603050405020304" pitchFamily="18" charset="0"/>
                <a:cs typeface="Times New Roman" panose="02020603050405020304" pitchFamily="18" charset="0"/>
              </a:rPr>
              <a:t>Security measures imposed by law or international agreement to protect the data </a:t>
            </a:r>
            <a:r>
              <a:rPr lang="en-US" dirty="0" smtClean="0">
                <a:solidFill>
                  <a:schemeClr val="bg1"/>
                </a:solidFill>
                <a:effectLst/>
                <a:latin typeface="Times New Roman" panose="02020603050405020304" pitchFamily="18" charset="0"/>
                <a:cs typeface="Times New Roman" panose="02020603050405020304" pitchFamily="18" charset="0"/>
              </a:rPr>
              <a:t>privacy</a:t>
            </a:r>
            <a:endParaRPr lang="en-US" dirty="0">
              <a:solidFill>
                <a:schemeClr val="bg1"/>
              </a:solidFill>
              <a:effectLst/>
              <a:latin typeface="Times New Roman" panose="02020603050405020304" pitchFamily="18" charset="0"/>
              <a:cs typeface="Times New Roman" panose="02020603050405020304" pitchFamily="18" charset="0"/>
            </a:endParaRPr>
          </a:p>
          <a:p>
            <a:r>
              <a:rPr lang="en-US" dirty="0">
                <a:solidFill>
                  <a:schemeClr val="bg1"/>
                </a:solidFill>
                <a:effectLst/>
                <a:latin typeface="Times New Roman" panose="02020603050405020304" pitchFamily="18" charset="0"/>
                <a:cs typeface="Times New Roman" panose="02020603050405020304" pitchFamily="18" charset="0"/>
              </a:rPr>
              <a:t>Parameters to protect the right of the people to </a:t>
            </a:r>
            <a:r>
              <a:rPr lang="en-US" dirty="0" smtClean="0">
                <a:solidFill>
                  <a:schemeClr val="bg1"/>
                </a:solidFill>
                <a:effectLst/>
                <a:latin typeface="Times New Roman" panose="02020603050405020304" pitchFamily="18" charset="0"/>
                <a:cs typeface="Times New Roman" panose="02020603050405020304" pitchFamily="18" charset="0"/>
              </a:rPr>
              <a:t>privacy</a:t>
            </a:r>
          </a:p>
          <a:p>
            <a:r>
              <a:rPr lang="en-US" dirty="0">
                <a:solidFill>
                  <a:schemeClr val="bg1"/>
                </a:solidFill>
                <a:effectLst/>
                <a:latin typeface="Times New Roman" panose="02020603050405020304" pitchFamily="18" charset="0"/>
                <a:cs typeface="Times New Roman" panose="02020603050405020304" pitchFamily="18" charset="0"/>
              </a:rPr>
              <a:t>Remedy for the possible abuse of the right to privacy</a:t>
            </a:r>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95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effectLst/>
                <a:latin typeface="Times New Roman" panose="02020603050405020304" pitchFamily="18" charset="0"/>
                <a:cs typeface="Times New Roman" panose="02020603050405020304" pitchFamily="18" charset="0"/>
              </a:rPr>
              <a:t>applicable laws and rules as regards the remedy in case of violation of the right to data privacy</a:t>
            </a:r>
            <a:endParaRPr lang="en-PH"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600" dirty="0">
                <a:solidFill>
                  <a:schemeClr val="bg1"/>
                </a:solidFill>
                <a:effectLst/>
                <a:latin typeface="Times New Roman" panose="02020603050405020304" pitchFamily="18" charset="0"/>
                <a:cs typeface="Times New Roman" panose="02020603050405020304" pitchFamily="18" charset="0"/>
              </a:rPr>
              <a:t>Anti-Wiretapping </a:t>
            </a:r>
            <a:r>
              <a:rPr lang="en-US" sz="3600" dirty="0" smtClean="0">
                <a:solidFill>
                  <a:schemeClr val="bg1"/>
                </a:solidFill>
                <a:effectLst/>
                <a:latin typeface="Times New Roman" panose="02020603050405020304" pitchFamily="18" charset="0"/>
                <a:cs typeface="Times New Roman" panose="02020603050405020304" pitchFamily="18" charset="0"/>
              </a:rPr>
              <a:t>Law</a:t>
            </a:r>
          </a:p>
          <a:p>
            <a:r>
              <a:rPr lang="en-US" sz="3600" dirty="0">
                <a:solidFill>
                  <a:schemeClr val="bg1"/>
                </a:solidFill>
                <a:effectLst/>
                <a:latin typeface="Times New Roman" panose="02020603050405020304" pitchFamily="18" charset="0"/>
                <a:cs typeface="Times New Roman" panose="02020603050405020304" pitchFamily="18" charset="0"/>
              </a:rPr>
              <a:t>Writ of Habeas </a:t>
            </a:r>
            <a:r>
              <a:rPr lang="en-US" sz="3600" dirty="0" smtClean="0">
                <a:solidFill>
                  <a:schemeClr val="bg1"/>
                </a:solidFill>
                <a:effectLst/>
                <a:latin typeface="Times New Roman" panose="02020603050405020304" pitchFamily="18" charset="0"/>
                <a:cs typeface="Times New Roman" panose="02020603050405020304" pitchFamily="18" charset="0"/>
              </a:rPr>
              <a:t>Data</a:t>
            </a:r>
          </a:p>
          <a:p>
            <a:r>
              <a:rPr lang="en-US" sz="3600" dirty="0">
                <a:solidFill>
                  <a:schemeClr val="bg1"/>
                </a:solidFill>
                <a:effectLst/>
                <a:latin typeface="Times New Roman" panose="02020603050405020304" pitchFamily="18" charset="0"/>
                <a:cs typeface="Times New Roman" panose="02020603050405020304" pitchFamily="18" charset="0"/>
              </a:rPr>
              <a:t>Data Privacy Act of 2012</a:t>
            </a:r>
            <a:endParaRPr lang="en-US" sz="3600" dirty="0" smtClean="0">
              <a:solidFill>
                <a:schemeClr val="bg1"/>
              </a:solidFill>
              <a:effectLst/>
              <a:latin typeface="Times New Roman" panose="02020603050405020304" pitchFamily="18" charset="0"/>
              <a:cs typeface="Times New Roman" panose="02020603050405020304" pitchFamily="18" charset="0"/>
            </a:endParaRPr>
          </a:p>
          <a:p>
            <a:endParaRPr lang="en-US" dirty="0" smtClean="0">
              <a:solidFill>
                <a:schemeClr val="bg1"/>
              </a:solidFill>
              <a:effectLst/>
              <a:latin typeface="Times New Roman" panose="02020603050405020304" pitchFamily="18" charset="0"/>
              <a:cs typeface="Times New Roman" panose="02020603050405020304" pitchFamily="18" charset="0"/>
            </a:endParaRPr>
          </a:p>
          <a:p>
            <a:endParaRPr lang="en-PH"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Data is powerful</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2097088"/>
            <a:ext cx="9905999" cy="3865418"/>
          </a:xfrm>
        </p:spPr>
        <p:txBody>
          <a:bodyPr>
            <a:normAutofit fontScale="85000" lnSpcReduction="10000"/>
          </a:bodyPr>
          <a:lstStyle/>
          <a:p>
            <a:r>
              <a:rPr lang="en-US" sz="3600" dirty="0">
                <a:solidFill>
                  <a:schemeClr val="bg1"/>
                </a:solidFill>
                <a:effectLst/>
                <a:latin typeface="Times New Roman" panose="02020603050405020304" pitchFamily="18" charset="0"/>
                <a:cs typeface="Times New Roman" panose="02020603050405020304" pitchFamily="18" charset="0"/>
              </a:rPr>
              <a:t>C</a:t>
            </a:r>
            <a:r>
              <a:rPr lang="en-US" sz="3600" dirty="0" smtClean="0">
                <a:solidFill>
                  <a:schemeClr val="bg1"/>
                </a:solidFill>
                <a:effectLst/>
                <a:latin typeface="Times New Roman" panose="02020603050405020304" pitchFamily="18" charset="0"/>
                <a:cs typeface="Times New Roman" panose="02020603050405020304" pitchFamily="18" charset="0"/>
              </a:rPr>
              <a:t>ontributes </a:t>
            </a:r>
            <a:r>
              <a:rPr lang="en-US" sz="3600" dirty="0">
                <a:solidFill>
                  <a:schemeClr val="bg1"/>
                </a:solidFill>
                <a:effectLst/>
                <a:latin typeface="Times New Roman" panose="02020603050405020304" pitchFamily="18" charset="0"/>
                <a:cs typeface="Times New Roman" panose="02020603050405020304" pitchFamily="18" charset="0"/>
              </a:rPr>
              <a:t>to a wide variety of </a:t>
            </a:r>
            <a:r>
              <a:rPr lang="en-US" sz="3600" dirty="0" smtClean="0">
                <a:solidFill>
                  <a:schemeClr val="bg1"/>
                </a:solidFill>
                <a:effectLst/>
                <a:latin typeface="Times New Roman" panose="02020603050405020304" pitchFamily="18" charset="0"/>
                <a:cs typeface="Times New Roman" panose="02020603050405020304" pitchFamily="18" charset="0"/>
              </a:rPr>
              <a:t>social </a:t>
            </a:r>
            <a:r>
              <a:rPr lang="en-US" sz="3600" dirty="0">
                <a:solidFill>
                  <a:schemeClr val="bg1"/>
                </a:solidFill>
                <a:effectLst/>
                <a:latin typeface="Times New Roman" panose="02020603050405020304" pitchFamily="18" charset="0"/>
                <a:cs typeface="Times New Roman" panose="02020603050405020304" pitchFamily="18" charset="0"/>
              </a:rPr>
              <a:t>and political </a:t>
            </a:r>
            <a:r>
              <a:rPr lang="en-US" sz="3600" dirty="0" smtClean="0">
                <a:solidFill>
                  <a:schemeClr val="bg1"/>
                </a:solidFill>
                <a:effectLst/>
                <a:latin typeface="Times New Roman" panose="02020603050405020304" pitchFamily="18" charset="0"/>
                <a:cs typeface="Times New Roman" panose="02020603050405020304" pitchFamily="18" charset="0"/>
              </a:rPr>
              <a:t>goals</a:t>
            </a:r>
          </a:p>
          <a:p>
            <a:endParaRPr lang="en-US" sz="3600" dirty="0" smtClean="0">
              <a:solidFill>
                <a:schemeClr val="bg1"/>
              </a:solidFill>
              <a:effectLst/>
              <a:latin typeface="Times New Roman" panose="02020603050405020304" pitchFamily="18" charset="0"/>
              <a:cs typeface="Times New Roman" panose="02020603050405020304" pitchFamily="18" charset="0"/>
            </a:endParaRPr>
          </a:p>
          <a:p>
            <a:r>
              <a:rPr lang="en-US" sz="3600" dirty="0" smtClean="0">
                <a:solidFill>
                  <a:schemeClr val="bg1"/>
                </a:solidFill>
                <a:effectLst/>
                <a:latin typeface="Times New Roman" panose="02020603050405020304" pitchFamily="18" charset="0"/>
                <a:cs typeface="Times New Roman" panose="02020603050405020304" pitchFamily="18" charset="0"/>
              </a:rPr>
              <a:t>Promoting </a:t>
            </a:r>
            <a:r>
              <a:rPr lang="en-US" sz="3600" dirty="0">
                <a:solidFill>
                  <a:schemeClr val="bg1"/>
                </a:solidFill>
                <a:effectLst/>
                <a:latin typeface="Times New Roman" panose="02020603050405020304" pitchFamily="18" charset="0"/>
                <a:cs typeface="Times New Roman" panose="02020603050405020304" pitchFamily="18" charset="0"/>
              </a:rPr>
              <a:t>economic growth and </a:t>
            </a:r>
            <a:r>
              <a:rPr lang="en-US" sz="3600" dirty="0" smtClean="0">
                <a:solidFill>
                  <a:schemeClr val="bg1"/>
                </a:solidFill>
                <a:effectLst/>
                <a:latin typeface="Times New Roman" panose="02020603050405020304" pitchFamily="18" charset="0"/>
                <a:cs typeface="Times New Roman" panose="02020603050405020304" pitchFamily="18" charset="0"/>
              </a:rPr>
              <a:t>innovation</a:t>
            </a:r>
          </a:p>
          <a:p>
            <a:endParaRPr lang="en-US" sz="3600" dirty="0" smtClean="0">
              <a:solidFill>
                <a:schemeClr val="bg1"/>
              </a:solidFill>
              <a:effectLst/>
              <a:latin typeface="Times New Roman" panose="02020603050405020304" pitchFamily="18" charset="0"/>
              <a:cs typeface="Times New Roman" panose="02020603050405020304" pitchFamily="18" charset="0"/>
            </a:endParaRPr>
          </a:p>
          <a:p>
            <a:r>
              <a:rPr lang="en-US" sz="3600" dirty="0" smtClean="0">
                <a:solidFill>
                  <a:schemeClr val="bg1"/>
                </a:solidFill>
                <a:effectLst/>
                <a:latin typeface="Times New Roman" panose="02020603050405020304" pitchFamily="18" charset="0"/>
                <a:cs typeface="Times New Roman" panose="02020603050405020304" pitchFamily="18" charset="0"/>
              </a:rPr>
              <a:t>Enabling </a:t>
            </a:r>
            <a:r>
              <a:rPr lang="en-US" sz="3600" dirty="0">
                <a:solidFill>
                  <a:schemeClr val="bg1"/>
                </a:solidFill>
                <a:effectLst/>
                <a:latin typeface="Times New Roman" panose="02020603050405020304" pitchFamily="18" charset="0"/>
                <a:cs typeface="Times New Roman" panose="02020603050405020304" pitchFamily="18" charset="0"/>
              </a:rPr>
              <a:t>greater public sector efficiency and cost savings</a:t>
            </a:r>
            <a:endParaRPr lang="en-US" sz="3600" dirty="0" smtClean="0">
              <a:solidFill>
                <a:schemeClr val="bg1"/>
              </a:solidFill>
              <a:effectLst/>
              <a:latin typeface="Times New Roman" panose="02020603050405020304" pitchFamily="18" charset="0"/>
              <a:cs typeface="Times New Roman" panose="02020603050405020304" pitchFamily="18" charset="0"/>
            </a:endParaRPr>
          </a:p>
          <a:p>
            <a:endParaRPr lang="en-PH" dirty="0"/>
          </a:p>
        </p:txBody>
      </p:sp>
    </p:spTree>
    <p:extLst>
      <p:ext uri="{BB962C8B-B14F-4D97-AF65-F5344CB8AC3E}">
        <p14:creationId xmlns:p14="http://schemas.microsoft.com/office/powerpoint/2010/main" val="85417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Conclusion</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350818"/>
            <a:ext cx="9905999" cy="5237018"/>
          </a:xfrm>
        </p:spPr>
        <p:txBody>
          <a:bodyPr>
            <a:normAutofit/>
          </a:bodyPr>
          <a:lstStyle/>
          <a:p>
            <a:pPr marL="0" indent="0" algn="ctr">
              <a:buNone/>
            </a:pPr>
            <a:r>
              <a:rPr lang="en-US" sz="3200" dirty="0">
                <a:solidFill>
                  <a:schemeClr val="bg1"/>
                </a:solidFill>
                <a:effectLst/>
                <a:latin typeface="Times New Roman" panose="02020603050405020304" pitchFamily="18" charset="0"/>
                <a:cs typeface="Times New Roman" panose="02020603050405020304" pitchFamily="18" charset="0"/>
              </a:rPr>
              <a:t>Philippine Identification System Act ensures the advancement of the administrative </a:t>
            </a:r>
            <a:r>
              <a:rPr lang="en-US" sz="3200" dirty="0" smtClean="0">
                <a:solidFill>
                  <a:schemeClr val="bg1"/>
                </a:solidFill>
                <a:effectLst/>
                <a:latin typeface="Times New Roman" panose="02020603050405020304" pitchFamily="18" charset="0"/>
                <a:cs typeface="Times New Roman" panose="02020603050405020304" pitchFamily="18" charset="0"/>
              </a:rPr>
              <a:t>governance</a:t>
            </a:r>
          </a:p>
          <a:p>
            <a:pPr marL="0" indent="0" algn="ctr">
              <a:buNone/>
            </a:pPr>
            <a:endParaRPr lang="en-US" sz="3200" dirty="0" smtClean="0">
              <a:solidFill>
                <a:schemeClr val="bg1"/>
              </a:solidFill>
              <a:effectLst/>
              <a:latin typeface="Times New Roman" panose="02020603050405020304" pitchFamily="18" charset="0"/>
              <a:cs typeface="Times New Roman" panose="02020603050405020304" pitchFamily="18" charset="0"/>
            </a:endParaRPr>
          </a:p>
          <a:p>
            <a:r>
              <a:rPr lang="en-US" sz="3200" dirty="0">
                <a:solidFill>
                  <a:schemeClr val="bg1"/>
                </a:solidFill>
                <a:effectLst/>
                <a:latin typeface="Times New Roman" panose="02020603050405020304" pitchFamily="18" charset="0"/>
                <a:cs typeface="Times New Roman" panose="02020603050405020304" pitchFamily="18" charset="0"/>
              </a:rPr>
              <a:t>P</a:t>
            </a:r>
            <a:r>
              <a:rPr lang="en-US" sz="3200" dirty="0" smtClean="0">
                <a:solidFill>
                  <a:schemeClr val="bg1"/>
                </a:solidFill>
                <a:effectLst/>
                <a:latin typeface="Times New Roman" panose="02020603050405020304" pitchFamily="18" charset="0"/>
                <a:cs typeface="Times New Roman" panose="02020603050405020304" pitchFamily="18" charset="0"/>
              </a:rPr>
              <a:t>roviding </a:t>
            </a:r>
            <a:r>
              <a:rPr lang="en-US" sz="3200" dirty="0">
                <a:solidFill>
                  <a:schemeClr val="bg1"/>
                </a:solidFill>
                <a:effectLst/>
                <a:latin typeface="Times New Roman" panose="02020603050405020304" pitchFamily="18" charset="0"/>
                <a:cs typeface="Times New Roman" panose="02020603050405020304" pitchFamily="18" charset="0"/>
              </a:rPr>
              <a:t>a valid proof of </a:t>
            </a:r>
            <a:r>
              <a:rPr lang="en-US" sz="3200" dirty="0" smtClean="0">
                <a:solidFill>
                  <a:schemeClr val="bg1"/>
                </a:solidFill>
                <a:effectLst/>
                <a:latin typeface="Times New Roman" panose="02020603050405020304" pitchFamily="18" charset="0"/>
                <a:cs typeface="Times New Roman" panose="02020603050405020304" pitchFamily="18" charset="0"/>
              </a:rPr>
              <a:t>identity</a:t>
            </a:r>
          </a:p>
          <a:p>
            <a:r>
              <a:rPr lang="en-US" sz="3200" dirty="0">
                <a:solidFill>
                  <a:schemeClr val="bg1"/>
                </a:solidFill>
                <a:effectLst/>
                <a:latin typeface="Times New Roman" panose="02020603050405020304" pitchFamily="18" charset="0"/>
                <a:cs typeface="Times New Roman" panose="02020603050405020304" pitchFamily="18" charset="0"/>
              </a:rPr>
              <a:t>E</a:t>
            </a:r>
            <a:r>
              <a:rPr lang="en-US" sz="3200" dirty="0" smtClean="0">
                <a:solidFill>
                  <a:schemeClr val="bg1"/>
                </a:solidFill>
                <a:effectLst/>
                <a:latin typeface="Times New Roman" panose="02020603050405020304" pitchFamily="18" charset="0"/>
                <a:cs typeface="Times New Roman" panose="02020603050405020304" pitchFamily="18" charset="0"/>
              </a:rPr>
              <a:t>liminate </a:t>
            </a:r>
            <a:r>
              <a:rPr lang="en-US" sz="3200" dirty="0">
                <a:solidFill>
                  <a:schemeClr val="bg1"/>
                </a:solidFill>
                <a:effectLst/>
                <a:latin typeface="Times New Roman" panose="02020603050405020304" pitchFamily="18" charset="0"/>
                <a:cs typeface="Times New Roman" panose="02020603050405020304" pitchFamily="18" charset="0"/>
              </a:rPr>
              <a:t>the need to present other forms of </a:t>
            </a:r>
            <a:r>
              <a:rPr lang="en-US" sz="3200" dirty="0" smtClean="0">
                <a:solidFill>
                  <a:schemeClr val="bg1"/>
                </a:solidFill>
                <a:effectLst/>
                <a:latin typeface="Times New Roman" panose="02020603050405020304" pitchFamily="18" charset="0"/>
                <a:cs typeface="Times New Roman" panose="02020603050405020304" pitchFamily="18" charset="0"/>
              </a:rPr>
              <a:t>identification</a:t>
            </a:r>
          </a:p>
          <a:p>
            <a:r>
              <a:rPr lang="en-US" sz="3200" dirty="0">
                <a:solidFill>
                  <a:schemeClr val="bg1"/>
                </a:solidFill>
                <a:effectLst/>
                <a:latin typeface="Times New Roman" panose="02020603050405020304" pitchFamily="18" charset="0"/>
                <a:cs typeface="Times New Roman" panose="02020603050405020304" pitchFamily="18" charset="0"/>
              </a:rPr>
              <a:t>S</a:t>
            </a:r>
            <a:r>
              <a:rPr lang="en-US" sz="3200" dirty="0" smtClean="0">
                <a:solidFill>
                  <a:schemeClr val="bg1"/>
                </a:solidFill>
                <a:effectLst/>
                <a:latin typeface="Times New Roman" panose="02020603050405020304" pitchFamily="18" charset="0"/>
                <a:cs typeface="Times New Roman" panose="02020603050405020304" pitchFamily="18" charset="0"/>
              </a:rPr>
              <a:t>erve </a:t>
            </a:r>
            <a:r>
              <a:rPr lang="en-US" sz="3200" dirty="0">
                <a:solidFill>
                  <a:schemeClr val="bg1"/>
                </a:solidFill>
                <a:effectLst/>
                <a:latin typeface="Times New Roman" panose="02020603050405020304" pitchFamily="18" charset="0"/>
                <a:cs typeface="Times New Roman" panose="02020603050405020304" pitchFamily="18" charset="0"/>
              </a:rPr>
              <a:t>as a social and economic platform </a:t>
            </a:r>
            <a:endParaRPr lang="en-US" sz="3200" dirty="0" smtClean="0">
              <a:solidFill>
                <a:schemeClr val="bg1"/>
              </a:solidFill>
              <a:effectLst/>
              <a:latin typeface="Times New Roman" panose="02020603050405020304" pitchFamily="18" charset="0"/>
              <a:cs typeface="Times New Roman" panose="02020603050405020304" pitchFamily="18" charset="0"/>
            </a:endParaRPr>
          </a:p>
          <a:p>
            <a:endParaRPr lang="en-PH" dirty="0"/>
          </a:p>
        </p:txBody>
      </p:sp>
    </p:spTree>
    <p:extLst>
      <p:ext uri="{BB962C8B-B14F-4D97-AF65-F5344CB8AC3E}">
        <p14:creationId xmlns:p14="http://schemas.microsoft.com/office/powerpoint/2010/main" val="156223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bg1"/>
                </a:solidFill>
                <a:effectLst/>
                <a:latin typeface="Times New Roman" panose="02020603050405020304" pitchFamily="18" charset="0"/>
                <a:cs typeface="Times New Roman" panose="02020603050405020304" pitchFamily="18" charset="0"/>
              </a:rPr>
              <a:t>how will the government balance the administrative governance and the protection of the right to privacy of the </a:t>
            </a:r>
            <a:r>
              <a:rPr lang="en-US" sz="2800" dirty="0" smtClean="0">
                <a:solidFill>
                  <a:schemeClr val="bg1"/>
                </a:solidFill>
                <a:effectLst/>
                <a:latin typeface="Times New Roman" panose="02020603050405020304" pitchFamily="18" charset="0"/>
                <a:cs typeface="Times New Roman" panose="02020603050405020304" pitchFamily="18" charset="0"/>
              </a:rPr>
              <a:t>people?</a:t>
            </a:r>
            <a:endParaRPr lang="en-PH"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296786"/>
          </a:xfrm>
        </p:spPr>
        <p:txBody>
          <a:bodyPr>
            <a:noAutofit/>
          </a:bodyPr>
          <a:lstStyle/>
          <a:p>
            <a:r>
              <a:rPr lang="en-US" sz="3200" dirty="0">
                <a:solidFill>
                  <a:schemeClr val="bg1"/>
                </a:solidFill>
                <a:effectLst/>
                <a:latin typeface="Times New Roman" panose="02020603050405020304" pitchFamily="18" charset="0"/>
                <a:cs typeface="Times New Roman" panose="02020603050405020304" pitchFamily="18" charset="0"/>
              </a:rPr>
              <a:t>P</a:t>
            </a:r>
            <a:r>
              <a:rPr lang="en-US" sz="3200" dirty="0" smtClean="0">
                <a:solidFill>
                  <a:schemeClr val="bg1"/>
                </a:solidFill>
                <a:effectLst/>
                <a:latin typeface="Times New Roman" panose="02020603050405020304" pitchFamily="18" charset="0"/>
                <a:cs typeface="Times New Roman" panose="02020603050405020304" pitchFamily="18" charset="0"/>
              </a:rPr>
              <a:t>rinciple </a:t>
            </a:r>
            <a:r>
              <a:rPr lang="en-US" sz="3200" dirty="0">
                <a:solidFill>
                  <a:schemeClr val="bg1"/>
                </a:solidFill>
                <a:effectLst/>
                <a:latin typeface="Times New Roman" panose="02020603050405020304" pitchFamily="18" charset="0"/>
                <a:cs typeface="Times New Roman" panose="02020603050405020304" pitchFamily="18" charset="0"/>
              </a:rPr>
              <a:t>of </a:t>
            </a:r>
            <a:r>
              <a:rPr lang="en-US" sz="3200" dirty="0" smtClean="0">
                <a:solidFill>
                  <a:schemeClr val="bg1"/>
                </a:solidFill>
                <a:effectLst/>
                <a:latin typeface="Times New Roman" panose="02020603050405020304" pitchFamily="18" charset="0"/>
                <a:cs typeface="Times New Roman" panose="02020603050405020304" pitchFamily="18" charset="0"/>
              </a:rPr>
              <a:t>transparency</a:t>
            </a:r>
          </a:p>
          <a:p>
            <a:r>
              <a:rPr lang="en-US" sz="3200" dirty="0">
                <a:solidFill>
                  <a:schemeClr val="bg1"/>
                </a:solidFill>
                <a:effectLst/>
                <a:latin typeface="Times New Roman" panose="02020603050405020304" pitchFamily="18" charset="0"/>
                <a:cs typeface="Times New Roman" panose="02020603050405020304" pitchFamily="18" charset="0"/>
              </a:rPr>
              <a:t>L</a:t>
            </a:r>
            <a:r>
              <a:rPr lang="en-US" sz="3200" dirty="0" smtClean="0">
                <a:solidFill>
                  <a:schemeClr val="bg1"/>
                </a:solidFill>
                <a:effectLst/>
                <a:latin typeface="Times New Roman" panose="02020603050405020304" pitchFamily="18" charset="0"/>
                <a:cs typeface="Times New Roman" panose="02020603050405020304" pitchFamily="18" charset="0"/>
              </a:rPr>
              <a:t>egitimate purpose</a:t>
            </a:r>
          </a:p>
          <a:p>
            <a:r>
              <a:rPr lang="en-US" sz="3200" dirty="0" smtClean="0">
                <a:solidFill>
                  <a:schemeClr val="bg1"/>
                </a:solidFill>
                <a:effectLst/>
                <a:latin typeface="Times New Roman" panose="02020603050405020304" pitchFamily="18" charset="0"/>
                <a:cs typeface="Times New Roman" panose="02020603050405020304" pitchFamily="18" charset="0"/>
              </a:rPr>
              <a:t>Proportionality</a:t>
            </a:r>
          </a:p>
          <a:p>
            <a:r>
              <a:rPr lang="en-US" sz="3200" dirty="0">
                <a:solidFill>
                  <a:schemeClr val="bg1"/>
                </a:solidFill>
                <a:effectLst/>
                <a:latin typeface="Times New Roman" panose="02020603050405020304" pitchFamily="18" charset="0"/>
                <a:cs typeface="Times New Roman" panose="02020603050405020304" pitchFamily="18" charset="0"/>
              </a:rPr>
              <a:t>O</a:t>
            </a:r>
            <a:r>
              <a:rPr lang="en-US" sz="3200" dirty="0" smtClean="0">
                <a:solidFill>
                  <a:schemeClr val="bg1"/>
                </a:solidFill>
                <a:effectLst/>
                <a:latin typeface="Times New Roman" panose="02020603050405020304" pitchFamily="18" charset="0"/>
                <a:cs typeface="Times New Roman" panose="02020603050405020304" pitchFamily="18" charset="0"/>
              </a:rPr>
              <a:t>rganizational</a:t>
            </a:r>
            <a:r>
              <a:rPr lang="en-US" sz="3200" dirty="0">
                <a:solidFill>
                  <a:schemeClr val="bg1"/>
                </a:solidFill>
                <a:effectLst/>
                <a:latin typeface="Times New Roman" panose="02020603050405020304" pitchFamily="18" charset="0"/>
                <a:cs typeface="Times New Roman" panose="02020603050405020304" pitchFamily="18" charset="0"/>
              </a:rPr>
              <a:t>, technical and physical security </a:t>
            </a:r>
            <a:r>
              <a:rPr lang="en-US" sz="3200" dirty="0" smtClean="0">
                <a:solidFill>
                  <a:schemeClr val="bg1"/>
                </a:solidFill>
                <a:effectLst/>
                <a:latin typeface="Times New Roman" panose="02020603050405020304" pitchFamily="18" charset="0"/>
                <a:cs typeface="Times New Roman" panose="02020603050405020304" pitchFamily="18" charset="0"/>
              </a:rPr>
              <a:t>measures</a:t>
            </a:r>
          </a:p>
          <a:p>
            <a:r>
              <a:rPr lang="en-US" sz="3200" dirty="0">
                <a:solidFill>
                  <a:schemeClr val="bg1"/>
                </a:solidFill>
                <a:effectLst/>
                <a:latin typeface="Times New Roman" panose="02020603050405020304" pitchFamily="18" charset="0"/>
                <a:cs typeface="Times New Roman" panose="02020603050405020304" pitchFamily="18" charset="0"/>
              </a:rPr>
              <a:t>R</a:t>
            </a:r>
            <a:r>
              <a:rPr lang="en-US" sz="3200" dirty="0" smtClean="0">
                <a:solidFill>
                  <a:schemeClr val="bg1"/>
                </a:solidFill>
                <a:effectLst/>
                <a:latin typeface="Times New Roman" panose="02020603050405020304" pitchFamily="18" charset="0"/>
                <a:cs typeface="Times New Roman" panose="02020603050405020304" pitchFamily="18" charset="0"/>
              </a:rPr>
              <a:t>emedy </a:t>
            </a:r>
            <a:r>
              <a:rPr lang="en-US" sz="3200" dirty="0">
                <a:solidFill>
                  <a:schemeClr val="bg1"/>
                </a:solidFill>
                <a:effectLst/>
                <a:latin typeface="Times New Roman" panose="02020603050405020304" pitchFamily="18" charset="0"/>
                <a:cs typeface="Times New Roman" panose="02020603050405020304" pitchFamily="18" charset="0"/>
              </a:rPr>
              <a:t>for the possible abuse of the right to privacy of the people</a:t>
            </a:r>
            <a:endParaRPr lang="en-PH"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59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2882"/>
            <a:ext cx="9905998" cy="1478570"/>
          </a:xfrm>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Recommendation</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81452"/>
            <a:ext cx="9905999" cy="4947948"/>
          </a:xfrm>
        </p:spPr>
        <p:txBody>
          <a:bodyPr>
            <a:normAutofit/>
          </a:bodyPr>
          <a:lstStyle/>
          <a:p>
            <a:r>
              <a:rPr lang="en-US" sz="3600" dirty="0">
                <a:solidFill>
                  <a:schemeClr val="bg1"/>
                </a:solidFill>
                <a:effectLst/>
                <a:latin typeface="Times New Roman" panose="02020603050405020304" pitchFamily="18" charset="0"/>
                <a:cs typeface="Times New Roman" panose="02020603050405020304" pitchFamily="18" charset="0"/>
              </a:rPr>
              <a:t>E</a:t>
            </a:r>
            <a:r>
              <a:rPr lang="en-US" sz="3600" dirty="0" smtClean="0">
                <a:solidFill>
                  <a:schemeClr val="bg1"/>
                </a:solidFill>
                <a:effectLst/>
                <a:latin typeface="Times New Roman" panose="02020603050405020304" pitchFamily="18" charset="0"/>
                <a:cs typeface="Times New Roman" panose="02020603050405020304" pitchFamily="18" charset="0"/>
              </a:rPr>
              <a:t>ncryption </a:t>
            </a:r>
            <a:r>
              <a:rPr lang="en-US" sz="3600" dirty="0">
                <a:solidFill>
                  <a:schemeClr val="bg1"/>
                </a:solidFill>
                <a:effectLst/>
                <a:latin typeface="Times New Roman" panose="02020603050405020304" pitchFamily="18" charset="0"/>
                <a:cs typeface="Times New Roman" panose="02020603050405020304" pitchFamily="18" charset="0"/>
              </a:rPr>
              <a:t>of personal </a:t>
            </a:r>
            <a:r>
              <a:rPr lang="en-US" sz="3600" dirty="0" smtClean="0">
                <a:solidFill>
                  <a:schemeClr val="bg1"/>
                </a:solidFill>
                <a:effectLst/>
                <a:latin typeface="Times New Roman" panose="02020603050405020304" pitchFamily="18" charset="0"/>
                <a:cs typeface="Times New Roman" panose="02020603050405020304" pitchFamily="18" charset="0"/>
              </a:rPr>
              <a:t>information</a:t>
            </a:r>
          </a:p>
          <a:p>
            <a:r>
              <a:rPr lang="en-US" sz="3600" dirty="0" smtClean="0">
                <a:solidFill>
                  <a:schemeClr val="bg1"/>
                </a:solidFill>
                <a:effectLst/>
                <a:latin typeface="Times New Roman" panose="02020603050405020304" pitchFamily="18" charset="0"/>
                <a:cs typeface="Times New Roman" panose="02020603050405020304" pitchFamily="18" charset="0"/>
              </a:rPr>
              <a:t>Adopting best </a:t>
            </a:r>
            <a:r>
              <a:rPr lang="en-US" sz="3600" dirty="0">
                <a:solidFill>
                  <a:schemeClr val="bg1"/>
                </a:solidFill>
                <a:effectLst/>
                <a:latin typeface="Times New Roman" panose="02020603050405020304" pitchFamily="18" charset="0"/>
                <a:cs typeface="Times New Roman" panose="02020603050405020304" pitchFamily="18" charset="0"/>
              </a:rPr>
              <a:t>practices in securing the database, facilities and in handling of sensitive data</a:t>
            </a:r>
            <a:r>
              <a:rPr lang="en-US" sz="3600" dirty="0" smtClean="0">
                <a:solidFill>
                  <a:schemeClr val="bg1"/>
                </a:solidFill>
                <a:effectLst/>
                <a:latin typeface="Times New Roman" panose="02020603050405020304" pitchFamily="18" charset="0"/>
                <a:cs typeface="Times New Roman" panose="02020603050405020304" pitchFamily="18" charset="0"/>
              </a:rPr>
              <a:t>.</a:t>
            </a:r>
            <a:endParaRPr lang="en-PH" sz="3600" dirty="0">
              <a:solidFill>
                <a:schemeClr val="bg1"/>
              </a:solidFill>
              <a:effectLst/>
              <a:latin typeface="Times New Roman" panose="02020603050405020304" pitchFamily="18" charset="0"/>
              <a:cs typeface="Times New Roman" panose="02020603050405020304" pitchFamily="18" charset="0"/>
            </a:endParaRPr>
          </a:p>
          <a:p>
            <a:r>
              <a:rPr lang="en-US" sz="3600" dirty="0">
                <a:solidFill>
                  <a:schemeClr val="bg1"/>
                </a:solidFill>
                <a:effectLst/>
                <a:latin typeface="Times New Roman" panose="02020603050405020304" pitchFamily="18" charset="0"/>
                <a:cs typeface="Times New Roman" panose="02020603050405020304" pitchFamily="18" charset="0"/>
              </a:rPr>
              <a:t>K</a:t>
            </a:r>
            <a:r>
              <a:rPr lang="en-US" sz="3600" dirty="0" smtClean="0">
                <a:solidFill>
                  <a:schemeClr val="bg1"/>
                </a:solidFill>
                <a:effectLst/>
                <a:latin typeface="Times New Roman" panose="02020603050405020304" pitchFamily="18" charset="0"/>
                <a:cs typeface="Times New Roman" panose="02020603050405020304" pitchFamily="18" charset="0"/>
              </a:rPr>
              <a:t>eep </a:t>
            </a:r>
            <a:r>
              <a:rPr lang="en-US" sz="3600" dirty="0">
                <a:solidFill>
                  <a:schemeClr val="bg1"/>
                </a:solidFill>
                <a:effectLst/>
                <a:latin typeface="Times New Roman" panose="02020603050405020304" pitchFamily="18" charset="0"/>
                <a:cs typeface="Times New Roman" panose="02020603050405020304" pitchFamily="18" charset="0"/>
              </a:rPr>
              <a:t>abreast to every update in </a:t>
            </a:r>
            <a:r>
              <a:rPr lang="en-US" sz="3600" dirty="0" smtClean="0">
                <a:solidFill>
                  <a:schemeClr val="bg1"/>
                </a:solidFill>
                <a:effectLst/>
                <a:latin typeface="Times New Roman" panose="02020603050405020304" pitchFamily="18" charset="0"/>
                <a:cs typeface="Times New Roman" panose="02020603050405020304" pitchFamily="18" charset="0"/>
              </a:rPr>
              <a:t>technology</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04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3663"/>
            <a:ext cx="9905998" cy="1478570"/>
          </a:xfrm>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Recommendation</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702234"/>
            <a:ext cx="9905999" cy="5155766"/>
          </a:xfrm>
        </p:spPr>
        <p:txBody>
          <a:bodyPr>
            <a:normAutofit/>
          </a:bodyPr>
          <a:lstStyle/>
          <a:p>
            <a:r>
              <a:rPr lang="en-US" sz="3600" dirty="0">
                <a:solidFill>
                  <a:schemeClr val="bg1"/>
                </a:solidFill>
                <a:effectLst/>
                <a:latin typeface="Times New Roman" panose="02020603050405020304" pitchFamily="18" charset="0"/>
                <a:cs typeface="Times New Roman" panose="02020603050405020304" pitchFamily="18" charset="0"/>
              </a:rPr>
              <a:t>The weight of compromising the right to data privacy is not </a:t>
            </a:r>
            <a:r>
              <a:rPr lang="en-US" sz="3600" dirty="0" smtClean="0">
                <a:solidFill>
                  <a:schemeClr val="bg1"/>
                </a:solidFill>
                <a:effectLst/>
                <a:latin typeface="Times New Roman" panose="02020603050405020304" pitchFamily="18" charset="0"/>
                <a:cs typeface="Times New Roman" panose="02020603050405020304" pitchFamily="18" charset="0"/>
              </a:rPr>
              <a:t>constant, </a:t>
            </a:r>
            <a:r>
              <a:rPr lang="en-US" sz="3600" dirty="0">
                <a:solidFill>
                  <a:schemeClr val="bg1"/>
                </a:solidFill>
                <a:effectLst/>
                <a:latin typeface="Times New Roman" panose="02020603050405020304" pitchFamily="18" charset="0"/>
                <a:cs typeface="Times New Roman" panose="02020603050405020304" pitchFamily="18" charset="0"/>
              </a:rPr>
              <a:t>it increases as the time goes by and as the technology advances</a:t>
            </a:r>
            <a:r>
              <a:rPr lang="en-US" sz="3600" dirty="0" smtClean="0">
                <a:solidFill>
                  <a:schemeClr val="bg1"/>
                </a:solidFill>
                <a:effectLst/>
                <a:latin typeface="Times New Roman" panose="02020603050405020304" pitchFamily="18" charset="0"/>
                <a:cs typeface="Times New Roman" panose="02020603050405020304" pitchFamily="18" charset="0"/>
              </a:rPr>
              <a:t>.</a:t>
            </a:r>
          </a:p>
          <a:p>
            <a:endParaRPr lang="en-US" sz="3600" dirty="0" smtClean="0">
              <a:solidFill>
                <a:schemeClr val="bg1"/>
              </a:solidFill>
              <a:effectLst/>
              <a:latin typeface="Times New Roman" panose="02020603050405020304" pitchFamily="18" charset="0"/>
              <a:cs typeface="Times New Roman" panose="02020603050405020304" pitchFamily="18" charset="0"/>
            </a:endParaRPr>
          </a:p>
          <a:p>
            <a:r>
              <a:rPr lang="en-US" sz="3600" dirty="0" smtClean="0">
                <a:solidFill>
                  <a:schemeClr val="bg1"/>
                </a:solidFill>
                <a:effectLst/>
                <a:latin typeface="Times New Roman" panose="02020603050405020304" pitchFamily="18" charset="0"/>
                <a:cs typeface="Times New Roman" panose="02020603050405020304" pitchFamily="18" charset="0"/>
              </a:rPr>
              <a:t>The rule </a:t>
            </a:r>
            <a:r>
              <a:rPr lang="en-US" sz="3600" dirty="0">
                <a:solidFill>
                  <a:schemeClr val="bg1"/>
                </a:solidFill>
                <a:effectLst/>
                <a:latin typeface="Times New Roman" panose="02020603050405020304" pitchFamily="18" charset="0"/>
                <a:cs typeface="Times New Roman" panose="02020603050405020304" pitchFamily="18" charset="0"/>
              </a:rPr>
              <a:t>and policy with regard to protection of data privacy must also be consistently adjusted.</a:t>
            </a:r>
            <a:endParaRPr lang="en-PH" sz="3600" dirty="0">
              <a:solidFill>
                <a:schemeClr val="bg1"/>
              </a:solidFill>
              <a:effectLst/>
              <a:latin typeface="Times New Roman" panose="02020603050405020304" pitchFamily="18" charset="0"/>
              <a:cs typeface="Times New Roman" panose="02020603050405020304" pitchFamily="18" charset="0"/>
            </a:endParaRPr>
          </a:p>
          <a:p>
            <a:endParaRPr lang="en-US" dirty="0" smtClean="0">
              <a:effectLst/>
            </a:endParaRPr>
          </a:p>
          <a:p>
            <a:endParaRPr lang="en-US" dirty="0" smtClean="0">
              <a:effectLst/>
            </a:endParaRPr>
          </a:p>
          <a:p>
            <a:endParaRPr lang="en-PH" dirty="0"/>
          </a:p>
        </p:txBody>
      </p:sp>
    </p:spTree>
    <p:extLst>
      <p:ext uri="{BB962C8B-B14F-4D97-AF65-F5344CB8AC3E}">
        <p14:creationId xmlns:p14="http://schemas.microsoft.com/office/powerpoint/2010/main" val="344866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44843"/>
            <a:ext cx="9905999" cy="5346358"/>
          </a:xfrm>
        </p:spPr>
        <p:txBody>
          <a:bodyPr>
            <a:normAutofit/>
          </a:bodyPr>
          <a:lstStyle/>
          <a:p>
            <a:pPr marL="0" indent="0" algn="ctr">
              <a:buNone/>
            </a:pPr>
            <a:r>
              <a:rPr lang="en-PH" sz="20000" dirty="0" smtClean="0">
                <a:solidFill>
                  <a:schemeClr val="bg1"/>
                </a:solidFill>
                <a:latin typeface="Times New Roman" panose="02020603050405020304" pitchFamily="18" charset="0"/>
                <a:cs typeface="Times New Roman" panose="02020603050405020304" pitchFamily="18" charset="0"/>
              </a:rPr>
              <a:t>?</a:t>
            </a:r>
          </a:p>
          <a:p>
            <a:pPr marL="0" indent="0" algn="ctr">
              <a:buNone/>
            </a:pPr>
            <a:r>
              <a:rPr lang="en-PH" sz="6000" dirty="0" smtClean="0">
                <a:solidFill>
                  <a:schemeClr val="bg1"/>
                </a:solidFill>
                <a:latin typeface="Times New Roman" panose="02020603050405020304" pitchFamily="18" charset="0"/>
                <a:cs typeface="Times New Roman" panose="02020603050405020304" pitchFamily="18" charset="0"/>
              </a:rPr>
              <a:t>Questions</a:t>
            </a:r>
            <a:endParaRPr lang="en-PH"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635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9310" y="1377931"/>
            <a:ext cx="9491792" cy="3326069"/>
          </a:xfrm>
        </p:spPr>
        <p:txBody>
          <a:bodyPr>
            <a:normAutofit fontScale="90000"/>
          </a:bodyPr>
          <a:lstStyle/>
          <a:p>
            <a:pPr algn="ctr"/>
            <a:r>
              <a:rPr lang="en-US" sz="3100" b="1" dirty="0">
                <a:solidFill>
                  <a:schemeClr val="bg1"/>
                </a:solidFill>
                <a:effectLst/>
                <a:latin typeface="Times New Roman" panose="02020603050405020304" pitchFamily="18" charset="0"/>
                <a:cs typeface="Times New Roman" panose="02020603050405020304" pitchFamily="18" charset="0"/>
              </a:rPr>
              <a:t>BALANCING THE ADMINISTRATIVE </a:t>
            </a:r>
            <a:r>
              <a:rPr lang="en-US" sz="3100" b="1" dirty="0" smtClean="0">
                <a:solidFill>
                  <a:schemeClr val="bg1"/>
                </a:solidFill>
                <a:effectLst/>
                <a:latin typeface="Times New Roman" panose="02020603050405020304" pitchFamily="18" charset="0"/>
                <a:cs typeface="Times New Roman" panose="02020603050405020304" pitchFamily="18" charset="0"/>
              </a:rPr>
              <a:t>GOVERNANCE</a:t>
            </a:r>
            <a:r>
              <a:rPr lang="en-PH" sz="3100" b="1" dirty="0">
                <a:solidFill>
                  <a:schemeClr val="bg1"/>
                </a:solidFill>
                <a:effectLst/>
                <a:latin typeface="Times New Roman" panose="02020603050405020304" pitchFamily="18" charset="0"/>
                <a:cs typeface="Times New Roman" panose="02020603050405020304" pitchFamily="18" charset="0"/>
              </a:rPr>
              <a:t/>
            </a:r>
            <a:br>
              <a:rPr lang="en-PH" sz="3100" b="1" dirty="0">
                <a:solidFill>
                  <a:schemeClr val="bg1"/>
                </a:solidFill>
                <a:effectLst/>
                <a:latin typeface="Times New Roman" panose="02020603050405020304" pitchFamily="18" charset="0"/>
                <a:cs typeface="Times New Roman" panose="02020603050405020304" pitchFamily="18" charset="0"/>
              </a:rPr>
            </a:br>
            <a:r>
              <a:rPr lang="en-US" sz="3100" b="1" dirty="0" smtClean="0">
                <a:solidFill>
                  <a:schemeClr val="bg1"/>
                </a:solidFill>
                <a:effectLst/>
                <a:latin typeface="Times New Roman" panose="02020603050405020304" pitchFamily="18" charset="0"/>
                <a:cs typeface="Times New Roman" panose="02020603050405020304" pitchFamily="18" charset="0"/>
              </a:rPr>
              <a:t>AND </a:t>
            </a:r>
            <a:r>
              <a:rPr lang="en-US" sz="3100" b="1" dirty="0">
                <a:solidFill>
                  <a:schemeClr val="bg1"/>
                </a:solidFill>
                <a:effectLst/>
                <a:latin typeface="Times New Roman" panose="02020603050405020304" pitchFamily="18" charset="0"/>
                <a:cs typeface="Times New Roman" panose="02020603050405020304" pitchFamily="18" charset="0"/>
              </a:rPr>
              <a:t>THE RIGHT TO </a:t>
            </a:r>
            <a:r>
              <a:rPr lang="en-US" sz="3100" b="1" dirty="0" smtClean="0">
                <a:solidFill>
                  <a:schemeClr val="bg1"/>
                </a:solidFill>
                <a:effectLst/>
                <a:latin typeface="Times New Roman" panose="02020603050405020304" pitchFamily="18" charset="0"/>
                <a:cs typeface="Times New Roman" panose="02020603050405020304" pitchFamily="18" charset="0"/>
              </a:rPr>
              <a:t>PRIVACY</a:t>
            </a:r>
            <a:r>
              <a:rPr lang="en-PH" sz="3100" b="1" dirty="0">
                <a:solidFill>
                  <a:schemeClr val="bg1"/>
                </a:solidFill>
                <a:effectLst/>
                <a:latin typeface="Times New Roman" panose="02020603050405020304" pitchFamily="18" charset="0"/>
                <a:cs typeface="Times New Roman" panose="02020603050405020304" pitchFamily="18" charset="0"/>
              </a:rPr>
              <a:t/>
            </a:r>
            <a:br>
              <a:rPr lang="en-PH" sz="3100" b="1" dirty="0">
                <a:solidFill>
                  <a:schemeClr val="bg1"/>
                </a:solidFill>
                <a:effectLst/>
                <a:latin typeface="Times New Roman" panose="02020603050405020304" pitchFamily="18" charset="0"/>
                <a:cs typeface="Times New Roman" panose="02020603050405020304" pitchFamily="18" charset="0"/>
              </a:rPr>
            </a:br>
            <a:r>
              <a:rPr lang="en-US" sz="3100" b="1" dirty="0" smtClean="0">
                <a:solidFill>
                  <a:schemeClr val="bg1"/>
                </a:solidFill>
                <a:effectLst/>
                <a:latin typeface="Times New Roman" panose="02020603050405020304" pitchFamily="18" charset="0"/>
                <a:cs typeface="Times New Roman" panose="02020603050405020304" pitchFamily="18" charset="0"/>
              </a:rPr>
              <a:t>UNDER </a:t>
            </a:r>
            <a:r>
              <a:rPr lang="en-US" sz="3100" b="1" dirty="0">
                <a:solidFill>
                  <a:schemeClr val="bg1"/>
                </a:solidFill>
                <a:effectLst/>
                <a:latin typeface="Times New Roman" panose="02020603050405020304" pitchFamily="18" charset="0"/>
                <a:cs typeface="Times New Roman" panose="02020603050405020304" pitchFamily="18" charset="0"/>
              </a:rPr>
              <a:t>PHILIPPINE IDENTIFICATION SYSTEM ACT</a:t>
            </a:r>
            <a:r>
              <a:rPr lang="en-PH" sz="4000" b="1" dirty="0">
                <a:effectLst/>
              </a:rPr>
              <a:t/>
            </a:r>
            <a:br>
              <a:rPr lang="en-PH" sz="4000" b="1" dirty="0">
                <a:effectLst/>
              </a:rPr>
            </a:br>
            <a:r>
              <a:rPr lang="en-PH" dirty="0"/>
              <a:t/>
            </a:r>
            <a:br>
              <a:rPr lang="en-PH" dirty="0"/>
            </a:br>
            <a:r>
              <a:rPr lang="en-PH" dirty="0">
                <a:latin typeface="Times New Roman" panose="02020603050405020304" pitchFamily="18" charset="0"/>
                <a:cs typeface="Times New Roman" panose="02020603050405020304" pitchFamily="18" charset="0"/>
              </a:rPr>
              <a:t> </a:t>
            </a:r>
            <a:endParaRPr lang="en-PH"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89927" y="4324863"/>
            <a:ext cx="8791575" cy="2403391"/>
          </a:xfrm>
        </p:spPr>
        <p:txBody>
          <a:bodyPr>
            <a:normAutofit/>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Mark Joseph C. Lupango</a:t>
            </a:r>
          </a:p>
          <a:p>
            <a:pPr algn="ctr"/>
            <a:r>
              <a:rPr lang="en-US" sz="1400" dirty="0" smtClean="0">
                <a:solidFill>
                  <a:schemeClr val="bg1"/>
                </a:solidFill>
                <a:latin typeface="Times New Roman" panose="02020603050405020304" pitchFamily="18" charset="0"/>
                <a:cs typeface="Times New Roman" panose="02020603050405020304" pitchFamily="18" charset="0"/>
              </a:rPr>
              <a:t>Polytechnic University of the Philippines</a:t>
            </a:r>
          </a:p>
          <a:p>
            <a:pPr algn="ctr"/>
            <a:r>
              <a:rPr lang="en-US" sz="1400" dirty="0" smtClean="0">
                <a:solidFill>
                  <a:schemeClr val="bg1"/>
                </a:solidFill>
                <a:latin typeface="Times New Roman" panose="02020603050405020304" pitchFamily="18" charset="0"/>
                <a:cs typeface="Times New Roman" panose="02020603050405020304" pitchFamily="18" charset="0"/>
              </a:rPr>
              <a:t>Juris Doctor</a:t>
            </a:r>
          </a:p>
          <a:p>
            <a:pPr algn="ctr"/>
            <a:r>
              <a:rPr lang="en-US" sz="1400" dirty="0" smtClean="0">
                <a:solidFill>
                  <a:schemeClr val="bg1"/>
                </a:solidFill>
                <a:latin typeface="Times New Roman" panose="02020603050405020304" pitchFamily="18" charset="0"/>
                <a:cs typeface="Times New Roman" panose="02020603050405020304" pitchFamily="18" charset="0"/>
              </a:rPr>
              <a:t>Atty. </a:t>
            </a:r>
            <a:r>
              <a:rPr lang="en-US" sz="1400" dirty="0" err="1" smtClean="0">
                <a:solidFill>
                  <a:schemeClr val="bg1"/>
                </a:solidFill>
                <a:latin typeface="Times New Roman" panose="02020603050405020304" pitchFamily="18" charset="0"/>
                <a:cs typeface="Times New Roman" panose="02020603050405020304" pitchFamily="18" charset="0"/>
              </a:rPr>
              <a:t>Rodel</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err="1" smtClean="0">
                <a:solidFill>
                  <a:schemeClr val="bg1"/>
                </a:solidFill>
                <a:latin typeface="Times New Roman" panose="02020603050405020304" pitchFamily="18" charset="0"/>
                <a:cs typeface="Times New Roman" panose="02020603050405020304" pitchFamily="18" charset="0"/>
              </a:rPr>
              <a:t>Taton</a:t>
            </a:r>
            <a:r>
              <a:rPr lang="en-US" sz="1400" dirty="0" smtClean="0">
                <a:solidFill>
                  <a:schemeClr val="bg1"/>
                </a:solidFill>
                <a:latin typeface="Times New Roman" panose="02020603050405020304" pitchFamily="18" charset="0"/>
                <a:cs typeface="Times New Roman" panose="02020603050405020304" pitchFamily="18" charset="0"/>
              </a:rPr>
              <a:t> </a:t>
            </a:r>
            <a:r>
              <a:rPr lang="en-US" sz="1400" dirty="0" err="1" smtClean="0">
                <a:solidFill>
                  <a:schemeClr val="bg1"/>
                </a:solidFill>
                <a:latin typeface="Times New Roman" panose="02020603050405020304" pitchFamily="18" charset="0"/>
                <a:cs typeface="Times New Roman" panose="02020603050405020304" pitchFamily="18" charset="0"/>
              </a:rPr>
              <a:t>LlM</a:t>
            </a:r>
            <a:r>
              <a:rPr lang="en-US" sz="1400" dirty="0" smtClean="0">
                <a:solidFill>
                  <a:schemeClr val="bg1"/>
                </a:solidFill>
                <a:latin typeface="Times New Roman" panose="02020603050405020304" pitchFamily="18" charset="0"/>
                <a:cs typeface="Times New Roman" panose="02020603050405020304" pitchFamily="18" charset="0"/>
              </a:rPr>
              <a:t>., DCL</a:t>
            </a:r>
          </a:p>
        </p:txBody>
      </p:sp>
      <p:sp>
        <p:nvSpPr>
          <p:cNvPr id="4" name="Rectangle 3"/>
          <p:cNvSpPr/>
          <p:nvPr/>
        </p:nvSpPr>
        <p:spPr>
          <a:xfrm>
            <a:off x="0" y="741404"/>
            <a:ext cx="12191999" cy="1015663"/>
          </a:xfrm>
          <a:prstGeom prst="rect">
            <a:avLst/>
          </a:prstGeom>
        </p:spPr>
        <p:txBody>
          <a:bodyPr wrap="square">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Thank You!</a:t>
            </a:r>
            <a:endParaRPr lang="en-PH" sz="6000" b="1" dirty="0"/>
          </a:p>
        </p:txBody>
      </p:sp>
    </p:spTree>
    <p:extLst>
      <p:ext uri="{BB962C8B-B14F-4D97-AF65-F5344CB8AC3E}">
        <p14:creationId xmlns:p14="http://schemas.microsoft.com/office/powerpoint/2010/main" val="65569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chemeClr val="bg1"/>
                </a:solidFill>
                <a:effectLst/>
                <a:latin typeface="Times New Roman" panose="02020603050405020304" pitchFamily="18" charset="0"/>
                <a:cs typeface="Times New Roman" panose="02020603050405020304" pitchFamily="18" charset="0"/>
              </a:rPr>
              <a:t>“Philippine </a:t>
            </a:r>
            <a:r>
              <a:rPr lang="en-US" sz="4800" dirty="0">
                <a:solidFill>
                  <a:schemeClr val="bg1"/>
                </a:solidFill>
                <a:effectLst/>
                <a:latin typeface="Times New Roman" panose="02020603050405020304" pitchFamily="18" charset="0"/>
                <a:cs typeface="Times New Roman" panose="02020603050405020304" pitchFamily="18" charset="0"/>
              </a:rPr>
              <a:t>Identification System Act” </a:t>
            </a:r>
            <a:r>
              <a:rPr lang="en-US" sz="4800" dirty="0" smtClean="0">
                <a:solidFill>
                  <a:schemeClr val="bg1"/>
                </a:solidFill>
                <a:effectLst/>
                <a:latin typeface="Times New Roman" panose="02020603050405020304" pitchFamily="18" charset="0"/>
                <a:cs typeface="Times New Roman" panose="02020603050405020304" pitchFamily="18" charset="0"/>
              </a:rPr>
              <a:t/>
            </a:r>
            <a:br>
              <a:rPr lang="en-US" sz="4800" dirty="0" smtClean="0">
                <a:solidFill>
                  <a:schemeClr val="bg1"/>
                </a:solidFill>
                <a:effectLst/>
                <a:latin typeface="Times New Roman" panose="02020603050405020304" pitchFamily="18" charset="0"/>
                <a:cs typeface="Times New Roman" panose="02020603050405020304" pitchFamily="18" charset="0"/>
              </a:rPr>
            </a:br>
            <a:r>
              <a:rPr lang="en-US" sz="4800" dirty="0">
                <a:solidFill>
                  <a:schemeClr val="bg1"/>
                </a:solidFill>
                <a:effectLst/>
                <a:latin typeface="Times New Roman" panose="02020603050405020304" pitchFamily="18" charset="0"/>
                <a:cs typeface="Times New Roman" panose="02020603050405020304" pitchFamily="18" charset="0"/>
              </a:rPr>
              <a:t>(Republic Act 11055)</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3200399"/>
            <a:ext cx="9905999" cy="2590801"/>
          </a:xfrm>
        </p:spPr>
        <p:txBody>
          <a:bodyPr>
            <a:normAutofit/>
          </a:bodyPr>
          <a:lstStyle/>
          <a:p>
            <a:r>
              <a:rPr lang="en-US" sz="3600" dirty="0">
                <a:solidFill>
                  <a:schemeClr val="bg1"/>
                </a:solidFill>
                <a:effectLst/>
                <a:latin typeface="Times New Roman" panose="02020603050405020304" pitchFamily="18" charset="0"/>
                <a:cs typeface="Times New Roman" panose="02020603050405020304" pitchFamily="18" charset="0"/>
              </a:rPr>
              <a:t>S</a:t>
            </a:r>
            <a:r>
              <a:rPr lang="en-US" sz="3600" dirty="0" smtClean="0">
                <a:solidFill>
                  <a:schemeClr val="bg1"/>
                </a:solidFill>
                <a:effectLst/>
                <a:latin typeface="Times New Roman" panose="02020603050405020304" pitchFamily="18" charset="0"/>
                <a:cs typeface="Times New Roman" panose="02020603050405020304" pitchFamily="18" charset="0"/>
              </a:rPr>
              <a:t>implifying </a:t>
            </a:r>
            <a:r>
              <a:rPr lang="en-US" sz="3600" dirty="0">
                <a:solidFill>
                  <a:schemeClr val="bg1"/>
                </a:solidFill>
                <a:effectLst/>
                <a:latin typeface="Times New Roman" panose="02020603050405020304" pitchFamily="18" charset="0"/>
                <a:cs typeface="Times New Roman" panose="02020603050405020304" pitchFamily="18" charset="0"/>
              </a:rPr>
              <a:t>public and private transactions</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1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65" y="80066"/>
            <a:ext cx="9905998" cy="1478570"/>
          </a:xfrm>
        </p:spPr>
        <p:txBody>
          <a:bodyPr>
            <a:normAutofit/>
          </a:bodyPr>
          <a:lstStyle/>
          <a:p>
            <a:pPr algn="ctr"/>
            <a:r>
              <a:rPr lang="en-US" sz="4800" dirty="0">
                <a:solidFill>
                  <a:schemeClr val="bg1"/>
                </a:solidFill>
                <a:effectLst/>
                <a:latin typeface="Times New Roman" panose="02020603050405020304" pitchFamily="18" charset="0"/>
                <a:cs typeface="Times New Roman" panose="02020603050405020304" pitchFamily="18" charset="0"/>
              </a:rPr>
              <a:t>ABSTRACT</a:t>
            </a:r>
            <a:r>
              <a:rPr lang="en-PH" sz="4800" dirty="0">
                <a:effectLst/>
                <a:latin typeface="Times New Roman" panose="02020603050405020304" pitchFamily="18" charset="0"/>
                <a:cs typeface="Times New Roman" panose="02020603050405020304" pitchFamily="18" charset="0"/>
              </a:rPr>
              <a:t/>
            </a:r>
            <a:br>
              <a:rPr lang="en-PH" sz="4800" dirty="0">
                <a:effectLst/>
                <a:latin typeface="Times New Roman" panose="02020603050405020304" pitchFamily="18" charset="0"/>
                <a:cs typeface="Times New Roman" panose="02020603050405020304" pitchFamily="18" charset="0"/>
              </a:rPr>
            </a:br>
            <a:endParaRPr lang="en-PH"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374074"/>
            <a:ext cx="11092439" cy="6255327"/>
          </a:xfrm>
        </p:spPr>
        <p:txBody>
          <a:bodyPr numCol="2">
            <a:noAutofit/>
          </a:bodyPr>
          <a:lstStyle/>
          <a:p>
            <a:endParaRPr lang="en-US" sz="3200" dirty="0" smtClean="0">
              <a:solidFill>
                <a:schemeClr val="bg1"/>
              </a:solidFill>
              <a:effectLst/>
              <a:latin typeface="Times New Roman" panose="02020603050405020304" pitchFamily="18" charset="0"/>
              <a:cs typeface="Times New Roman" panose="02020603050405020304" pitchFamily="18" charset="0"/>
            </a:endParaRPr>
          </a:p>
          <a:p>
            <a:r>
              <a:rPr lang="en-US" sz="3200" dirty="0" smtClean="0">
                <a:solidFill>
                  <a:schemeClr val="bg1"/>
                </a:solidFill>
                <a:effectLst/>
                <a:latin typeface="Times New Roman" panose="02020603050405020304" pitchFamily="18" charset="0"/>
                <a:cs typeface="Times New Roman" panose="02020603050405020304" pitchFamily="18" charset="0"/>
              </a:rPr>
              <a:t>Enhance </a:t>
            </a:r>
            <a:r>
              <a:rPr lang="en-US" sz="3200" dirty="0">
                <a:solidFill>
                  <a:schemeClr val="bg1"/>
                </a:solidFill>
                <a:effectLst/>
                <a:latin typeface="Times New Roman" panose="02020603050405020304" pitchFamily="18" charset="0"/>
                <a:cs typeface="Times New Roman" panose="02020603050405020304" pitchFamily="18" charset="0"/>
              </a:rPr>
              <a:t>administrative </a:t>
            </a:r>
            <a:r>
              <a:rPr lang="en-US" sz="3200" dirty="0" smtClean="0">
                <a:solidFill>
                  <a:schemeClr val="bg1"/>
                </a:solidFill>
                <a:effectLst/>
                <a:latin typeface="Times New Roman" panose="02020603050405020304" pitchFamily="18" charset="0"/>
                <a:cs typeface="Times New Roman" panose="02020603050405020304" pitchFamily="18" charset="0"/>
              </a:rPr>
              <a:t>governance</a:t>
            </a:r>
          </a:p>
          <a:p>
            <a:r>
              <a:rPr lang="en-US" sz="3200" dirty="0" smtClean="0">
                <a:solidFill>
                  <a:schemeClr val="bg1"/>
                </a:solidFill>
                <a:effectLst/>
                <a:latin typeface="Times New Roman" panose="02020603050405020304" pitchFamily="18" charset="0"/>
                <a:cs typeface="Times New Roman" panose="02020603050405020304" pitchFamily="18" charset="0"/>
              </a:rPr>
              <a:t>Reduce </a:t>
            </a:r>
            <a:r>
              <a:rPr lang="en-US" sz="3200" dirty="0">
                <a:solidFill>
                  <a:schemeClr val="bg1"/>
                </a:solidFill>
                <a:effectLst/>
                <a:latin typeface="Times New Roman" panose="02020603050405020304" pitchFamily="18" charset="0"/>
                <a:cs typeface="Times New Roman" panose="02020603050405020304" pitchFamily="18" charset="0"/>
              </a:rPr>
              <a:t>corruption and curtail bureaucratic red </a:t>
            </a:r>
            <a:r>
              <a:rPr lang="en-US" sz="3200" dirty="0" smtClean="0">
                <a:solidFill>
                  <a:schemeClr val="bg1"/>
                </a:solidFill>
                <a:effectLst/>
                <a:latin typeface="Times New Roman" panose="02020603050405020304" pitchFamily="18" charset="0"/>
                <a:cs typeface="Times New Roman" panose="02020603050405020304" pitchFamily="18" charset="0"/>
              </a:rPr>
              <a:t>tape</a:t>
            </a:r>
          </a:p>
          <a:p>
            <a:r>
              <a:rPr lang="en-US" sz="3200" dirty="0">
                <a:solidFill>
                  <a:schemeClr val="bg1"/>
                </a:solidFill>
                <a:effectLst/>
                <a:latin typeface="Times New Roman" panose="02020603050405020304" pitchFamily="18" charset="0"/>
                <a:cs typeface="Times New Roman" panose="02020603050405020304" pitchFamily="18" charset="0"/>
              </a:rPr>
              <a:t>A</a:t>
            </a:r>
            <a:r>
              <a:rPr lang="en-US" sz="3200" dirty="0" smtClean="0">
                <a:solidFill>
                  <a:schemeClr val="bg1"/>
                </a:solidFill>
                <a:effectLst/>
                <a:latin typeface="Times New Roman" panose="02020603050405020304" pitchFamily="18" charset="0"/>
                <a:cs typeface="Times New Roman" panose="02020603050405020304" pitchFamily="18" charset="0"/>
              </a:rPr>
              <a:t>vert </a:t>
            </a:r>
            <a:r>
              <a:rPr lang="en-US" sz="3200" dirty="0">
                <a:solidFill>
                  <a:schemeClr val="bg1"/>
                </a:solidFill>
                <a:effectLst/>
                <a:latin typeface="Times New Roman" panose="02020603050405020304" pitchFamily="18" charset="0"/>
                <a:cs typeface="Times New Roman" panose="02020603050405020304" pitchFamily="18" charset="0"/>
              </a:rPr>
              <a:t>fraudulent transactions and </a:t>
            </a:r>
            <a:r>
              <a:rPr lang="en-US" sz="3200" dirty="0" smtClean="0">
                <a:solidFill>
                  <a:schemeClr val="bg1"/>
                </a:solidFill>
                <a:effectLst/>
                <a:latin typeface="Times New Roman" panose="02020603050405020304" pitchFamily="18" charset="0"/>
                <a:cs typeface="Times New Roman" panose="02020603050405020304" pitchFamily="18" charset="0"/>
              </a:rPr>
              <a:t>misrepresentations</a:t>
            </a:r>
          </a:p>
          <a:p>
            <a:r>
              <a:rPr lang="en-US" sz="3200" dirty="0">
                <a:solidFill>
                  <a:schemeClr val="bg1"/>
                </a:solidFill>
                <a:effectLst/>
                <a:latin typeface="Times New Roman" panose="02020603050405020304" pitchFamily="18" charset="0"/>
                <a:cs typeface="Times New Roman" panose="02020603050405020304" pitchFamily="18" charset="0"/>
              </a:rPr>
              <a:t>S</a:t>
            </a:r>
            <a:r>
              <a:rPr lang="en-US" sz="3200" dirty="0" smtClean="0">
                <a:solidFill>
                  <a:schemeClr val="bg1"/>
                </a:solidFill>
                <a:effectLst/>
                <a:latin typeface="Times New Roman" panose="02020603050405020304" pitchFamily="18" charset="0"/>
                <a:cs typeface="Times New Roman" panose="02020603050405020304" pitchFamily="18" charset="0"/>
              </a:rPr>
              <a:t>trengthen </a:t>
            </a:r>
            <a:r>
              <a:rPr lang="en-US" sz="3200" dirty="0">
                <a:solidFill>
                  <a:schemeClr val="bg1"/>
                </a:solidFill>
                <a:effectLst/>
                <a:latin typeface="Times New Roman" panose="02020603050405020304" pitchFamily="18" charset="0"/>
                <a:cs typeface="Times New Roman" panose="02020603050405020304" pitchFamily="18" charset="0"/>
              </a:rPr>
              <a:t>financial </a:t>
            </a:r>
            <a:r>
              <a:rPr lang="en-US" sz="3200" dirty="0" smtClean="0">
                <a:solidFill>
                  <a:schemeClr val="bg1"/>
                </a:solidFill>
                <a:effectLst/>
                <a:latin typeface="Times New Roman" panose="02020603050405020304" pitchFamily="18" charset="0"/>
                <a:cs typeface="Times New Roman" panose="02020603050405020304" pitchFamily="18" charset="0"/>
              </a:rPr>
              <a:t>inclusion</a:t>
            </a:r>
          </a:p>
          <a:p>
            <a:r>
              <a:rPr lang="en-US" sz="3200" dirty="0">
                <a:solidFill>
                  <a:schemeClr val="bg1"/>
                </a:solidFill>
                <a:effectLst/>
                <a:latin typeface="Times New Roman" panose="02020603050405020304" pitchFamily="18" charset="0"/>
                <a:cs typeface="Times New Roman" panose="02020603050405020304" pitchFamily="18" charset="0"/>
              </a:rPr>
              <a:t>P</a:t>
            </a:r>
            <a:r>
              <a:rPr lang="en-US" sz="3200" dirty="0" smtClean="0">
                <a:solidFill>
                  <a:schemeClr val="bg1"/>
                </a:solidFill>
                <a:effectLst/>
                <a:latin typeface="Times New Roman" panose="02020603050405020304" pitchFamily="18" charset="0"/>
                <a:cs typeface="Times New Roman" panose="02020603050405020304" pitchFamily="18" charset="0"/>
              </a:rPr>
              <a:t>romote </a:t>
            </a:r>
            <a:r>
              <a:rPr lang="en-US" sz="3200" dirty="0">
                <a:solidFill>
                  <a:schemeClr val="bg1"/>
                </a:solidFill>
                <a:effectLst/>
                <a:latin typeface="Times New Roman" panose="02020603050405020304" pitchFamily="18" charset="0"/>
                <a:cs typeface="Times New Roman" panose="02020603050405020304" pitchFamily="18" charset="0"/>
              </a:rPr>
              <a:t>ease of doing </a:t>
            </a:r>
            <a:r>
              <a:rPr lang="en-US" sz="3200" dirty="0" smtClean="0">
                <a:solidFill>
                  <a:schemeClr val="bg1"/>
                </a:solidFill>
                <a:effectLst/>
                <a:latin typeface="Times New Roman" panose="02020603050405020304" pitchFamily="18" charset="0"/>
                <a:cs typeface="Times New Roman" panose="02020603050405020304" pitchFamily="18" charset="0"/>
              </a:rPr>
              <a:t>business</a:t>
            </a:r>
            <a:endParaRPr lang="en-US" sz="3200" dirty="0">
              <a:effectLst/>
              <a:latin typeface="Times New Roman" panose="02020603050405020304" pitchFamily="18" charset="0"/>
              <a:cs typeface="Times New Roman" panose="02020603050405020304" pitchFamily="18" charset="0"/>
            </a:endParaRPr>
          </a:p>
          <a:p>
            <a:pPr marL="0" indent="0">
              <a:buNone/>
            </a:pPr>
            <a:endParaRPr lang="en-US" sz="3200" dirty="0" smtClean="0">
              <a:effectLst/>
              <a:latin typeface="Times New Roman" panose="02020603050405020304" pitchFamily="18" charset="0"/>
              <a:cs typeface="Times New Roman" panose="02020603050405020304" pitchFamily="18" charset="0"/>
            </a:endParaRPr>
          </a:p>
          <a:p>
            <a:pPr marL="0" indent="0">
              <a:buNone/>
            </a:pPr>
            <a:endParaRPr lang="en-US" sz="3200" dirty="0">
              <a:effectLst/>
              <a:latin typeface="Times New Roman" panose="02020603050405020304" pitchFamily="18" charset="0"/>
              <a:cs typeface="Times New Roman" panose="02020603050405020304" pitchFamily="18" charset="0"/>
            </a:endParaRPr>
          </a:p>
          <a:p>
            <a:r>
              <a:rPr lang="en-US" sz="3200" dirty="0" smtClean="0">
                <a:solidFill>
                  <a:schemeClr val="bg1"/>
                </a:solidFill>
                <a:effectLst/>
                <a:latin typeface="Times New Roman" panose="02020603050405020304" pitchFamily="18" charset="0"/>
                <a:cs typeface="Times New Roman" panose="02020603050405020304" pitchFamily="18" charset="0"/>
              </a:rPr>
              <a:t>Could </a:t>
            </a:r>
            <a:r>
              <a:rPr lang="en-US" sz="3200" dirty="0">
                <a:solidFill>
                  <a:schemeClr val="bg1"/>
                </a:solidFill>
                <a:effectLst/>
                <a:latin typeface="Times New Roman" panose="02020603050405020304" pitchFamily="18" charset="0"/>
                <a:cs typeface="Times New Roman" panose="02020603050405020304" pitchFamily="18" charset="0"/>
              </a:rPr>
              <a:t>reveal patterns of </a:t>
            </a:r>
            <a:r>
              <a:rPr lang="en-US" sz="3200" dirty="0" smtClean="0">
                <a:solidFill>
                  <a:schemeClr val="bg1"/>
                </a:solidFill>
                <a:effectLst/>
                <a:latin typeface="Times New Roman" panose="02020603050405020304" pitchFamily="18" charset="0"/>
                <a:cs typeface="Times New Roman" panose="02020603050405020304" pitchFamily="18" charset="0"/>
              </a:rPr>
              <a:t>activities</a:t>
            </a:r>
          </a:p>
          <a:p>
            <a:r>
              <a:rPr lang="en-US" sz="3200" dirty="0">
                <a:solidFill>
                  <a:schemeClr val="bg1"/>
                </a:solidFill>
                <a:effectLst/>
                <a:latin typeface="Times New Roman" panose="02020603050405020304" pitchFamily="18" charset="0"/>
                <a:cs typeface="Times New Roman" panose="02020603050405020304" pitchFamily="18" charset="0"/>
              </a:rPr>
              <a:t>C</a:t>
            </a:r>
            <a:r>
              <a:rPr lang="en-US" sz="3200" dirty="0" smtClean="0">
                <a:solidFill>
                  <a:schemeClr val="bg1"/>
                </a:solidFill>
                <a:effectLst/>
                <a:latin typeface="Times New Roman" panose="02020603050405020304" pitchFamily="18" charset="0"/>
                <a:cs typeface="Times New Roman" panose="02020603050405020304" pitchFamily="18" charset="0"/>
              </a:rPr>
              <a:t>onstruct </a:t>
            </a:r>
            <a:r>
              <a:rPr lang="en-US" sz="3200" dirty="0">
                <a:solidFill>
                  <a:schemeClr val="bg1"/>
                </a:solidFill>
                <a:effectLst/>
                <a:latin typeface="Times New Roman" panose="02020603050405020304" pitchFamily="18" charset="0"/>
                <a:cs typeface="Times New Roman" panose="02020603050405020304" pitchFamily="18" charset="0"/>
              </a:rPr>
              <a:t>or determine a person’s close associations, religious views, political </a:t>
            </a:r>
            <a:r>
              <a:rPr lang="en-US" sz="3200" dirty="0" smtClean="0">
                <a:solidFill>
                  <a:schemeClr val="bg1"/>
                </a:solidFill>
                <a:effectLst/>
                <a:latin typeface="Times New Roman" panose="02020603050405020304" pitchFamily="18" charset="0"/>
                <a:cs typeface="Times New Roman" panose="02020603050405020304" pitchFamily="18" charset="0"/>
              </a:rPr>
              <a:t>affiliations</a:t>
            </a:r>
          </a:p>
          <a:p>
            <a:r>
              <a:rPr lang="en-US" sz="3200" dirty="0">
                <a:solidFill>
                  <a:schemeClr val="bg1"/>
                </a:solidFill>
                <a:effectLst/>
                <a:latin typeface="Times New Roman" panose="02020603050405020304" pitchFamily="18" charset="0"/>
                <a:cs typeface="Times New Roman" panose="02020603050405020304" pitchFamily="18" charset="0"/>
              </a:rPr>
              <a:t>P</a:t>
            </a:r>
            <a:r>
              <a:rPr lang="en-US" sz="3200" dirty="0" smtClean="0">
                <a:solidFill>
                  <a:schemeClr val="bg1"/>
                </a:solidFill>
                <a:effectLst/>
                <a:latin typeface="Times New Roman" panose="02020603050405020304" pitchFamily="18" charset="0"/>
                <a:cs typeface="Times New Roman" panose="02020603050405020304" pitchFamily="18" charset="0"/>
              </a:rPr>
              <a:t>ersonal </a:t>
            </a:r>
            <a:r>
              <a:rPr lang="en-US" sz="3200" dirty="0">
                <a:solidFill>
                  <a:schemeClr val="bg1"/>
                </a:solidFill>
                <a:effectLst/>
                <a:latin typeface="Times New Roman" panose="02020603050405020304" pitchFamily="18" charset="0"/>
                <a:cs typeface="Times New Roman" panose="02020603050405020304" pitchFamily="18" charset="0"/>
              </a:rPr>
              <a:t>activity </a:t>
            </a:r>
            <a:r>
              <a:rPr lang="en-US" sz="3200" dirty="0" smtClean="0">
                <a:solidFill>
                  <a:schemeClr val="bg1"/>
                </a:solidFill>
                <a:effectLst/>
                <a:latin typeface="Times New Roman" panose="02020603050405020304" pitchFamily="18" charset="0"/>
                <a:cs typeface="Times New Roman" panose="02020603050405020304" pitchFamily="18" charset="0"/>
              </a:rPr>
              <a:t>routines</a:t>
            </a:r>
          </a:p>
          <a:p>
            <a:r>
              <a:rPr lang="en-US" sz="3200" dirty="0" smtClean="0">
                <a:solidFill>
                  <a:schemeClr val="bg1"/>
                </a:solidFill>
                <a:effectLst/>
                <a:latin typeface="Times New Roman" panose="02020603050405020304" pitchFamily="18" charset="0"/>
                <a:cs typeface="Times New Roman" panose="02020603050405020304" pitchFamily="18" charset="0"/>
              </a:rPr>
              <a:t>Other </a:t>
            </a:r>
            <a:r>
              <a:rPr lang="en-US" sz="3200" dirty="0">
                <a:solidFill>
                  <a:schemeClr val="bg1"/>
                </a:solidFill>
                <a:effectLst/>
                <a:latin typeface="Times New Roman" panose="02020603050405020304" pitchFamily="18" charset="0"/>
                <a:cs typeface="Times New Roman" panose="02020603050405020304" pitchFamily="18" charset="0"/>
              </a:rPr>
              <a:t>information about the </a:t>
            </a:r>
            <a:r>
              <a:rPr lang="en-US" sz="3200" dirty="0" smtClean="0">
                <a:solidFill>
                  <a:schemeClr val="bg1"/>
                </a:solidFill>
                <a:effectLst/>
                <a:latin typeface="Times New Roman" panose="02020603050405020304" pitchFamily="18" charset="0"/>
                <a:cs typeface="Times New Roman" panose="02020603050405020304" pitchFamily="18" charset="0"/>
              </a:rPr>
              <a:t>person</a:t>
            </a:r>
          </a:p>
        </p:txBody>
      </p:sp>
    </p:spTree>
    <p:extLst>
      <p:ext uri="{BB962C8B-B14F-4D97-AF65-F5344CB8AC3E}">
        <p14:creationId xmlns:p14="http://schemas.microsoft.com/office/powerpoint/2010/main" val="363153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solidFill>
                  <a:schemeClr val="bg1"/>
                </a:solidFill>
                <a:effectLst/>
                <a:latin typeface="Times New Roman" panose="02020603050405020304" pitchFamily="18" charset="0"/>
                <a:cs typeface="Times New Roman" panose="02020603050405020304" pitchFamily="18" charset="0"/>
              </a:rPr>
              <a:t>ABSTRACT</a:t>
            </a:r>
            <a:r>
              <a:rPr lang="en-PH" b="1" dirty="0">
                <a:effectLst/>
              </a:rPr>
              <a:t/>
            </a:r>
            <a:br>
              <a:rPr lang="en-PH" b="1" dirty="0">
                <a:effectLst/>
              </a:rPr>
            </a:br>
            <a:endParaRPr lang="en-PH" dirty="0"/>
          </a:p>
        </p:txBody>
      </p:sp>
      <p:sp>
        <p:nvSpPr>
          <p:cNvPr id="3" name="Content Placeholder 2"/>
          <p:cNvSpPr>
            <a:spLocks noGrp="1"/>
          </p:cNvSpPr>
          <p:nvPr>
            <p:ph idx="1"/>
          </p:nvPr>
        </p:nvSpPr>
        <p:spPr>
          <a:xfrm>
            <a:off x="576839" y="1787236"/>
            <a:ext cx="11035145" cy="5070764"/>
          </a:xfrm>
        </p:spPr>
        <p:txBody>
          <a:bodyPr numCol="1"/>
          <a:lstStyle/>
          <a:p>
            <a:endParaRPr lang="en-US" dirty="0" smtClean="0">
              <a:effectLst/>
            </a:endParaRPr>
          </a:p>
          <a:p>
            <a:endParaRPr lang="en-US" dirty="0" smtClean="0">
              <a:effectLst/>
            </a:endParaRPr>
          </a:p>
          <a:p>
            <a:pPr marL="0" indent="0" algn="ctr">
              <a:buNone/>
            </a:pPr>
            <a:r>
              <a:rPr lang="en-US" sz="3600" dirty="0" smtClean="0">
                <a:solidFill>
                  <a:schemeClr val="bg1"/>
                </a:solidFill>
                <a:effectLst/>
                <a:latin typeface="Times New Roman" panose="02020603050405020304" pitchFamily="18" charset="0"/>
                <a:cs typeface="Times New Roman" panose="02020603050405020304" pitchFamily="18" charset="0"/>
              </a:rPr>
              <a:t>Balance </a:t>
            </a:r>
            <a:r>
              <a:rPr lang="en-US" sz="3600" dirty="0">
                <a:solidFill>
                  <a:schemeClr val="bg1"/>
                </a:solidFill>
                <a:effectLst/>
                <a:latin typeface="Times New Roman" panose="02020603050405020304" pitchFamily="18" charset="0"/>
                <a:cs typeface="Times New Roman" panose="02020603050405020304" pitchFamily="18" charset="0"/>
              </a:rPr>
              <a:t>the administrative governance and the right to privacy under Philippine Identification System Act</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784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Study</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3600" dirty="0">
                <a:solidFill>
                  <a:schemeClr val="bg1"/>
                </a:solidFill>
                <a:effectLst/>
                <a:latin typeface="Times New Roman" panose="02020603050405020304" pitchFamily="18" charset="0"/>
                <a:cs typeface="Times New Roman" panose="02020603050405020304" pitchFamily="18" charset="0"/>
              </a:rPr>
              <a:t>C</a:t>
            </a:r>
            <a:r>
              <a:rPr lang="en-US" sz="3600" dirty="0" smtClean="0">
                <a:solidFill>
                  <a:schemeClr val="bg1"/>
                </a:solidFill>
                <a:effectLst/>
                <a:latin typeface="Times New Roman" panose="02020603050405020304" pitchFamily="18" charset="0"/>
                <a:cs typeface="Times New Roman" panose="02020603050405020304" pitchFamily="18" charset="0"/>
              </a:rPr>
              <a:t>onflict </a:t>
            </a:r>
            <a:r>
              <a:rPr lang="en-US" sz="3600" dirty="0">
                <a:solidFill>
                  <a:schemeClr val="bg1"/>
                </a:solidFill>
                <a:effectLst/>
                <a:latin typeface="Times New Roman" panose="02020603050405020304" pitchFamily="18" charset="0"/>
                <a:cs typeface="Times New Roman" panose="02020603050405020304" pitchFamily="18" charset="0"/>
              </a:rPr>
              <a:t>between </a:t>
            </a:r>
            <a:r>
              <a:rPr lang="en-US" sz="3600" dirty="0" smtClean="0">
                <a:solidFill>
                  <a:schemeClr val="bg1"/>
                </a:solidFill>
                <a:effectLst/>
                <a:latin typeface="Times New Roman" panose="02020603050405020304" pitchFamily="18" charset="0"/>
                <a:cs typeface="Times New Roman" panose="02020603050405020304" pitchFamily="18" charset="0"/>
              </a:rPr>
              <a:t>administrative governance and the right to privacy</a:t>
            </a:r>
          </a:p>
          <a:p>
            <a:r>
              <a:rPr lang="en-US" sz="3600" dirty="0">
                <a:solidFill>
                  <a:schemeClr val="bg1"/>
                </a:solidFill>
                <a:effectLst/>
                <a:latin typeface="Times New Roman" panose="02020603050405020304" pitchFamily="18" charset="0"/>
                <a:cs typeface="Times New Roman" panose="02020603050405020304" pitchFamily="18" charset="0"/>
              </a:rPr>
              <a:t>E</a:t>
            </a:r>
            <a:r>
              <a:rPr lang="en-US" sz="3600" dirty="0" smtClean="0">
                <a:solidFill>
                  <a:schemeClr val="bg1"/>
                </a:solidFill>
                <a:effectLst/>
                <a:latin typeface="Times New Roman" panose="02020603050405020304" pitchFamily="18" charset="0"/>
                <a:cs typeface="Times New Roman" panose="02020603050405020304" pitchFamily="18" charset="0"/>
              </a:rPr>
              <a:t>xamine </a:t>
            </a:r>
            <a:r>
              <a:rPr lang="en-US" sz="3600" dirty="0">
                <a:solidFill>
                  <a:schemeClr val="bg1"/>
                </a:solidFill>
                <a:effectLst/>
                <a:latin typeface="Times New Roman" panose="02020603050405020304" pitchFamily="18" charset="0"/>
                <a:cs typeface="Times New Roman" panose="02020603050405020304" pitchFamily="18" charset="0"/>
              </a:rPr>
              <a:t>the </a:t>
            </a:r>
            <a:r>
              <a:rPr lang="en-US" sz="3600" dirty="0" smtClean="0">
                <a:solidFill>
                  <a:schemeClr val="bg1"/>
                </a:solidFill>
                <a:effectLst/>
                <a:latin typeface="Times New Roman" panose="02020603050405020304" pitchFamily="18" charset="0"/>
                <a:cs typeface="Times New Roman" panose="02020603050405020304" pitchFamily="18" charset="0"/>
              </a:rPr>
              <a:t>Philippine Identification System Act</a:t>
            </a:r>
          </a:p>
          <a:p>
            <a:r>
              <a:rPr lang="en-US" sz="3600" dirty="0">
                <a:solidFill>
                  <a:schemeClr val="bg1"/>
                </a:solidFill>
                <a:effectLst/>
                <a:latin typeface="Times New Roman" panose="02020603050405020304" pitchFamily="18" charset="0"/>
                <a:cs typeface="Times New Roman" panose="02020603050405020304" pitchFamily="18" charset="0"/>
              </a:rPr>
              <a:t>H</a:t>
            </a:r>
            <a:r>
              <a:rPr lang="en-US" sz="3600" dirty="0" smtClean="0">
                <a:solidFill>
                  <a:schemeClr val="bg1"/>
                </a:solidFill>
                <a:effectLst/>
                <a:latin typeface="Times New Roman" panose="02020603050405020304" pitchFamily="18" charset="0"/>
                <a:cs typeface="Times New Roman" panose="02020603050405020304" pitchFamily="18" charset="0"/>
              </a:rPr>
              <a:t>ow the law protects the rights  and what is the remedy </a:t>
            </a:r>
          </a:p>
          <a:p>
            <a:endParaRPr lang="en-PH" dirty="0"/>
          </a:p>
        </p:txBody>
      </p:sp>
    </p:spTree>
    <p:extLst>
      <p:ext uri="{BB962C8B-B14F-4D97-AF65-F5344CB8AC3E}">
        <p14:creationId xmlns:p14="http://schemas.microsoft.com/office/powerpoint/2010/main" val="37852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bg1"/>
                </a:solidFill>
                <a:effectLst/>
                <a:latin typeface="Times New Roman" panose="02020603050405020304" pitchFamily="18" charset="0"/>
                <a:cs typeface="Times New Roman" panose="02020603050405020304" pitchFamily="18" charset="0"/>
              </a:rPr>
              <a:t>Objectives of the Study</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369126"/>
            <a:ext cx="10247024" cy="3990109"/>
          </a:xfrm>
        </p:spPr>
        <p:txBody>
          <a:bodyPr>
            <a:noAutofit/>
          </a:bodyPr>
          <a:lstStyle/>
          <a:p>
            <a:r>
              <a:rPr lang="en-US" sz="3600" dirty="0">
                <a:solidFill>
                  <a:schemeClr val="bg1"/>
                </a:solidFill>
                <a:effectLst/>
                <a:latin typeface="Times New Roman" panose="02020603050405020304" pitchFamily="18" charset="0"/>
                <a:cs typeface="Times New Roman" panose="02020603050405020304" pitchFamily="18" charset="0"/>
              </a:rPr>
              <a:t>A</a:t>
            </a:r>
            <a:r>
              <a:rPr lang="en-US" sz="3600" dirty="0" smtClean="0">
                <a:solidFill>
                  <a:schemeClr val="bg1"/>
                </a:solidFill>
                <a:effectLst/>
                <a:latin typeface="Times New Roman" panose="02020603050405020304" pitchFamily="18" charset="0"/>
                <a:cs typeface="Times New Roman" panose="02020603050405020304" pitchFamily="18" charset="0"/>
              </a:rPr>
              <a:t>reas </a:t>
            </a:r>
            <a:r>
              <a:rPr lang="en-US" sz="3600" dirty="0">
                <a:solidFill>
                  <a:schemeClr val="bg1"/>
                </a:solidFill>
                <a:effectLst/>
                <a:latin typeface="Times New Roman" panose="02020603050405020304" pitchFamily="18" charset="0"/>
                <a:cs typeface="Times New Roman" panose="02020603050405020304" pitchFamily="18" charset="0"/>
              </a:rPr>
              <a:t>that the government can improve </a:t>
            </a:r>
            <a:endParaRPr lang="en-US" sz="3600" dirty="0" smtClean="0">
              <a:solidFill>
                <a:schemeClr val="bg1"/>
              </a:solidFill>
              <a:effectLst/>
              <a:latin typeface="Times New Roman" panose="02020603050405020304" pitchFamily="18" charset="0"/>
              <a:cs typeface="Times New Roman" panose="02020603050405020304" pitchFamily="18" charset="0"/>
            </a:endParaRPr>
          </a:p>
          <a:p>
            <a:r>
              <a:rPr lang="en-US" sz="3600" dirty="0">
                <a:solidFill>
                  <a:schemeClr val="bg1"/>
                </a:solidFill>
                <a:effectLst/>
                <a:latin typeface="Times New Roman" panose="02020603050405020304" pitchFamily="18" charset="0"/>
                <a:cs typeface="Times New Roman" panose="02020603050405020304" pitchFamily="18" charset="0"/>
              </a:rPr>
              <a:t>D</a:t>
            </a:r>
            <a:r>
              <a:rPr lang="en-US" sz="3600" dirty="0" smtClean="0">
                <a:solidFill>
                  <a:schemeClr val="bg1"/>
                </a:solidFill>
                <a:effectLst/>
                <a:latin typeface="Times New Roman" panose="02020603050405020304" pitchFamily="18" charset="0"/>
                <a:cs typeface="Times New Roman" panose="02020603050405020304" pitchFamily="18" charset="0"/>
              </a:rPr>
              <a:t>etermine </a:t>
            </a:r>
            <a:r>
              <a:rPr lang="en-US" sz="3600" dirty="0">
                <a:solidFill>
                  <a:schemeClr val="bg1"/>
                </a:solidFill>
                <a:effectLst/>
                <a:latin typeface="Times New Roman" panose="02020603050405020304" pitchFamily="18" charset="0"/>
                <a:cs typeface="Times New Roman" panose="02020603050405020304" pitchFamily="18" charset="0"/>
              </a:rPr>
              <a:t>the security measures adopted by the </a:t>
            </a:r>
            <a:r>
              <a:rPr lang="en-US" sz="3600" dirty="0" smtClean="0">
                <a:solidFill>
                  <a:schemeClr val="bg1"/>
                </a:solidFill>
                <a:effectLst/>
                <a:latin typeface="Times New Roman" panose="02020603050405020304" pitchFamily="18" charset="0"/>
                <a:cs typeface="Times New Roman" panose="02020603050405020304" pitchFamily="18" charset="0"/>
              </a:rPr>
              <a:t>government</a:t>
            </a:r>
          </a:p>
          <a:p>
            <a:r>
              <a:rPr lang="en-US" sz="3600" dirty="0">
                <a:solidFill>
                  <a:schemeClr val="bg1"/>
                </a:solidFill>
                <a:effectLst/>
                <a:latin typeface="Times New Roman" panose="02020603050405020304" pitchFamily="18" charset="0"/>
                <a:cs typeface="Times New Roman" panose="02020603050405020304" pitchFamily="18" charset="0"/>
              </a:rPr>
              <a:t>I</a:t>
            </a:r>
            <a:r>
              <a:rPr lang="en-US" sz="3600" dirty="0" smtClean="0">
                <a:solidFill>
                  <a:schemeClr val="bg1"/>
                </a:solidFill>
                <a:effectLst/>
                <a:latin typeface="Times New Roman" panose="02020603050405020304" pitchFamily="18" charset="0"/>
                <a:cs typeface="Times New Roman" panose="02020603050405020304" pitchFamily="18" charset="0"/>
              </a:rPr>
              <a:t>nvestigate </a:t>
            </a:r>
            <a:r>
              <a:rPr lang="en-US" sz="3600" dirty="0">
                <a:solidFill>
                  <a:schemeClr val="bg1"/>
                </a:solidFill>
                <a:effectLst/>
                <a:latin typeface="Times New Roman" panose="02020603050405020304" pitchFamily="18" charset="0"/>
                <a:cs typeface="Times New Roman" panose="02020603050405020304" pitchFamily="18" charset="0"/>
              </a:rPr>
              <a:t>how the government protect the right of the </a:t>
            </a:r>
            <a:r>
              <a:rPr lang="en-US" sz="3600" dirty="0" smtClean="0">
                <a:solidFill>
                  <a:schemeClr val="bg1"/>
                </a:solidFill>
                <a:effectLst/>
                <a:latin typeface="Times New Roman" panose="02020603050405020304" pitchFamily="18" charset="0"/>
                <a:cs typeface="Times New Roman" panose="02020603050405020304" pitchFamily="18" charset="0"/>
              </a:rPr>
              <a:t>people</a:t>
            </a:r>
            <a:endParaRPr lang="en-PH"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3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Statement of the Problem</a:t>
            </a:r>
            <a:endParaRPr lang="en-PH" sz="4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sz="3600" dirty="0">
                <a:solidFill>
                  <a:schemeClr val="bg1"/>
                </a:solidFill>
                <a:effectLst/>
                <a:latin typeface="Times New Roman" panose="02020603050405020304" pitchFamily="18" charset="0"/>
                <a:cs typeface="Times New Roman" panose="02020603050405020304" pitchFamily="18" charset="0"/>
              </a:rPr>
              <a:t>Whether Philippine Identification System Act balance its purpose of administrative governance while protecting the right of the people to privacy at the same time.</a:t>
            </a:r>
            <a:endParaRPr lang="en-PH" sz="3600" b="1" dirty="0">
              <a:solidFill>
                <a:schemeClr val="bg1"/>
              </a:solidFill>
              <a:effectLst/>
              <a:latin typeface="Times New Roman" panose="02020603050405020304" pitchFamily="18" charset="0"/>
              <a:cs typeface="Times New Roman" panose="02020603050405020304" pitchFamily="18" charset="0"/>
            </a:endParaRPr>
          </a:p>
          <a:p>
            <a:endParaRPr lang="en-PH" dirty="0"/>
          </a:p>
        </p:txBody>
      </p:sp>
    </p:spTree>
    <p:extLst>
      <p:ext uri="{BB962C8B-B14F-4D97-AF65-F5344CB8AC3E}">
        <p14:creationId xmlns:p14="http://schemas.microsoft.com/office/powerpoint/2010/main" val="49287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322" y="0"/>
            <a:ext cx="9905999" cy="6858000"/>
          </a:xfrm>
        </p:spPr>
        <p:txBody>
          <a:bodyPr>
            <a:normAutofit fontScale="85000" lnSpcReduction="20000"/>
          </a:bodyPr>
          <a:lstStyle/>
          <a:p>
            <a:pPr marL="0" lvl="0" indent="0" algn="ctr">
              <a:buNone/>
            </a:pPr>
            <a:r>
              <a:rPr lang="en-US" sz="5600" dirty="0" smtClean="0">
                <a:solidFill>
                  <a:schemeClr val="bg1"/>
                </a:solidFill>
                <a:effectLst/>
                <a:latin typeface="Times New Roman" panose="02020603050405020304" pitchFamily="18" charset="0"/>
                <a:cs typeface="Times New Roman" panose="02020603050405020304" pitchFamily="18" charset="0"/>
              </a:rPr>
              <a:t>SUBQUESTIONS</a:t>
            </a:r>
            <a:endParaRPr lang="en-US" sz="5600" dirty="0">
              <a:solidFill>
                <a:schemeClr val="bg1"/>
              </a:solidFill>
              <a:effectLst/>
              <a:latin typeface="Times New Roman" panose="02020603050405020304" pitchFamily="18" charset="0"/>
              <a:cs typeface="Times New Roman" panose="02020603050405020304" pitchFamily="18" charset="0"/>
            </a:endParaRPr>
          </a:p>
          <a:p>
            <a:pPr lvl="0"/>
            <a:r>
              <a:rPr lang="en-US" sz="4200" dirty="0" smtClean="0">
                <a:solidFill>
                  <a:schemeClr val="bg1"/>
                </a:solidFill>
                <a:effectLst/>
                <a:latin typeface="Times New Roman" panose="02020603050405020304" pitchFamily="18" charset="0"/>
                <a:cs typeface="Times New Roman" panose="02020603050405020304" pitchFamily="18" charset="0"/>
              </a:rPr>
              <a:t>Whether the security measures imposed by law or international agreement are considered to protect the data privacy.</a:t>
            </a:r>
          </a:p>
          <a:p>
            <a:pPr lvl="0"/>
            <a:endParaRPr lang="en-PH" sz="4200" b="1" dirty="0">
              <a:solidFill>
                <a:schemeClr val="bg1"/>
              </a:solidFill>
              <a:effectLst/>
              <a:latin typeface="Times New Roman" panose="02020603050405020304" pitchFamily="18" charset="0"/>
              <a:cs typeface="Times New Roman" panose="02020603050405020304" pitchFamily="18" charset="0"/>
            </a:endParaRPr>
          </a:p>
          <a:p>
            <a:pPr lvl="0"/>
            <a:r>
              <a:rPr lang="en-US" sz="4200" dirty="0">
                <a:solidFill>
                  <a:schemeClr val="bg1"/>
                </a:solidFill>
                <a:effectLst/>
                <a:latin typeface="Times New Roman" panose="02020603050405020304" pitchFamily="18" charset="0"/>
                <a:cs typeface="Times New Roman" panose="02020603050405020304" pitchFamily="18" charset="0"/>
              </a:rPr>
              <a:t>Whether the law set parameters to protect the right of the people to privacy</a:t>
            </a:r>
            <a:r>
              <a:rPr lang="en-US" sz="4200" dirty="0" smtClean="0">
                <a:solidFill>
                  <a:schemeClr val="bg1"/>
                </a:solidFill>
                <a:effectLst/>
                <a:latin typeface="Times New Roman" panose="02020603050405020304" pitchFamily="18" charset="0"/>
                <a:cs typeface="Times New Roman" panose="02020603050405020304" pitchFamily="18" charset="0"/>
              </a:rPr>
              <a:t>.</a:t>
            </a:r>
          </a:p>
          <a:p>
            <a:pPr lvl="0"/>
            <a:endParaRPr lang="en-PH" sz="4200" dirty="0">
              <a:solidFill>
                <a:schemeClr val="bg1"/>
              </a:solidFill>
              <a:effectLst/>
              <a:latin typeface="Times New Roman" panose="02020603050405020304" pitchFamily="18" charset="0"/>
              <a:cs typeface="Times New Roman" panose="02020603050405020304" pitchFamily="18" charset="0"/>
            </a:endParaRPr>
          </a:p>
          <a:p>
            <a:pPr lvl="0"/>
            <a:r>
              <a:rPr lang="en-US" sz="4200" dirty="0" smtClean="0">
                <a:solidFill>
                  <a:schemeClr val="bg1"/>
                </a:solidFill>
                <a:effectLst/>
                <a:latin typeface="Times New Roman" panose="02020603050405020304" pitchFamily="18" charset="0"/>
                <a:cs typeface="Times New Roman" panose="02020603050405020304" pitchFamily="18" charset="0"/>
              </a:rPr>
              <a:t>Whether the law provides remedy for the possible abuse of such right.</a:t>
            </a:r>
            <a:endParaRPr lang="en-PH" sz="4200" dirty="0" smtClean="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1900</TotalTime>
  <Words>3172</Words>
  <Application>Microsoft Office PowerPoint</Application>
  <PresentationFormat>Widescreen</PresentationFormat>
  <Paragraphs>274</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Tw Cen MT</vt:lpstr>
      <vt:lpstr>Circuit</vt:lpstr>
      <vt:lpstr>BALANCING THE ADMINISTRATIVE GOVERNANCE AND THE RIGHT TO PRIVACY UNDER PHILIPPINE IDENTIFICATION SYSTEM ACT   </vt:lpstr>
      <vt:lpstr>Data is powerful</vt:lpstr>
      <vt:lpstr>“Philippine Identification System Act”  (Republic Act 11055)</vt:lpstr>
      <vt:lpstr>ABSTRACT </vt:lpstr>
      <vt:lpstr>ABSTRACT </vt:lpstr>
      <vt:lpstr>Study</vt:lpstr>
      <vt:lpstr>Objectives of the Study</vt:lpstr>
      <vt:lpstr>Statement of the Problem</vt:lpstr>
      <vt:lpstr>PowerPoint Presentation</vt:lpstr>
      <vt:lpstr>RELATED LITERATURE AND CONCEPTUAL FRAMEWORK</vt:lpstr>
      <vt:lpstr>RELATED LITERATURE AND CONCEPTUAL FRAMEWORK</vt:lpstr>
      <vt:lpstr>RESEARCH METHODOLOGY</vt:lpstr>
      <vt:lpstr>FINDINGS AND ANALYSIS</vt:lpstr>
      <vt:lpstr>Security Measure for the protection of Data Privacy</vt:lpstr>
      <vt:lpstr>Processing shall be lawful only if and to the extent that at least one of the following applies: </vt:lpstr>
      <vt:lpstr>Security Measures UNDER DATA PRIVACY ACT</vt:lpstr>
      <vt:lpstr>Rights of the Data Subject</vt:lpstr>
      <vt:lpstr>Security measures adopted under Philippine Identification System Act</vt:lpstr>
      <vt:lpstr>applicable laws and rules as regards the remedy in case of violation of the right to data privacy</vt:lpstr>
      <vt:lpstr>Conclusion</vt:lpstr>
      <vt:lpstr>how will the government balance the administrative governance and the protection of the right to privacy of the people?</vt:lpstr>
      <vt:lpstr>Recommendation</vt:lpstr>
      <vt:lpstr>Recommendation</vt:lpstr>
      <vt:lpstr>PowerPoint Presentation</vt:lpstr>
      <vt:lpstr>BALANCING THE ADMINISTRATIVE GOVERNANCE AND THE RIGHT TO PRIVACY UNDER PHILIPPINE IDENTIFICATION SYSTEM 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BALANCING THE ADMINISTRATIVE GOVERNANCE AND THE RIGHT TO PRIVACY UNDER PHILIPPINE IDENTIFICATION SYSTEM ACT</dc:title>
  <dc:creator>mjldreamers</dc:creator>
  <cp:lastModifiedBy>mjldreamers</cp:lastModifiedBy>
  <cp:revision>162</cp:revision>
  <dcterms:created xsi:type="dcterms:W3CDTF">2021-01-31T13:12:42Z</dcterms:created>
  <dcterms:modified xsi:type="dcterms:W3CDTF">2021-03-02T06:18:38Z</dcterms:modified>
</cp:coreProperties>
</file>