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0" r:id="rId3"/>
    <p:sldId id="257" r:id="rId4"/>
    <p:sldId id="258" r:id="rId5"/>
    <p:sldId id="259" r:id="rId6"/>
    <p:sldId id="260" r:id="rId7"/>
    <p:sldId id="262" r:id="rId8"/>
    <p:sldId id="263" r:id="rId9"/>
    <p:sldId id="264" r:id="rId10"/>
    <p:sldId id="261" r:id="rId11"/>
    <p:sldId id="265" r:id="rId12"/>
    <p:sldId id="266" r:id="rId13"/>
    <p:sldId id="267" r:id="rId14"/>
    <p:sldId id="268" r:id="rId15"/>
    <p:sldId id="269" r:id="rId16"/>
    <p:sldId id="270" r:id="rId17"/>
    <p:sldId id="271" r:id="rId18"/>
    <p:sldId id="282" r:id="rId19"/>
    <p:sldId id="278" r:id="rId20"/>
    <p:sldId id="273" r:id="rId21"/>
    <p:sldId id="274" r:id="rId22"/>
    <p:sldId id="275" r:id="rId23"/>
    <p:sldId id="276" r:id="rId24"/>
    <p:sldId id="277" r:id="rId25"/>
    <p:sldId id="283"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090" autoAdjust="0"/>
  </p:normalViewPr>
  <p:slideViewPr>
    <p:cSldViewPr snapToGrid="0">
      <p:cViewPr varScale="1">
        <p:scale>
          <a:sx n="78" d="100"/>
          <a:sy n="78" d="100"/>
        </p:scale>
        <p:origin x="83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FDE0C3-4568-40DF-B767-459A2F09A5D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MY"/>
        </a:p>
      </dgm:t>
    </dgm:pt>
    <dgm:pt modelId="{D67B6F3D-B0CC-4DC4-A070-160232CF595D}">
      <dgm:prSet phldrT="[Text]" custT="1"/>
      <dgm:spPr/>
      <dgm:t>
        <a:bodyPr/>
        <a:lstStyle/>
        <a:p>
          <a:r>
            <a:rPr lang="en-MY" sz="1800" dirty="0">
              <a:latin typeface="Arial" panose="020B0604020202020204" pitchFamily="34" charset="0"/>
              <a:cs typeface="Arial" panose="020B0604020202020204" pitchFamily="34" charset="0"/>
            </a:rPr>
            <a:t>Harvard Style Referencing*</a:t>
          </a:r>
        </a:p>
      </dgm:t>
    </dgm:pt>
    <dgm:pt modelId="{EEA1FF88-AE99-4501-9880-274D474FE606}" type="parTrans" cxnId="{B815A0E2-05E7-410A-9E4D-67E9A7B78B2E}">
      <dgm:prSet/>
      <dgm:spPr/>
      <dgm:t>
        <a:bodyPr/>
        <a:lstStyle/>
        <a:p>
          <a:endParaRPr lang="en-MY" sz="1200">
            <a:latin typeface="Arial" panose="020B0604020202020204" pitchFamily="34" charset="0"/>
            <a:cs typeface="Arial" panose="020B0604020202020204" pitchFamily="34" charset="0"/>
          </a:endParaRPr>
        </a:p>
      </dgm:t>
    </dgm:pt>
    <dgm:pt modelId="{A0B1A996-472A-4CAB-B0C9-EB5F251ECC1D}" type="sibTrans" cxnId="{B815A0E2-05E7-410A-9E4D-67E9A7B78B2E}">
      <dgm:prSet/>
      <dgm:spPr/>
      <dgm:t>
        <a:bodyPr/>
        <a:lstStyle/>
        <a:p>
          <a:endParaRPr lang="en-MY" sz="1200">
            <a:latin typeface="Arial" panose="020B0604020202020204" pitchFamily="34" charset="0"/>
            <a:cs typeface="Arial" panose="020B0604020202020204" pitchFamily="34" charset="0"/>
          </a:endParaRPr>
        </a:p>
      </dgm:t>
    </dgm:pt>
    <dgm:pt modelId="{FF2C1131-B307-4289-88D3-569799797F4B}">
      <dgm:prSet phldrT="[Text]" custT="1"/>
      <dgm:spPr/>
      <dgm:t>
        <a:bodyPr/>
        <a:lstStyle/>
        <a:p>
          <a:r>
            <a:rPr lang="en-MY" sz="1800" dirty="0">
              <a:latin typeface="Arial" panose="020B0604020202020204" pitchFamily="34" charset="0"/>
              <a:cs typeface="Arial" panose="020B0604020202020204" pitchFamily="34" charset="0"/>
            </a:rPr>
            <a:t>American Psychological Association (APA) Style*</a:t>
          </a:r>
        </a:p>
      </dgm:t>
    </dgm:pt>
    <dgm:pt modelId="{400095C5-F572-4C55-916B-050D993FCB12}" type="parTrans" cxnId="{F54D19C3-2890-484E-9D14-AA87C8A5E2EE}">
      <dgm:prSet/>
      <dgm:spPr/>
      <dgm:t>
        <a:bodyPr/>
        <a:lstStyle/>
        <a:p>
          <a:endParaRPr lang="en-MY" sz="1200">
            <a:latin typeface="Arial" panose="020B0604020202020204" pitchFamily="34" charset="0"/>
            <a:cs typeface="Arial" panose="020B0604020202020204" pitchFamily="34" charset="0"/>
          </a:endParaRPr>
        </a:p>
      </dgm:t>
    </dgm:pt>
    <dgm:pt modelId="{6182154E-94E1-4837-9678-6714D1321F65}" type="sibTrans" cxnId="{F54D19C3-2890-484E-9D14-AA87C8A5E2EE}">
      <dgm:prSet/>
      <dgm:spPr/>
      <dgm:t>
        <a:bodyPr/>
        <a:lstStyle/>
        <a:p>
          <a:endParaRPr lang="en-MY" sz="1200">
            <a:latin typeface="Arial" panose="020B0604020202020204" pitchFamily="34" charset="0"/>
            <a:cs typeface="Arial" panose="020B0604020202020204" pitchFamily="34" charset="0"/>
          </a:endParaRPr>
        </a:p>
      </dgm:t>
    </dgm:pt>
    <dgm:pt modelId="{3CFCE209-E7C7-4E11-804C-B05B23C41CB7}">
      <dgm:prSet phldrT="[Text]" custT="1"/>
      <dgm:spPr/>
      <dgm:t>
        <a:bodyPr/>
        <a:lstStyle/>
        <a:p>
          <a:r>
            <a:rPr lang="en-MY" sz="1800" dirty="0">
              <a:latin typeface="Arial" panose="020B0604020202020204" pitchFamily="34" charset="0"/>
              <a:cs typeface="Arial" panose="020B0604020202020204" pitchFamily="34" charset="0"/>
            </a:rPr>
            <a:t>Vancouver Referencing Style*</a:t>
          </a:r>
        </a:p>
      </dgm:t>
    </dgm:pt>
    <dgm:pt modelId="{57DEE8C3-E195-440C-99E2-2E8C193D2865}" type="parTrans" cxnId="{B58155C4-D0AB-428E-BB03-F770E39A8428}">
      <dgm:prSet/>
      <dgm:spPr/>
      <dgm:t>
        <a:bodyPr/>
        <a:lstStyle/>
        <a:p>
          <a:endParaRPr lang="en-MY" sz="1200">
            <a:latin typeface="Arial" panose="020B0604020202020204" pitchFamily="34" charset="0"/>
            <a:cs typeface="Arial" panose="020B0604020202020204" pitchFamily="34" charset="0"/>
          </a:endParaRPr>
        </a:p>
      </dgm:t>
    </dgm:pt>
    <dgm:pt modelId="{CA44467C-9AF3-407B-82DD-268C1BB7D219}" type="sibTrans" cxnId="{B58155C4-D0AB-428E-BB03-F770E39A8428}">
      <dgm:prSet/>
      <dgm:spPr/>
      <dgm:t>
        <a:bodyPr/>
        <a:lstStyle/>
        <a:p>
          <a:endParaRPr lang="en-MY" sz="1200">
            <a:latin typeface="Arial" panose="020B0604020202020204" pitchFamily="34" charset="0"/>
            <a:cs typeface="Arial" panose="020B0604020202020204" pitchFamily="34" charset="0"/>
          </a:endParaRPr>
        </a:p>
      </dgm:t>
    </dgm:pt>
    <dgm:pt modelId="{2E6AE333-4870-4278-9B80-B011A9AB429C}">
      <dgm:prSet custT="1"/>
      <dgm:spPr/>
      <dgm:t>
        <a:bodyPr/>
        <a:lstStyle/>
        <a:p>
          <a:r>
            <a:rPr lang="en-MY" sz="1800" dirty="0">
              <a:latin typeface="Arial" panose="020B0604020202020204" pitchFamily="34" charset="0"/>
              <a:cs typeface="Arial" panose="020B0604020202020204" pitchFamily="34" charset="0"/>
            </a:rPr>
            <a:t>Modern Language Association (MLA) Style</a:t>
          </a:r>
        </a:p>
      </dgm:t>
    </dgm:pt>
    <dgm:pt modelId="{F14671AD-326F-4F43-8C51-C00D0D5BFCB6}" type="parTrans" cxnId="{94BDF931-F307-4D88-BE9C-AAC0F4A69BA0}">
      <dgm:prSet/>
      <dgm:spPr/>
      <dgm:t>
        <a:bodyPr/>
        <a:lstStyle/>
        <a:p>
          <a:endParaRPr lang="en-MY" sz="1200">
            <a:latin typeface="Arial" panose="020B0604020202020204" pitchFamily="34" charset="0"/>
            <a:cs typeface="Arial" panose="020B0604020202020204" pitchFamily="34" charset="0"/>
          </a:endParaRPr>
        </a:p>
      </dgm:t>
    </dgm:pt>
    <dgm:pt modelId="{C19904EE-E8EE-4BA2-94B7-7064A52DD14C}" type="sibTrans" cxnId="{94BDF931-F307-4D88-BE9C-AAC0F4A69BA0}">
      <dgm:prSet/>
      <dgm:spPr/>
      <dgm:t>
        <a:bodyPr/>
        <a:lstStyle/>
        <a:p>
          <a:endParaRPr lang="en-MY" sz="1200">
            <a:latin typeface="Arial" panose="020B0604020202020204" pitchFamily="34" charset="0"/>
            <a:cs typeface="Arial" panose="020B0604020202020204" pitchFamily="34" charset="0"/>
          </a:endParaRPr>
        </a:p>
      </dgm:t>
    </dgm:pt>
    <dgm:pt modelId="{23AE6D8A-D562-40EB-9850-ED9C252FD082}">
      <dgm:prSet custT="1"/>
      <dgm:spPr/>
      <dgm:t>
        <a:bodyPr/>
        <a:lstStyle/>
        <a:p>
          <a:r>
            <a:rPr lang="en-MY" sz="1800" dirty="0">
              <a:latin typeface="Arial" panose="020B0604020202020204" pitchFamily="34" charset="0"/>
              <a:cs typeface="Arial" panose="020B0604020202020204" pitchFamily="34" charset="0"/>
            </a:rPr>
            <a:t>Chicago Referencing Style</a:t>
          </a:r>
        </a:p>
      </dgm:t>
    </dgm:pt>
    <dgm:pt modelId="{9A72FF6F-F004-4A29-A965-F8015320C3A7}" type="parTrans" cxnId="{E0BEDB88-C417-414C-B456-1433606C18BB}">
      <dgm:prSet/>
      <dgm:spPr/>
      <dgm:t>
        <a:bodyPr/>
        <a:lstStyle/>
        <a:p>
          <a:endParaRPr lang="en-MY" sz="1200">
            <a:latin typeface="Arial" panose="020B0604020202020204" pitchFamily="34" charset="0"/>
            <a:cs typeface="Arial" panose="020B0604020202020204" pitchFamily="34" charset="0"/>
          </a:endParaRPr>
        </a:p>
      </dgm:t>
    </dgm:pt>
    <dgm:pt modelId="{E6F2BFD1-E158-4C7B-9ADE-CFE0875A8ACB}" type="sibTrans" cxnId="{E0BEDB88-C417-414C-B456-1433606C18BB}">
      <dgm:prSet/>
      <dgm:spPr/>
      <dgm:t>
        <a:bodyPr/>
        <a:lstStyle/>
        <a:p>
          <a:endParaRPr lang="en-MY" sz="1200">
            <a:latin typeface="Arial" panose="020B0604020202020204" pitchFamily="34" charset="0"/>
            <a:cs typeface="Arial" panose="020B0604020202020204" pitchFamily="34" charset="0"/>
          </a:endParaRPr>
        </a:p>
      </dgm:t>
    </dgm:pt>
    <dgm:pt modelId="{82F8277A-2566-4150-91E3-5BFB145F3CA5}">
      <dgm:prSet custT="1"/>
      <dgm:spPr/>
      <dgm:t>
        <a:bodyPr/>
        <a:lstStyle/>
        <a:p>
          <a:r>
            <a:rPr lang="en-MY" sz="1800" dirty="0">
              <a:latin typeface="Arial" panose="020B0604020202020204" pitchFamily="34" charset="0"/>
              <a:cs typeface="Arial" panose="020B0604020202020204" pitchFamily="34" charset="0"/>
            </a:rPr>
            <a:t>Royal Society of Chemistry Style</a:t>
          </a:r>
        </a:p>
      </dgm:t>
    </dgm:pt>
    <dgm:pt modelId="{631081BA-E957-48BF-9D56-0F48904AD59B}" type="parTrans" cxnId="{4F1A7EF5-F2D5-4AB5-A132-310F0BE5A348}">
      <dgm:prSet/>
      <dgm:spPr/>
      <dgm:t>
        <a:bodyPr/>
        <a:lstStyle/>
        <a:p>
          <a:endParaRPr lang="en-MY" sz="1200">
            <a:latin typeface="Arial" panose="020B0604020202020204" pitchFamily="34" charset="0"/>
            <a:cs typeface="Arial" panose="020B0604020202020204" pitchFamily="34" charset="0"/>
          </a:endParaRPr>
        </a:p>
      </dgm:t>
    </dgm:pt>
    <dgm:pt modelId="{6F31B5ED-A095-4FE2-94D1-0B8A9C8E9BFC}" type="sibTrans" cxnId="{4F1A7EF5-F2D5-4AB5-A132-310F0BE5A348}">
      <dgm:prSet/>
      <dgm:spPr/>
      <dgm:t>
        <a:bodyPr/>
        <a:lstStyle/>
        <a:p>
          <a:endParaRPr lang="en-MY" sz="1200">
            <a:latin typeface="Arial" panose="020B0604020202020204" pitchFamily="34" charset="0"/>
            <a:cs typeface="Arial" panose="020B0604020202020204" pitchFamily="34" charset="0"/>
          </a:endParaRPr>
        </a:p>
      </dgm:t>
    </dgm:pt>
    <dgm:pt modelId="{BF2BEFCA-78B3-468A-86AE-45F15783D33D}" type="pres">
      <dgm:prSet presAssocID="{66FDE0C3-4568-40DF-B767-459A2F09A5D9}" presName="Name0" presStyleCnt="0">
        <dgm:presLayoutVars>
          <dgm:chMax val="7"/>
          <dgm:chPref val="7"/>
          <dgm:dir/>
        </dgm:presLayoutVars>
      </dgm:prSet>
      <dgm:spPr/>
    </dgm:pt>
    <dgm:pt modelId="{118ED06A-3B33-432D-A002-B5F077B9AEB5}" type="pres">
      <dgm:prSet presAssocID="{66FDE0C3-4568-40DF-B767-459A2F09A5D9}" presName="Name1" presStyleCnt="0"/>
      <dgm:spPr/>
    </dgm:pt>
    <dgm:pt modelId="{A3984E0D-30BF-4B73-95B1-32B721E8C783}" type="pres">
      <dgm:prSet presAssocID="{66FDE0C3-4568-40DF-B767-459A2F09A5D9}" presName="cycle" presStyleCnt="0"/>
      <dgm:spPr/>
    </dgm:pt>
    <dgm:pt modelId="{781C0622-66FC-4028-AB95-11487D44ECC7}" type="pres">
      <dgm:prSet presAssocID="{66FDE0C3-4568-40DF-B767-459A2F09A5D9}" presName="srcNode" presStyleLbl="node1" presStyleIdx="0" presStyleCnt="6"/>
      <dgm:spPr/>
    </dgm:pt>
    <dgm:pt modelId="{58AE8D8A-69F5-4F9E-993C-0E1E11CDE242}" type="pres">
      <dgm:prSet presAssocID="{66FDE0C3-4568-40DF-B767-459A2F09A5D9}" presName="conn" presStyleLbl="parChTrans1D2" presStyleIdx="0" presStyleCnt="1"/>
      <dgm:spPr/>
    </dgm:pt>
    <dgm:pt modelId="{99E64777-416C-4B3E-B7EC-5FCB14B1A4F0}" type="pres">
      <dgm:prSet presAssocID="{66FDE0C3-4568-40DF-B767-459A2F09A5D9}" presName="extraNode" presStyleLbl="node1" presStyleIdx="0" presStyleCnt="6"/>
      <dgm:spPr/>
    </dgm:pt>
    <dgm:pt modelId="{B6225BC3-8FF5-4E70-ADC5-CD0F36AA54A7}" type="pres">
      <dgm:prSet presAssocID="{66FDE0C3-4568-40DF-B767-459A2F09A5D9}" presName="dstNode" presStyleLbl="node1" presStyleIdx="0" presStyleCnt="6"/>
      <dgm:spPr/>
    </dgm:pt>
    <dgm:pt modelId="{EF546B09-B115-4D67-BFF5-A33D5B667DAB}" type="pres">
      <dgm:prSet presAssocID="{D67B6F3D-B0CC-4DC4-A070-160232CF595D}" presName="text_1" presStyleLbl="node1" presStyleIdx="0" presStyleCnt="6">
        <dgm:presLayoutVars>
          <dgm:bulletEnabled val="1"/>
        </dgm:presLayoutVars>
      </dgm:prSet>
      <dgm:spPr/>
    </dgm:pt>
    <dgm:pt modelId="{9E22289F-1C5B-4652-B049-C53941831A4E}" type="pres">
      <dgm:prSet presAssocID="{D67B6F3D-B0CC-4DC4-A070-160232CF595D}" presName="accent_1" presStyleCnt="0"/>
      <dgm:spPr/>
    </dgm:pt>
    <dgm:pt modelId="{AC856B87-2E92-4ED3-9D88-D84430BAE285}" type="pres">
      <dgm:prSet presAssocID="{D67B6F3D-B0CC-4DC4-A070-160232CF595D}" presName="accentRepeatNode" presStyleLbl="solidFgAcc1" presStyleIdx="0" presStyleCnt="6"/>
      <dgm:spPr/>
    </dgm:pt>
    <dgm:pt modelId="{95431AAA-0943-46F2-9377-FD70D0C097B9}" type="pres">
      <dgm:prSet presAssocID="{FF2C1131-B307-4289-88D3-569799797F4B}" presName="text_2" presStyleLbl="node1" presStyleIdx="1" presStyleCnt="6">
        <dgm:presLayoutVars>
          <dgm:bulletEnabled val="1"/>
        </dgm:presLayoutVars>
      </dgm:prSet>
      <dgm:spPr/>
    </dgm:pt>
    <dgm:pt modelId="{A91F9DA2-DE00-4569-8053-57CC0CF8CA79}" type="pres">
      <dgm:prSet presAssocID="{FF2C1131-B307-4289-88D3-569799797F4B}" presName="accent_2" presStyleCnt="0"/>
      <dgm:spPr/>
    </dgm:pt>
    <dgm:pt modelId="{FD7924FA-F715-4C9D-A9FB-5B9BB06119DD}" type="pres">
      <dgm:prSet presAssocID="{FF2C1131-B307-4289-88D3-569799797F4B}" presName="accentRepeatNode" presStyleLbl="solidFgAcc1" presStyleIdx="1" presStyleCnt="6"/>
      <dgm:spPr/>
    </dgm:pt>
    <dgm:pt modelId="{F2D619C1-7DCF-4A48-9537-EA3526E1256A}" type="pres">
      <dgm:prSet presAssocID="{3CFCE209-E7C7-4E11-804C-B05B23C41CB7}" presName="text_3" presStyleLbl="node1" presStyleIdx="2" presStyleCnt="6">
        <dgm:presLayoutVars>
          <dgm:bulletEnabled val="1"/>
        </dgm:presLayoutVars>
      </dgm:prSet>
      <dgm:spPr/>
    </dgm:pt>
    <dgm:pt modelId="{DE07F09D-D4CB-4BD5-8983-B86E327F0C06}" type="pres">
      <dgm:prSet presAssocID="{3CFCE209-E7C7-4E11-804C-B05B23C41CB7}" presName="accent_3" presStyleCnt="0"/>
      <dgm:spPr/>
    </dgm:pt>
    <dgm:pt modelId="{01488A0D-7DB0-4AC6-81B2-2C1D744FF611}" type="pres">
      <dgm:prSet presAssocID="{3CFCE209-E7C7-4E11-804C-B05B23C41CB7}" presName="accentRepeatNode" presStyleLbl="solidFgAcc1" presStyleIdx="2" presStyleCnt="6"/>
      <dgm:spPr/>
    </dgm:pt>
    <dgm:pt modelId="{0ECF78B4-7694-4FA6-A4CF-F6E135AE09C1}" type="pres">
      <dgm:prSet presAssocID="{2E6AE333-4870-4278-9B80-B011A9AB429C}" presName="text_4" presStyleLbl="node1" presStyleIdx="3" presStyleCnt="6">
        <dgm:presLayoutVars>
          <dgm:bulletEnabled val="1"/>
        </dgm:presLayoutVars>
      </dgm:prSet>
      <dgm:spPr/>
    </dgm:pt>
    <dgm:pt modelId="{3BF21850-F1D1-4795-A082-CFA068DB254D}" type="pres">
      <dgm:prSet presAssocID="{2E6AE333-4870-4278-9B80-B011A9AB429C}" presName="accent_4" presStyleCnt="0"/>
      <dgm:spPr/>
    </dgm:pt>
    <dgm:pt modelId="{D68972F5-2427-4732-8F1A-D4B83627BF52}" type="pres">
      <dgm:prSet presAssocID="{2E6AE333-4870-4278-9B80-B011A9AB429C}" presName="accentRepeatNode" presStyleLbl="solidFgAcc1" presStyleIdx="3" presStyleCnt="6"/>
      <dgm:spPr/>
    </dgm:pt>
    <dgm:pt modelId="{1A8FE833-DCC2-482E-9775-AD032B44C397}" type="pres">
      <dgm:prSet presAssocID="{23AE6D8A-D562-40EB-9850-ED9C252FD082}" presName="text_5" presStyleLbl="node1" presStyleIdx="4" presStyleCnt="6">
        <dgm:presLayoutVars>
          <dgm:bulletEnabled val="1"/>
        </dgm:presLayoutVars>
      </dgm:prSet>
      <dgm:spPr/>
    </dgm:pt>
    <dgm:pt modelId="{EE14FE80-66A1-4CDD-B1A4-7667B1590F97}" type="pres">
      <dgm:prSet presAssocID="{23AE6D8A-D562-40EB-9850-ED9C252FD082}" presName="accent_5" presStyleCnt="0"/>
      <dgm:spPr/>
    </dgm:pt>
    <dgm:pt modelId="{9E45183C-9299-4A50-BAA8-871BD24D0EA0}" type="pres">
      <dgm:prSet presAssocID="{23AE6D8A-D562-40EB-9850-ED9C252FD082}" presName="accentRepeatNode" presStyleLbl="solidFgAcc1" presStyleIdx="4" presStyleCnt="6"/>
      <dgm:spPr/>
    </dgm:pt>
    <dgm:pt modelId="{89E6FB93-2203-4B3A-8A18-2A8A78CBFEFD}" type="pres">
      <dgm:prSet presAssocID="{82F8277A-2566-4150-91E3-5BFB145F3CA5}" presName="text_6" presStyleLbl="node1" presStyleIdx="5" presStyleCnt="6">
        <dgm:presLayoutVars>
          <dgm:bulletEnabled val="1"/>
        </dgm:presLayoutVars>
      </dgm:prSet>
      <dgm:spPr/>
    </dgm:pt>
    <dgm:pt modelId="{FC2EFE47-7F75-4BD9-9A71-5723BF9374FB}" type="pres">
      <dgm:prSet presAssocID="{82F8277A-2566-4150-91E3-5BFB145F3CA5}" presName="accent_6" presStyleCnt="0"/>
      <dgm:spPr/>
    </dgm:pt>
    <dgm:pt modelId="{C3443233-4A91-406E-94FA-5337888AA709}" type="pres">
      <dgm:prSet presAssocID="{82F8277A-2566-4150-91E3-5BFB145F3CA5}" presName="accentRepeatNode" presStyleLbl="solidFgAcc1" presStyleIdx="5" presStyleCnt="6"/>
      <dgm:spPr/>
    </dgm:pt>
  </dgm:ptLst>
  <dgm:cxnLst>
    <dgm:cxn modelId="{4BFC5E14-8AA7-4CC5-8A17-DEF462ADDB0D}" type="presOf" srcId="{66FDE0C3-4568-40DF-B767-459A2F09A5D9}" destId="{BF2BEFCA-78B3-468A-86AE-45F15783D33D}" srcOrd="0" destOrd="0" presId="urn:microsoft.com/office/officeart/2008/layout/VerticalCurvedList"/>
    <dgm:cxn modelId="{EAB26321-8EE7-4DAC-B7CC-5A728F946333}" type="presOf" srcId="{23AE6D8A-D562-40EB-9850-ED9C252FD082}" destId="{1A8FE833-DCC2-482E-9775-AD032B44C397}" srcOrd="0" destOrd="0" presId="urn:microsoft.com/office/officeart/2008/layout/VerticalCurvedList"/>
    <dgm:cxn modelId="{0823382D-B56A-446E-A03F-82F541C0A328}" type="presOf" srcId="{3CFCE209-E7C7-4E11-804C-B05B23C41CB7}" destId="{F2D619C1-7DCF-4A48-9537-EA3526E1256A}" srcOrd="0" destOrd="0" presId="urn:microsoft.com/office/officeart/2008/layout/VerticalCurvedList"/>
    <dgm:cxn modelId="{94BDF931-F307-4D88-BE9C-AAC0F4A69BA0}" srcId="{66FDE0C3-4568-40DF-B767-459A2F09A5D9}" destId="{2E6AE333-4870-4278-9B80-B011A9AB429C}" srcOrd="3" destOrd="0" parTransId="{F14671AD-326F-4F43-8C51-C00D0D5BFCB6}" sibTransId="{C19904EE-E8EE-4BA2-94B7-7064A52DD14C}"/>
    <dgm:cxn modelId="{AE311D5D-FBFA-4BCD-934E-E48B8ACE285C}" type="presOf" srcId="{D67B6F3D-B0CC-4DC4-A070-160232CF595D}" destId="{EF546B09-B115-4D67-BFF5-A33D5B667DAB}" srcOrd="0" destOrd="0" presId="urn:microsoft.com/office/officeart/2008/layout/VerticalCurvedList"/>
    <dgm:cxn modelId="{73E1BE5E-B2C8-4D93-AE93-D8122C6F0A7C}" type="presOf" srcId="{82F8277A-2566-4150-91E3-5BFB145F3CA5}" destId="{89E6FB93-2203-4B3A-8A18-2A8A78CBFEFD}" srcOrd="0" destOrd="0" presId="urn:microsoft.com/office/officeart/2008/layout/VerticalCurvedList"/>
    <dgm:cxn modelId="{B4049656-ED6A-4099-B961-439A353E175D}" type="presOf" srcId="{FF2C1131-B307-4289-88D3-569799797F4B}" destId="{95431AAA-0943-46F2-9377-FD70D0C097B9}" srcOrd="0" destOrd="0" presId="urn:microsoft.com/office/officeart/2008/layout/VerticalCurvedList"/>
    <dgm:cxn modelId="{E0BEDB88-C417-414C-B456-1433606C18BB}" srcId="{66FDE0C3-4568-40DF-B767-459A2F09A5D9}" destId="{23AE6D8A-D562-40EB-9850-ED9C252FD082}" srcOrd="4" destOrd="0" parTransId="{9A72FF6F-F004-4A29-A965-F8015320C3A7}" sibTransId="{E6F2BFD1-E158-4C7B-9ADE-CFE0875A8ACB}"/>
    <dgm:cxn modelId="{355966AF-F26C-425C-A5DF-364AFE8F8245}" type="presOf" srcId="{2E6AE333-4870-4278-9B80-B011A9AB429C}" destId="{0ECF78B4-7694-4FA6-A4CF-F6E135AE09C1}" srcOrd="0" destOrd="0" presId="urn:microsoft.com/office/officeart/2008/layout/VerticalCurvedList"/>
    <dgm:cxn modelId="{F54D19C3-2890-484E-9D14-AA87C8A5E2EE}" srcId="{66FDE0C3-4568-40DF-B767-459A2F09A5D9}" destId="{FF2C1131-B307-4289-88D3-569799797F4B}" srcOrd="1" destOrd="0" parTransId="{400095C5-F572-4C55-916B-050D993FCB12}" sibTransId="{6182154E-94E1-4837-9678-6714D1321F65}"/>
    <dgm:cxn modelId="{B58155C4-D0AB-428E-BB03-F770E39A8428}" srcId="{66FDE0C3-4568-40DF-B767-459A2F09A5D9}" destId="{3CFCE209-E7C7-4E11-804C-B05B23C41CB7}" srcOrd="2" destOrd="0" parTransId="{57DEE8C3-E195-440C-99E2-2E8C193D2865}" sibTransId="{CA44467C-9AF3-407B-82DD-268C1BB7D219}"/>
    <dgm:cxn modelId="{B815A0E2-05E7-410A-9E4D-67E9A7B78B2E}" srcId="{66FDE0C3-4568-40DF-B767-459A2F09A5D9}" destId="{D67B6F3D-B0CC-4DC4-A070-160232CF595D}" srcOrd="0" destOrd="0" parTransId="{EEA1FF88-AE99-4501-9880-274D474FE606}" sibTransId="{A0B1A996-472A-4CAB-B0C9-EB5F251ECC1D}"/>
    <dgm:cxn modelId="{DC5123EF-8AA6-43C6-9164-F0520F2F9349}" type="presOf" srcId="{A0B1A996-472A-4CAB-B0C9-EB5F251ECC1D}" destId="{58AE8D8A-69F5-4F9E-993C-0E1E11CDE242}" srcOrd="0" destOrd="0" presId="urn:microsoft.com/office/officeart/2008/layout/VerticalCurvedList"/>
    <dgm:cxn modelId="{4F1A7EF5-F2D5-4AB5-A132-310F0BE5A348}" srcId="{66FDE0C3-4568-40DF-B767-459A2F09A5D9}" destId="{82F8277A-2566-4150-91E3-5BFB145F3CA5}" srcOrd="5" destOrd="0" parTransId="{631081BA-E957-48BF-9D56-0F48904AD59B}" sibTransId="{6F31B5ED-A095-4FE2-94D1-0B8A9C8E9BFC}"/>
    <dgm:cxn modelId="{67E92AF0-F5AD-438A-AC8B-9BC6D732D8C1}" type="presParOf" srcId="{BF2BEFCA-78B3-468A-86AE-45F15783D33D}" destId="{118ED06A-3B33-432D-A002-B5F077B9AEB5}" srcOrd="0" destOrd="0" presId="urn:microsoft.com/office/officeart/2008/layout/VerticalCurvedList"/>
    <dgm:cxn modelId="{8302D9BC-D696-4DB6-8EB8-376D7ECC969D}" type="presParOf" srcId="{118ED06A-3B33-432D-A002-B5F077B9AEB5}" destId="{A3984E0D-30BF-4B73-95B1-32B721E8C783}" srcOrd="0" destOrd="0" presId="urn:microsoft.com/office/officeart/2008/layout/VerticalCurvedList"/>
    <dgm:cxn modelId="{71EE17FC-60C1-457F-923F-0C6455B2B201}" type="presParOf" srcId="{A3984E0D-30BF-4B73-95B1-32B721E8C783}" destId="{781C0622-66FC-4028-AB95-11487D44ECC7}" srcOrd="0" destOrd="0" presId="urn:microsoft.com/office/officeart/2008/layout/VerticalCurvedList"/>
    <dgm:cxn modelId="{CCB9A43D-830F-49F6-9188-48AEF2B1F8C7}" type="presParOf" srcId="{A3984E0D-30BF-4B73-95B1-32B721E8C783}" destId="{58AE8D8A-69F5-4F9E-993C-0E1E11CDE242}" srcOrd="1" destOrd="0" presId="urn:microsoft.com/office/officeart/2008/layout/VerticalCurvedList"/>
    <dgm:cxn modelId="{42765AD8-6256-4B05-A047-6D9CB9618490}" type="presParOf" srcId="{A3984E0D-30BF-4B73-95B1-32B721E8C783}" destId="{99E64777-416C-4B3E-B7EC-5FCB14B1A4F0}" srcOrd="2" destOrd="0" presId="urn:microsoft.com/office/officeart/2008/layout/VerticalCurvedList"/>
    <dgm:cxn modelId="{2A967F82-F62A-4DBA-8297-A974870213C1}" type="presParOf" srcId="{A3984E0D-30BF-4B73-95B1-32B721E8C783}" destId="{B6225BC3-8FF5-4E70-ADC5-CD0F36AA54A7}" srcOrd="3" destOrd="0" presId="urn:microsoft.com/office/officeart/2008/layout/VerticalCurvedList"/>
    <dgm:cxn modelId="{F22D69AF-05FC-4BC6-9C7A-B7B8C9279AEB}" type="presParOf" srcId="{118ED06A-3B33-432D-A002-B5F077B9AEB5}" destId="{EF546B09-B115-4D67-BFF5-A33D5B667DAB}" srcOrd="1" destOrd="0" presId="urn:microsoft.com/office/officeart/2008/layout/VerticalCurvedList"/>
    <dgm:cxn modelId="{2EA62423-62BC-439F-B0A3-36169378DA09}" type="presParOf" srcId="{118ED06A-3B33-432D-A002-B5F077B9AEB5}" destId="{9E22289F-1C5B-4652-B049-C53941831A4E}" srcOrd="2" destOrd="0" presId="urn:microsoft.com/office/officeart/2008/layout/VerticalCurvedList"/>
    <dgm:cxn modelId="{883607C5-AFCD-4AEE-850A-CD7A63B527AA}" type="presParOf" srcId="{9E22289F-1C5B-4652-B049-C53941831A4E}" destId="{AC856B87-2E92-4ED3-9D88-D84430BAE285}" srcOrd="0" destOrd="0" presId="urn:microsoft.com/office/officeart/2008/layout/VerticalCurvedList"/>
    <dgm:cxn modelId="{3265B617-673A-4B34-8C50-FBD1DDC3142E}" type="presParOf" srcId="{118ED06A-3B33-432D-A002-B5F077B9AEB5}" destId="{95431AAA-0943-46F2-9377-FD70D0C097B9}" srcOrd="3" destOrd="0" presId="urn:microsoft.com/office/officeart/2008/layout/VerticalCurvedList"/>
    <dgm:cxn modelId="{24E23218-93D6-4280-80DF-B7D2599A1302}" type="presParOf" srcId="{118ED06A-3B33-432D-A002-B5F077B9AEB5}" destId="{A91F9DA2-DE00-4569-8053-57CC0CF8CA79}" srcOrd="4" destOrd="0" presId="urn:microsoft.com/office/officeart/2008/layout/VerticalCurvedList"/>
    <dgm:cxn modelId="{E0B8BF08-B035-4896-BBB0-4B3FCA500DE2}" type="presParOf" srcId="{A91F9DA2-DE00-4569-8053-57CC0CF8CA79}" destId="{FD7924FA-F715-4C9D-A9FB-5B9BB06119DD}" srcOrd="0" destOrd="0" presId="urn:microsoft.com/office/officeart/2008/layout/VerticalCurvedList"/>
    <dgm:cxn modelId="{9B790B06-F77B-4E52-8734-DA2E86199B4B}" type="presParOf" srcId="{118ED06A-3B33-432D-A002-B5F077B9AEB5}" destId="{F2D619C1-7DCF-4A48-9537-EA3526E1256A}" srcOrd="5" destOrd="0" presId="urn:microsoft.com/office/officeart/2008/layout/VerticalCurvedList"/>
    <dgm:cxn modelId="{48D60005-93E8-41B1-98A5-1FA4C99EFE48}" type="presParOf" srcId="{118ED06A-3B33-432D-A002-B5F077B9AEB5}" destId="{DE07F09D-D4CB-4BD5-8983-B86E327F0C06}" srcOrd="6" destOrd="0" presId="urn:microsoft.com/office/officeart/2008/layout/VerticalCurvedList"/>
    <dgm:cxn modelId="{6BF75A02-DC8C-4364-8E4A-A9EA3CAE7EB8}" type="presParOf" srcId="{DE07F09D-D4CB-4BD5-8983-B86E327F0C06}" destId="{01488A0D-7DB0-4AC6-81B2-2C1D744FF611}" srcOrd="0" destOrd="0" presId="urn:microsoft.com/office/officeart/2008/layout/VerticalCurvedList"/>
    <dgm:cxn modelId="{2DF8C696-1DF4-43FE-B6C1-2AE05B300292}" type="presParOf" srcId="{118ED06A-3B33-432D-A002-B5F077B9AEB5}" destId="{0ECF78B4-7694-4FA6-A4CF-F6E135AE09C1}" srcOrd="7" destOrd="0" presId="urn:microsoft.com/office/officeart/2008/layout/VerticalCurvedList"/>
    <dgm:cxn modelId="{1717EC45-F16A-4D3D-86DF-133CD7F5959D}" type="presParOf" srcId="{118ED06A-3B33-432D-A002-B5F077B9AEB5}" destId="{3BF21850-F1D1-4795-A082-CFA068DB254D}" srcOrd="8" destOrd="0" presId="urn:microsoft.com/office/officeart/2008/layout/VerticalCurvedList"/>
    <dgm:cxn modelId="{33A750C2-026C-4226-8834-E1F4B48516DC}" type="presParOf" srcId="{3BF21850-F1D1-4795-A082-CFA068DB254D}" destId="{D68972F5-2427-4732-8F1A-D4B83627BF52}" srcOrd="0" destOrd="0" presId="urn:microsoft.com/office/officeart/2008/layout/VerticalCurvedList"/>
    <dgm:cxn modelId="{FFEB1DE1-A2D3-41EB-8125-B52DDD26C7F1}" type="presParOf" srcId="{118ED06A-3B33-432D-A002-B5F077B9AEB5}" destId="{1A8FE833-DCC2-482E-9775-AD032B44C397}" srcOrd="9" destOrd="0" presId="urn:microsoft.com/office/officeart/2008/layout/VerticalCurvedList"/>
    <dgm:cxn modelId="{4E7F2648-1258-48B7-913B-F571C36EBF99}" type="presParOf" srcId="{118ED06A-3B33-432D-A002-B5F077B9AEB5}" destId="{EE14FE80-66A1-4CDD-B1A4-7667B1590F97}" srcOrd="10" destOrd="0" presId="urn:microsoft.com/office/officeart/2008/layout/VerticalCurvedList"/>
    <dgm:cxn modelId="{FF0CE09D-871C-46AB-9A7D-7A3E8018410C}" type="presParOf" srcId="{EE14FE80-66A1-4CDD-B1A4-7667B1590F97}" destId="{9E45183C-9299-4A50-BAA8-871BD24D0EA0}" srcOrd="0" destOrd="0" presId="urn:microsoft.com/office/officeart/2008/layout/VerticalCurvedList"/>
    <dgm:cxn modelId="{BCEC1E7B-EC2E-423A-A351-7E2DA17995D1}" type="presParOf" srcId="{118ED06A-3B33-432D-A002-B5F077B9AEB5}" destId="{89E6FB93-2203-4B3A-8A18-2A8A78CBFEFD}" srcOrd="11" destOrd="0" presId="urn:microsoft.com/office/officeart/2008/layout/VerticalCurvedList"/>
    <dgm:cxn modelId="{B4E5EC45-7BCC-45B9-86CF-FC1B57BDF3FB}" type="presParOf" srcId="{118ED06A-3B33-432D-A002-B5F077B9AEB5}" destId="{FC2EFE47-7F75-4BD9-9A71-5723BF9374FB}" srcOrd="12" destOrd="0" presId="urn:microsoft.com/office/officeart/2008/layout/VerticalCurvedList"/>
    <dgm:cxn modelId="{A0EFF274-7A93-4C0E-8E8A-B8E6F7E4065A}" type="presParOf" srcId="{FC2EFE47-7F75-4BD9-9A71-5723BF9374FB}" destId="{C3443233-4A91-406E-94FA-5337888AA70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55B04C-E0B7-497A-8E5A-2554BFDA0D00}"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MY"/>
        </a:p>
      </dgm:t>
    </dgm:pt>
    <dgm:pt modelId="{FFA0E018-0DA0-4B43-B0EA-DB1D69FFE387}">
      <dgm:prSet phldrT="[Text]" custT="1"/>
      <dgm:spPr/>
      <dgm:t>
        <a:bodyPr/>
        <a:lstStyle/>
        <a:p>
          <a:r>
            <a:rPr lang="en-MY" sz="2800" dirty="0"/>
            <a:t>Why we must have references?</a:t>
          </a:r>
        </a:p>
      </dgm:t>
    </dgm:pt>
    <dgm:pt modelId="{485E5AFD-0E6B-4997-A5AD-73F33DE6FEE3}" type="parTrans" cxnId="{2AA0E1EB-9907-4089-AD72-4D8DDAB354E3}">
      <dgm:prSet/>
      <dgm:spPr/>
      <dgm:t>
        <a:bodyPr/>
        <a:lstStyle/>
        <a:p>
          <a:endParaRPr lang="en-MY"/>
        </a:p>
      </dgm:t>
    </dgm:pt>
    <dgm:pt modelId="{E3EBF38E-DFA2-4588-A498-05961CF914BE}" type="sibTrans" cxnId="{2AA0E1EB-9907-4089-AD72-4D8DDAB354E3}">
      <dgm:prSet/>
      <dgm:spPr/>
      <dgm:t>
        <a:bodyPr/>
        <a:lstStyle/>
        <a:p>
          <a:endParaRPr lang="en-MY"/>
        </a:p>
      </dgm:t>
    </dgm:pt>
    <dgm:pt modelId="{557DA7CB-0B90-4BA0-A9E6-74C1716BDEB3}">
      <dgm:prSet phldrT="[Text]"/>
      <dgm:spPr/>
      <dgm:t>
        <a:bodyPr/>
        <a:lstStyle/>
        <a:p>
          <a:r>
            <a:rPr lang="en-MY" dirty="0"/>
            <a:t>To prove that substantial research has been done to support our analysis &amp; work</a:t>
          </a:r>
        </a:p>
      </dgm:t>
    </dgm:pt>
    <dgm:pt modelId="{FDE36852-709B-42D5-966F-5C745EB339C1}" type="parTrans" cxnId="{0455B71D-F0B5-4399-B6F6-651C3395845B}">
      <dgm:prSet/>
      <dgm:spPr/>
      <dgm:t>
        <a:bodyPr/>
        <a:lstStyle/>
        <a:p>
          <a:endParaRPr lang="en-MY"/>
        </a:p>
      </dgm:t>
    </dgm:pt>
    <dgm:pt modelId="{29A8967B-7401-41E9-84A6-71F5880A808F}" type="sibTrans" cxnId="{0455B71D-F0B5-4399-B6F6-651C3395845B}">
      <dgm:prSet/>
      <dgm:spPr/>
      <dgm:t>
        <a:bodyPr/>
        <a:lstStyle/>
        <a:p>
          <a:endParaRPr lang="en-MY"/>
        </a:p>
      </dgm:t>
    </dgm:pt>
    <dgm:pt modelId="{358689BC-5A41-42FF-B0A7-2DF7D48BB885}">
      <dgm:prSet phldrT="[Text]"/>
      <dgm:spPr/>
      <dgm:t>
        <a:bodyPr/>
        <a:lstStyle/>
        <a:p>
          <a:r>
            <a:rPr lang="en-MY" dirty="0"/>
            <a:t>To enable others to follow up on our work</a:t>
          </a:r>
        </a:p>
      </dgm:t>
    </dgm:pt>
    <dgm:pt modelId="{0757AB1F-AD8D-48C5-B675-0BA83058704F}" type="parTrans" cxnId="{7B9124A8-92FC-4F17-A155-134311BA2E7B}">
      <dgm:prSet/>
      <dgm:spPr/>
      <dgm:t>
        <a:bodyPr/>
        <a:lstStyle/>
        <a:p>
          <a:endParaRPr lang="en-MY"/>
        </a:p>
      </dgm:t>
    </dgm:pt>
    <dgm:pt modelId="{6C5B4615-1567-42BA-A1EF-C34F4777061A}" type="sibTrans" cxnId="{7B9124A8-92FC-4F17-A155-134311BA2E7B}">
      <dgm:prSet/>
      <dgm:spPr/>
      <dgm:t>
        <a:bodyPr/>
        <a:lstStyle/>
        <a:p>
          <a:endParaRPr lang="en-MY"/>
        </a:p>
      </dgm:t>
    </dgm:pt>
    <dgm:pt modelId="{1C9F6343-D3CC-4477-9C1F-2D2495BECEF4}">
      <dgm:prSet phldrT="[Text]"/>
      <dgm:spPr/>
      <dgm:t>
        <a:bodyPr/>
        <a:lstStyle/>
        <a:p>
          <a:r>
            <a:rPr lang="en-MY" dirty="0"/>
            <a:t>To give credit to other people’s work</a:t>
          </a:r>
        </a:p>
      </dgm:t>
    </dgm:pt>
    <dgm:pt modelId="{BE354DB0-1A78-47E3-ABFD-30FEE0820B14}" type="parTrans" cxnId="{A522CA12-5FA3-4AA4-BA4B-50588A140433}">
      <dgm:prSet/>
      <dgm:spPr/>
      <dgm:t>
        <a:bodyPr/>
        <a:lstStyle/>
        <a:p>
          <a:endParaRPr lang="en-MY"/>
        </a:p>
      </dgm:t>
    </dgm:pt>
    <dgm:pt modelId="{DF01FF39-4CB3-4E47-9BC4-4DDC516FAC75}" type="sibTrans" cxnId="{A522CA12-5FA3-4AA4-BA4B-50588A140433}">
      <dgm:prSet/>
      <dgm:spPr/>
      <dgm:t>
        <a:bodyPr/>
        <a:lstStyle/>
        <a:p>
          <a:endParaRPr lang="en-MY"/>
        </a:p>
      </dgm:t>
    </dgm:pt>
    <dgm:pt modelId="{DEBE11DA-70D6-4611-9A61-E9FCEBB40D3C}">
      <dgm:prSet phldrT="[Text]" custT="1"/>
      <dgm:spPr/>
      <dgm:t>
        <a:bodyPr/>
        <a:lstStyle/>
        <a:p>
          <a:r>
            <a:rPr lang="en-MY" sz="2800" dirty="0"/>
            <a:t>Types of references</a:t>
          </a:r>
        </a:p>
      </dgm:t>
    </dgm:pt>
    <dgm:pt modelId="{D8CC9EA8-9338-4D37-8A8B-D0E074ACDE6E}" type="parTrans" cxnId="{6EC5EDC0-26A0-44A6-8205-A9D65EE6F556}">
      <dgm:prSet/>
      <dgm:spPr/>
      <dgm:t>
        <a:bodyPr/>
        <a:lstStyle/>
        <a:p>
          <a:endParaRPr lang="en-MY"/>
        </a:p>
      </dgm:t>
    </dgm:pt>
    <dgm:pt modelId="{38FEBB5A-A1CF-4F8D-A4E9-713080B1F710}" type="sibTrans" cxnId="{6EC5EDC0-26A0-44A6-8205-A9D65EE6F556}">
      <dgm:prSet/>
      <dgm:spPr/>
      <dgm:t>
        <a:bodyPr/>
        <a:lstStyle/>
        <a:p>
          <a:endParaRPr lang="en-MY"/>
        </a:p>
      </dgm:t>
    </dgm:pt>
    <dgm:pt modelId="{B935763E-9708-43F7-AC67-DA90E5197223}">
      <dgm:prSet phldrT="[Text]"/>
      <dgm:spPr/>
      <dgm:t>
        <a:bodyPr/>
        <a:lstStyle/>
        <a:p>
          <a:r>
            <a:rPr lang="en-MY" dirty="0"/>
            <a:t>Journal </a:t>
          </a:r>
        </a:p>
      </dgm:t>
    </dgm:pt>
    <dgm:pt modelId="{867084AB-03DB-4B3F-87BC-D4F21FF000FC}" type="parTrans" cxnId="{6099E348-B8B5-44DC-9A78-D300B3CB2EAA}">
      <dgm:prSet/>
      <dgm:spPr/>
      <dgm:t>
        <a:bodyPr/>
        <a:lstStyle/>
        <a:p>
          <a:endParaRPr lang="en-MY"/>
        </a:p>
      </dgm:t>
    </dgm:pt>
    <dgm:pt modelId="{C8F5A74D-6C6D-4D56-B87C-5DAA037B7D9A}" type="sibTrans" cxnId="{6099E348-B8B5-44DC-9A78-D300B3CB2EAA}">
      <dgm:prSet/>
      <dgm:spPr/>
      <dgm:t>
        <a:bodyPr/>
        <a:lstStyle/>
        <a:p>
          <a:endParaRPr lang="en-MY"/>
        </a:p>
      </dgm:t>
    </dgm:pt>
    <dgm:pt modelId="{E9615A5F-F542-44FE-B2E1-0620BF854E65}">
      <dgm:prSet phldrT="[Text]"/>
      <dgm:spPr/>
      <dgm:t>
        <a:bodyPr/>
        <a:lstStyle/>
        <a:p>
          <a:r>
            <a:rPr lang="en-MY" dirty="0"/>
            <a:t>Book</a:t>
          </a:r>
        </a:p>
      </dgm:t>
    </dgm:pt>
    <dgm:pt modelId="{ECBFA5F6-E2BA-4D81-810C-C2D2ED6EE32D}" type="parTrans" cxnId="{351DF7F1-D425-4F53-A8E1-3CD28E918688}">
      <dgm:prSet/>
      <dgm:spPr/>
      <dgm:t>
        <a:bodyPr/>
        <a:lstStyle/>
        <a:p>
          <a:endParaRPr lang="en-MY"/>
        </a:p>
      </dgm:t>
    </dgm:pt>
    <dgm:pt modelId="{FCBA2116-515F-4A11-8113-F255046F08FB}" type="sibTrans" cxnId="{351DF7F1-D425-4F53-A8E1-3CD28E918688}">
      <dgm:prSet/>
      <dgm:spPr/>
      <dgm:t>
        <a:bodyPr/>
        <a:lstStyle/>
        <a:p>
          <a:endParaRPr lang="en-MY"/>
        </a:p>
      </dgm:t>
    </dgm:pt>
    <dgm:pt modelId="{9AC9EE9E-C348-4D84-841E-59568629A1D7}">
      <dgm:prSet phldrT="[Text]"/>
      <dgm:spPr/>
      <dgm:t>
        <a:bodyPr/>
        <a:lstStyle/>
        <a:p>
          <a:r>
            <a:rPr lang="en-MY" dirty="0"/>
            <a:t>Internet</a:t>
          </a:r>
        </a:p>
      </dgm:t>
    </dgm:pt>
    <dgm:pt modelId="{0C6942EE-9E8E-4A17-88C8-CCB91BE89CD7}" type="parTrans" cxnId="{52880369-52FF-4B96-89CD-20D0507BCCD8}">
      <dgm:prSet/>
      <dgm:spPr/>
      <dgm:t>
        <a:bodyPr/>
        <a:lstStyle/>
        <a:p>
          <a:endParaRPr lang="en-MY"/>
        </a:p>
      </dgm:t>
    </dgm:pt>
    <dgm:pt modelId="{8F2ABBA1-E6B9-4211-9A5F-EF59BFF7C88C}" type="sibTrans" cxnId="{52880369-52FF-4B96-89CD-20D0507BCCD8}">
      <dgm:prSet/>
      <dgm:spPr/>
      <dgm:t>
        <a:bodyPr/>
        <a:lstStyle/>
        <a:p>
          <a:endParaRPr lang="en-MY"/>
        </a:p>
      </dgm:t>
    </dgm:pt>
    <dgm:pt modelId="{5CF5478C-BDF3-4ACE-B931-432B1FBB08AA}">
      <dgm:prSet/>
      <dgm:spPr/>
      <dgm:t>
        <a:bodyPr/>
        <a:lstStyle/>
        <a:p>
          <a:r>
            <a:rPr lang="en-MY" dirty="0"/>
            <a:t>To avoid charges of plagiarism</a:t>
          </a:r>
        </a:p>
      </dgm:t>
    </dgm:pt>
    <dgm:pt modelId="{E26F479E-F5A1-4267-8567-5259EBD58300}" type="parTrans" cxnId="{8775E2BB-4FC4-4DAE-A64B-2C4AA87C01DD}">
      <dgm:prSet/>
      <dgm:spPr/>
      <dgm:t>
        <a:bodyPr/>
        <a:lstStyle/>
        <a:p>
          <a:endParaRPr lang="en-MY"/>
        </a:p>
      </dgm:t>
    </dgm:pt>
    <dgm:pt modelId="{60EA16B6-DF78-4104-B218-F0E735FABCA7}" type="sibTrans" cxnId="{8775E2BB-4FC4-4DAE-A64B-2C4AA87C01DD}">
      <dgm:prSet/>
      <dgm:spPr/>
      <dgm:t>
        <a:bodyPr/>
        <a:lstStyle/>
        <a:p>
          <a:endParaRPr lang="en-MY"/>
        </a:p>
      </dgm:t>
    </dgm:pt>
    <dgm:pt modelId="{9D2DFC54-969C-46DF-896A-88CFE8A62A46}">
      <dgm:prSet/>
      <dgm:spPr/>
      <dgm:t>
        <a:bodyPr/>
        <a:lstStyle/>
        <a:p>
          <a:r>
            <a:rPr lang="en-MY" dirty="0"/>
            <a:t>To indicate the origin of material &amp; source for research &amp; further reading</a:t>
          </a:r>
        </a:p>
      </dgm:t>
    </dgm:pt>
    <dgm:pt modelId="{352588A3-D938-4760-A286-F3D6285639B7}" type="parTrans" cxnId="{46DB0101-8852-42FE-9E37-DCEC857F582B}">
      <dgm:prSet/>
      <dgm:spPr/>
      <dgm:t>
        <a:bodyPr/>
        <a:lstStyle/>
        <a:p>
          <a:endParaRPr lang="en-MY"/>
        </a:p>
      </dgm:t>
    </dgm:pt>
    <dgm:pt modelId="{6E311B9A-5BAB-4453-ACB8-53A86A82D37A}" type="sibTrans" cxnId="{46DB0101-8852-42FE-9E37-DCEC857F582B}">
      <dgm:prSet/>
      <dgm:spPr/>
      <dgm:t>
        <a:bodyPr/>
        <a:lstStyle/>
        <a:p>
          <a:endParaRPr lang="en-MY"/>
        </a:p>
      </dgm:t>
    </dgm:pt>
    <dgm:pt modelId="{E60D2488-E3FF-451B-8E12-D881F7B4867B}" type="pres">
      <dgm:prSet presAssocID="{7355B04C-E0B7-497A-8E5A-2554BFDA0D00}" presName="layout" presStyleCnt="0">
        <dgm:presLayoutVars>
          <dgm:chMax/>
          <dgm:chPref/>
          <dgm:dir/>
          <dgm:resizeHandles/>
        </dgm:presLayoutVars>
      </dgm:prSet>
      <dgm:spPr/>
    </dgm:pt>
    <dgm:pt modelId="{E1FF353E-8818-4844-A857-750BADF9B1E7}" type="pres">
      <dgm:prSet presAssocID="{FFA0E018-0DA0-4B43-B0EA-DB1D69FFE387}" presName="root" presStyleCnt="0">
        <dgm:presLayoutVars>
          <dgm:chMax/>
          <dgm:chPref/>
        </dgm:presLayoutVars>
      </dgm:prSet>
      <dgm:spPr/>
    </dgm:pt>
    <dgm:pt modelId="{7F9A5EDD-B8FA-405B-AED5-C9B655EEFEE2}" type="pres">
      <dgm:prSet presAssocID="{FFA0E018-0DA0-4B43-B0EA-DB1D69FFE387}" presName="rootComposite" presStyleCnt="0">
        <dgm:presLayoutVars/>
      </dgm:prSet>
      <dgm:spPr/>
    </dgm:pt>
    <dgm:pt modelId="{E8124519-FB84-4CE2-BB69-189095827DB3}" type="pres">
      <dgm:prSet presAssocID="{FFA0E018-0DA0-4B43-B0EA-DB1D69FFE387}" presName="ParentAccent" presStyleLbl="alignNode1" presStyleIdx="0" presStyleCnt="2" custScaleX="105000" custLinFactNeighborX="-15015"/>
      <dgm:spPr/>
    </dgm:pt>
    <dgm:pt modelId="{E49E0880-5743-4BB1-9019-19E05247BC1C}" type="pres">
      <dgm:prSet presAssocID="{FFA0E018-0DA0-4B43-B0EA-DB1D69FFE387}" presName="ParentSmallAccent" presStyleLbl="fgAcc1" presStyleIdx="0" presStyleCnt="2" custLinFactX="-100000" custLinFactNeighborX="-101507"/>
      <dgm:spPr/>
    </dgm:pt>
    <dgm:pt modelId="{7689F9C2-339A-4B36-A43A-E76E124483BF}" type="pres">
      <dgm:prSet presAssocID="{FFA0E018-0DA0-4B43-B0EA-DB1D69FFE387}" presName="Parent" presStyleLbl="revTx" presStyleIdx="0" presStyleCnt="10" custScaleX="130093">
        <dgm:presLayoutVars>
          <dgm:chMax/>
          <dgm:chPref val="4"/>
          <dgm:bulletEnabled val="1"/>
        </dgm:presLayoutVars>
      </dgm:prSet>
      <dgm:spPr/>
    </dgm:pt>
    <dgm:pt modelId="{3F5A37CF-92B9-4318-BC25-A2411BC561D0}" type="pres">
      <dgm:prSet presAssocID="{FFA0E018-0DA0-4B43-B0EA-DB1D69FFE387}" presName="childShape" presStyleCnt="0">
        <dgm:presLayoutVars>
          <dgm:chMax val="0"/>
          <dgm:chPref val="0"/>
        </dgm:presLayoutVars>
      </dgm:prSet>
      <dgm:spPr/>
    </dgm:pt>
    <dgm:pt modelId="{B6CECEBB-A0AC-4C13-AE9D-572E0BB074D7}" type="pres">
      <dgm:prSet presAssocID="{557DA7CB-0B90-4BA0-A9E6-74C1716BDEB3}" presName="childComposite" presStyleCnt="0">
        <dgm:presLayoutVars>
          <dgm:chMax val="0"/>
          <dgm:chPref val="0"/>
        </dgm:presLayoutVars>
      </dgm:prSet>
      <dgm:spPr/>
    </dgm:pt>
    <dgm:pt modelId="{445C3164-DF4A-42D4-9D25-2EF32A75DEB7}" type="pres">
      <dgm:prSet presAssocID="{557DA7CB-0B90-4BA0-A9E6-74C1716BDEB3}" presName="ChildAccent" presStyleLbl="solidFgAcc1" presStyleIdx="0" presStyleCnt="8"/>
      <dgm:spPr/>
    </dgm:pt>
    <dgm:pt modelId="{1C169EC6-D161-46FC-8E05-B9B6BBB5DB10}" type="pres">
      <dgm:prSet presAssocID="{557DA7CB-0B90-4BA0-A9E6-74C1716BDEB3}" presName="Child" presStyleLbl="revTx" presStyleIdx="1" presStyleCnt="10">
        <dgm:presLayoutVars>
          <dgm:chMax val="0"/>
          <dgm:chPref val="0"/>
          <dgm:bulletEnabled val="1"/>
        </dgm:presLayoutVars>
      </dgm:prSet>
      <dgm:spPr/>
    </dgm:pt>
    <dgm:pt modelId="{95F73EEE-0644-4033-B887-5677366D95AB}" type="pres">
      <dgm:prSet presAssocID="{358689BC-5A41-42FF-B0A7-2DF7D48BB885}" presName="childComposite" presStyleCnt="0">
        <dgm:presLayoutVars>
          <dgm:chMax val="0"/>
          <dgm:chPref val="0"/>
        </dgm:presLayoutVars>
      </dgm:prSet>
      <dgm:spPr/>
    </dgm:pt>
    <dgm:pt modelId="{47379A81-0D02-47CE-A434-38AC30D39C0E}" type="pres">
      <dgm:prSet presAssocID="{358689BC-5A41-42FF-B0A7-2DF7D48BB885}" presName="ChildAccent" presStyleLbl="solidFgAcc1" presStyleIdx="1" presStyleCnt="8"/>
      <dgm:spPr/>
    </dgm:pt>
    <dgm:pt modelId="{A038EEAB-D9DE-432D-AF6F-EC5688E2C5F6}" type="pres">
      <dgm:prSet presAssocID="{358689BC-5A41-42FF-B0A7-2DF7D48BB885}" presName="Child" presStyleLbl="revTx" presStyleIdx="2" presStyleCnt="10">
        <dgm:presLayoutVars>
          <dgm:chMax val="0"/>
          <dgm:chPref val="0"/>
          <dgm:bulletEnabled val="1"/>
        </dgm:presLayoutVars>
      </dgm:prSet>
      <dgm:spPr/>
    </dgm:pt>
    <dgm:pt modelId="{B3ED7B79-452C-4BD1-9B57-DAF5A15F02AC}" type="pres">
      <dgm:prSet presAssocID="{1C9F6343-D3CC-4477-9C1F-2D2495BECEF4}" presName="childComposite" presStyleCnt="0">
        <dgm:presLayoutVars>
          <dgm:chMax val="0"/>
          <dgm:chPref val="0"/>
        </dgm:presLayoutVars>
      </dgm:prSet>
      <dgm:spPr/>
    </dgm:pt>
    <dgm:pt modelId="{022CE7B4-FB4E-45D5-8A7F-33AD8EF4F481}" type="pres">
      <dgm:prSet presAssocID="{1C9F6343-D3CC-4477-9C1F-2D2495BECEF4}" presName="ChildAccent" presStyleLbl="solidFgAcc1" presStyleIdx="2" presStyleCnt="8"/>
      <dgm:spPr/>
    </dgm:pt>
    <dgm:pt modelId="{0BC0E841-5632-4881-8DDE-E483F833BCAE}" type="pres">
      <dgm:prSet presAssocID="{1C9F6343-D3CC-4477-9C1F-2D2495BECEF4}" presName="Child" presStyleLbl="revTx" presStyleIdx="3" presStyleCnt="10">
        <dgm:presLayoutVars>
          <dgm:chMax val="0"/>
          <dgm:chPref val="0"/>
          <dgm:bulletEnabled val="1"/>
        </dgm:presLayoutVars>
      </dgm:prSet>
      <dgm:spPr/>
    </dgm:pt>
    <dgm:pt modelId="{E7B3865E-5F94-4F28-A157-EE434C1E038A}" type="pres">
      <dgm:prSet presAssocID="{5CF5478C-BDF3-4ACE-B931-432B1FBB08AA}" presName="childComposite" presStyleCnt="0">
        <dgm:presLayoutVars>
          <dgm:chMax val="0"/>
          <dgm:chPref val="0"/>
        </dgm:presLayoutVars>
      </dgm:prSet>
      <dgm:spPr/>
    </dgm:pt>
    <dgm:pt modelId="{07B7447E-4EA2-43F2-8CE8-8D9472CDDF8A}" type="pres">
      <dgm:prSet presAssocID="{5CF5478C-BDF3-4ACE-B931-432B1FBB08AA}" presName="ChildAccent" presStyleLbl="solidFgAcc1" presStyleIdx="3" presStyleCnt="8"/>
      <dgm:spPr/>
    </dgm:pt>
    <dgm:pt modelId="{E16295CA-51ED-4C56-A8E0-DA4A1B079349}" type="pres">
      <dgm:prSet presAssocID="{5CF5478C-BDF3-4ACE-B931-432B1FBB08AA}" presName="Child" presStyleLbl="revTx" presStyleIdx="4" presStyleCnt="10">
        <dgm:presLayoutVars>
          <dgm:chMax val="0"/>
          <dgm:chPref val="0"/>
          <dgm:bulletEnabled val="1"/>
        </dgm:presLayoutVars>
      </dgm:prSet>
      <dgm:spPr/>
    </dgm:pt>
    <dgm:pt modelId="{ED857D34-A198-45A5-B5EE-AABC127E9239}" type="pres">
      <dgm:prSet presAssocID="{9D2DFC54-969C-46DF-896A-88CFE8A62A46}" presName="childComposite" presStyleCnt="0">
        <dgm:presLayoutVars>
          <dgm:chMax val="0"/>
          <dgm:chPref val="0"/>
        </dgm:presLayoutVars>
      </dgm:prSet>
      <dgm:spPr/>
    </dgm:pt>
    <dgm:pt modelId="{241A69BF-AFF4-4327-AD18-1D898A09FC98}" type="pres">
      <dgm:prSet presAssocID="{9D2DFC54-969C-46DF-896A-88CFE8A62A46}" presName="ChildAccent" presStyleLbl="solidFgAcc1" presStyleIdx="4" presStyleCnt="8"/>
      <dgm:spPr/>
    </dgm:pt>
    <dgm:pt modelId="{D1ECE958-C38A-416C-93EF-B9899F3569AF}" type="pres">
      <dgm:prSet presAssocID="{9D2DFC54-969C-46DF-896A-88CFE8A62A46}" presName="Child" presStyleLbl="revTx" presStyleIdx="5" presStyleCnt="10">
        <dgm:presLayoutVars>
          <dgm:chMax val="0"/>
          <dgm:chPref val="0"/>
          <dgm:bulletEnabled val="1"/>
        </dgm:presLayoutVars>
      </dgm:prSet>
      <dgm:spPr/>
    </dgm:pt>
    <dgm:pt modelId="{C8419E32-07B5-4B22-BC36-F61DCC4B32A2}" type="pres">
      <dgm:prSet presAssocID="{DEBE11DA-70D6-4611-9A61-E9FCEBB40D3C}" presName="root" presStyleCnt="0">
        <dgm:presLayoutVars>
          <dgm:chMax/>
          <dgm:chPref/>
        </dgm:presLayoutVars>
      </dgm:prSet>
      <dgm:spPr/>
    </dgm:pt>
    <dgm:pt modelId="{6685E99D-DB5C-413D-988D-7C955F7762A7}" type="pres">
      <dgm:prSet presAssocID="{DEBE11DA-70D6-4611-9A61-E9FCEBB40D3C}" presName="rootComposite" presStyleCnt="0">
        <dgm:presLayoutVars/>
      </dgm:prSet>
      <dgm:spPr/>
    </dgm:pt>
    <dgm:pt modelId="{E2E626ED-0B2C-4D31-9A70-CB6A9A3F086F}" type="pres">
      <dgm:prSet presAssocID="{DEBE11DA-70D6-4611-9A61-E9FCEBB40D3C}" presName="ParentAccent" presStyleLbl="alignNode1" presStyleIdx="1" presStyleCnt="2"/>
      <dgm:spPr/>
    </dgm:pt>
    <dgm:pt modelId="{72E5EBE3-D9CC-4D8E-A5D9-557A6D600BD8}" type="pres">
      <dgm:prSet presAssocID="{DEBE11DA-70D6-4611-9A61-E9FCEBB40D3C}" presName="ParentSmallAccent" presStyleLbl="fgAcc1" presStyleIdx="1" presStyleCnt="2"/>
      <dgm:spPr/>
    </dgm:pt>
    <dgm:pt modelId="{DE48B964-5BB3-43A5-81F3-FC5446C02FA5}" type="pres">
      <dgm:prSet presAssocID="{DEBE11DA-70D6-4611-9A61-E9FCEBB40D3C}" presName="Parent" presStyleLbl="revTx" presStyleIdx="6" presStyleCnt="10">
        <dgm:presLayoutVars>
          <dgm:chMax/>
          <dgm:chPref val="4"/>
          <dgm:bulletEnabled val="1"/>
        </dgm:presLayoutVars>
      </dgm:prSet>
      <dgm:spPr/>
    </dgm:pt>
    <dgm:pt modelId="{624B8A94-057D-43E8-813F-1CB802F4B254}" type="pres">
      <dgm:prSet presAssocID="{DEBE11DA-70D6-4611-9A61-E9FCEBB40D3C}" presName="childShape" presStyleCnt="0">
        <dgm:presLayoutVars>
          <dgm:chMax val="0"/>
          <dgm:chPref val="0"/>
        </dgm:presLayoutVars>
      </dgm:prSet>
      <dgm:spPr/>
    </dgm:pt>
    <dgm:pt modelId="{7748CAFF-8E7D-4C1D-A546-310204362ED3}" type="pres">
      <dgm:prSet presAssocID="{B935763E-9708-43F7-AC67-DA90E5197223}" presName="childComposite" presStyleCnt="0">
        <dgm:presLayoutVars>
          <dgm:chMax val="0"/>
          <dgm:chPref val="0"/>
        </dgm:presLayoutVars>
      </dgm:prSet>
      <dgm:spPr/>
    </dgm:pt>
    <dgm:pt modelId="{7CAC1C80-28A7-4E3C-80CB-B94267F5F11B}" type="pres">
      <dgm:prSet presAssocID="{B935763E-9708-43F7-AC67-DA90E5197223}" presName="ChildAccent" presStyleLbl="solidFgAcc1" presStyleIdx="5" presStyleCnt="8"/>
      <dgm:spPr/>
    </dgm:pt>
    <dgm:pt modelId="{7157EE10-EBAB-4BE0-8E8B-10ECE767E893}" type="pres">
      <dgm:prSet presAssocID="{B935763E-9708-43F7-AC67-DA90E5197223}" presName="Child" presStyleLbl="revTx" presStyleIdx="7" presStyleCnt="10">
        <dgm:presLayoutVars>
          <dgm:chMax val="0"/>
          <dgm:chPref val="0"/>
          <dgm:bulletEnabled val="1"/>
        </dgm:presLayoutVars>
      </dgm:prSet>
      <dgm:spPr/>
    </dgm:pt>
    <dgm:pt modelId="{607A627A-CD16-4135-A303-B627D719D993}" type="pres">
      <dgm:prSet presAssocID="{E9615A5F-F542-44FE-B2E1-0620BF854E65}" presName="childComposite" presStyleCnt="0">
        <dgm:presLayoutVars>
          <dgm:chMax val="0"/>
          <dgm:chPref val="0"/>
        </dgm:presLayoutVars>
      </dgm:prSet>
      <dgm:spPr/>
    </dgm:pt>
    <dgm:pt modelId="{F6B2A061-843A-4BF9-9872-938BB0B0EEC7}" type="pres">
      <dgm:prSet presAssocID="{E9615A5F-F542-44FE-B2E1-0620BF854E65}" presName="ChildAccent" presStyleLbl="solidFgAcc1" presStyleIdx="6" presStyleCnt="8"/>
      <dgm:spPr/>
    </dgm:pt>
    <dgm:pt modelId="{44A1A5DE-8DC5-4E9B-80E7-C457074BF8B6}" type="pres">
      <dgm:prSet presAssocID="{E9615A5F-F542-44FE-B2E1-0620BF854E65}" presName="Child" presStyleLbl="revTx" presStyleIdx="8" presStyleCnt="10">
        <dgm:presLayoutVars>
          <dgm:chMax val="0"/>
          <dgm:chPref val="0"/>
          <dgm:bulletEnabled val="1"/>
        </dgm:presLayoutVars>
      </dgm:prSet>
      <dgm:spPr/>
    </dgm:pt>
    <dgm:pt modelId="{0ABA20C5-74FB-460C-B5FD-841DD9E80024}" type="pres">
      <dgm:prSet presAssocID="{9AC9EE9E-C348-4D84-841E-59568629A1D7}" presName="childComposite" presStyleCnt="0">
        <dgm:presLayoutVars>
          <dgm:chMax val="0"/>
          <dgm:chPref val="0"/>
        </dgm:presLayoutVars>
      </dgm:prSet>
      <dgm:spPr/>
    </dgm:pt>
    <dgm:pt modelId="{AEC244FA-4F38-4377-9FD5-A3066B7E3F03}" type="pres">
      <dgm:prSet presAssocID="{9AC9EE9E-C348-4D84-841E-59568629A1D7}" presName="ChildAccent" presStyleLbl="solidFgAcc1" presStyleIdx="7" presStyleCnt="8"/>
      <dgm:spPr/>
    </dgm:pt>
    <dgm:pt modelId="{E310BC5B-87F1-40B5-A766-CB087D5ABC22}" type="pres">
      <dgm:prSet presAssocID="{9AC9EE9E-C348-4D84-841E-59568629A1D7}" presName="Child" presStyleLbl="revTx" presStyleIdx="9" presStyleCnt="10">
        <dgm:presLayoutVars>
          <dgm:chMax val="0"/>
          <dgm:chPref val="0"/>
          <dgm:bulletEnabled val="1"/>
        </dgm:presLayoutVars>
      </dgm:prSet>
      <dgm:spPr/>
    </dgm:pt>
  </dgm:ptLst>
  <dgm:cxnLst>
    <dgm:cxn modelId="{46DB0101-8852-42FE-9E37-DCEC857F582B}" srcId="{FFA0E018-0DA0-4B43-B0EA-DB1D69FFE387}" destId="{9D2DFC54-969C-46DF-896A-88CFE8A62A46}" srcOrd="4" destOrd="0" parTransId="{352588A3-D938-4760-A286-F3D6285639B7}" sibTransId="{6E311B9A-5BAB-4453-ACB8-53A86A82D37A}"/>
    <dgm:cxn modelId="{83C13404-675E-4166-B08C-EA1EF41965C8}" type="presOf" srcId="{9AC9EE9E-C348-4D84-841E-59568629A1D7}" destId="{E310BC5B-87F1-40B5-A766-CB087D5ABC22}" srcOrd="0" destOrd="0" presId="urn:microsoft.com/office/officeart/2008/layout/SquareAccentList"/>
    <dgm:cxn modelId="{A522CA12-5FA3-4AA4-BA4B-50588A140433}" srcId="{FFA0E018-0DA0-4B43-B0EA-DB1D69FFE387}" destId="{1C9F6343-D3CC-4477-9C1F-2D2495BECEF4}" srcOrd="2" destOrd="0" parTransId="{BE354DB0-1A78-47E3-ABFD-30FEE0820B14}" sibTransId="{DF01FF39-4CB3-4E47-9BC4-4DDC516FAC75}"/>
    <dgm:cxn modelId="{0455B71D-F0B5-4399-B6F6-651C3395845B}" srcId="{FFA0E018-0DA0-4B43-B0EA-DB1D69FFE387}" destId="{557DA7CB-0B90-4BA0-A9E6-74C1716BDEB3}" srcOrd="0" destOrd="0" parTransId="{FDE36852-709B-42D5-966F-5C745EB339C1}" sibTransId="{29A8967B-7401-41E9-84A6-71F5880A808F}"/>
    <dgm:cxn modelId="{9B78572B-8AC4-46A9-8D8B-FA2B070DA9B6}" type="presOf" srcId="{358689BC-5A41-42FF-B0A7-2DF7D48BB885}" destId="{A038EEAB-D9DE-432D-AF6F-EC5688E2C5F6}" srcOrd="0" destOrd="0" presId="urn:microsoft.com/office/officeart/2008/layout/SquareAccentList"/>
    <dgm:cxn modelId="{D8DBE93F-91E1-41F3-AEFA-164B0B52F431}" type="presOf" srcId="{B935763E-9708-43F7-AC67-DA90E5197223}" destId="{7157EE10-EBAB-4BE0-8E8B-10ECE767E893}" srcOrd="0" destOrd="0" presId="urn:microsoft.com/office/officeart/2008/layout/SquareAccentList"/>
    <dgm:cxn modelId="{7223A35E-5BAB-4938-AE2D-8377D5A88848}" type="presOf" srcId="{5CF5478C-BDF3-4ACE-B931-432B1FBB08AA}" destId="{E16295CA-51ED-4C56-A8E0-DA4A1B079349}" srcOrd="0" destOrd="0" presId="urn:microsoft.com/office/officeart/2008/layout/SquareAccentList"/>
    <dgm:cxn modelId="{3BE52A68-DF48-4868-B321-85FF9D23E2A9}" type="presOf" srcId="{9D2DFC54-969C-46DF-896A-88CFE8A62A46}" destId="{D1ECE958-C38A-416C-93EF-B9899F3569AF}" srcOrd="0" destOrd="0" presId="urn:microsoft.com/office/officeart/2008/layout/SquareAccentList"/>
    <dgm:cxn modelId="{6099E348-B8B5-44DC-9A78-D300B3CB2EAA}" srcId="{DEBE11DA-70D6-4611-9A61-E9FCEBB40D3C}" destId="{B935763E-9708-43F7-AC67-DA90E5197223}" srcOrd="0" destOrd="0" parTransId="{867084AB-03DB-4B3F-87BC-D4F21FF000FC}" sibTransId="{C8F5A74D-6C6D-4D56-B87C-5DAA037B7D9A}"/>
    <dgm:cxn modelId="{52880369-52FF-4B96-89CD-20D0507BCCD8}" srcId="{DEBE11DA-70D6-4611-9A61-E9FCEBB40D3C}" destId="{9AC9EE9E-C348-4D84-841E-59568629A1D7}" srcOrd="2" destOrd="0" parTransId="{0C6942EE-9E8E-4A17-88C8-CCB91BE89CD7}" sibTransId="{8F2ABBA1-E6B9-4211-9A5F-EF59BFF7C88C}"/>
    <dgm:cxn modelId="{6B400F4B-DA4B-417E-BC34-CD710B2491A4}" type="presOf" srcId="{7355B04C-E0B7-497A-8E5A-2554BFDA0D00}" destId="{E60D2488-E3FF-451B-8E12-D881F7B4867B}" srcOrd="0" destOrd="0" presId="urn:microsoft.com/office/officeart/2008/layout/SquareAccentList"/>
    <dgm:cxn modelId="{B7FF9C77-6633-49E8-A6D1-F1219821C20D}" type="presOf" srcId="{DEBE11DA-70D6-4611-9A61-E9FCEBB40D3C}" destId="{DE48B964-5BB3-43A5-81F3-FC5446C02FA5}" srcOrd="0" destOrd="0" presId="urn:microsoft.com/office/officeart/2008/layout/SquareAccentList"/>
    <dgm:cxn modelId="{B9C82B7A-1564-4AE6-A989-150B64A3FFDC}" type="presOf" srcId="{557DA7CB-0B90-4BA0-A9E6-74C1716BDEB3}" destId="{1C169EC6-D161-46FC-8E05-B9B6BBB5DB10}" srcOrd="0" destOrd="0" presId="urn:microsoft.com/office/officeart/2008/layout/SquareAccentList"/>
    <dgm:cxn modelId="{5BDE7D96-6E11-4248-A8C9-1FDE0857DA8C}" type="presOf" srcId="{FFA0E018-0DA0-4B43-B0EA-DB1D69FFE387}" destId="{7689F9C2-339A-4B36-A43A-E76E124483BF}" srcOrd="0" destOrd="0" presId="urn:microsoft.com/office/officeart/2008/layout/SquareAccentList"/>
    <dgm:cxn modelId="{7B9124A8-92FC-4F17-A155-134311BA2E7B}" srcId="{FFA0E018-0DA0-4B43-B0EA-DB1D69FFE387}" destId="{358689BC-5A41-42FF-B0A7-2DF7D48BB885}" srcOrd="1" destOrd="0" parTransId="{0757AB1F-AD8D-48C5-B675-0BA83058704F}" sibTransId="{6C5B4615-1567-42BA-A1EF-C34F4777061A}"/>
    <dgm:cxn modelId="{8775E2BB-4FC4-4DAE-A64B-2C4AA87C01DD}" srcId="{FFA0E018-0DA0-4B43-B0EA-DB1D69FFE387}" destId="{5CF5478C-BDF3-4ACE-B931-432B1FBB08AA}" srcOrd="3" destOrd="0" parTransId="{E26F479E-F5A1-4267-8567-5259EBD58300}" sibTransId="{60EA16B6-DF78-4104-B218-F0E735FABCA7}"/>
    <dgm:cxn modelId="{6EC5EDC0-26A0-44A6-8205-A9D65EE6F556}" srcId="{7355B04C-E0B7-497A-8E5A-2554BFDA0D00}" destId="{DEBE11DA-70D6-4611-9A61-E9FCEBB40D3C}" srcOrd="1" destOrd="0" parTransId="{D8CC9EA8-9338-4D37-8A8B-D0E074ACDE6E}" sibTransId="{38FEBB5A-A1CF-4F8D-A4E9-713080B1F710}"/>
    <dgm:cxn modelId="{B155A0D9-58D3-4E19-9955-CC56929AC035}" type="presOf" srcId="{1C9F6343-D3CC-4477-9C1F-2D2495BECEF4}" destId="{0BC0E841-5632-4881-8DDE-E483F833BCAE}" srcOrd="0" destOrd="0" presId="urn:microsoft.com/office/officeart/2008/layout/SquareAccentList"/>
    <dgm:cxn modelId="{97877EDA-CE79-4AFA-B085-D588C95E3410}" type="presOf" srcId="{E9615A5F-F542-44FE-B2E1-0620BF854E65}" destId="{44A1A5DE-8DC5-4E9B-80E7-C457074BF8B6}" srcOrd="0" destOrd="0" presId="urn:microsoft.com/office/officeart/2008/layout/SquareAccentList"/>
    <dgm:cxn modelId="{2AA0E1EB-9907-4089-AD72-4D8DDAB354E3}" srcId="{7355B04C-E0B7-497A-8E5A-2554BFDA0D00}" destId="{FFA0E018-0DA0-4B43-B0EA-DB1D69FFE387}" srcOrd="0" destOrd="0" parTransId="{485E5AFD-0E6B-4997-A5AD-73F33DE6FEE3}" sibTransId="{E3EBF38E-DFA2-4588-A498-05961CF914BE}"/>
    <dgm:cxn modelId="{351DF7F1-D425-4F53-A8E1-3CD28E918688}" srcId="{DEBE11DA-70D6-4611-9A61-E9FCEBB40D3C}" destId="{E9615A5F-F542-44FE-B2E1-0620BF854E65}" srcOrd="1" destOrd="0" parTransId="{ECBFA5F6-E2BA-4D81-810C-C2D2ED6EE32D}" sibTransId="{FCBA2116-515F-4A11-8113-F255046F08FB}"/>
    <dgm:cxn modelId="{D8C7215E-8E7D-4082-8A79-F5F05B85C961}" type="presParOf" srcId="{E60D2488-E3FF-451B-8E12-D881F7B4867B}" destId="{E1FF353E-8818-4844-A857-750BADF9B1E7}" srcOrd="0" destOrd="0" presId="urn:microsoft.com/office/officeart/2008/layout/SquareAccentList"/>
    <dgm:cxn modelId="{1E04C6FF-C605-4225-A2A4-71202C11D60C}" type="presParOf" srcId="{E1FF353E-8818-4844-A857-750BADF9B1E7}" destId="{7F9A5EDD-B8FA-405B-AED5-C9B655EEFEE2}" srcOrd="0" destOrd="0" presId="urn:microsoft.com/office/officeart/2008/layout/SquareAccentList"/>
    <dgm:cxn modelId="{AE8F328F-BFBC-4ABA-A8EB-8A4A83C805AD}" type="presParOf" srcId="{7F9A5EDD-B8FA-405B-AED5-C9B655EEFEE2}" destId="{E8124519-FB84-4CE2-BB69-189095827DB3}" srcOrd="0" destOrd="0" presId="urn:microsoft.com/office/officeart/2008/layout/SquareAccentList"/>
    <dgm:cxn modelId="{C5DECA18-D311-45D0-9503-E7EA6E7C449B}" type="presParOf" srcId="{7F9A5EDD-B8FA-405B-AED5-C9B655EEFEE2}" destId="{E49E0880-5743-4BB1-9019-19E05247BC1C}" srcOrd="1" destOrd="0" presId="urn:microsoft.com/office/officeart/2008/layout/SquareAccentList"/>
    <dgm:cxn modelId="{557F979D-D3E3-4DB6-BB37-EB1868D55B10}" type="presParOf" srcId="{7F9A5EDD-B8FA-405B-AED5-C9B655EEFEE2}" destId="{7689F9C2-339A-4B36-A43A-E76E124483BF}" srcOrd="2" destOrd="0" presId="urn:microsoft.com/office/officeart/2008/layout/SquareAccentList"/>
    <dgm:cxn modelId="{72E9571D-A34F-44FB-8A15-C71C3BE65EF0}" type="presParOf" srcId="{E1FF353E-8818-4844-A857-750BADF9B1E7}" destId="{3F5A37CF-92B9-4318-BC25-A2411BC561D0}" srcOrd="1" destOrd="0" presId="urn:microsoft.com/office/officeart/2008/layout/SquareAccentList"/>
    <dgm:cxn modelId="{EE3F83AC-BF0F-41DE-A7E1-D42E267CBFB1}" type="presParOf" srcId="{3F5A37CF-92B9-4318-BC25-A2411BC561D0}" destId="{B6CECEBB-A0AC-4C13-AE9D-572E0BB074D7}" srcOrd="0" destOrd="0" presId="urn:microsoft.com/office/officeart/2008/layout/SquareAccentList"/>
    <dgm:cxn modelId="{964B68ED-6796-430E-8511-B130028F8D81}" type="presParOf" srcId="{B6CECEBB-A0AC-4C13-AE9D-572E0BB074D7}" destId="{445C3164-DF4A-42D4-9D25-2EF32A75DEB7}" srcOrd="0" destOrd="0" presId="urn:microsoft.com/office/officeart/2008/layout/SquareAccentList"/>
    <dgm:cxn modelId="{967EE16E-2D4D-4C94-B87A-961026F6392C}" type="presParOf" srcId="{B6CECEBB-A0AC-4C13-AE9D-572E0BB074D7}" destId="{1C169EC6-D161-46FC-8E05-B9B6BBB5DB10}" srcOrd="1" destOrd="0" presId="urn:microsoft.com/office/officeart/2008/layout/SquareAccentList"/>
    <dgm:cxn modelId="{DCAB0398-DCBC-44DB-A9F9-59CD85F28783}" type="presParOf" srcId="{3F5A37CF-92B9-4318-BC25-A2411BC561D0}" destId="{95F73EEE-0644-4033-B887-5677366D95AB}" srcOrd="1" destOrd="0" presId="urn:microsoft.com/office/officeart/2008/layout/SquareAccentList"/>
    <dgm:cxn modelId="{71AFFC3C-4D08-486C-BC38-685477654CB7}" type="presParOf" srcId="{95F73EEE-0644-4033-B887-5677366D95AB}" destId="{47379A81-0D02-47CE-A434-38AC30D39C0E}" srcOrd="0" destOrd="0" presId="urn:microsoft.com/office/officeart/2008/layout/SquareAccentList"/>
    <dgm:cxn modelId="{64063749-A302-4624-9EB1-C4B841952D59}" type="presParOf" srcId="{95F73EEE-0644-4033-B887-5677366D95AB}" destId="{A038EEAB-D9DE-432D-AF6F-EC5688E2C5F6}" srcOrd="1" destOrd="0" presId="urn:microsoft.com/office/officeart/2008/layout/SquareAccentList"/>
    <dgm:cxn modelId="{F02E616B-9E0C-4397-B3CE-6AF3B2E86367}" type="presParOf" srcId="{3F5A37CF-92B9-4318-BC25-A2411BC561D0}" destId="{B3ED7B79-452C-4BD1-9B57-DAF5A15F02AC}" srcOrd="2" destOrd="0" presId="urn:microsoft.com/office/officeart/2008/layout/SquareAccentList"/>
    <dgm:cxn modelId="{5B5DE5FA-4F46-4269-B949-D3C64C456ADA}" type="presParOf" srcId="{B3ED7B79-452C-4BD1-9B57-DAF5A15F02AC}" destId="{022CE7B4-FB4E-45D5-8A7F-33AD8EF4F481}" srcOrd="0" destOrd="0" presId="urn:microsoft.com/office/officeart/2008/layout/SquareAccentList"/>
    <dgm:cxn modelId="{CCAC1F44-27A2-4C5F-A750-7EEB49094A1B}" type="presParOf" srcId="{B3ED7B79-452C-4BD1-9B57-DAF5A15F02AC}" destId="{0BC0E841-5632-4881-8DDE-E483F833BCAE}" srcOrd="1" destOrd="0" presId="urn:microsoft.com/office/officeart/2008/layout/SquareAccentList"/>
    <dgm:cxn modelId="{A2E7F02F-9434-4E3A-B857-A7C7F1FB1C40}" type="presParOf" srcId="{3F5A37CF-92B9-4318-BC25-A2411BC561D0}" destId="{E7B3865E-5F94-4F28-A157-EE434C1E038A}" srcOrd="3" destOrd="0" presId="urn:microsoft.com/office/officeart/2008/layout/SquareAccentList"/>
    <dgm:cxn modelId="{595568B1-5FF1-428F-A7C7-AC93ABEF2819}" type="presParOf" srcId="{E7B3865E-5F94-4F28-A157-EE434C1E038A}" destId="{07B7447E-4EA2-43F2-8CE8-8D9472CDDF8A}" srcOrd="0" destOrd="0" presId="urn:microsoft.com/office/officeart/2008/layout/SquareAccentList"/>
    <dgm:cxn modelId="{B9FB67E4-5146-4D03-9F21-27DAEA569420}" type="presParOf" srcId="{E7B3865E-5F94-4F28-A157-EE434C1E038A}" destId="{E16295CA-51ED-4C56-A8E0-DA4A1B079349}" srcOrd="1" destOrd="0" presId="urn:microsoft.com/office/officeart/2008/layout/SquareAccentList"/>
    <dgm:cxn modelId="{70B8FE5A-A430-4A96-878A-49E636264E05}" type="presParOf" srcId="{3F5A37CF-92B9-4318-BC25-A2411BC561D0}" destId="{ED857D34-A198-45A5-B5EE-AABC127E9239}" srcOrd="4" destOrd="0" presId="urn:microsoft.com/office/officeart/2008/layout/SquareAccentList"/>
    <dgm:cxn modelId="{46B35169-4DAF-48A5-AD87-6C7CF9446B04}" type="presParOf" srcId="{ED857D34-A198-45A5-B5EE-AABC127E9239}" destId="{241A69BF-AFF4-4327-AD18-1D898A09FC98}" srcOrd="0" destOrd="0" presId="urn:microsoft.com/office/officeart/2008/layout/SquareAccentList"/>
    <dgm:cxn modelId="{BDC9D9C7-84AB-4F64-AFE7-779952CC2DC2}" type="presParOf" srcId="{ED857D34-A198-45A5-B5EE-AABC127E9239}" destId="{D1ECE958-C38A-416C-93EF-B9899F3569AF}" srcOrd="1" destOrd="0" presId="urn:microsoft.com/office/officeart/2008/layout/SquareAccentList"/>
    <dgm:cxn modelId="{437635BD-BB84-4AE8-9F64-177BCB3721F0}" type="presParOf" srcId="{E60D2488-E3FF-451B-8E12-D881F7B4867B}" destId="{C8419E32-07B5-4B22-BC36-F61DCC4B32A2}" srcOrd="1" destOrd="0" presId="urn:microsoft.com/office/officeart/2008/layout/SquareAccentList"/>
    <dgm:cxn modelId="{F22682F0-D93A-49D7-9340-4BDC4A5440E4}" type="presParOf" srcId="{C8419E32-07B5-4B22-BC36-F61DCC4B32A2}" destId="{6685E99D-DB5C-413D-988D-7C955F7762A7}" srcOrd="0" destOrd="0" presId="urn:microsoft.com/office/officeart/2008/layout/SquareAccentList"/>
    <dgm:cxn modelId="{09B7C9AF-CD30-4FAD-A994-C13F388680A2}" type="presParOf" srcId="{6685E99D-DB5C-413D-988D-7C955F7762A7}" destId="{E2E626ED-0B2C-4D31-9A70-CB6A9A3F086F}" srcOrd="0" destOrd="0" presId="urn:microsoft.com/office/officeart/2008/layout/SquareAccentList"/>
    <dgm:cxn modelId="{72FE3B95-4EA5-4AD6-A869-E16B970EC078}" type="presParOf" srcId="{6685E99D-DB5C-413D-988D-7C955F7762A7}" destId="{72E5EBE3-D9CC-4D8E-A5D9-557A6D600BD8}" srcOrd="1" destOrd="0" presId="urn:microsoft.com/office/officeart/2008/layout/SquareAccentList"/>
    <dgm:cxn modelId="{DCA7DEEF-58B4-48AC-870B-35402F6B49F0}" type="presParOf" srcId="{6685E99D-DB5C-413D-988D-7C955F7762A7}" destId="{DE48B964-5BB3-43A5-81F3-FC5446C02FA5}" srcOrd="2" destOrd="0" presId="urn:microsoft.com/office/officeart/2008/layout/SquareAccentList"/>
    <dgm:cxn modelId="{D095E76B-E7F3-4ED2-BB21-F1D8B0996A88}" type="presParOf" srcId="{C8419E32-07B5-4B22-BC36-F61DCC4B32A2}" destId="{624B8A94-057D-43E8-813F-1CB802F4B254}" srcOrd="1" destOrd="0" presId="urn:microsoft.com/office/officeart/2008/layout/SquareAccentList"/>
    <dgm:cxn modelId="{D6E05C54-74DB-4955-BC2A-B40B4C5440CB}" type="presParOf" srcId="{624B8A94-057D-43E8-813F-1CB802F4B254}" destId="{7748CAFF-8E7D-4C1D-A546-310204362ED3}" srcOrd="0" destOrd="0" presId="urn:microsoft.com/office/officeart/2008/layout/SquareAccentList"/>
    <dgm:cxn modelId="{FE6B035E-3960-4FFF-BF7B-02D1AA4D4A6B}" type="presParOf" srcId="{7748CAFF-8E7D-4C1D-A546-310204362ED3}" destId="{7CAC1C80-28A7-4E3C-80CB-B94267F5F11B}" srcOrd="0" destOrd="0" presId="urn:microsoft.com/office/officeart/2008/layout/SquareAccentList"/>
    <dgm:cxn modelId="{E3AE3F27-982B-4E74-B240-8C61158F0288}" type="presParOf" srcId="{7748CAFF-8E7D-4C1D-A546-310204362ED3}" destId="{7157EE10-EBAB-4BE0-8E8B-10ECE767E893}" srcOrd="1" destOrd="0" presId="urn:microsoft.com/office/officeart/2008/layout/SquareAccentList"/>
    <dgm:cxn modelId="{5513DE79-5BD1-48D7-ACB8-D5E5A4FA671D}" type="presParOf" srcId="{624B8A94-057D-43E8-813F-1CB802F4B254}" destId="{607A627A-CD16-4135-A303-B627D719D993}" srcOrd="1" destOrd="0" presId="urn:microsoft.com/office/officeart/2008/layout/SquareAccentList"/>
    <dgm:cxn modelId="{A449A522-764A-43D2-BF76-0E9BD9F73C5F}" type="presParOf" srcId="{607A627A-CD16-4135-A303-B627D719D993}" destId="{F6B2A061-843A-4BF9-9872-938BB0B0EEC7}" srcOrd="0" destOrd="0" presId="urn:microsoft.com/office/officeart/2008/layout/SquareAccentList"/>
    <dgm:cxn modelId="{4D1701EC-6601-48FC-BEC6-4D8740F13673}" type="presParOf" srcId="{607A627A-CD16-4135-A303-B627D719D993}" destId="{44A1A5DE-8DC5-4E9B-80E7-C457074BF8B6}" srcOrd="1" destOrd="0" presId="urn:microsoft.com/office/officeart/2008/layout/SquareAccentList"/>
    <dgm:cxn modelId="{9736196F-C79A-4F87-8C6E-E88F014BB93A}" type="presParOf" srcId="{624B8A94-057D-43E8-813F-1CB802F4B254}" destId="{0ABA20C5-74FB-460C-B5FD-841DD9E80024}" srcOrd="2" destOrd="0" presId="urn:microsoft.com/office/officeart/2008/layout/SquareAccentList"/>
    <dgm:cxn modelId="{466D14AA-A5B0-4BFF-8DE8-971648B32884}" type="presParOf" srcId="{0ABA20C5-74FB-460C-B5FD-841DD9E80024}" destId="{AEC244FA-4F38-4377-9FD5-A3066B7E3F03}" srcOrd="0" destOrd="0" presId="urn:microsoft.com/office/officeart/2008/layout/SquareAccentList"/>
    <dgm:cxn modelId="{3DC3DF9C-CB46-434E-928A-2ED1002A62A4}" type="presParOf" srcId="{0ABA20C5-74FB-460C-B5FD-841DD9E80024}" destId="{E310BC5B-87F1-40B5-A766-CB087D5ABC22}"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E8D8A-69F5-4F9E-993C-0E1E11CDE242}">
      <dsp:nvSpPr>
        <dsp:cNvPr id="0" name=""/>
        <dsp:cNvSpPr/>
      </dsp:nvSpPr>
      <dsp:spPr>
        <a:xfrm>
          <a:off x="-5125972" y="-785230"/>
          <a:ext cx="6104361" cy="6104361"/>
        </a:xfrm>
        <a:prstGeom prst="blockArc">
          <a:avLst>
            <a:gd name="adj1" fmla="val 18900000"/>
            <a:gd name="adj2" fmla="val 2700000"/>
            <a:gd name="adj3" fmla="val 35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546B09-B115-4D67-BFF5-A33D5B667DAB}">
      <dsp:nvSpPr>
        <dsp:cNvPr id="0" name=""/>
        <dsp:cNvSpPr/>
      </dsp:nvSpPr>
      <dsp:spPr>
        <a:xfrm>
          <a:off x="364938" y="238755"/>
          <a:ext cx="5884455" cy="4773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880" tIns="45720" rIns="45720" bIns="45720" numCol="1" spcCol="1270" anchor="ctr" anchorCtr="0">
          <a:noAutofit/>
        </a:bodyPr>
        <a:lstStyle/>
        <a:p>
          <a:pPr marL="0" lvl="0" indent="0" algn="l" defTabSz="800100">
            <a:lnSpc>
              <a:spcPct val="90000"/>
            </a:lnSpc>
            <a:spcBef>
              <a:spcPct val="0"/>
            </a:spcBef>
            <a:spcAft>
              <a:spcPct val="35000"/>
            </a:spcAft>
            <a:buNone/>
          </a:pPr>
          <a:r>
            <a:rPr lang="en-MY" sz="1800" kern="1200" dirty="0">
              <a:latin typeface="Arial" panose="020B0604020202020204" pitchFamily="34" charset="0"/>
              <a:cs typeface="Arial" panose="020B0604020202020204" pitchFamily="34" charset="0"/>
            </a:rPr>
            <a:t>Harvard Style Referencing*</a:t>
          </a:r>
        </a:p>
      </dsp:txBody>
      <dsp:txXfrm>
        <a:off x="364938" y="238755"/>
        <a:ext cx="5884455" cy="477328"/>
      </dsp:txXfrm>
    </dsp:sp>
    <dsp:sp modelId="{AC856B87-2E92-4ED3-9D88-D84430BAE285}">
      <dsp:nvSpPr>
        <dsp:cNvPr id="0" name=""/>
        <dsp:cNvSpPr/>
      </dsp:nvSpPr>
      <dsp:spPr>
        <a:xfrm>
          <a:off x="66608" y="179089"/>
          <a:ext cx="596661" cy="5966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431AAA-0943-46F2-9377-FD70D0C097B9}">
      <dsp:nvSpPr>
        <dsp:cNvPr id="0" name=""/>
        <dsp:cNvSpPr/>
      </dsp:nvSpPr>
      <dsp:spPr>
        <a:xfrm>
          <a:off x="757574" y="954657"/>
          <a:ext cx="5491819" cy="4773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880" tIns="45720" rIns="45720" bIns="45720" numCol="1" spcCol="1270" anchor="ctr" anchorCtr="0">
          <a:noAutofit/>
        </a:bodyPr>
        <a:lstStyle/>
        <a:p>
          <a:pPr marL="0" lvl="0" indent="0" algn="l" defTabSz="800100">
            <a:lnSpc>
              <a:spcPct val="90000"/>
            </a:lnSpc>
            <a:spcBef>
              <a:spcPct val="0"/>
            </a:spcBef>
            <a:spcAft>
              <a:spcPct val="35000"/>
            </a:spcAft>
            <a:buNone/>
          </a:pPr>
          <a:r>
            <a:rPr lang="en-MY" sz="1800" kern="1200" dirty="0">
              <a:latin typeface="Arial" panose="020B0604020202020204" pitchFamily="34" charset="0"/>
              <a:cs typeface="Arial" panose="020B0604020202020204" pitchFamily="34" charset="0"/>
            </a:rPr>
            <a:t>American Psychological Association (APA) Style*</a:t>
          </a:r>
        </a:p>
      </dsp:txBody>
      <dsp:txXfrm>
        <a:off x="757574" y="954657"/>
        <a:ext cx="5491819" cy="477328"/>
      </dsp:txXfrm>
    </dsp:sp>
    <dsp:sp modelId="{FD7924FA-F715-4C9D-A9FB-5B9BB06119DD}">
      <dsp:nvSpPr>
        <dsp:cNvPr id="0" name=""/>
        <dsp:cNvSpPr/>
      </dsp:nvSpPr>
      <dsp:spPr>
        <a:xfrm>
          <a:off x="459243" y="894991"/>
          <a:ext cx="596661" cy="5966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D619C1-7DCF-4A48-9537-EA3526E1256A}">
      <dsp:nvSpPr>
        <dsp:cNvPr id="0" name=""/>
        <dsp:cNvSpPr/>
      </dsp:nvSpPr>
      <dsp:spPr>
        <a:xfrm>
          <a:off x="937116" y="1670560"/>
          <a:ext cx="5312277" cy="4773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880" tIns="45720" rIns="45720" bIns="45720" numCol="1" spcCol="1270" anchor="ctr" anchorCtr="0">
          <a:noAutofit/>
        </a:bodyPr>
        <a:lstStyle/>
        <a:p>
          <a:pPr marL="0" lvl="0" indent="0" algn="l" defTabSz="800100">
            <a:lnSpc>
              <a:spcPct val="90000"/>
            </a:lnSpc>
            <a:spcBef>
              <a:spcPct val="0"/>
            </a:spcBef>
            <a:spcAft>
              <a:spcPct val="35000"/>
            </a:spcAft>
            <a:buNone/>
          </a:pPr>
          <a:r>
            <a:rPr lang="en-MY" sz="1800" kern="1200" dirty="0">
              <a:latin typeface="Arial" panose="020B0604020202020204" pitchFamily="34" charset="0"/>
              <a:cs typeface="Arial" panose="020B0604020202020204" pitchFamily="34" charset="0"/>
            </a:rPr>
            <a:t>Vancouver Referencing Style*</a:t>
          </a:r>
        </a:p>
      </dsp:txBody>
      <dsp:txXfrm>
        <a:off x="937116" y="1670560"/>
        <a:ext cx="5312277" cy="477328"/>
      </dsp:txXfrm>
    </dsp:sp>
    <dsp:sp modelId="{01488A0D-7DB0-4AC6-81B2-2C1D744FF611}">
      <dsp:nvSpPr>
        <dsp:cNvPr id="0" name=""/>
        <dsp:cNvSpPr/>
      </dsp:nvSpPr>
      <dsp:spPr>
        <a:xfrm>
          <a:off x="638786" y="1610894"/>
          <a:ext cx="596661" cy="5966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CF78B4-7694-4FA6-A4CF-F6E135AE09C1}">
      <dsp:nvSpPr>
        <dsp:cNvPr id="0" name=""/>
        <dsp:cNvSpPr/>
      </dsp:nvSpPr>
      <dsp:spPr>
        <a:xfrm>
          <a:off x="937116" y="2386010"/>
          <a:ext cx="5312277" cy="4773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880" tIns="45720" rIns="45720" bIns="45720" numCol="1" spcCol="1270" anchor="ctr" anchorCtr="0">
          <a:noAutofit/>
        </a:bodyPr>
        <a:lstStyle/>
        <a:p>
          <a:pPr marL="0" lvl="0" indent="0" algn="l" defTabSz="800100">
            <a:lnSpc>
              <a:spcPct val="90000"/>
            </a:lnSpc>
            <a:spcBef>
              <a:spcPct val="0"/>
            </a:spcBef>
            <a:spcAft>
              <a:spcPct val="35000"/>
            </a:spcAft>
            <a:buNone/>
          </a:pPr>
          <a:r>
            <a:rPr lang="en-MY" sz="1800" kern="1200" dirty="0">
              <a:latin typeface="Arial" panose="020B0604020202020204" pitchFamily="34" charset="0"/>
              <a:cs typeface="Arial" panose="020B0604020202020204" pitchFamily="34" charset="0"/>
            </a:rPr>
            <a:t>Modern Language Association (MLA) Style</a:t>
          </a:r>
        </a:p>
      </dsp:txBody>
      <dsp:txXfrm>
        <a:off x="937116" y="2386010"/>
        <a:ext cx="5312277" cy="477328"/>
      </dsp:txXfrm>
    </dsp:sp>
    <dsp:sp modelId="{D68972F5-2427-4732-8F1A-D4B83627BF52}">
      <dsp:nvSpPr>
        <dsp:cNvPr id="0" name=""/>
        <dsp:cNvSpPr/>
      </dsp:nvSpPr>
      <dsp:spPr>
        <a:xfrm>
          <a:off x="638786" y="2326344"/>
          <a:ext cx="596661" cy="5966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8FE833-DCC2-482E-9775-AD032B44C397}">
      <dsp:nvSpPr>
        <dsp:cNvPr id="0" name=""/>
        <dsp:cNvSpPr/>
      </dsp:nvSpPr>
      <dsp:spPr>
        <a:xfrm>
          <a:off x="757574" y="3101913"/>
          <a:ext cx="5491819" cy="4773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880" tIns="45720" rIns="45720" bIns="45720" numCol="1" spcCol="1270" anchor="ctr" anchorCtr="0">
          <a:noAutofit/>
        </a:bodyPr>
        <a:lstStyle/>
        <a:p>
          <a:pPr marL="0" lvl="0" indent="0" algn="l" defTabSz="800100">
            <a:lnSpc>
              <a:spcPct val="90000"/>
            </a:lnSpc>
            <a:spcBef>
              <a:spcPct val="0"/>
            </a:spcBef>
            <a:spcAft>
              <a:spcPct val="35000"/>
            </a:spcAft>
            <a:buNone/>
          </a:pPr>
          <a:r>
            <a:rPr lang="en-MY" sz="1800" kern="1200" dirty="0">
              <a:latin typeface="Arial" panose="020B0604020202020204" pitchFamily="34" charset="0"/>
              <a:cs typeface="Arial" panose="020B0604020202020204" pitchFamily="34" charset="0"/>
            </a:rPr>
            <a:t>Chicago Referencing Style</a:t>
          </a:r>
        </a:p>
      </dsp:txBody>
      <dsp:txXfrm>
        <a:off x="757574" y="3101913"/>
        <a:ext cx="5491819" cy="477328"/>
      </dsp:txXfrm>
    </dsp:sp>
    <dsp:sp modelId="{9E45183C-9299-4A50-BAA8-871BD24D0EA0}">
      <dsp:nvSpPr>
        <dsp:cNvPr id="0" name=""/>
        <dsp:cNvSpPr/>
      </dsp:nvSpPr>
      <dsp:spPr>
        <a:xfrm>
          <a:off x="459243" y="3042246"/>
          <a:ext cx="596661" cy="5966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E6FB93-2203-4B3A-8A18-2A8A78CBFEFD}">
      <dsp:nvSpPr>
        <dsp:cNvPr id="0" name=""/>
        <dsp:cNvSpPr/>
      </dsp:nvSpPr>
      <dsp:spPr>
        <a:xfrm>
          <a:off x="364938" y="3817815"/>
          <a:ext cx="5884455" cy="4773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880" tIns="45720" rIns="45720" bIns="45720" numCol="1" spcCol="1270" anchor="ctr" anchorCtr="0">
          <a:noAutofit/>
        </a:bodyPr>
        <a:lstStyle/>
        <a:p>
          <a:pPr marL="0" lvl="0" indent="0" algn="l" defTabSz="800100">
            <a:lnSpc>
              <a:spcPct val="90000"/>
            </a:lnSpc>
            <a:spcBef>
              <a:spcPct val="0"/>
            </a:spcBef>
            <a:spcAft>
              <a:spcPct val="35000"/>
            </a:spcAft>
            <a:buNone/>
          </a:pPr>
          <a:r>
            <a:rPr lang="en-MY" sz="1800" kern="1200" dirty="0">
              <a:latin typeface="Arial" panose="020B0604020202020204" pitchFamily="34" charset="0"/>
              <a:cs typeface="Arial" panose="020B0604020202020204" pitchFamily="34" charset="0"/>
            </a:rPr>
            <a:t>Royal Society of Chemistry Style</a:t>
          </a:r>
        </a:p>
      </dsp:txBody>
      <dsp:txXfrm>
        <a:off x="364938" y="3817815"/>
        <a:ext cx="5884455" cy="477328"/>
      </dsp:txXfrm>
    </dsp:sp>
    <dsp:sp modelId="{C3443233-4A91-406E-94FA-5337888AA709}">
      <dsp:nvSpPr>
        <dsp:cNvPr id="0" name=""/>
        <dsp:cNvSpPr/>
      </dsp:nvSpPr>
      <dsp:spPr>
        <a:xfrm>
          <a:off x="66608" y="3758149"/>
          <a:ext cx="596661" cy="5966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24519-FB84-4CE2-BB69-189095827DB3}">
      <dsp:nvSpPr>
        <dsp:cNvPr id="0" name=""/>
        <dsp:cNvSpPr/>
      </dsp:nvSpPr>
      <dsp:spPr>
        <a:xfrm>
          <a:off x="917860" y="926327"/>
          <a:ext cx="4602192" cy="51565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9E0880-5743-4BB1-9019-19E05247BC1C}">
      <dsp:nvSpPr>
        <dsp:cNvPr id="0" name=""/>
        <dsp:cNvSpPr/>
      </dsp:nvSpPr>
      <dsp:spPr>
        <a:xfrm>
          <a:off x="1036709" y="1119985"/>
          <a:ext cx="321993" cy="32199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89F9C2-339A-4B36-A43A-E76E124483BF}">
      <dsp:nvSpPr>
        <dsp:cNvPr id="0" name=""/>
        <dsp:cNvSpPr/>
      </dsp:nvSpPr>
      <dsp:spPr>
        <a:xfrm>
          <a:off x="1026056" y="0"/>
          <a:ext cx="5702028" cy="926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MY" sz="2800" kern="1200" dirty="0"/>
            <a:t>Why we must have references?</a:t>
          </a:r>
        </a:p>
      </dsp:txBody>
      <dsp:txXfrm>
        <a:off x="1026056" y="0"/>
        <a:ext cx="5702028" cy="926327"/>
      </dsp:txXfrm>
    </dsp:sp>
    <dsp:sp modelId="{445C3164-DF4A-42D4-9D25-2EF32A75DEB7}">
      <dsp:nvSpPr>
        <dsp:cNvPr id="0" name=""/>
        <dsp:cNvSpPr/>
      </dsp:nvSpPr>
      <dsp:spPr>
        <a:xfrm>
          <a:off x="1026056" y="1870543"/>
          <a:ext cx="321986" cy="32198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169EC6-D161-46FC-8E05-B9B6BBB5DB10}">
      <dsp:nvSpPr>
        <dsp:cNvPr id="0" name=""/>
        <dsp:cNvSpPr/>
      </dsp:nvSpPr>
      <dsp:spPr>
        <a:xfrm>
          <a:off x="1332869" y="1656261"/>
          <a:ext cx="4076227" cy="750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MY" sz="1700" kern="1200" dirty="0"/>
            <a:t>To prove that substantial research has been done to support our analysis &amp; work</a:t>
          </a:r>
        </a:p>
      </dsp:txBody>
      <dsp:txXfrm>
        <a:off x="1332869" y="1656261"/>
        <a:ext cx="4076227" cy="750550"/>
      </dsp:txXfrm>
    </dsp:sp>
    <dsp:sp modelId="{47379A81-0D02-47CE-A434-38AC30D39C0E}">
      <dsp:nvSpPr>
        <dsp:cNvPr id="0" name=""/>
        <dsp:cNvSpPr/>
      </dsp:nvSpPr>
      <dsp:spPr>
        <a:xfrm>
          <a:off x="1026056" y="2621093"/>
          <a:ext cx="321986" cy="32198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38EEAB-D9DE-432D-AF6F-EC5688E2C5F6}">
      <dsp:nvSpPr>
        <dsp:cNvPr id="0" name=""/>
        <dsp:cNvSpPr/>
      </dsp:nvSpPr>
      <dsp:spPr>
        <a:xfrm>
          <a:off x="1332869" y="2406811"/>
          <a:ext cx="4076227" cy="750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MY" sz="1700" kern="1200" dirty="0"/>
            <a:t>To enable others to follow up on our work</a:t>
          </a:r>
        </a:p>
      </dsp:txBody>
      <dsp:txXfrm>
        <a:off x="1332869" y="2406811"/>
        <a:ext cx="4076227" cy="750550"/>
      </dsp:txXfrm>
    </dsp:sp>
    <dsp:sp modelId="{022CE7B4-FB4E-45D5-8A7F-33AD8EF4F481}">
      <dsp:nvSpPr>
        <dsp:cNvPr id="0" name=""/>
        <dsp:cNvSpPr/>
      </dsp:nvSpPr>
      <dsp:spPr>
        <a:xfrm>
          <a:off x="1026056" y="3371643"/>
          <a:ext cx="321986" cy="32198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C0E841-5632-4881-8DDE-E483F833BCAE}">
      <dsp:nvSpPr>
        <dsp:cNvPr id="0" name=""/>
        <dsp:cNvSpPr/>
      </dsp:nvSpPr>
      <dsp:spPr>
        <a:xfrm>
          <a:off x="1332869" y="3157361"/>
          <a:ext cx="4076227" cy="750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MY" sz="1700" kern="1200" dirty="0"/>
            <a:t>To give credit to other people’s work</a:t>
          </a:r>
        </a:p>
      </dsp:txBody>
      <dsp:txXfrm>
        <a:off x="1332869" y="3157361"/>
        <a:ext cx="4076227" cy="750550"/>
      </dsp:txXfrm>
    </dsp:sp>
    <dsp:sp modelId="{07B7447E-4EA2-43F2-8CE8-8D9472CDDF8A}">
      <dsp:nvSpPr>
        <dsp:cNvPr id="0" name=""/>
        <dsp:cNvSpPr/>
      </dsp:nvSpPr>
      <dsp:spPr>
        <a:xfrm>
          <a:off x="1026056" y="4122194"/>
          <a:ext cx="321986" cy="32198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6295CA-51ED-4C56-A8E0-DA4A1B079349}">
      <dsp:nvSpPr>
        <dsp:cNvPr id="0" name=""/>
        <dsp:cNvSpPr/>
      </dsp:nvSpPr>
      <dsp:spPr>
        <a:xfrm>
          <a:off x="1332869" y="3907911"/>
          <a:ext cx="4076227" cy="750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MY" sz="1700" kern="1200" dirty="0"/>
            <a:t>To avoid charges of plagiarism</a:t>
          </a:r>
        </a:p>
      </dsp:txBody>
      <dsp:txXfrm>
        <a:off x="1332869" y="3907911"/>
        <a:ext cx="4076227" cy="750550"/>
      </dsp:txXfrm>
    </dsp:sp>
    <dsp:sp modelId="{241A69BF-AFF4-4327-AD18-1D898A09FC98}">
      <dsp:nvSpPr>
        <dsp:cNvPr id="0" name=""/>
        <dsp:cNvSpPr/>
      </dsp:nvSpPr>
      <dsp:spPr>
        <a:xfrm>
          <a:off x="1026056" y="4872744"/>
          <a:ext cx="321986" cy="32198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ECE958-C38A-416C-93EF-B9899F3569AF}">
      <dsp:nvSpPr>
        <dsp:cNvPr id="0" name=""/>
        <dsp:cNvSpPr/>
      </dsp:nvSpPr>
      <dsp:spPr>
        <a:xfrm>
          <a:off x="1332869" y="4658462"/>
          <a:ext cx="4076227" cy="750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MY" sz="1700" kern="1200" dirty="0"/>
            <a:t>To indicate the origin of material &amp; source for research &amp; further reading</a:t>
          </a:r>
        </a:p>
      </dsp:txBody>
      <dsp:txXfrm>
        <a:off x="1332869" y="4658462"/>
        <a:ext cx="4076227" cy="750550"/>
      </dsp:txXfrm>
    </dsp:sp>
    <dsp:sp modelId="{E2E626ED-0B2C-4D31-9A70-CB6A9A3F086F}">
      <dsp:nvSpPr>
        <dsp:cNvPr id="0" name=""/>
        <dsp:cNvSpPr/>
      </dsp:nvSpPr>
      <dsp:spPr>
        <a:xfrm>
          <a:off x="6947236" y="926327"/>
          <a:ext cx="4383040" cy="51565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E5EBE3-D9CC-4D8E-A5D9-557A6D600BD8}">
      <dsp:nvSpPr>
        <dsp:cNvPr id="0" name=""/>
        <dsp:cNvSpPr/>
      </dsp:nvSpPr>
      <dsp:spPr>
        <a:xfrm>
          <a:off x="6947236" y="1119985"/>
          <a:ext cx="321993" cy="32199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48B964-5BB3-43A5-81F3-FC5446C02FA5}">
      <dsp:nvSpPr>
        <dsp:cNvPr id="0" name=""/>
        <dsp:cNvSpPr/>
      </dsp:nvSpPr>
      <dsp:spPr>
        <a:xfrm>
          <a:off x="6947236" y="0"/>
          <a:ext cx="4383040" cy="926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MY" sz="2800" kern="1200" dirty="0"/>
            <a:t>Types of references</a:t>
          </a:r>
        </a:p>
      </dsp:txBody>
      <dsp:txXfrm>
        <a:off x="6947236" y="0"/>
        <a:ext cx="4383040" cy="926327"/>
      </dsp:txXfrm>
    </dsp:sp>
    <dsp:sp modelId="{7CAC1C80-28A7-4E3C-80CB-B94267F5F11B}">
      <dsp:nvSpPr>
        <dsp:cNvPr id="0" name=""/>
        <dsp:cNvSpPr/>
      </dsp:nvSpPr>
      <dsp:spPr>
        <a:xfrm>
          <a:off x="6947236" y="1870543"/>
          <a:ext cx="321986" cy="32198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57EE10-EBAB-4BE0-8E8B-10ECE767E893}">
      <dsp:nvSpPr>
        <dsp:cNvPr id="0" name=""/>
        <dsp:cNvSpPr/>
      </dsp:nvSpPr>
      <dsp:spPr>
        <a:xfrm>
          <a:off x="7254049" y="1656261"/>
          <a:ext cx="4076227" cy="750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MY" sz="1700" kern="1200" dirty="0"/>
            <a:t>Journal </a:t>
          </a:r>
        </a:p>
      </dsp:txBody>
      <dsp:txXfrm>
        <a:off x="7254049" y="1656261"/>
        <a:ext cx="4076227" cy="750550"/>
      </dsp:txXfrm>
    </dsp:sp>
    <dsp:sp modelId="{F6B2A061-843A-4BF9-9872-938BB0B0EEC7}">
      <dsp:nvSpPr>
        <dsp:cNvPr id="0" name=""/>
        <dsp:cNvSpPr/>
      </dsp:nvSpPr>
      <dsp:spPr>
        <a:xfrm>
          <a:off x="6947236" y="2621093"/>
          <a:ext cx="321986" cy="32198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A1A5DE-8DC5-4E9B-80E7-C457074BF8B6}">
      <dsp:nvSpPr>
        <dsp:cNvPr id="0" name=""/>
        <dsp:cNvSpPr/>
      </dsp:nvSpPr>
      <dsp:spPr>
        <a:xfrm>
          <a:off x="7254049" y="2406811"/>
          <a:ext cx="4076227" cy="750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MY" sz="1700" kern="1200" dirty="0"/>
            <a:t>Book</a:t>
          </a:r>
        </a:p>
      </dsp:txBody>
      <dsp:txXfrm>
        <a:off x="7254049" y="2406811"/>
        <a:ext cx="4076227" cy="750550"/>
      </dsp:txXfrm>
    </dsp:sp>
    <dsp:sp modelId="{AEC244FA-4F38-4377-9FD5-A3066B7E3F03}">
      <dsp:nvSpPr>
        <dsp:cNvPr id="0" name=""/>
        <dsp:cNvSpPr/>
      </dsp:nvSpPr>
      <dsp:spPr>
        <a:xfrm>
          <a:off x="6947236" y="3371643"/>
          <a:ext cx="321986" cy="32198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10BC5B-87F1-40B5-A766-CB087D5ABC22}">
      <dsp:nvSpPr>
        <dsp:cNvPr id="0" name=""/>
        <dsp:cNvSpPr/>
      </dsp:nvSpPr>
      <dsp:spPr>
        <a:xfrm>
          <a:off x="7254049" y="3157361"/>
          <a:ext cx="4076227" cy="750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l" defTabSz="755650">
            <a:lnSpc>
              <a:spcPct val="90000"/>
            </a:lnSpc>
            <a:spcBef>
              <a:spcPct val="0"/>
            </a:spcBef>
            <a:spcAft>
              <a:spcPct val="35000"/>
            </a:spcAft>
            <a:buNone/>
          </a:pPr>
          <a:r>
            <a:rPr lang="en-MY" sz="1700" kern="1200" dirty="0"/>
            <a:t>Internet</a:t>
          </a:r>
        </a:p>
      </dsp:txBody>
      <dsp:txXfrm>
        <a:off x="7254049" y="3157361"/>
        <a:ext cx="4076227" cy="75055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02B7E5-7BC3-482E-AE53-C901F67412C0}" type="datetimeFigureOut">
              <a:rPr lang="en-MY" smtClean="0"/>
              <a:t>8/12/2023</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79512-4C64-4B42-B2F1-85ABA99A0D01}" type="slidenum">
              <a:rPr lang="en-MY" smtClean="0"/>
              <a:t>‹#›</a:t>
            </a:fld>
            <a:endParaRPr lang="en-MY"/>
          </a:p>
        </p:txBody>
      </p:sp>
    </p:spTree>
    <p:extLst>
      <p:ext uri="{BB962C8B-B14F-4D97-AF65-F5344CB8AC3E}">
        <p14:creationId xmlns:p14="http://schemas.microsoft.com/office/powerpoint/2010/main" val="2840417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enago.com/academy/tips-for-citing-figures-and-tables-in-a-manuscrip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enago.com/academy/tips-for-citing-figures-and-tables-in-a-manuscrip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enago.com/academy/tips-for-citing-figures-and-tables-in-a-manuscrip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enago.com/academy/tips-for-citing-figures-and-tables-in-a-manuscrip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lideshare.net/biniyapatel/different-styl-of-referencin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lideshare.net/biniyapatel/different-styl-of-referencin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lideshare.net/biniyapatel/different-styl-of-referencin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lideshare.net/biniyapatel/different-styl-of-referencin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slideshare.net/biniyapatel/different-styl-of-referencin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Reference: </a:t>
            </a:r>
            <a:r>
              <a:rPr lang="en-US" dirty="0">
                <a:hlinkClick r:id="rId3"/>
              </a:rPr>
              <a:t>Tips for Citing Figures and Tables in a Manuscript - </a:t>
            </a:r>
            <a:r>
              <a:rPr lang="en-US" dirty="0" err="1">
                <a:hlinkClick r:id="rId3"/>
              </a:rPr>
              <a:t>Enago</a:t>
            </a:r>
            <a:r>
              <a:rPr lang="en-US" dirty="0">
                <a:hlinkClick r:id="rId3"/>
              </a:rPr>
              <a:t> Academy</a:t>
            </a:r>
            <a:endParaRPr lang="en-MY" dirty="0"/>
          </a:p>
        </p:txBody>
      </p:sp>
      <p:sp>
        <p:nvSpPr>
          <p:cNvPr id="4" name="Slide Number Placeholder 3"/>
          <p:cNvSpPr>
            <a:spLocks noGrp="1"/>
          </p:cNvSpPr>
          <p:nvPr>
            <p:ph type="sldNum" sz="quarter" idx="5"/>
          </p:nvPr>
        </p:nvSpPr>
        <p:spPr/>
        <p:txBody>
          <a:bodyPr/>
          <a:lstStyle/>
          <a:p>
            <a:fld id="{A9F79512-4C64-4B42-B2F1-85ABA99A0D01}" type="slidenum">
              <a:rPr lang="en-MY" smtClean="0"/>
              <a:t>16</a:t>
            </a:fld>
            <a:endParaRPr lang="en-MY"/>
          </a:p>
        </p:txBody>
      </p:sp>
    </p:spTree>
    <p:extLst>
      <p:ext uri="{BB962C8B-B14F-4D97-AF65-F5344CB8AC3E}">
        <p14:creationId xmlns:p14="http://schemas.microsoft.com/office/powerpoint/2010/main" val="3033351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A9F79512-4C64-4B42-B2F1-85ABA99A0D01}" type="slidenum">
              <a:rPr lang="en-MY" smtClean="0"/>
              <a:t>25</a:t>
            </a:fld>
            <a:endParaRPr lang="en-MY"/>
          </a:p>
        </p:txBody>
      </p:sp>
    </p:spTree>
    <p:extLst>
      <p:ext uri="{BB962C8B-B14F-4D97-AF65-F5344CB8AC3E}">
        <p14:creationId xmlns:p14="http://schemas.microsoft.com/office/powerpoint/2010/main" val="1109334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Reference: </a:t>
            </a:r>
            <a:r>
              <a:rPr lang="en-US" dirty="0">
                <a:hlinkClick r:id="rId3"/>
              </a:rPr>
              <a:t>Tips for Citing Figures and Tables in a Manuscript - </a:t>
            </a:r>
            <a:r>
              <a:rPr lang="en-US" dirty="0" err="1">
                <a:hlinkClick r:id="rId3"/>
              </a:rPr>
              <a:t>Enago</a:t>
            </a:r>
            <a:r>
              <a:rPr lang="en-US" dirty="0">
                <a:hlinkClick r:id="rId3"/>
              </a:rPr>
              <a:t> Academy</a:t>
            </a:r>
            <a:endParaRPr lang="en-MY" dirty="0"/>
          </a:p>
        </p:txBody>
      </p:sp>
      <p:sp>
        <p:nvSpPr>
          <p:cNvPr id="4" name="Slide Number Placeholder 3"/>
          <p:cNvSpPr>
            <a:spLocks noGrp="1"/>
          </p:cNvSpPr>
          <p:nvPr>
            <p:ph type="sldNum" sz="quarter" idx="5"/>
          </p:nvPr>
        </p:nvSpPr>
        <p:spPr/>
        <p:txBody>
          <a:bodyPr/>
          <a:lstStyle/>
          <a:p>
            <a:fld id="{A9F79512-4C64-4B42-B2F1-85ABA99A0D01}" type="slidenum">
              <a:rPr lang="en-MY" smtClean="0"/>
              <a:t>17</a:t>
            </a:fld>
            <a:endParaRPr lang="en-MY"/>
          </a:p>
        </p:txBody>
      </p:sp>
    </p:spTree>
    <p:extLst>
      <p:ext uri="{BB962C8B-B14F-4D97-AF65-F5344CB8AC3E}">
        <p14:creationId xmlns:p14="http://schemas.microsoft.com/office/powerpoint/2010/main" val="2132705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Reference: </a:t>
            </a:r>
            <a:r>
              <a:rPr lang="en-US" dirty="0">
                <a:hlinkClick r:id="rId3"/>
              </a:rPr>
              <a:t>Tips for Citing Figures and Tables in a Manuscript - </a:t>
            </a:r>
            <a:r>
              <a:rPr lang="en-US" dirty="0" err="1">
                <a:hlinkClick r:id="rId3"/>
              </a:rPr>
              <a:t>Enago</a:t>
            </a:r>
            <a:r>
              <a:rPr lang="en-US" dirty="0">
                <a:hlinkClick r:id="rId3"/>
              </a:rPr>
              <a:t> Academy</a:t>
            </a:r>
            <a:endParaRPr lang="en-MY" dirty="0"/>
          </a:p>
        </p:txBody>
      </p:sp>
      <p:sp>
        <p:nvSpPr>
          <p:cNvPr id="4" name="Slide Number Placeholder 3"/>
          <p:cNvSpPr>
            <a:spLocks noGrp="1"/>
          </p:cNvSpPr>
          <p:nvPr>
            <p:ph type="sldNum" sz="quarter" idx="5"/>
          </p:nvPr>
        </p:nvSpPr>
        <p:spPr/>
        <p:txBody>
          <a:bodyPr/>
          <a:lstStyle/>
          <a:p>
            <a:fld id="{A9F79512-4C64-4B42-B2F1-85ABA99A0D01}" type="slidenum">
              <a:rPr lang="en-MY" smtClean="0"/>
              <a:t>18</a:t>
            </a:fld>
            <a:endParaRPr lang="en-MY"/>
          </a:p>
        </p:txBody>
      </p:sp>
    </p:spTree>
    <p:extLst>
      <p:ext uri="{BB962C8B-B14F-4D97-AF65-F5344CB8AC3E}">
        <p14:creationId xmlns:p14="http://schemas.microsoft.com/office/powerpoint/2010/main" val="189666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Reference: </a:t>
            </a:r>
            <a:r>
              <a:rPr lang="en-US" dirty="0">
                <a:hlinkClick r:id="rId3"/>
              </a:rPr>
              <a:t>Tips for Citing Figures and Tables in a Manuscript - </a:t>
            </a:r>
            <a:r>
              <a:rPr lang="en-US" dirty="0" err="1">
                <a:hlinkClick r:id="rId3"/>
              </a:rPr>
              <a:t>Enago</a:t>
            </a:r>
            <a:r>
              <a:rPr lang="en-US" dirty="0">
                <a:hlinkClick r:id="rId3"/>
              </a:rPr>
              <a:t> Academy</a:t>
            </a:r>
            <a:endParaRPr lang="en-MY" dirty="0"/>
          </a:p>
        </p:txBody>
      </p:sp>
      <p:sp>
        <p:nvSpPr>
          <p:cNvPr id="4" name="Slide Number Placeholder 3"/>
          <p:cNvSpPr>
            <a:spLocks noGrp="1"/>
          </p:cNvSpPr>
          <p:nvPr>
            <p:ph type="sldNum" sz="quarter" idx="5"/>
          </p:nvPr>
        </p:nvSpPr>
        <p:spPr/>
        <p:txBody>
          <a:bodyPr/>
          <a:lstStyle/>
          <a:p>
            <a:fld id="{A9F79512-4C64-4B42-B2F1-85ABA99A0D01}" type="slidenum">
              <a:rPr lang="en-MY" smtClean="0"/>
              <a:t>19</a:t>
            </a:fld>
            <a:endParaRPr lang="en-MY"/>
          </a:p>
        </p:txBody>
      </p:sp>
    </p:spTree>
    <p:extLst>
      <p:ext uri="{BB962C8B-B14F-4D97-AF65-F5344CB8AC3E}">
        <p14:creationId xmlns:p14="http://schemas.microsoft.com/office/powerpoint/2010/main" val="1318760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Different style of referencing | PPT (slideshare.net)</a:t>
            </a:r>
            <a:endParaRPr lang="en-MY" dirty="0"/>
          </a:p>
        </p:txBody>
      </p:sp>
      <p:sp>
        <p:nvSpPr>
          <p:cNvPr id="4" name="Slide Number Placeholder 3"/>
          <p:cNvSpPr>
            <a:spLocks noGrp="1"/>
          </p:cNvSpPr>
          <p:nvPr>
            <p:ph type="sldNum" sz="quarter" idx="5"/>
          </p:nvPr>
        </p:nvSpPr>
        <p:spPr/>
        <p:txBody>
          <a:bodyPr/>
          <a:lstStyle/>
          <a:p>
            <a:fld id="{A9F79512-4C64-4B42-B2F1-85ABA99A0D01}" type="slidenum">
              <a:rPr lang="en-MY" smtClean="0"/>
              <a:t>20</a:t>
            </a:fld>
            <a:endParaRPr lang="en-MY"/>
          </a:p>
        </p:txBody>
      </p:sp>
    </p:spTree>
    <p:extLst>
      <p:ext uri="{BB962C8B-B14F-4D97-AF65-F5344CB8AC3E}">
        <p14:creationId xmlns:p14="http://schemas.microsoft.com/office/powerpoint/2010/main" val="2121028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Different style of referencing | PPT (slideshare.net)</a:t>
            </a:r>
            <a:endParaRPr lang="en-MY" dirty="0"/>
          </a:p>
        </p:txBody>
      </p:sp>
      <p:sp>
        <p:nvSpPr>
          <p:cNvPr id="4" name="Slide Number Placeholder 3"/>
          <p:cNvSpPr>
            <a:spLocks noGrp="1"/>
          </p:cNvSpPr>
          <p:nvPr>
            <p:ph type="sldNum" sz="quarter" idx="5"/>
          </p:nvPr>
        </p:nvSpPr>
        <p:spPr/>
        <p:txBody>
          <a:bodyPr/>
          <a:lstStyle/>
          <a:p>
            <a:fld id="{A9F79512-4C64-4B42-B2F1-85ABA99A0D01}" type="slidenum">
              <a:rPr lang="en-MY" smtClean="0"/>
              <a:t>21</a:t>
            </a:fld>
            <a:endParaRPr lang="en-MY"/>
          </a:p>
        </p:txBody>
      </p:sp>
    </p:spTree>
    <p:extLst>
      <p:ext uri="{BB962C8B-B14F-4D97-AF65-F5344CB8AC3E}">
        <p14:creationId xmlns:p14="http://schemas.microsoft.com/office/powerpoint/2010/main" val="1984350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Different style of referencing | PPT (slideshare.net)</a:t>
            </a:r>
            <a:endParaRPr lang="en-MY" dirty="0"/>
          </a:p>
        </p:txBody>
      </p:sp>
      <p:sp>
        <p:nvSpPr>
          <p:cNvPr id="4" name="Slide Number Placeholder 3"/>
          <p:cNvSpPr>
            <a:spLocks noGrp="1"/>
          </p:cNvSpPr>
          <p:nvPr>
            <p:ph type="sldNum" sz="quarter" idx="5"/>
          </p:nvPr>
        </p:nvSpPr>
        <p:spPr/>
        <p:txBody>
          <a:bodyPr/>
          <a:lstStyle/>
          <a:p>
            <a:fld id="{A9F79512-4C64-4B42-B2F1-85ABA99A0D01}" type="slidenum">
              <a:rPr lang="en-MY" smtClean="0"/>
              <a:t>22</a:t>
            </a:fld>
            <a:endParaRPr lang="en-MY"/>
          </a:p>
        </p:txBody>
      </p:sp>
    </p:spTree>
    <p:extLst>
      <p:ext uri="{BB962C8B-B14F-4D97-AF65-F5344CB8AC3E}">
        <p14:creationId xmlns:p14="http://schemas.microsoft.com/office/powerpoint/2010/main" val="1988777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Different style of referencing | PPT (slideshare.net)</a:t>
            </a:r>
            <a:endParaRPr lang="en-MY" dirty="0"/>
          </a:p>
        </p:txBody>
      </p:sp>
      <p:sp>
        <p:nvSpPr>
          <p:cNvPr id="4" name="Slide Number Placeholder 3"/>
          <p:cNvSpPr>
            <a:spLocks noGrp="1"/>
          </p:cNvSpPr>
          <p:nvPr>
            <p:ph type="sldNum" sz="quarter" idx="5"/>
          </p:nvPr>
        </p:nvSpPr>
        <p:spPr/>
        <p:txBody>
          <a:bodyPr/>
          <a:lstStyle/>
          <a:p>
            <a:fld id="{A9F79512-4C64-4B42-B2F1-85ABA99A0D01}" type="slidenum">
              <a:rPr lang="en-MY" smtClean="0"/>
              <a:t>23</a:t>
            </a:fld>
            <a:endParaRPr lang="en-MY"/>
          </a:p>
        </p:txBody>
      </p:sp>
    </p:spTree>
    <p:extLst>
      <p:ext uri="{BB962C8B-B14F-4D97-AF65-F5344CB8AC3E}">
        <p14:creationId xmlns:p14="http://schemas.microsoft.com/office/powerpoint/2010/main" val="2509616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Different style of referencing | PPT (slideshare.net)</a:t>
            </a:r>
            <a:endParaRPr lang="en-MY" dirty="0"/>
          </a:p>
        </p:txBody>
      </p:sp>
      <p:sp>
        <p:nvSpPr>
          <p:cNvPr id="4" name="Slide Number Placeholder 3"/>
          <p:cNvSpPr>
            <a:spLocks noGrp="1"/>
          </p:cNvSpPr>
          <p:nvPr>
            <p:ph type="sldNum" sz="quarter" idx="5"/>
          </p:nvPr>
        </p:nvSpPr>
        <p:spPr/>
        <p:txBody>
          <a:bodyPr/>
          <a:lstStyle/>
          <a:p>
            <a:fld id="{A9F79512-4C64-4B42-B2F1-85ABA99A0D01}" type="slidenum">
              <a:rPr lang="en-MY" smtClean="0"/>
              <a:t>24</a:t>
            </a:fld>
            <a:endParaRPr lang="en-MY"/>
          </a:p>
        </p:txBody>
      </p:sp>
    </p:spTree>
    <p:extLst>
      <p:ext uri="{BB962C8B-B14F-4D97-AF65-F5344CB8AC3E}">
        <p14:creationId xmlns:p14="http://schemas.microsoft.com/office/powerpoint/2010/main" val="606397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9BF-4ABB-E208-3D2E-3CF6B32016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04B82596-CD70-6A36-619B-648E7AC8ED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8AAC417E-9663-4909-AE1C-652DC6B4DCCC}"/>
              </a:ext>
            </a:extLst>
          </p:cNvPr>
          <p:cNvSpPr>
            <a:spLocks noGrp="1"/>
          </p:cNvSpPr>
          <p:nvPr>
            <p:ph type="dt" sz="half" idx="10"/>
          </p:nvPr>
        </p:nvSpPr>
        <p:spPr/>
        <p:txBody>
          <a:bodyPr/>
          <a:lstStyle/>
          <a:p>
            <a:fld id="{8813324B-0E44-45AF-8062-3E5DE6806956}" type="datetimeFigureOut">
              <a:rPr lang="en-MY" smtClean="0"/>
              <a:t>8/12/2023</a:t>
            </a:fld>
            <a:endParaRPr lang="en-MY"/>
          </a:p>
        </p:txBody>
      </p:sp>
      <p:sp>
        <p:nvSpPr>
          <p:cNvPr id="5" name="Footer Placeholder 4">
            <a:extLst>
              <a:ext uri="{FF2B5EF4-FFF2-40B4-BE49-F238E27FC236}">
                <a16:creationId xmlns:a16="http://schemas.microsoft.com/office/drawing/2014/main" id="{4487D809-0411-AAB3-70D4-D3B01A53439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97EF855-DB87-C35D-81F9-8CBF917EE82B}"/>
              </a:ext>
            </a:extLst>
          </p:cNvPr>
          <p:cNvSpPr>
            <a:spLocks noGrp="1"/>
          </p:cNvSpPr>
          <p:nvPr>
            <p:ph type="sldNum" sz="quarter" idx="12"/>
          </p:nvPr>
        </p:nvSpPr>
        <p:spPr/>
        <p:txBody>
          <a:bodyPr/>
          <a:lstStyle/>
          <a:p>
            <a:fld id="{7AEABEED-A310-465B-9E67-8793B40CDD28}" type="slidenum">
              <a:rPr lang="en-MY" smtClean="0"/>
              <a:t>‹#›</a:t>
            </a:fld>
            <a:endParaRPr lang="en-MY"/>
          </a:p>
        </p:txBody>
      </p:sp>
    </p:spTree>
    <p:extLst>
      <p:ext uri="{BB962C8B-B14F-4D97-AF65-F5344CB8AC3E}">
        <p14:creationId xmlns:p14="http://schemas.microsoft.com/office/powerpoint/2010/main" val="207972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3C043-69C8-49C8-D3B5-6551E7301E25}"/>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489745FA-222D-A714-BC3D-D49329ED69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19F4D68-C9F3-039D-3B12-1C4D67998FEE}"/>
              </a:ext>
            </a:extLst>
          </p:cNvPr>
          <p:cNvSpPr>
            <a:spLocks noGrp="1"/>
          </p:cNvSpPr>
          <p:nvPr>
            <p:ph type="dt" sz="half" idx="10"/>
          </p:nvPr>
        </p:nvSpPr>
        <p:spPr/>
        <p:txBody>
          <a:bodyPr/>
          <a:lstStyle/>
          <a:p>
            <a:fld id="{8813324B-0E44-45AF-8062-3E5DE6806956}" type="datetimeFigureOut">
              <a:rPr lang="en-MY" smtClean="0"/>
              <a:t>8/12/2023</a:t>
            </a:fld>
            <a:endParaRPr lang="en-MY"/>
          </a:p>
        </p:txBody>
      </p:sp>
      <p:sp>
        <p:nvSpPr>
          <p:cNvPr id="5" name="Footer Placeholder 4">
            <a:extLst>
              <a:ext uri="{FF2B5EF4-FFF2-40B4-BE49-F238E27FC236}">
                <a16:creationId xmlns:a16="http://schemas.microsoft.com/office/drawing/2014/main" id="{5D1B9267-70F6-DDFC-3FEF-8B93927531F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BF3AC42-DF96-75AD-36D7-D2E646556D76}"/>
              </a:ext>
            </a:extLst>
          </p:cNvPr>
          <p:cNvSpPr>
            <a:spLocks noGrp="1"/>
          </p:cNvSpPr>
          <p:nvPr>
            <p:ph type="sldNum" sz="quarter" idx="12"/>
          </p:nvPr>
        </p:nvSpPr>
        <p:spPr/>
        <p:txBody>
          <a:bodyPr/>
          <a:lstStyle/>
          <a:p>
            <a:fld id="{7AEABEED-A310-465B-9E67-8793B40CDD28}" type="slidenum">
              <a:rPr lang="en-MY" smtClean="0"/>
              <a:t>‹#›</a:t>
            </a:fld>
            <a:endParaRPr lang="en-MY"/>
          </a:p>
        </p:txBody>
      </p:sp>
    </p:spTree>
    <p:extLst>
      <p:ext uri="{BB962C8B-B14F-4D97-AF65-F5344CB8AC3E}">
        <p14:creationId xmlns:p14="http://schemas.microsoft.com/office/powerpoint/2010/main" val="89184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C2D8A3-CE03-0147-CA34-0462F74DBC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EF0DECD9-3DE6-40DC-8AE9-1EC8DC2181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A5A719D-8D51-C301-1DEA-B46030F781AA}"/>
              </a:ext>
            </a:extLst>
          </p:cNvPr>
          <p:cNvSpPr>
            <a:spLocks noGrp="1"/>
          </p:cNvSpPr>
          <p:nvPr>
            <p:ph type="dt" sz="half" idx="10"/>
          </p:nvPr>
        </p:nvSpPr>
        <p:spPr/>
        <p:txBody>
          <a:bodyPr/>
          <a:lstStyle/>
          <a:p>
            <a:fld id="{8813324B-0E44-45AF-8062-3E5DE6806956}" type="datetimeFigureOut">
              <a:rPr lang="en-MY" smtClean="0"/>
              <a:t>8/12/2023</a:t>
            </a:fld>
            <a:endParaRPr lang="en-MY"/>
          </a:p>
        </p:txBody>
      </p:sp>
      <p:sp>
        <p:nvSpPr>
          <p:cNvPr id="5" name="Footer Placeholder 4">
            <a:extLst>
              <a:ext uri="{FF2B5EF4-FFF2-40B4-BE49-F238E27FC236}">
                <a16:creationId xmlns:a16="http://schemas.microsoft.com/office/drawing/2014/main" id="{F701664A-D9DC-4DC0-D0C6-4232D2A961C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BC73A4B-4410-99C7-FE5D-20AEE20DA7D5}"/>
              </a:ext>
            </a:extLst>
          </p:cNvPr>
          <p:cNvSpPr>
            <a:spLocks noGrp="1"/>
          </p:cNvSpPr>
          <p:nvPr>
            <p:ph type="sldNum" sz="quarter" idx="12"/>
          </p:nvPr>
        </p:nvSpPr>
        <p:spPr/>
        <p:txBody>
          <a:bodyPr/>
          <a:lstStyle/>
          <a:p>
            <a:fld id="{7AEABEED-A310-465B-9E67-8793B40CDD28}" type="slidenum">
              <a:rPr lang="en-MY" smtClean="0"/>
              <a:t>‹#›</a:t>
            </a:fld>
            <a:endParaRPr lang="en-MY"/>
          </a:p>
        </p:txBody>
      </p:sp>
    </p:spTree>
    <p:extLst>
      <p:ext uri="{BB962C8B-B14F-4D97-AF65-F5344CB8AC3E}">
        <p14:creationId xmlns:p14="http://schemas.microsoft.com/office/powerpoint/2010/main" val="28609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272BF-BD52-8BE0-966F-4B57DF3B0E7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B10878D1-B951-1D99-5509-C982A8764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495D8E3-58FA-96BC-76CB-6BBCEDDB87EB}"/>
              </a:ext>
            </a:extLst>
          </p:cNvPr>
          <p:cNvSpPr>
            <a:spLocks noGrp="1"/>
          </p:cNvSpPr>
          <p:nvPr>
            <p:ph type="dt" sz="half" idx="10"/>
          </p:nvPr>
        </p:nvSpPr>
        <p:spPr/>
        <p:txBody>
          <a:bodyPr/>
          <a:lstStyle/>
          <a:p>
            <a:fld id="{8813324B-0E44-45AF-8062-3E5DE6806956}" type="datetimeFigureOut">
              <a:rPr lang="en-MY" smtClean="0"/>
              <a:t>8/12/2023</a:t>
            </a:fld>
            <a:endParaRPr lang="en-MY"/>
          </a:p>
        </p:txBody>
      </p:sp>
      <p:sp>
        <p:nvSpPr>
          <p:cNvPr id="5" name="Footer Placeholder 4">
            <a:extLst>
              <a:ext uri="{FF2B5EF4-FFF2-40B4-BE49-F238E27FC236}">
                <a16:creationId xmlns:a16="http://schemas.microsoft.com/office/drawing/2014/main" id="{94492165-50BF-A1B5-7D2A-E1F4AE6A36F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A4EDA8B-5115-1137-7B32-C63F2DC83A37}"/>
              </a:ext>
            </a:extLst>
          </p:cNvPr>
          <p:cNvSpPr>
            <a:spLocks noGrp="1"/>
          </p:cNvSpPr>
          <p:nvPr>
            <p:ph type="sldNum" sz="quarter" idx="12"/>
          </p:nvPr>
        </p:nvSpPr>
        <p:spPr/>
        <p:txBody>
          <a:bodyPr/>
          <a:lstStyle/>
          <a:p>
            <a:fld id="{7AEABEED-A310-465B-9E67-8793B40CDD28}" type="slidenum">
              <a:rPr lang="en-MY" smtClean="0"/>
              <a:t>‹#›</a:t>
            </a:fld>
            <a:endParaRPr lang="en-MY"/>
          </a:p>
        </p:txBody>
      </p:sp>
    </p:spTree>
    <p:extLst>
      <p:ext uri="{BB962C8B-B14F-4D97-AF65-F5344CB8AC3E}">
        <p14:creationId xmlns:p14="http://schemas.microsoft.com/office/powerpoint/2010/main" val="3865444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D927-1960-1E3F-6F83-1723548593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579792EF-2FE3-F715-29DE-D000D78DB7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AA9BFC-5B54-8E57-9AE7-0158A417DB3E}"/>
              </a:ext>
            </a:extLst>
          </p:cNvPr>
          <p:cNvSpPr>
            <a:spLocks noGrp="1"/>
          </p:cNvSpPr>
          <p:nvPr>
            <p:ph type="dt" sz="half" idx="10"/>
          </p:nvPr>
        </p:nvSpPr>
        <p:spPr/>
        <p:txBody>
          <a:bodyPr/>
          <a:lstStyle/>
          <a:p>
            <a:fld id="{8813324B-0E44-45AF-8062-3E5DE6806956}" type="datetimeFigureOut">
              <a:rPr lang="en-MY" smtClean="0"/>
              <a:t>8/12/2023</a:t>
            </a:fld>
            <a:endParaRPr lang="en-MY"/>
          </a:p>
        </p:txBody>
      </p:sp>
      <p:sp>
        <p:nvSpPr>
          <p:cNvPr id="5" name="Footer Placeholder 4">
            <a:extLst>
              <a:ext uri="{FF2B5EF4-FFF2-40B4-BE49-F238E27FC236}">
                <a16:creationId xmlns:a16="http://schemas.microsoft.com/office/drawing/2014/main" id="{6B18C16A-DB85-53AE-DCFE-656D24DD393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4C3B585-52E7-4904-39D1-C03409FECAC1}"/>
              </a:ext>
            </a:extLst>
          </p:cNvPr>
          <p:cNvSpPr>
            <a:spLocks noGrp="1"/>
          </p:cNvSpPr>
          <p:nvPr>
            <p:ph type="sldNum" sz="quarter" idx="12"/>
          </p:nvPr>
        </p:nvSpPr>
        <p:spPr/>
        <p:txBody>
          <a:bodyPr/>
          <a:lstStyle/>
          <a:p>
            <a:fld id="{7AEABEED-A310-465B-9E67-8793B40CDD28}" type="slidenum">
              <a:rPr lang="en-MY" smtClean="0"/>
              <a:t>‹#›</a:t>
            </a:fld>
            <a:endParaRPr lang="en-MY"/>
          </a:p>
        </p:txBody>
      </p:sp>
    </p:spTree>
    <p:extLst>
      <p:ext uri="{BB962C8B-B14F-4D97-AF65-F5344CB8AC3E}">
        <p14:creationId xmlns:p14="http://schemas.microsoft.com/office/powerpoint/2010/main" val="175037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D7B17-F70C-A5DE-BED8-C4C9E96BFAE8}"/>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8E19884B-E693-E887-7AE0-C6F257B195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2F18BCCC-5529-82E9-7A32-2350799317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4D524FB8-98A7-727A-93E8-BE90B4BC4C34}"/>
              </a:ext>
            </a:extLst>
          </p:cNvPr>
          <p:cNvSpPr>
            <a:spLocks noGrp="1"/>
          </p:cNvSpPr>
          <p:nvPr>
            <p:ph type="dt" sz="half" idx="10"/>
          </p:nvPr>
        </p:nvSpPr>
        <p:spPr/>
        <p:txBody>
          <a:bodyPr/>
          <a:lstStyle/>
          <a:p>
            <a:fld id="{8813324B-0E44-45AF-8062-3E5DE6806956}" type="datetimeFigureOut">
              <a:rPr lang="en-MY" smtClean="0"/>
              <a:t>8/12/2023</a:t>
            </a:fld>
            <a:endParaRPr lang="en-MY"/>
          </a:p>
        </p:txBody>
      </p:sp>
      <p:sp>
        <p:nvSpPr>
          <p:cNvPr id="6" name="Footer Placeholder 5">
            <a:extLst>
              <a:ext uri="{FF2B5EF4-FFF2-40B4-BE49-F238E27FC236}">
                <a16:creationId xmlns:a16="http://schemas.microsoft.com/office/drawing/2014/main" id="{7A69123F-CDBB-1209-583C-21C5F9183BD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C9D623D2-E2E2-E87E-8449-6A78F1E4C94D}"/>
              </a:ext>
            </a:extLst>
          </p:cNvPr>
          <p:cNvSpPr>
            <a:spLocks noGrp="1"/>
          </p:cNvSpPr>
          <p:nvPr>
            <p:ph type="sldNum" sz="quarter" idx="12"/>
          </p:nvPr>
        </p:nvSpPr>
        <p:spPr/>
        <p:txBody>
          <a:bodyPr/>
          <a:lstStyle/>
          <a:p>
            <a:fld id="{7AEABEED-A310-465B-9E67-8793B40CDD28}" type="slidenum">
              <a:rPr lang="en-MY" smtClean="0"/>
              <a:t>‹#›</a:t>
            </a:fld>
            <a:endParaRPr lang="en-MY"/>
          </a:p>
        </p:txBody>
      </p:sp>
    </p:spTree>
    <p:extLst>
      <p:ext uri="{BB962C8B-B14F-4D97-AF65-F5344CB8AC3E}">
        <p14:creationId xmlns:p14="http://schemas.microsoft.com/office/powerpoint/2010/main" val="73443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8D88-C03F-6555-E5D3-4E4B45AA3B33}"/>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F3938A8A-5058-E5F7-FD57-BA0A2B30D7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007CB2-CAA1-7C26-B996-E8D1391C9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52F71C3C-1A49-F7A6-3354-31CB9D57E0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850E1D-59CC-154C-B482-CDF8634ED9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DBF104B5-D7EA-A7B0-1059-0E57356D82EB}"/>
              </a:ext>
            </a:extLst>
          </p:cNvPr>
          <p:cNvSpPr>
            <a:spLocks noGrp="1"/>
          </p:cNvSpPr>
          <p:nvPr>
            <p:ph type="dt" sz="half" idx="10"/>
          </p:nvPr>
        </p:nvSpPr>
        <p:spPr/>
        <p:txBody>
          <a:bodyPr/>
          <a:lstStyle/>
          <a:p>
            <a:fld id="{8813324B-0E44-45AF-8062-3E5DE6806956}" type="datetimeFigureOut">
              <a:rPr lang="en-MY" smtClean="0"/>
              <a:t>8/12/2023</a:t>
            </a:fld>
            <a:endParaRPr lang="en-MY"/>
          </a:p>
        </p:txBody>
      </p:sp>
      <p:sp>
        <p:nvSpPr>
          <p:cNvPr id="8" name="Footer Placeholder 7">
            <a:extLst>
              <a:ext uri="{FF2B5EF4-FFF2-40B4-BE49-F238E27FC236}">
                <a16:creationId xmlns:a16="http://schemas.microsoft.com/office/drawing/2014/main" id="{CEE1A4E6-3F09-7F29-C9E2-F75D9386E898}"/>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8BE39F39-B481-0404-5151-56AFB0A62C0E}"/>
              </a:ext>
            </a:extLst>
          </p:cNvPr>
          <p:cNvSpPr>
            <a:spLocks noGrp="1"/>
          </p:cNvSpPr>
          <p:nvPr>
            <p:ph type="sldNum" sz="quarter" idx="12"/>
          </p:nvPr>
        </p:nvSpPr>
        <p:spPr/>
        <p:txBody>
          <a:bodyPr/>
          <a:lstStyle/>
          <a:p>
            <a:fld id="{7AEABEED-A310-465B-9E67-8793B40CDD28}" type="slidenum">
              <a:rPr lang="en-MY" smtClean="0"/>
              <a:t>‹#›</a:t>
            </a:fld>
            <a:endParaRPr lang="en-MY"/>
          </a:p>
        </p:txBody>
      </p:sp>
    </p:spTree>
    <p:extLst>
      <p:ext uri="{BB962C8B-B14F-4D97-AF65-F5344CB8AC3E}">
        <p14:creationId xmlns:p14="http://schemas.microsoft.com/office/powerpoint/2010/main" val="2943107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8BB5A-E43F-62DF-1B6D-B80809538863}"/>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C4C1036A-3A31-9C39-3C04-4F5B1EA5BD36}"/>
              </a:ext>
            </a:extLst>
          </p:cNvPr>
          <p:cNvSpPr>
            <a:spLocks noGrp="1"/>
          </p:cNvSpPr>
          <p:nvPr>
            <p:ph type="dt" sz="half" idx="10"/>
          </p:nvPr>
        </p:nvSpPr>
        <p:spPr/>
        <p:txBody>
          <a:bodyPr/>
          <a:lstStyle/>
          <a:p>
            <a:fld id="{8813324B-0E44-45AF-8062-3E5DE6806956}" type="datetimeFigureOut">
              <a:rPr lang="en-MY" smtClean="0"/>
              <a:t>8/12/2023</a:t>
            </a:fld>
            <a:endParaRPr lang="en-MY"/>
          </a:p>
        </p:txBody>
      </p:sp>
      <p:sp>
        <p:nvSpPr>
          <p:cNvPr id="4" name="Footer Placeholder 3">
            <a:extLst>
              <a:ext uri="{FF2B5EF4-FFF2-40B4-BE49-F238E27FC236}">
                <a16:creationId xmlns:a16="http://schemas.microsoft.com/office/drawing/2014/main" id="{07DE9B58-7E05-8680-8921-D62A11E26F07}"/>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45B157EB-66F2-E452-A3F0-D75521DD26C4}"/>
              </a:ext>
            </a:extLst>
          </p:cNvPr>
          <p:cNvSpPr>
            <a:spLocks noGrp="1"/>
          </p:cNvSpPr>
          <p:nvPr>
            <p:ph type="sldNum" sz="quarter" idx="12"/>
          </p:nvPr>
        </p:nvSpPr>
        <p:spPr/>
        <p:txBody>
          <a:bodyPr/>
          <a:lstStyle/>
          <a:p>
            <a:fld id="{7AEABEED-A310-465B-9E67-8793B40CDD28}" type="slidenum">
              <a:rPr lang="en-MY" smtClean="0"/>
              <a:t>‹#›</a:t>
            </a:fld>
            <a:endParaRPr lang="en-MY"/>
          </a:p>
        </p:txBody>
      </p:sp>
    </p:spTree>
    <p:extLst>
      <p:ext uri="{BB962C8B-B14F-4D97-AF65-F5344CB8AC3E}">
        <p14:creationId xmlns:p14="http://schemas.microsoft.com/office/powerpoint/2010/main" val="286786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D7ED8F-6C4D-9FD6-9A71-C747D4F6B17D}"/>
              </a:ext>
            </a:extLst>
          </p:cNvPr>
          <p:cNvSpPr>
            <a:spLocks noGrp="1"/>
          </p:cNvSpPr>
          <p:nvPr>
            <p:ph type="dt" sz="half" idx="10"/>
          </p:nvPr>
        </p:nvSpPr>
        <p:spPr/>
        <p:txBody>
          <a:bodyPr/>
          <a:lstStyle/>
          <a:p>
            <a:fld id="{8813324B-0E44-45AF-8062-3E5DE6806956}" type="datetimeFigureOut">
              <a:rPr lang="en-MY" smtClean="0"/>
              <a:t>8/12/2023</a:t>
            </a:fld>
            <a:endParaRPr lang="en-MY"/>
          </a:p>
        </p:txBody>
      </p:sp>
      <p:sp>
        <p:nvSpPr>
          <p:cNvPr id="3" name="Footer Placeholder 2">
            <a:extLst>
              <a:ext uri="{FF2B5EF4-FFF2-40B4-BE49-F238E27FC236}">
                <a16:creationId xmlns:a16="http://schemas.microsoft.com/office/drawing/2014/main" id="{C926B303-8860-61C8-1068-E664DA395523}"/>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8FB31C47-07D4-3212-8322-92B109EF1C40}"/>
              </a:ext>
            </a:extLst>
          </p:cNvPr>
          <p:cNvSpPr>
            <a:spLocks noGrp="1"/>
          </p:cNvSpPr>
          <p:nvPr>
            <p:ph type="sldNum" sz="quarter" idx="12"/>
          </p:nvPr>
        </p:nvSpPr>
        <p:spPr/>
        <p:txBody>
          <a:bodyPr/>
          <a:lstStyle/>
          <a:p>
            <a:fld id="{7AEABEED-A310-465B-9E67-8793B40CDD28}" type="slidenum">
              <a:rPr lang="en-MY" smtClean="0"/>
              <a:t>‹#›</a:t>
            </a:fld>
            <a:endParaRPr lang="en-MY"/>
          </a:p>
        </p:txBody>
      </p:sp>
    </p:spTree>
    <p:extLst>
      <p:ext uri="{BB962C8B-B14F-4D97-AF65-F5344CB8AC3E}">
        <p14:creationId xmlns:p14="http://schemas.microsoft.com/office/powerpoint/2010/main" val="2699541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1BA2C-4FC8-F1A4-FF83-20897BA994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D0200288-2CA9-9562-DF98-DDF8009BF6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F1644C28-FDC2-363F-A7E9-F7C8C74FA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FC061-C046-A41A-4C42-C236D21744B1}"/>
              </a:ext>
            </a:extLst>
          </p:cNvPr>
          <p:cNvSpPr>
            <a:spLocks noGrp="1"/>
          </p:cNvSpPr>
          <p:nvPr>
            <p:ph type="dt" sz="half" idx="10"/>
          </p:nvPr>
        </p:nvSpPr>
        <p:spPr/>
        <p:txBody>
          <a:bodyPr/>
          <a:lstStyle/>
          <a:p>
            <a:fld id="{8813324B-0E44-45AF-8062-3E5DE6806956}" type="datetimeFigureOut">
              <a:rPr lang="en-MY" smtClean="0"/>
              <a:t>8/12/2023</a:t>
            </a:fld>
            <a:endParaRPr lang="en-MY"/>
          </a:p>
        </p:txBody>
      </p:sp>
      <p:sp>
        <p:nvSpPr>
          <p:cNvPr id="6" name="Footer Placeholder 5">
            <a:extLst>
              <a:ext uri="{FF2B5EF4-FFF2-40B4-BE49-F238E27FC236}">
                <a16:creationId xmlns:a16="http://schemas.microsoft.com/office/drawing/2014/main" id="{17D7DE49-96D2-3187-03F8-2A503B641C5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13A494BF-1672-980F-1055-C9A56A62AB5A}"/>
              </a:ext>
            </a:extLst>
          </p:cNvPr>
          <p:cNvSpPr>
            <a:spLocks noGrp="1"/>
          </p:cNvSpPr>
          <p:nvPr>
            <p:ph type="sldNum" sz="quarter" idx="12"/>
          </p:nvPr>
        </p:nvSpPr>
        <p:spPr/>
        <p:txBody>
          <a:bodyPr/>
          <a:lstStyle/>
          <a:p>
            <a:fld id="{7AEABEED-A310-465B-9E67-8793B40CDD28}" type="slidenum">
              <a:rPr lang="en-MY" smtClean="0"/>
              <a:t>‹#›</a:t>
            </a:fld>
            <a:endParaRPr lang="en-MY"/>
          </a:p>
        </p:txBody>
      </p:sp>
    </p:spTree>
    <p:extLst>
      <p:ext uri="{BB962C8B-B14F-4D97-AF65-F5344CB8AC3E}">
        <p14:creationId xmlns:p14="http://schemas.microsoft.com/office/powerpoint/2010/main" val="76560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4433-DA7B-1622-7CBF-115E7530D8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1AB5DE32-092E-2BE2-4456-51272FC96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428A11ED-6BC5-F809-7334-C33269871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191F2-5099-4224-7AF1-8941644BE73A}"/>
              </a:ext>
            </a:extLst>
          </p:cNvPr>
          <p:cNvSpPr>
            <a:spLocks noGrp="1"/>
          </p:cNvSpPr>
          <p:nvPr>
            <p:ph type="dt" sz="half" idx="10"/>
          </p:nvPr>
        </p:nvSpPr>
        <p:spPr/>
        <p:txBody>
          <a:bodyPr/>
          <a:lstStyle/>
          <a:p>
            <a:fld id="{8813324B-0E44-45AF-8062-3E5DE6806956}" type="datetimeFigureOut">
              <a:rPr lang="en-MY" smtClean="0"/>
              <a:t>8/12/2023</a:t>
            </a:fld>
            <a:endParaRPr lang="en-MY"/>
          </a:p>
        </p:txBody>
      </p:sp>
      <p:sp>
        <p:nvSpPr>
          <p:cNvPr id="6" name="Footer Placeholder 5">
            <a:extLst>
              <a:ext uri="{FF2B5EF4-FFF2-40B4-BE49-F238E27FC236}">
                <a16:creationId xmlns:a16="http://schemas.microsoft.com/office/drawing/2014/main" id="{9407F2F4-64E4-7657-51A5-A737C5C26F9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A8A70DF-8450-6AE0-1495-3B3CAC245912}"/>
              </a:ext>
            </a:extLst>
          </p:cNvPr>
          <p:cNvSpPr>
            <a:spLocks noGrp="1"/>
          </p:cNvSpPr>
          <p:nvPr>
            <p:ph type="sldNum" sz="quarter" idx="12"/>
          </p:nvPr>
        </p:nvSpPr>
        <p:spPr/>
        <p:txBody>
          <a:bodyPr/>
          <a:lstStyle/>
          <a:p>
            <a:fld id="{7AEABEED-A310-465B-9E67-8793B40CDD28}" type="slidenum">
              <a:rPr lang="en-MY" smtClean="0"/>
              <a:t>‹#›</a:t>
            </a:fld>
            <a:endParaRPr lang="en-MY"/>
          </a:p>
        </p:txBody>
      </p:sp>
    </p:spTree>
    <p:extLst>
      <p:ext uri="{BB962C8B-B14F-4D97-AF65-F5344CB8AC3E}">
        <p14:creationId xmlns:p14="http://schemas.microsoft.com/office/powerpoint/2010/main" val="1953301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4A4AE-BEA7-460C-8612-D092711277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1F9D13A7-DC1B-62DB-0E22-46A3882144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A7B62B1-8F66-7F05-9F38-78E8226732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3324B-0E44-45AF-8062-3E5DE6806956}" type="datetimeFigureOut">
              <a:rPr lang="en-MY" smtClean="0"/>
              <a:t>8/12/2023</a:t>
            </a:fld>
            <a:endParaRPr lang="en-MY"/>
          </a:p>
        </p:txBody>
      </p:sp>
      <p:sp>
        <p:nvSpPr>
          <p:cNvPr id="5" name="Footer Placeholder 4">
            <a:extLst>
              <a:ext uri="{FF2B5EF4-FFF2-40B4-BE49-F238E27FC236}">
                <a16:creationId xmlns:a16="http://schemas.microsoft.com/office/drawing/2014/main" id="{AAA00F0F-F34F-44BF-7C72-B0AB0EA580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BCC75799-2E5E-3920-5A38-6F04B8355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ABEED-A310-465B-9E67-8793B40CDD28}" type="slidenum">
              <a:rPr lang="en-MY" smtClean="0"/>
              <a:t>‹#›</a:t>
            </a:fld>
            <a:endParaRPr lang="en-MY"/>
          </a:p>
        </p:txBody>
      </p:sp>
    </p:spTree>
    <p:extLst>
      <p:ext uri="{BB962C8B-B14F-4D97-AF65-F5344CB8AC3E}">
        <p14:creationId xmlns:p14="http://schemas.microsoft.com/office/powerpoint/2010/main" val="2954468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ps.utm.my/wp-content/uploads/2023/11/Thesis-Guideline-18.10.2023-1.pdf"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martdraw.com/flowchart/flowchart-symbols.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edu.gcfglobal.org/en/useinformationcorrectly/copyright-and-fair-use/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su-ac.libguides.com/c.php?g=1033673&amp;p=749327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hyperlink" Target="https://sps.utm.my/wp-content/uploads/2023/11/Thesis-Guideline-18.10.2023-1.pdf"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s://library.utm.my/research-2/turnitin-ut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hyperlink" Target="https://aut.ac.nz.libguides.com/referencing" TargetMode="External"/><Relationship Id="rId7" Type="http://schemas.openxmlformats.org/officeDocument/2006/relationships/hyperlink" Target="https://uark.libguides.com/find_OER/openimag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unsplash.com/license" TargetMode="External"/><Relationship Id="rId5" Type="http://schemas.openxmlformats.org/officeDocument/2006/relationships/hyperlink" Target="https://www.indeed.com/career-advice/career-development/how-to-cite-images-in-powerpoint" TargetMode="External"/><Relationship Id="rId4" Type="http://schemas.openxmlformats.org/officeDocument/2006/relationships/hyperlink" Target="https://slidemodel.com/how-to-cite-pictures-in-powerpoint/#:~:text=Harvard%20Style,date%20the%20image%20was%20accessed."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sps.utm.my/wp-content/uploads/2023/11/Thesis-Guideline-18.10.2023-1.pdf"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sps.utm.my/thesis-formatting-202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195DC33-FD0F-EE78-CF3F-A0401A69FB19}"/>
              </a:ext>
            </a:extLst>
          </p:cNvPr>
          <p:cNvSpPr/>
          <p:nvPr/>
        </p:nvSpPr>
        <p:spPr>
          <a:xfrm>
            <a:off x="-7947" y="6017341"/>
            <a:ext cx="12192000" cy="820119"/>
          </a:xfrm>
          <a:prstGeom prst="rect">
            <a:avLst/>
          </a:prstGeom>
          <a:solidFill>
            <a:srgbClr val="86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Rectangle 5">
            <a:extLst>
              <a:ext uri="{FF2B5EF4-FFF2-40B4-BE49-F238E27FC236}">
                <a16:creationId xmlns:a16="http://schemas.microsoft.com/office/drawing/2014/main" id="{0C532D50-0B84-BF0D-EB19-0DCB4D0B0512}"/>
              </a:ext>
            </a:extLst>
          </p:cNvPr>
          <p:cNvSpPr/>
          <p:nvPr/>
        </p:nvSpPr>
        <p:spPr>
          <a:xfrm>
            <a:off x="0" y="-17556"/>
            <a:ext cx="12192000" cy="914400"/>
          </a:xfrm>
          <a:prstGeom prst="rect">
            <a:avLst/>
          </a:prstGeom>
          <a:solidFill>
            <a:srgbClr val="86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4" name="Picture 3">
            <a:extLst>
              <a:ext uri="{FF2B5EF4-FFF2-40B4-BE49-F238E27FC236}">
                <a16:creationId xmlns:a16="http://schemas.microsoft.com/office/drawing/2014/main" id="{323027AB-961B-E587-D44F-8FB97C5CBE09}"/>
              </a:ext>
            </a:extLst>
          </p:cNvPr>
          <p:cNvPicPr>
            <a:picLocks noChangeAspect="1"/>
          </p:cNvPicPr>
          <p:nvPr/>
        </p:nvPicPr>
        <p:blipFill>
          <a:blip r:embed="rId2"/>
          <a:stretch>
            <a:fillRect/>
          </a:stretch>
        </p:blipFill>
        <p:spPr>
          <a:xfrm>
            <a:off x="6088053" y="629264"/>
            <a:ext cx="6103947" cy="5293797"/>
          </a:xfrm>
          <a:prstGeom prst="rect">
            <a:avLst/>
          </a:prstGeom>
        </p:spPr>
      </p:pic>
      <p:sp>
        <p:nvSpPr>
          <p:cNvPr id="2" name="Title 1">
            <a:extLst>
              <a:ext uri="{FF2B5EF4-FFF2-40B4-BE49-F238E27FC236}">
                <a16:creationId xmlns:a16="http://schemas.microsoft.com/office/drawing/2014/main" id="{477C2D8F-4818-97CC-C094-E4671A371809}"/>
              </a:ext>
            </a:extLst>
          </p:cNvPr>
          <p:cNvSpPr>
            <a:spLocks noGrp="1"/>
          </p:cNvSpPr>
          <p:nvPr>
            <p:ph type="ctrTitle"/>
          </p:nvPr>
        </p:nvSpPr>
        <p:spPr>
          <a:xfrm>
            <a:off x="7946" y="1453289"/>
            <a:ext cx="6088053" cy="2387600"/>
          </a:xfrm>
        </p:spPr>
        <p:txBody>
          <a:bodyPr anchor="ctr">
            <a:normAutofit fontScale="90000"/>
          </a:bodyPr>
          <a:lstStyle/>
          <a:p>
            <a:r>
              <a:rPr lang="en-MY" sz="4800" dirty="0">
                <a:latin typeface="Franklin Gothic Demi" panose="020B0703020102020204" pitchFamily="34" charset="0"/>
                <a:cs typeface="Aharoni" panose="02010803020104030203" pitchFamily="2" charset="-79"/>
              </a:rPr>
              <a:t>FYP REPORT FORMATTING WITH UTM THESIS TEMPLATE 2023</a:t>
            </a:r>
          </a:p>
        </p:txBody>
      </p:sp>
      <p:sp>
        <p:nvSpPr>
          <p:cNvPr id="3" name="Subtitle 2">
            <a:extLst>
              <a:ext uri="{FF2B5EF4-FFF2-40B4-BE49-F238E27FC236}">
                <a16:creationId xmlns:a16="http://schemas.microsoft.com/office/drawing/2014/main" id="{A43C2CA5-93FD-6B82-05D6-0A0270417442}"/>
              </a:ext>
            </a:extLst>
          </p:cNvPr>
          <p:cNvSpPr>
            <a:spLocks noGrp="1"/>
          </p:cNvSpPr>
          <p:nvPr>
            <p:ph type="subTitle" idx="1"/>
          </p:nvPr>
        </p:nvSpPr>
        <p:spPr>
          <a:xfrm>
            <a:off x="134139" y="6479506"/>
            <a:ext cx="11923721" cy="378494"/>
          </a:xfrm>
        </p:spPr>
        <p:txBody>
          <a:bodyPr anchor="ctr">
            <a:normAutofit fontScale="92500" lnSpcReduction="20000"/>
          </a:bodyPr>
          <a:lstStyle/>
          <a:p>
            <a:pPr>
              <a:lnSpc>
                <a:spcPct val="100000"/>
              </a:lnSpc>
            </a:pPr>
            <a:r>
              <a:rPr lang="en-MY" dirty="0">
                <a:solidFill>
                  <a:schemeClr val="bg1"/>
                </a:solidFill>
              </a:rPr>
              <a:t>Source: </a:t>
            </a:r>
            <a:r>
              <a:rPr lang="en-MY" dirty="0">
                <a:solidFill>
                  <a:schemeClr val="bg1"/>
                </a:solidFill>
                <a:hlinkClick r:id="rId3">
                  <a:extLst>
                    <a:ext uri="{A12FA001-AC4F-418D-AE19-62706E023703}">
                      <ahyp:hlinkClr xmlns:ahyp="http://schemas.microsoft.com/office/drawing/2018/hyperlinkcolor" val="tx"/>
                    </a:ext>
                  </a:extLst>
                </a:hlinkClick>
              </a:rPr>
              <a:t>UTM Thesis Guidelines 2023</a:t>
            </a:r>
            <a:endParaRPr lang="en-MY" dirty="0">
              <a:solidFill>
                <a:schemeClr val="bg1"/>
              </a:solidFill>
            </a:endParaRPr>
          </a:p>
        </p:txBody>
      </p:sp>
      <p:sp>
        <p:nvSpPr>
          <p:cNvPr id="5" name="TextBox 4">
            <a:extLst>
              <a:ext uri="{FF2B5EF4-FFF2-40B4-BE49-F238E27FC236}">
                <a16:creationId xmlns:a16="http://schemas.microsoft.com/office/drawing/2014/main" id="{781EB2A5-1C30-24F3-E47C-D64C5018D424}"/>
              </a:ext>
            </a:extLst>
          </p:cNvPr>
          <p:cNvSpPr txBox="1"/>
          <p:nvPr/>
        </p:nvSpPr>
        <p:spPr>
          <a:xfrm>
            <a:off x="15892" y="3911869"/>
            <a:ext cx="6080107" cy="1489318"/>
          </a:xfrm>
          <a:prstGeom prst="rect">
            <a:avLst/>
          </a:prstGeom>
          <a:noFill/>
        </p:spPr>
        <p:txBody>
          <a:bodyPr wrap="square" rtlCol="0">
            <a:spAutoFit/>
          </a:bodyPr>
          <a:lstStyle/>
          <a:p>
            <a:pPr algn="ctr">
              <a:lnSpc>
                <a:spcPct val="150000"/>
              </a:lnSpc>
            </a:pPr>
            <a:r>
              <a:rPr lang="en-MY" sz="1400" dirty="0">
                <a:latin typeface="Arial" panose="020B0604020202020204" pitchFamily="34" charset="0"/>
                <a:cs typeface="Arial" panose="020B0604020202020204" pitchFamily="34" charset="0"/>
              </a:rPr>
              <a:t>DR. AHMAD FAIZ BIN MOHAMMAD</a:t>
            </a:r>
          </a:p>
          <a:p>
            <a:pPr algn="ctr">
              <a:lnSpc>
                <a:spcPct val="150000"/>
              </a:lnSpc>
            </a:pPr>
            <a:r>
              <a:rPr lang="en-MY" sz="1200" dirty="0">
                <a:latin typeface="Arial" panose="020B0604020202020204" pitchFamily="34" charset="0"/>
                <a:cs typeface="Arial" panose="020B0604020202020204" pitchFamily="34" charset="0"/>
              </a:rPr>
              <a:t>Senior Lecturer</a:t>
            </a:r>
          </a:p>
          <a:p>
            <a:pPr algn="ctr">
              <a:lnSpc>
                <a:spcPct val="150000"/>
              </a:lnSpc>
            </a:pPr>
            <a:r>
              <a:rPr lang="en-MY" sz="1200" dirty="0">
                <a:latin typeface="Arial" panose="020B0604020202020204" pitchFamily="34" charset="0"/>
                <a:cs typeface="Arial" panose="020B0604020202020204" pitchFamily="34" charset="0"/>
              </a:rPr>
              <a:t>Department of Mechanical Precision Engineering</a:t>
            </a:r>
          </a:p>
          <a:p>
            <a:pPr algn="ctr">
              <a:lnSpc>
                <a:spcPct val="150000"/>
              </a:lnSpc>
            </a:pPr>
            <a:r>
              <a:rPr lang="en-MY" sz="1200" dirty="0">
                <a:latin typeface="Arial" panose="020B0604020202020204" pitchFamily="34" charset="0"/>
                <a:cs typeface="Arial" panose="020B0604020202020204" pitchFamily="34" charset="0"/>
              </a:rPr>
              <a:t>Malaysia-Japan International Institute of Technology</a:t>
            </a:r>
          </a:p>
          <a:p>
            <a:pPr algn="ctr">
              <a:lnSpc>
                <a:spcPct val="150000"/>
              </a:lnSpc>
            </a:pPr>
            <a:r>
              <a:rPr lang="en-MY" sz="1200" dirty="0" err="1">
                <a:latin typeface="Arial" panose="020B0604020202020204" pitchFamily="34" charset="0"/>
                <a:cs typeface="Arial" panose="020B0604020202020204" pitchFamily="34" charset="0"/>
              </a:rPr>
              <a:t>Universiti</a:t>
            </a:r>
            <a:r>
              <a:rPr lang="en-MY" sz="1200" dirty="0">
                <a:latin typeface="Arial" panose="020B0604020202020204" pitchFamily="34" charset="0"/>
                <a:cs typeface="Arial" panose="020B0604020202020204" pitchFamily="34" charset="0"/>
              </a:rPr>
              <a:t> </a:t>
            </a:r>
            <a:r>
              <a:rPr lang="en-MY" sz="1200" dirty="0" err="1">
                <a:latin typeface="Arial" panose="020B0604020202020204" pitchFamily="34" charset="0"/>
                <a:cs typeface="Arial" panose="020B0604020202020204" pitchFamily="34" charset="0"/>
              </a:rPr>
              <a:t>Teknologi</a:t>
            </a:r>
            <a:r>
              <a:rPr lang="en-MY" sz="1200" dirty="0">
                <a:latin typeface="Arial" panose="020B0604020202020204" pitchFamily="34" charset="0"/>
                <a:cs typeface="Arial" panose="020B0604020202020204" pitchFamily="34" charset="0"/>
              </a:rPr>
              <a:t> Malaysia</a:t>
            </a:r>
          </a:p>
        </p:txBody>
      </p:sp>
    </p:spTree>
    <p:extLst>
      <p:ext uri="{BB962C8B-B14F-4D97-AF65-F5344CB8AC3E}">
        <p14:creationId xmlns:p14="http://schemas.microsoft.com/office/powerpoint/2010/main" val="3049257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061CCB-B919-828F-85A2-146A0D7884C6}"/>
              </a:ext>
            </a:extLst>
          </p:cNvPr>
          <p:cNvSpPr>
            <a:spLocks noGrp="1"/>
          </p:cNvSpPr>
          <p:nvPr>
            <p:ph idx="1"/>
          </p:nvPr>
        </p:nvSpPr>
        <p:spPr>
          <a:xfrm>
            <a:off x="133350" y="949189"/>
            <a:ext cx="11925300" cy="867939"/>
          </a:xfrm>
        </p:spPr>
        <p:txBody>
          <a:bodyPr>
            <a:normAutofit/>
          </a:bodyPr>
          <a:lstStyle/>
          <a:p>
            <a:r>
              <a:rPr lang="en-MY" sz="2000" dirty="0"/>
              <a:t>Tables </a:t>
            </a:r>
            <a:r>
              <a:rPr lang="en-MY" sz="2000" b="1" dirty="0"/>
              <a:t>must be created </a:t>
            </a:r>
            <a:r>
              <a:rPr lang="en-MY" sz="2000" dirty="0"/>
              <a:t>in the word doc, </a:t>
            </a:r>
            <a:r>
              <a:rPr lang="en-MY" sz="2000" dirty="0">
                <a:solidFill>
                  <a:srgbClr val="FF0000"/>
                </a:solidFill>
              </a:rPr>
              <a:t>must not be copied &amp; pasted from other sources as an image</a:t>
            </a:r>
            <a:r>
              <a:rPr lang="en-MY" sz="2000" dirty="0"/>
              <a:t>.</a:t>
            </a:r>
          </a:p>
        </p:txBody>
      </p:sp>
      <p:sp>
        <p:nvSpPr>
          <p:cNvPr id="16" name="Title 1">
            <a:extLst>
              <a:ext uri="{FF2B5EF4-FFF2-40B4-BE49-F238E27FC236}">
                <a16:creationId xmlns:a16="http://schemas.microsoft.com/office/drawing/2014/main" id="{ABBF5905-F586-DFC4-1CA8-101BB7E90EAE}"/>
              </a:ext>
            </a:extLst>
          </p:cNvPr>
          <p:cNvSpPr>
            <a:spLocks noGrp="1"/>
          </p:cNvSpPr>
          <p:nvPr>
            <p:ph type="title"/>
          </p:nvPr>
        </p:nvSpPr>
        <p:spPr>
          <a:xfrm>
            <a:off x="0" y="1"/>
            <a:ext cx="10515600" cy="853440"/>
          </a:xfrm>
        </p:spPr>
        <p:txBody>
          <a:bodyPr/>
          <a:lstStyle/>
          <a:p>
            <a:r>
              <a:rPr lang="en-MY" dirty="0"/>
              <a:t>(3) Tables</a:t>
            </a:r>
          </a:p>
        </p:txBody>
      </p:sp>
      <p:pic>
        <p:nvPicPr>
          <p:cNvPr id="2" name="Picture 1">
            <a:extLst>
              <a:ext uri="{FF2B5EF4-FFF2-40B4-BE49-F238E27FC236}">
                <a16:creationId xmlns:a16="http://schemas.microsoft.com/office/drawing/2014/main" id="{FC7D93D9-D43C-7950-EC71-0A8255FCDBB6}"/>
              </a:ext>
            </a:extLst>
          </p:cNvPr>
          <p:cNvPicPr>
            <a:picLocks noChangeAspect="1"/>
          </p:cNvPicPr>
          <p:nvPr/>
        </p:nvPicPr>
        <p:blipFill>
          <a:blip r:embed="rId2"/>
          <a:stretch>
            <a:fillRect/>
          </a:stretch>
        </p:blipFill>
        <p:spPr>
          <a:xfrm>
            <a:off x="2573266" y="1460175"/>
            <a:ext cx="7045467" cy="4836235"/>
          </a:xfrm>
          <a:prstGeom prst="rect">
            <a:avLst/>
          </a:prstGeom>
          <a:ln>
            <a:solidFill>
              <a:schemeClr val="tx1"/>
            </a:solidFill>
          </a:ln>
        </p:spPr>
      </p:pic>
      <p:sp>
        <p:nvSpPr>
          <p:cNvPr id="5" name="TextBox 4">
            <a:extLst>
              <a:ext uri="{FF2B5EF4-FFF2-40B4-BE49-F238E27FC236}">
                <a16:creationId xmlns:a16="http://schemas.microsoft.com/office/drawing/2014/main" id="{13448F32-9633-7627-32DD-8728D09D03CE}"/>
              </a:ext>
            </a:extLst>
          </p:cNvPr>
          <p:cNvSpPr txBox="1"/>
          <p:nvPr/>
        </p:nvSpPr>
        <p:spPr>
          <a:xfrm>
            <a:off x="52666" y="3061011"/>
            <a:ext cx="2439916" cy="646331"/>
          </a:xfrm>
          <a:prstGeom prst="rect">
            <a:avLst/>
          </a:prstGeom>
          <a:solidFill>
            <a:schemeClr val="accent4">
              <a:lumMod val="20000"/>
              <a:lumOff val="80000"/>
            </a:schemeClr>
          </a:solidFill>
          <a:ln>
            <a:solidFill>
              <a:srgbClr val="FF0000"/>
            </a:solidFill>
          </a:ln>
        </p:spPr>
        <p:txBody>
          <a:bodyPr wrap="square">
            <a:spAutoFit/>
          </a:bodyPr>
          <a:lstStyle/>
          <a:p>
            <a:r>
              <a:rPr lang="en-MY" sz="1800" dirty="0"/>
              <a:t>The caption of a table is </a:t>
            </a:r>
            <a:r>
              <a:rPr lang="en-MY" sz="1800" b="1" dirty="0">
                <a:solidFill>
                  <a:srgbClr val="FF0000"/>
                </a:solidFill>
                <a:highlight>
                  <a:srgbClr val="FFFF00"/>
                </a:highlight>
              </a:rPr>
              <a:t>above it</a:t>
            </a:r>
            <a:r>
              <a:rPr lang="en-MY" sz="1800" dirty="0"/>
              <a:t>! NOT BELOW!</a:t>
            </a:r>
          </a:p>
        </p:txBody>
      </p:sp>
      <p:cxnSp>
        <p:nvCxnSpPr>
          <p:cNvPr id="7" name="Straight Arrow Connector 6">
            <a:extLst>
              <a:ext uri="{FF2B5EF4-FFF2-40B4-BE49-F238E27FC236}">
                <a16:creationId xmlns:a16="http://schemas.microsoft.com/office/drawing/2014/main" id="{5F36DFDE-2168-1DE0-22B6-36B3EABB237F}"/>
              </a:ext>
            </a:extLst>
          </p:cNvPr>
          <p:cNvCxnSpPr>
            <a:cxnSpLocks/>
            <a:stCxn id="5" idx="3"/>
          </p:cNvCxnSpPr>
          <p:nvPr/>
        </p:nvCxnSpPr>
        <p:spPr>
          <a:xfrm flipV="1">
            <a:off x="2492582" y="3384176"/>
            <a:ext cx="1935981"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E3D69EAB-B14A-CB70-A740-7C94B33EE74B}"/>
              </a:ext>
            </a:extLst>
          </p:cNvPr>
          <p:cNvSpPr/>
          <p:nvPr/>
        </p:nvSpPr>
        <p:spPr>
          <a:xfrm>
            <a:off x="8810334" y="2920522"/>
            <a:ext cx="269966" cy="352698"/>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0" name="TextBox 9">
            <a:extLst>
              <a:ext uri="{FF2B5EF4-FFF2-40B4-BE49-F238E27FC236}">
                <a16:creationId xmlns:a16="http://schemas.microsoft.com/office/drawing/2014/main" id="{C57C8A77-29E3-2B63-6DB1-8A1654B1BF50}"/>
              </a:ext>
            </a:extLst>
          </p:cNvPr>
          <p:cNvSpPr txBox="1"/>
          <p:nvPr/>
        </p:nvSpPr>
        <p:spPr>
          <a:xfrm>
            <a:off x="9080300" y="2942982"/>
            <a:ext cx="1396922" cy="307777"/>
          </a:xfrm>
          <a:prstGeom prst="rect">
            <a:avLst/>
          </a:prstGeom>
          <a:noFill/>
        </p:spPr>
        <p:txBody>
          <a:bodyPr wrap="none" rtlCol="0">
            <a:spAutoFit/>
          </a:bodyPr>
          <a:lstStyle/>
          <a:p>
            <a:pPr algn="ctr"/>
            <a:r>
              <a:rPr lang="en-MY" sz="1400" dirty="0">
                <a:solidFill>
                  <a:srgbClr val="FF0000"/>
                </a:solidFill>
              </a:rPr>
              <a:t>Two-line spacing</a:t>
            </a:r>
          </a:p>
        </p:txBody>
      </p:sp>
      <p:sp>
        <p:nvSpPr>
          <p:cNvPr id="11" name="Right Brace 10">
            <a:extLst>
              <a:ext uri="{FF2B5EF4-FFF2-40B4-BE49-F238E27FC236}">
                <a16:creationId xmlns:a16="http://schemas.microsoft.com/office/drawing/2014/main" id="{2793E644-BE74-9FE8-466F-B173A76425AA}"/>
              </a:ext>
            </a:extLst>
          </p:cNvPr>
          <p:cNvSpPr/>
          <p:nvPr/>
        </p:nvSpPr>
        <p:spPr>
          <a:xfrm>
            <a:off x="8810333" y="5278240"/>
            <a:ext cx="269966" cy="352698"/>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2" name="TextBox 11">
            <a:extLst>
              <a:ext uri="{FF2B5EF4-FFF2-40B4-BE49-F238E27FC236}">
                <a16:creationId xmlns:a16="http://schemas.microsoft.com/office/drawing/2014/main" id="{83417B25-3126-AA99-6612-583AE7021766}"/>
              </a:ext>
            </a:extLst>
          </p:cNvPr>
          <p:cNvSpPr txBox="1"/>
          <p:nvPr/>
        </p:nvSpPr>
        <p:spPr>
          <a:xfrm>
            <a:off x="9080299" y="5300700"/>
            <a:ext cx="1396922" cy="307777"/>
          </a:xfrm>
          <a:prstGeom prst="rect">
            <a:avLst/>
          </a:prstGeom>
          <a:noFill/>
        </p:spPr>
        <p:txBody>
          <a:bodyPr wrap="none" rtlCol="0">
            <a:spAutoFit/>
          </a:bodyPr>
          <a:lstStyle/>
          <a:p>
            <a:pPr algn="ctr"/>
            <a:r>
              <a:rPr lang="en-MY" sz="1400" dirty="0">
                <a:solidFill>
                  <a:srgbClr val="FF0000"/>
                </a:solidFill>
              </a:rPr>
              <a:t>Two-line spacing</a:t>
            </a:r>
          </a:p>
        </p:txBody>
      </p:sp>
      <p:sp>
        <p:nvSpPr>
          <p:cNvPr id="13" name="Right Brace 12">
            <a:extLst>
              <a:ext uri="{FF2B5EF4-FFF2-40B4-BE49-F238E27FC236}">
                <a16:creationId xmlns:a16="http://schemas.microsoft.com/office/drawing/2014/main" id="{31FC17C8-2693-7B67-5145-AAF1FE402F51}"/>
              </a:ext>
            </a:extLst>
          </p:cNvPr>
          <p:cNvSpPr/>
          <p:nvPr/>
        </p:nvSpPr>
        <p:spPr>
          <a:xfrm>
            <a:off x="7707674" y="3406587"/>
            <a:ext cx="269966" cy="216257"/>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4" name="TextBox 13">
            <a:extLst>
              <a:ext uri="{FF2B5EF4-FFF2-40B4-BE49-F238E27FC236}">
                <a16:creationId xmlns:a16="http://schemas.microsoft.com/office/drawing/2014/main" id="{6B946E5D-3B2F-13A6-3C45-ED85589F05A5}"/>
              </a:ext>
            </a:extLst>
          </p:cNvPr>
          <p:cNvSpPr txBox="1"/>
          <p:nvPr/>
        </p:nvSpPr>
        <p:spPr>
          <a:xfrm>
            <a:off x="7977031" y="3337432"/>
            <a:ext cx="1398140" cy="307777"/>
          </a:xfrm>
          <a:prstGeom prst="rect">
            <a:avLst/>
          </a:prstGeom>
          <a:noFill/>
        </p:spPr>
        <p:txBody>
          <a:bodyPr wrap="none" rtlCol="0">
            <a:spAutoFit/>
          </a:bodyPr>
          <a:lstStyle/>
          <a:p>
            <a:pPr algn="ctr"/>
            <a:r>
              <a:rPr lang="en-MY" sz="1400" dirty="0">
                <a:solidFill>
                  <a:srgbClr val="FF0000"/>
                </a:solidFill>
              </a:rPr>
              <a:t>One-line spacing</a:t>
            </a:r>
          </a:p>
        </p:txBody>
      </p:sp>
      <p:cxnSp>
        <p:nvCxnSpPr>
          <p:cNvPr id="25" name="Straight Arrow Connector 24">
            <a:extLst>
              <a:ext uri="{FF2B5EF4-FFF2-40B4-BE49-F238E27FC236}">
                <a16:creationId xmlns:a16="http://schemas.microsoft.com/office/drawing/2014/main" id="{73D5E39B-AAD7-D9A3-6B24-987B39275E9C}"/>
              </a:ext>
            </a:extLst>
          </p:cNvPr>
          <p:cNvCxnSpPr/>
          <p:nvPr/>
        </p:nvCxnSpPr>
        <p:spPr>
          <a:xfrm>
            <a:off x="5163670" y="3384176"/>
            <a:ext cx="38548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EEA299-47EC-0D9A-6998-ED86B5F8A73C}"/>
              </a:ext>
            </a:extLst>
          </p:cNvPr>
          <p:cNvSpPr txBox="1"/>
          <p:nvPr/>
        </p:nvSpPr>
        <p:spPr>
          <a:xfrm>
            <a:off x="4972620" y="2997873"/>
            <a:ext cx="767582" cy="307777"/>
          </a:xfrm>
          <a:prstGeom prst="rect">
            <a:avLst/>
          </a:prstGeom>
          <a:noFill/>
        </p:spPr>
        <p:txBody>
          <a:bodyPr wrap="none" rtlCol="0">
            <a:spAutoFit/>
          </a:bodyPr>
          <a:lstStyle/>
          <a:p>
            <a:pPr algn="ctr"/>
            <a:r>
              <a:rPr lang="en-MY" sz="1400" dirty="0">
                <a:solidFill>
                  <a:srgbClr val="FF0000"/>
                </a:solidFill>
              </a:rPr>
              <a:t>One tab</a:t>
            </a:r>
          </a:p>
        </p:txBody>
      </p:sp>
      <p:sp>
        <p:nvSpPr>
          <p:cNvPr id="27" name="TextBox 26">
            <a:extLst>
              <a:ext uri="{FF2B5EF4-FFF2-40B4-BE49-F238E27FC236}">
                <a16:creationId xmlns:a16="http://schemas.microsoft.com/office/drawing/2014/main" id="{A6A1478C-617D-AF42-8B9B-DF7ECBF898C5}"/>
              </a:ext>
            </a:extLst>
          </p:cNvPr>
          <p:cNvSpPr txBox="1"/>
          <p:nvPr/>
        </p:nvSpPr>
        <p:spPr>
          <a:xfrm>
            <a:off x="52666" y="3782257"/>
            <a:ext cx="6147004" cy="923330"/>
          </a:xfrm>
          <a:prstGeom prst="rect">
            <a:avLst/>
          </a:prstGeom>
          <a:solidFill>
            <a:schemeClr val="accent4">
              <a:lumMod val="20000"/>
              <a:lumOff val="80000"/>
            </a:schemeClr>
          </a:solidFill>
        </p:spPr>
        <p:txBody>
          <a:bodyPr wrap="none" rtlCol="0">
            <a:spAutoFit/>
          </a:bodyPr>
          <a:lstStyle/>
          <a:p>
            <a:pPr marL="285750" indent="-285750" algn="just">
              <a:buFont typeface="Arial" panose="020B0604020202020204" pitchFamily="34" charset="0"/>
              <a:buChar char="•"/>
            </a:pPr>
            <a:r>
              <a:rPr lang="en-MY" sz="1800" dirty="0"/>
              <a:t>Must be numbered with respect to the chapter. </a:t>
            </a:r>
            <a:endParaRPr lang="en-MY" dirty="0"/>
          </a:p>
          <a:p>
            <a:pPr marL="285750" indent="-285750" algn="just">
              <a:buFont typeface="Arial" panose="020B0604020202020204" pitchFamily="34" charset="0"/>
              <a:buChar char="•"/>
            </a:pPr>
            <a:r>
              <a:rPr lang="en-MY" dirty="0"/>
              <a:t>A table’s caption is </a:t>
            </a:r>
            <a:r>
              <a:rPr lang="en-MY" b="1" dirty="0">
                <a:solidFill>
                  <a:srgbClr val="FF0000"/>
                </a:solidFill>
              </a:rPr>
              <a:t>centred</a:t>
            </a:r>
            <a:r>
              <a:rPr lang="en-MY" dirty="0"/>
              <a:t> if it is on a </a:t>
            </a:r>
            <a:r>
              <a:rPr lang="en-MY" b="1" dirty="0">
                <a:solidFill>
                  <a:srgbClr val="FF0000"/>
                </a:solidFill>
              </a:rPr>
              <a:t>single line</a:t>
            </a:r>
            <a:r>
              <a:rPr lang="en-MY" dirty="0"/>
              <a:t>.</a:t>
            </a:r>
          </a:p>
          <a:p>
            <a:pPr marL="285750" indent="-285750" algn="just">
              <a:buFont typeface="Arial" panose="020B0604020202020204" pitchFamily="34" charset="0"/>
              <a:buChar char="•"/>
            </a:pPr>
            <a:r>
              <a:rPr lang="en-MY" dirty="0"/>
              <a:t>A longer caption (more than one line) must be set to ‘Justify’</a:t>
            </a:r>
          </a:p>
        </p:txBody>
      </p:sp>
      <p:sp>
        <p:nvSpPr>
          <p:cNvPr id="30" name="TextBox 29">
            <a:extLst>
              <a:ext uri="{FF2B5EF4-FFF2-40B4-BE49-F238E27FC236}">
                <a16:creationId xmlns:a16="http://schemas.microsoft.com/office/drawing/2014/main" id="{29670A5E-37AC-4F78-7BB3-22759B5C94E0}"/>
              </a:ext>
            </a:extLst>
          </p:cNvPr>
          <p:cNvSpPr txBox="1"/>
          <p:nvPr/>
        </p:nvSpPr>
        <p:spPr>
          <a:xfrm>
            <a:off x="52666" y="4807811"/>
            <a:ext cx="6199670" cy="646331"/>
          </a:xfrm>
          <a:prstGeom prst="rect">
            <a:avLst/>
          </a:prstGeom>
          <a:solidFill>
            <a:schemeClr val="accent2">
              <a:lumMod val="40000"/>
              <a:lumOff val="60000"/>
            </a:schemeClr>
          </a:solidFill>
        </p:spPr>
        <p:txBody>
          <a:bodyPr wrap="square">
            <a:spAutoFit/>
          </a:bodyPr>
          <a:lstStyle/>
          <a:p>
            <a:pPr marL="285750" indent="-285750" algn="just">
              <a:buFont typeface="Arial" panose="020B0604020202020204" pitchFamily="34" charset="0"/>
              <a:buChar char="•"/>
            </a:pPr>
            <a:r>
              <a:rPr lang="en-US" dirty="0"/>
              <a:t>If necessary, a reduced font size of between 10 and 11 may be used for text in the table.</a:t>
            </a:r>
            <a:endParaRPr lang="en-MY" dirty="0"/>
          </a:p>
        </p:txBody>
      </p:sp>
      <p:sp>
        <p:nvSpPr>
          <p:cNvPr id="31" name="TextBox 30">
            <a:extLst>
              <a:ext uri="{FF2B5EF4-FFF2-40B4-BE49-F238E27FC236}">
                <a16:creationId xmlns:a16="http://schemas.microsoft.com/office/drawing/2014/main" id="{F439CDF5-8045-8273-AF72-8838D0A61B63}"/>
              </a:ext>
            </a:extLst>
          </p:cNvPr>
          <p:cNvSpPr txBox="1"/>
          <p:nvPr/>
        </p:nvSpPr>
        <p:spPr>
          <a:xfrm>
            <a:off x="2332327" y="258014"/>
            <a:ext cx="981359" cy="338554"/>
          </a:xfrm>
          <a:prstGeom prst="rect">
            <a:avLst/>
          </a:prstGeom>
          <a:noFill/>
        </p:spPr>
        <p:txBody>
          <a:bodyPr wrap="none" rtlCol="0">
            <a:spAutoFit/>
          </a:bodyPr>
          <a:lstStyle/>
          <a:p>
            <a:pPr algn="r"/>
            <a:r>
              <a:rPr lang="en-MY" sz="1600" spc="600" dirty="0">
                <a:solidFill>
                  <a:srgbClr val="002060"/>
                </a:solidFill>
              </a:rPr>
              <a:t>[1/3]</a:t>
            </a:r>
          </a:p>
        </p:txBody>
      </p:sp>
    </p:spTree>
    <p:extLst>
      <p:ext uri="{BB962C8B-B14F-4D97-AF65-F5344CB8AC3E}">
        <p14:creationId xmlns:p14="http://schemas.microsoft.com/office/powerpoint/2010/main" val="127986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7"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061CCB-B919-828F-85A2-146A0D7884C6}"/>
              </a:ext>
            </a:extLst>
          </p:cNvPr>
          <p:cNvSpPr>
            <a:spLocks noGrp="1"/>
          </p:cNvSpPr>
          <p:nvPr>
            <p:ph idx="1"/>
          </p:nvPr>
        </p:nvSpPr>
        <p:spPr>
          <a:xfrm>
            <a:off x="133350" y="778861"/>
            <a:ext cx="11925300" cy="1068445"/>
          </a:xfrm>
        </p:spPr>
        <p:txBody>
          <a:bodyPr>
            <a:normAutofit fontScale="92500" lnSpcReduction="10000"/>
          </a:bodyPr>
          <a:lstStyle/>
          <a:p>
            <a:r>
              <a:rPr lang="en-MY" sz="2000" dirty="0"/>
              <a:t>For a </a:t>
            </a:r>
            <a:r>
              <a:rPr lang="en-MY" sz="2000" b="1" dirty="0">
                <a:solidFill>
                  <a:srgbClr val="FF0000"/>
                </a:solidFill>
              </a:rPr>
              <a:t>wider table</a:t>
            </a:r>
            <a:r>
              <a:rPr lang="en-MY" sz="2000" dirty="0"/>
              <a:t>, adjust the </a:t>
            </a:r>
            <a:r>
              <a:rPr lang="en-MY" sz="2000" b="1" dirty="0">
                <a:solidFill>
                  <a:srgbClr val="FF0000"/>
                </a:solidFill>
              </a:rPr>
              <a:t>page orientation </a:t>
            </a:r>
            <a:r>
              <a:rPr lang="en-MY" sz="2000" dirty="0"/>
              <a:t>to ‘</a:t>
            </a:r>
            <a:r>
              <a:rPr lang="en-MY" sz="2000" dirty="0">
                <a:solidFill>
                  <a:srgbClr val="FF0000"/>
                </a:solidFill>
              </a:rPr>
              <a:t>landscape</a:t>
            </a:r>
            <a:r>
              <a:rPr lang="en-MY" sz="2000" dirty="0"/>
              <a:t>’ to fit the table in one page.</a:t>
            </a:r>
          </a:p>
          <a:p>
            <a:r>
              <a:rPr lang="en-MY" sz="2000" dirty="0"/>
              <a:t>Before changing the page orientation, insert ‘</a:t>
            </a:r>
            <a:r>
              <a:rPr lang="en-MY" sz="2000" dirty="0">
                <a:solidFill>
                  <a:srgbClr val="FF0000"/>
                </a:solidFill>
              </a:rPr>
              <a:t>Section Break</a:t>
            </a:r>
            <a:r>
              <a:rPr lang="en-MY" sz="2000" dirty="0"/>
              <a:t>’ at the Layout in the preceding page.</a:t>
            </a:r>
          </a:p>
          <a:p>
            <a:r>
              <a:rPr lang="en-MY" sz="2000" dirty="0"/>
              <a:t> And if the next page has a different orientation, insert another ‘</a:t>
            </a:r>
            <a:r>
              <a:rPr lang="en-MY" sz="2000" dirty="0">
                <a:solidFill>
                  <a:srgbClr val="FF0000"/>
                </a:solidFill>
              </a:rPr>
              <a:t>Section Break</a:t>
            </a:r>
            <a:r>
              <a:rPr lang="en-MY" sz="2000" dirty="0"/>
              <a:t>’. </a:t>
            </a:r>
          </a:p>
        </p:txBody>
      </p:sp>
      <p:sp>
        <p:nvSpPr>
          <p:cNvPr id="16" name="Title 1">
            <a:extLst>
              <a:ext uri="{FF2B5EF4-FFF2-40B4-BE49-F238E27FC236}">
                <a16:creationId xmlns:a16="http://schemas.microsoft.com/office/drawing/2014/main" id="{ABBF5905-F586-DFC4-1CA8-101BB7E90EAE}"/>
              </a:ext>
            </a:extLst>
          </p:cNvPr>
          <p:cNvSpPr>
            <a:spLocks noGrp="1"/>
          </p:cNvSpPr>
          <p:nvPr>
            <p:ph type="title"/>
          </p:nvPr>
        </p:nvSpPr>
        <p:spPr>
          <a:xfrm>
            <a:off x="0" y="1"/>
            <a:ext cx="10515600" cy="853440"/>
          </a:xfrm>
        </p:spPr>
        <p:txBody>
          <a:bodyPr/>
          <a:lstStyle/>
          <a:p>
            <a:r>
              <a:rPr lang="en-MY" dirty="0"/>
              <a:t>(3) Tables</a:t>
            </a:r>
          </a:p>
        </p:txBody>
      </p:sp>
      <p:pic>
        <p:nvPicPr>
          <p:cNvPr id="4" name="Picture 3">
            <a:extLst>
              <a:ext uri="{FF2B5EF4-FFF2-40B4-BE49-F238E27FC236}">
                <a16:creationId xmlns:a16="http://schemas.microsoft.com/office/drawing/2014/main" id="{AC0512E1-BA7B-5DD7-C2D7-BF5E6E194691}"/>
              </a:ext>
            </a:extLst>
          </p:cNvPr>
          <p:cNvPicPr>
            <a:picLocks noChangeAspect="1"/>
          </p:cNvPicPr>
          <p:nvPr/>
        </p:nvPicPr>
        <p:blipFill>
          <a:blip r:embed="rId2"/>
          <a:stretch>
            <a:fillRect/>
          </a:stretch>
        </p:blipFill>
        <p:spPr>
          <a:xfrm>
            <a:off x="0" y="1856272"/>
            <a:ext cx="12192000" cy="4956328"/>
          </a:xfrm>
          <a:prstGeom prst="rect">
            <a:avLst/>
          </a:prstGeom>
        </p:spPr>
      </p:pic>
      <p:sp>
        <p:nvSpPr>
          <p:cNvPr id="15" name="Arrow: Down 14">
            <a:extLst>
              <a:ext uri="{FF2B5EF4-FFF2-40B4-BE49-F238E27FC236}">
                <a16:creationId xmlns:a16="http://schemas.microsoft.com/office/drawing/2014/main" id="{8B81FF67-6436-3338-4829-8E49EBC8F847}"/>
              </a:ext>
            </a:extLst>
          </p:cNvPr>
          <p:cNvSpPr/>
          <p:nvPr/>
        </p:nvSpPr>
        <p:spPr>
          <a:xfrm rot="5400000">
            <a:off x="3129848" y="6105402"/>
            <a:ext cx="252548" cy="383178"/>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Arrow: Down 16">
            <a:extLst>
              <a:ext uri="{FF2B5EF4-FFF2-40B4-BE49-F238E27FC236}">
                <a16:creationId xmlns:a16="http://schemas.microsoft.com/office/drawing/2014/main" id="{4A9FC5A0-AAC7-1145-1763-888AE19BA3AB}"/>
              </a:ext>
            </a:extLst>
          </p:cNvPr>
          <p:cNvSpPr/>
          <p:nvPr/>
        </p:nvSpPr>
        <p:spPr>
          <a:xfrm rot="5400000">
            <a:off x="8311448" y="5343402"/>
            <a:ext cx="252548" cy="383178"/>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8" name="Rectangle: Rounded Corners 17">
            <a:extLst>
              <a:ext uri="{FF2B5EF4-FFF2-40B4-BE49-F238E27FC236}">
                <a16:creationId xmlns:a16="http://schemas.microsoft.com/office/drawing/2014/main" id="{14979AA4-5779-597F-B843-2496FC7CFD4A}"/>
              </a:ext>
            </a:extLst>
          </p:cNvPr>
          <p:cNvSpPr/>
          <p:nvPr/>
        </p:nvSpPr>
        <p:spPr>
          <a:xfrm>
            <a:off x="3012023" y="5688614"/>
            <a:ext cx="485775" cy="390525"/>
          </a:xfrm>
          <a:prstGeom prst="roundRect">
            <a:avLst/>
          </a:prstGeom>
          <a:solidFill>
            <a:schemeClr val="accent4">
              <a:lumMod val="40000"/>
              <a:lumOff val="60000"/>
            </a:schemeClr>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2000" dirty="0">
                <a:solidFill>
                  <a:srgbClr val="FF0000"/>
                </a:solidFill>
              </a:rPr>
              <a:t>1</a:t>
            </a:r>
          </a:p>
        </p:txBody>
      </p:sp>
      <p:sp>
        <p:nvSpPr>
          <p:cNvPr id="19" name="Rectangle: Rounded Corners 18">
            <a:extLst>
              <a:ext uri="{FF2B5EF4-FFF2-40B4-BE49-F238E27FC236}">
                <a16:creationId xmlns:a16="http://schemas.microsoft.com/office/drawing/2014/main" id="{04AA5562-0348-1FE4-4A21-758645CE2004}"/>
              </a:ext>
            </a:extLst>
          </p:cNvPr>
          <p:cNvSpPr/>
          <p:nvPr/>
        </p:nvSpPr>
        <p:spPr>
          <a:xfrm>
            <a:off x="8194834" y="4926614"/>
            <a:ext cx="485775" cy="390525"/>
          </a:xfrm>
          <a:prstGeom prst="roundRect">
            <a:avLst/>
          </a:prstGeom>
          <a:solidFill>
            <a:schemeClr val="accent4">
              <a:lumMod val="40000"/>
              <a:lumOff val="60000"/>
            </a:schemeClr>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2000" dirty="0">
                <a:solidFill>
                  <a:srgbClr val="FF0000"/>
                </a:solidFill>
              </a:rPr>
              <a:t>2</a:t>
            </a:r>
          </a:p>
        </p:txBody>
      </p:sp>
      <p:sp>
        <p:nvSpPr>
          <p:cNvPr id="20" name="TextBox 19">
            <a:extLst>
              <a:ext uri="{FF2B5EF4-FFF2-40B4-BE49-F238E27FC236}">
                <a16:creationId xmlns:a16="http://schemas.microsoft.com/office/drawing/2014/main" id="{CCA7BA08-616D-0195-9B19-0A0999A4B06E}"/>
              </a:ext>
            </a:extLst>
          </p:cNvPr>
          <p:cNvSpPr txBox="1"/>
          <p:nvPr/>
        </p:nvSpPr>
        <p:spPr>
          <a:xfrm>
            <a:off x="2332327" y="258014"/>
            <a:ext cx="981359" cy="338554"/>
          </a:xfrm>
          <a:prstGeom prst="rect">
            <a:avLst/>
          </a:prstGeom>
          <a:noFill/>
        </p:spPr>
        <p:txBody>
          <a:bodyPr wrap="none" rtlCol="0">
            <a:spAutoFit/>
          </a:bodyPr>
          <a:lstStyle/>
          <a:p>
            <a:pPr algn="r"/>
            <a:r>
              <a:rPr lang="en-MY" sz="1600" spc="600" dirty="0">
                <a:solidFill>
                  <a:srgbClr val="002060"/>
                </a:solidFill>
              </a:rPr>
              <a:t>[2/3]</a:t>
            </a:r>
          </a:p>
        </p:txBody>
      </p:sp>
    </p:spTree>
    <p:extLst>
      <p:ext uri="{BB962C8B-B14F-4D97-AF65-F5344CB8AC3E}">
        <p14:creationId xmlns:p14="http://schemas.microsoft.com/office/powerpoint/2010/main" val="2624684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061CCB-B919-828F-85A2-146A0D7884C6}"/>
              </a:ext>
            </a:extLst>
          </p:cNvPr>
          <p:cNvSpPr>
            <a:spLocks noGrp="1"/>
          </p:cNvSpPr>
          <p:nvPr>
            <p:ph idx="1"/>
          </p:nvPr>
        </p:nvSpPr>
        <p:spPr>
          <a:xfrm>
            <a:off x="133350" y="778861"/>
            <a:ext cx="11925300" cy="1068445"/>
          </a:xfrm>
        </p:spPr>
        <p:txBody>
          <a:bodyPr>
            <a:normAutofit/>
          </a:bodyPr>
          <a:lstStyle/>
          <a:p>
            <a:pPr algn="just"/>
            <a:r>
              <a:rPr lang="en-MY" sz="1800" dirty="0"/>
              <a:t>For </a:t>
            </a:r>
            <a:r>
              <a:rPr lang="en-MY" sz="1800" dirty="0">
                <a:solidFill>
                  <a:srgbClr val="FF0000"/>
                </a:solidFill>
              </a:rPr>
              <a:t>a longer table that extends more than one page</a:t>
            </a:r>
            <a:r>
              <a:rPr lang="en-MY" sz="1800" dirty="0"/>
              <a:t>, the table </a:t>
            </a:r>
            <a:r>
              <a:rPr lang="en-MY" sz="1800" b="1" dirty="0">
                <a:solidFill>
                  <a:srgbClr val="FF0000"/>
                </a:solidFill>
              </a:rPr>
              <a:t>must be split </a:t>
            </a:r>
            <a:r>
              <a:rPr lang="en-MY" sz="1800" dirty="0"/>
              <a:t>– and the new table must have the same numbering in the caption and the same header. </a:t>
            </a:r>
          </a:p>
        </p:txBody>
      </p:sp>
      <p:sp>
        <p:nvSpPr>
          <p:cNvPr id="16" name="Title 1">
            <a:extLst>
              <a:ext uri="{FF2B5EF4-FFF2-40B4-BE49-F238E27FC236}">
                <a16:creationId xmlns:a16="http://schemas.microsoft.com/office/drawing/2014/main" id="{ABBF5905-F586-DFC4-1CA8-101BB7E90EAE}"/>
              </a:ext>
            </a:extLst>
          </p:cNvPr>
          <p:cNvSpPr>
            <a:spLocks noGrp="1"/>
          </p:cNvSpPr>
          <p:nvPr>
            <p:ph type="title"/>
          </p:nvPr>
        </p:nvSpPr>
        <p:spPr>
          <a:xfrm>
            <a:off x="0" y="1"/>
            <a:ext cx="10515600" cy="853440"/>
          </a:xfrm>
        </p:spPr>
        <p:txBody>
          <a:bodyPr/>
          <a:lstStyle/>
          <a:p>
            <a:r>
              <a:rPr lang="en-MY" dirty="0"/>
              <a:t>(3) Tables</a:t>
            </a:r>
          </a:p>
        </p:txBody>
      </p:sp>
      <p:sp>
        <p:nvSpPr>
          <p:cNvPr id="28" name="TextBox 27">
            <a:extLst>
              <a:ext uri="{FF2B5EF4-FFF2-40B4-BE49-F238E27FC236}">
                <a16:creationId xmlns:a16="http://schemas.microsoft.com/office/drawing/2014/main" id="{F7C40861-EDE1-ED8F-0974-6B67E03FA3CC}"/>
              </a:ext>
            </a:extLst>
          </p:cNvPr>
          <p:cNvSpPr txBox="1"/>
          <p:nvPr/>
        </p:nvSpPr>
        <p:spPr>
          <a:xfrm>
            <a:off x="2332327" y="258014"/>
            <a:ext cx="981359" cy="338554"/>
          </a:xfrm>
          <a:prstGeom prst="rect">
            <a:avLst/>
          </a:prstGeom>
          <a:noFill/>
        </p:spPr>
        <p:txBody>
          <a:bodyPr wrap="none" rtlCol="0">
            <a:spAutoFit/>
          </a:bodyPr>
          <a:lstStyle/>
          <a:p>
            <a:pPr algn="r"/>
            <a:r>
              <a:rPr lang="en-MY" sz="1600" spc="600" dirty="0">
                <a:solidFill>
                  <a:srgbClr val="002060"/>
                </a:solidFill>
              </a:rPr>
              <a:t>[3/3]</a:t>
            </a:r>
          </a:p>
        </p:txBody>
      </p:sp>
      <p:pic>
        <p:nvPicPr>
          <p:cNvPr id="2" name="Picture 1">
            <a:extLst>
              <a:ext uri="{FF2B5EF4-FFF2-40B4-BE49-F238E27FC236}">
                <a16:creationId xmlns:a16="http://schemas.microsoft.com/office/drawing/2014/main" id="{4A286C6E-8B8A-C2A1-A0EF-895FA5E11517}"/>
              </a:ext>
            </a:extLst>
          </p:cNvPr>
          <p:cNvPicPr>
            <a:picLocks noChangeAspect="1"/>
          </p:cNvPicPr>
          <p:nvPr/>
        </p:nvPicPr>
        <p:blipFill>
          <a:blip r:embed="rId2"/>
          <a:stretch>
            <a:fillRect/>
          </a:stretch>
        </p:blipFill>
        <p:spPr>
          <a:xfrm>
            <a:off x="2332327" y="1374288"/>
            <a:ext cx="7527345" cy="5358206"/>
          </a:xfrm>
          <a:prstGeom prst="rect">
            <a:avLst/>
          </a:prstGeom>
          <a:ln>
            <a:solidFill>
              <a:schemeClr val="tx1"/>
            </a:solidFill>
          </a:ln>
        </p:spPr>
      </p:pic>
      <p:sp>
        <p:nvSpPr>
          <p:cNvPr id="5" name="TextBox 4">
            <a:extLst>
              <a:ext uri="{FF2B5EF4-FFF2-40B4-BE49-F238E27FC236}">
                <a16:creationId xmlns:a16="http://schemas.microsoft.com/office/drawing/2014/main" id="{73238993-93EB-A450-FBE0-F6F793E635FB}"/>
              </a:ext>
            </a:extLst>
          </p:cNvPr>
          <p:cNvSpPr txBox="1"/>
          <p:nvPr/>
        </p:nvSpPr>
        <p:spPr>
          <a:xfrm>
            <a:off x="5583889" y="3831976"/>
            <a:ext cx="1265146" cy="369332"/>
          </a:xfrm>
          <a:prstGeom prst="rect">
            <a:avLst/>
          </a:prstGeom>
          <a:solidFill>
            <a:schemeClr val="accent4">
              <a:lumMod val="20000"/>
              <a:lumOff val="80000"/>
            </a:schemeClr>
          </a:solidFill>
          <a:ln>
            <a:solidFill>
              <a:srgbClr val="FF0000"/>
            </a:solidFill>
          </a:ln>
        </p:spPr>
        <p:txBody>
          <a:bodyPr wrap="square">
            <a:spAutoFit/>
          </a:bodyPr>
          <a:lstStyle/>
          <a:p>
            <a:r>
              <a:rPr lang="en-MY" sz="1800" dirty="0"/>
              <a:t>First table</a:t>
            </a:r>
          </a:p>
        </p:txBody>
      </p:sp>
      <p:cxnSp>
        <p:nvCxnSpPr>
          <p:cNvPr id="6" name="Straight Arrow Connector 5">
            <a:extLst>
              <a:ext uri="{FF2B5EF4-FFF2-40B4-BE49-F238E27FC236}">
                <a16:creationId xmlns:a16="http://schemas.microsoft.com/office/drawing/2014/main" id="{4005EA77-8703-F87E-6031-ABC6FCF83970}"/>
              </a:ext>
            </a:extLst>
          </p:cNvPr>
          <p:cNvCxnSpPr>
            <a:cxnSpLocks/>
          </p:cNvCxnSpPr>
          <p:nvPr/>
        </p:nvCxnSpPr>
        <p:spPr>
          <a:xfrm flipH="1">
            <a:off x="4903694" y="4016189"/>
            <a:ext cx="68019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131986-A9D5-ED97-084B-81FCF917D163}"/>
              </a:ext>
            </a:extLst>
          </p:cNvPr>
          <p:cNvSpPr txBox="1"/>
          <p:nvPr/>
        </p:nvSpPr>
        <p:spPr>
          <a:xfrm>
            <a:off x="9993021" y="1311678"/>
            <a:ext cx="1679025" cy="369332"/>
          </a:xfrm>
          <a:prstGeom prst="rect">
            <a:avLst/>
          </a:prstGeom>
          <a:solidFill>
            <a:schemeClr val="accent4">
              <a:lumMod val="20000"/>
              <a:lumOff val="80000"/>
            </a:schemeClr>
          </a:solidFill>
          <a:ln>
            <a:solidFill>
              <a:srgbClr val="FF0000"/>
            </a:solidFill>
          </a:ln>
        </p:spPr>
        <p:txBody>
          <a:bodyPr wrap="square">
            <a:spAutoFit/>
          </a:bodyPr>
          <a:lstStyle/>
          <a:p>
            <a:r>
              <a:rPr lang="en-MY" sz="1800" dirty="0"/>
              <a:t>Extended table</a:t>
            </a:r>
          </a:p>
        </p:txBody>
      </p:sp>
      <p:cxnSp>
        <p:nvCxnSpPr>
          <p:cNvPr id="10" name="Straight Arrow Connector 9">
            <a:extLst>
              <a:ext uri="{FF2B5EF4-FFF2-40B4-BE49-F238E27FC236}">
                <a16:creationId xmlns:a16="http://schemas.microsoft.com/office/drawing/2014/main" id="{749329E0-9342-D771-8ACA-0C90CAD4C1D1}"/>
              </a:ext>
            </a:extLst>
          </p:cNvPr>
          <p:cNvCxnSpPr>
            <a:cxnSpLocks/>
          </p:cNvCxnSpPr>
          <p:nvPr/>
        </p:nvCxnSpPr>
        <p:spPr>
          <a:xfrm flipH="1">
            <a:off x="9312827" y="1495891"/>
            <a:ext cx="68019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3A3DB00-D119-6BA4-4A18-62D02EAABF47}"/>
              </a:ext>
            </a:extLst>
          </p:cNvPr>
          <p:cNvSpPr/>
          <p:nvPr/>
        </p:nvSpPr>
        <p:spPr>
          <a:xfrm>
            <a:off x="2411506" y="4105835"/>
            <a:ext cx="3101788" cy="252000"/>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36FF11AF-C863-A8E8-EC62-7623D3D64621}"/>
              </a:ext>
            </a:extLst>
          </p:cNvPr>
          <p:cNvSpPr/>
          <p:nvPr/>
        </p:nvSpPr>
        <p:spPr>
          <a:xfrm>
            <a:off x="6757885" y="1586341"/>
            <a:ext cx="3101788" cy="252000"/>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0" name="TextBox 19">
            <a:extLst>
              <a:ext uri="{FF2B5EF4-FFF2-40B4-BE49-F238E27FC236}">
                <a16:creationId xmlns:a16="http://schemas.microsoft.com/office/drawing/2014/main" id="{65A3D6D9-F905-1FBF-B90F-AEF50740B9AB}"/>
              </a:ext>
            </a:extLst>
          </p:cNvPr>
          <p:cNvSpPr txBox="1"/>
          <p:nvPr/>
        </p:nvSpPr>
        <p:spPr>
          <a:xfrm>
            <a:off x="1461246" y="4067231"/>
            <a:ext cx="1048872" cy="338554"/>
          </a:xfrm>
          <a:prstGeom prst="rect">
            <a:avLst/>
          </a:prstGeom>
          <a:noFill/>
          <a:ln>
            <a:noFill/>
          </a:ln>
        </p:spPr>
        <p:txBody>
          <a:bodyPr wrap="square">
            <a:spAutoFit/>
          </a:bodyPr>
          <a:lstStyle/>
          <a:p>
            <a:pPr algn="ctr"/>
            <a:r>
              <a:rPr lang="en-MY" sz="1600" dirty="0">
                <a:solidFill>
                  <a:srgbClr val="FF0000"/>
                </a:solidFill>
              </a:rPr>
              <a:t>Header</a:t>
            </a:r>
          </a:p>
        </p:txBody>
      </p:sp>
      <p:sp>
        <p:nvSpPr>
          <p:cNvPr id="21" name="TextBox 20">
            <a:extLst>
              <a:ext uri="{FF2B5EF4-FFF2-40B4-BE49-F238E27FC236}">
                <a16:creationId xmlns:a16="http://schemas.microsoft.com/office/drawing/2014/main" id="{48D69954-5729-F459-5F4D-E6A8D7F7DE24}"/>
              </a:ext>
            </a:extLst>
          </p:cNvPr>
          <p:cNvSpPr txBox="1"/>
          <p:nvPr/>
        </p:nvSpPr>
        <p:spPr>
          <a:xfrm>
            <a:off x="5846845" y="1543064"/>
            <a:ext cx="1048872" cy="338554"/>
          </a:xfrm>
          <a:prstGeom prst="rect">
            <a:avLst/>
          </a:prstGeom>
          <a:noFill/>
          <a:ln>
            <a:noFill/>
          </a:ln>
        </p:spPr>
        <p:txBody>
          <a:bodyPr wrap="square">
            <a:spAutoFit/>
          </a:bodyPr>
          <a:lstStyle/>
          <a:p>
            <a:pPr algn="ctr"/>
            <a:r>
              <a:rPr lang="en-MY" sz="1600" dirty="0">
                <a:solidFill>
                  <a:srgbClr val="FF0000"/>
                </a:solidFill>
              </a:rPr>
              <a:t>Header</a:t>
            </a:r>
          </a:p>
        </p:txBody>
      </p:sp>
      <p:sp>
        <p:nvSpPr>
          <p:cNvPr id="22" name="TextBox 21">
            <a:extLst>
              <a:ext uri="{FF2B5EF4-FFF2-40B4-BE49-F238E27FC236}">
                <a16:creationId xmlns:a16="http://schemas.microsoft.com/office/drawing/2014/main" id="{B9173071-538B-3FC7-DD8A-8AD0FE21A89D}"/>
              </a:ext>
            </a:extLst>
          </p:cNvPr>
          <p:cNvSpPr txBox="1"/>
          <p:nvPr/>
        </p:nvSpPr>
        <p:spPr>
          <a:xfrm>
            <a:off x="6371281" y="4520912"/>
            <a:ext cx="5450541" cy="584775"/>
          </a:xfrm>
          <a:prstGeom prst="rect">
            <a:avLst/>
          </a:prstGeom>
          <a:solidFill>
            <a:schemeClr val="accent4">
              <a:lumMod val="20000"/>
              <a:lumOff val="80000"/>
            </a:schemeClr>
          </a:solidFill>
          <a:ln>
            <a:noFill/>
          </a:ln>
        </p:spPr>
        <p:txBody>
          <a:bodyPr wrap="square">
            <a:spAutoFit/>
          </a:bodyPr>
          <a:lstStyle/>
          <a:p>
            <a:pPr algn="just"/>
            <a:r>
              <a:rPr lang="en-MY" sz="1600" dirty="0"/>
              <a:t>The extended table should not appear in the </a:t>
            </a:r>
            <a:r>
              <a:rPr lang="en-MY" sz="1600" b="1" dirty="0">
                <a:solidFill>
                  <a:srgbClr val="FF0000"/>
                </a:solidFill>
              </a:rPr>
              <a:t>List of Tables</a:t>
            </a:r>
            <a:r>
              <a:rPr lang="en-MY" sz="1600" dirty="0"/>
              <a:t>. Only the first one.</a:t>
            </a:r>
          </a:p>
        </p:txBody>
      </p:sp>
    </p:spTree>
    <p:extLst>
      <p:ext uri="{BB962C8B-B14F-4D97-AF65-F5344CB8AC3E}">
        <p14:creationId xmlns:p14="http://schemas.microsoft.com/office/powerpoint/2010/main" val="131935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3" grpId="0" animBg="1"/>
      <p:bldP spid="14" grpId="0" animBg="1"/>
      <p:bldP spid="20" grpId="0"/>
      <p:bldP spid="21" grpId="0"/>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8A9938-09D5-E438-B290-06216D9B5597}"/>
              </a:ext>
            </a:extLst>
          </p:cNvPr>
          <p:cNvPicPr>
            <a:picLocks noChangeAspect="1"/>
          </p:cNvPicPr>
          <p:nvPr/>
        </p:nvPicPr>
        <p:blipFill>
          <a:blip r:embed="rId2"/>
          <a:stretch>
            <a:fillRect/>
          </a:stretch>
        </p:blipFill>
        <p:spPr>
          <a:xfrm>
            <a:off x="3187591" y="1364426"/>
            <a:ext cx="5816818" cy="5491810"/>
          </a:xfrm>
          <a:prstGeom prst="rect">
            <a:avLst/>
          </a:prstGeom>
          <a:ln>
            <a:solidFill>
              <a:schemeClr val="tx1"/>
            </a:solidFill>
          </a:ln>
        </p:spPr>
      </p:pic>
      <p:sp>
        <p:nvSpPr>
          <p:cNvPr id="3" name="Content Placeholder 2">
            <a:extLst>
              <a:ext uri="{FF2B5EF4-FFF2-40B4-BE49-F238E27FC236}">
                <a16:creationId xmlns:a16="http://schemas.microsoft.com/office/drawing/2014/main" id="{8C061CCB-B919-828F-85A2-146A0D7884C6}"/>
              </a:ext>
            </a:extLst>
          </p:cNvPr>
          <p:cNvSpPr>
            <a:spLocks noGrp="1"/>
          </p:cNvSpPr>
          <p:nvPr>
            <p:ph idx="1"/>
          </p:nvPr>
        </p:nvSpPr>
        <p:spPr>
          <a:xfrm>
            <a:off x="133350" y="949190"/>
            <a:ext cx="11925300" cy="415236"/>
          </a:xfrm>
        </p:spPr>
        <p:txBody>
          <a:bodyPr>
            <a:normAutofit/>
          </a:bodyPr>
          <a:lstStyle/>
          <a:p>
            <a:r>
              <a:rPr lang="en-MY" sz="2000" dirty="0"/>
              <a:t>Figures are illustrations such as maps, charts, graphs, drawings, diagrams, and photographs. </a:t>
            </a:r>
          </a:p>
        </p:txBody>
      </p:sp>
      <p:sp>
        <p:nvSpPr>
          <p:cNvPr id="16" name="Title 1">
            <a:extLst>
              <a:ext uri="{FF2B5EF4-FFF2-40B4-BE49-F238E27FC236}">
                <a16:creationId xmlns:a16="http://schemas.microsoft.com/office/drawing/2014/main" id="{ABBF5905-F586-DFC4-1CA8-101BB7E90EAE}"/>
              </a:ext>
            </a:extLst>
          </p:cNvPr>
          <p:cNvSpPr>
            <a:spLocks noGrp="1"/>
          </p:cNvSpPr>
          <p:nvPr>
            <p:ph type="title"/>
          </p:nvPr>
        </p:nvSpPr>
        <p:spPr>
          <a:xfrm>
            <a:off x="0" y="1"/>
            <a:ext cx="10515600" cy="853440"/>
          </a:xfrm>
        </p:spPr>
        <p:txBody>
          <a:bodyPr/>
          <a:lstStyle/>
          <a:p>
            <a:r>
              <a:rPr lang="en-MY" dirty="0"/>
              <a:t>(4) Figures</a:t>
            </a:r>
          </a:p>
        </p:txBody>
      </p:sp>
      <p:sp>
        <p:nvSpPr>
          <p:cNvPr id="5" name="TextBox 4">
            <a:extLst>
              <a:ext uri="{FF2B5EF4-FFF2-40B4-BE49-F238E27FC236}">
                <a16:creationId xmlns:a16="http://schemas.microsoft.com/office/drawing/2014/main" id="{13448F32-9633-7627-32DD-8728D09D03CE}"/>
              </a:ext>
            </a:extLst>
          </p:cNvPr>
          <p:cNvSpPr txBox="1"/>
          <p:nvPr/>
        </p:nvSpPr>
        <p:spPr>
          <a:xfrm>
            <a:off x="52666" y="5651326"/>
            <a:ext cx="2439916" cy="646331"/>
          </a:xfrm>
          <a:prstGeom prst="rect">
            <a:avLst/>
          </a:prstGeom>
          <a:solidFill>
            <a:schemeClr val="accent4">
              <a:lumMod val="20000"/>
              <a:lumOff val="80000"/>
            </a:schemeClr>
          </a:solidFill>
          <a:ln>
            <a:solidFill>
              <a:srgbClr val="FF0000"/>
            </a:solidFill>
          </a:ln>
        </p:spPr>
        <p:txBody>
          <a:bodyPr wrap="square">
            <a:spAutoFit/>
          </a:bodyPr>
          <a:lstStyle/>
          <a:p>
            <a:r>
              <a:rPr lang="en-MY" sz="1800" dirty="0"/>
              <a:t>The caption of a figure is </a:t>
            </a:r>
            <a:r>
              <a:rPr lang="en-MY" sz="1800" b="1" dirty="0">
                <a:solidFill>
                  <a:srgbClr val="FF0000"/>
                </a:solidFill>
                <a:highlight>
                  <a:srgbClr val="FFFF00"/>
                </a:highlight>
              </a:rPr>
              <a:t> below it</a:t>
            </a:r>
            <a:r>
              <a:rPr lang="en-MY" sz="1800" dirty="0"/>
              <a:t>!</a:t>
            </a:r>
          </a:p>
        </p:txBody>
      </p:sp>
      <p:cxnSp>
        <p:nvCxnSpPr>
          <p:cNvPr id="7" name="Straight Arrow Connector 6">
            <a:extLst>
              <a:ext uri="{FF2B5EF4-FFF2-40B4-BE49-F238E27FC236}">
                <a16:creationId xmlns:a16="http://schemas.microsoft.com/office/drawing/2014/main" id="{5F36DFDE-2168-1DE0-22B6-36B3EABB237F}"/>
              </a:ext>
            </a:extLst>
          </p:cNvPr>
          <p:cNvCxnSpPr>
            <a:cxnSpLocks/>
            <a:stCxn id="5" idx="3"/>
          </p:cNvCxnSpPr>
          <p:nvPr/>
        </p:nvCxnSpPr>
        <p:spPr>
          <a:xfrm flipV="1">
            <a:off x="2492582" y="5974491"/>
            <a:ext cx="1935981"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E3D69EAB-B14A-CB70-A740-7C94B33EE74B}"/>
              </a:ext>
            </a:extLst>
          </p:cNvPr>
          <p:cNvSpPr/>
          <p:nvPr/>
        </p:nvSpPr>
        <p:spPr>
          <a:xfrm>
            <a:off x="4580725" y="2247557"/>
            <a:ext cx="269966" cy="352698"/>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0" name="TextBox 9">
            <a:extLst>
              <a:ext uri="{FF2B5EF4-FFF2-40B4-BE49-F238E27FC236}">
                <a16:creationId xmlns:a16="http://schemas.microsoft.com/office/drawing/2014/main" id="{C57C8A77-29E3-2B63-6DB1-8A1654B1BF50}"/>
              </a:ext>
            </a:extLst>
          </p:cNvPr>
          <p:cNvSpPr txBox="1"/>
          <p:nvPr/>
        </p:nvSpPr>
        <p:spPr>
          <a:xfrm>
            <a:off x="4850691" y="2270017"/>
            <a:ext cx="1396922" cy="307777"/>
          </a:xfrm>
          <a:prstGeom prst="rect">
            <a:avLst/>
          </a:prstGeom>
          <a:noFill/>
        </p:spPr>
        <p:txBody>
          <a:bodyPr wrap="none" rtlCol="0">
            <a:spAutoFit/>
          </a:bodyPr>
          <a:lstStyle/>
          <a:p>
            <a:pPr algn="ctr"/>
            <a:r>
              <a:rPr lang="en-MY" sz="1400" dirty="0">
                <a:solidFill>
                  <a:srgbClr val="FF0000"/>
                </a:solidFill>
              </a:rPr>
              <a:t>Two-line spacing</a:t>
            </a:r>
          </a:p>
        </p:txBody>
      </p:sp>
      <p:sp>
        <p:nvSpPr>
          <p:cNvPr id="11" name="Right Brace 10">
            <a:extLst>
              <a:ext uri="{FF2B5EF4-FFF2-40B4-BE49-F238E27FC236}">
                <a16:creationId xmlns:a16="http://schemas.microsoft.com/office/drawing/2014/main" id="{2793E644-BE74-9FE8-466F-B173A76425AA}"/>
              </a:ext>
            </a:extLst>
          </p:cNvPr>
          <p:cNvSpPr/>
          <p:nvPr/>
        </p:nvSpPr>
        <p:spPr>
          <a:xfrm>
            <a:off x="7707065" y="6044249"/>
            <a:ext cx="269357" cy="307725"/>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2" name="TextBox 11">
            <a:extLst>
              <a:ext uri="{FF2B5EF4-FFF2-40B4-BE49-F238E27FC236}">
                <a16:creationId xmlns:a16="http://schemas.microsoft.com/office/drawing/2014/main" id="{83417B25-3126-AA99-6612-583AE7021766}"/>
              </a:ext>
            </a:extLst>
          </p:cNvPr>
          <p:cNvSpPr txBox="1"/>
          <p:nvPr/>
        </p:nvSpPr>
        <p:spPr>
          <a:xfrm>
            <a:off x="7982093" y="6034980"/>
            <a:ext cx="1396922" cy="307777"/>
          </a:xfrm>
          <a:prstGeom prst="rect">
            <a:avLst/>
          </a:prstGeom>
          <a:noFill/>
        </p:spPr>
        <p:txBody>
          <a:bodyPr wrap="none" rtlCol="0">
            <a:spAutoFit/>
          </a:bodyPr>
          <a:lstStyle/>
          <a:p>
            <a:pPr algn="ctr"/>
            <a:r>
              <a:rPr lang="en-MY" sz="1400" dirty="0">
                <a:solidFill>
                  <a:srgbClr val="FF0000"/>
                </a:solidFill>
              </a:rPr>
              <a:t>Two-line spacing</a:t>
            </a:r>
          </a:p>
        </p:txBody>
      </p:sp>
      <p:sp>
        <p:nvSpPr>
          <p:cNvPr id="13" name="Right Brace 12">
            <a:extLst>
              <a:ext uri="{FF2B5EF4-FFF2-40B4-BE49-F238E27FC236}">
                <a16:creationId xmlns:a16="http://schemas.microsoft.com/office/drawing/2014/main" id="{31FC17C8-2693-7B67-5145-AAF1FE402F51}"/>
              </a:ext>
            </a:extLst>
          </p:cNvPr>
          <p:cNvSpPr/>
          <p:nvPr/>
        </p:nvSpPr>
        <p:spPr>
          <a:xfrm>
            <a:off x="7707674" y="5755341"/>
            <a:ext cx="269357" cy="181397"/>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4" name="TextBox 13">
            <a:extLst>
              <a:ext uri="{FF2B5EF4-FFF2-40B4-BE49-F238E27FC236}">
                <a16:creationId xmlns:a16="http://schemas.microsoft.com/office/drawing/2014/main" id="{6B946E5D-3B2F-13A6-3C45-ED85589F05A5}"/>
              </a:ext>
            </a:extLst>
          </p:cNvPr>
          <p:cNvSpPr txBox="1"/>
          <p:nvPr/>
        </p:nvSpPr>
        <p:spPr>
          <a:xfrm>
            <a:off x="7977031" y="5651326"/>
            <a:ext cx="1398140" cy="307777"/>
          </a:xfrm>
          <a:prstGeom prst="rect">
            <a:avLst/>
          </a:prstGeom>
          <a:noFill/>
        </p:spPr>
        <p:txBody>
          <a:bodyPr wrap="none" rtlCol="0">
            <a:spAutoFit/>
          </a:bodyPr>
          <a:lstStyle/>
          <a:p>
            <a:pPr algn="ctr"/>
            <a:r>
              <a:rPr lang="en-MY" sz="1400" dirty="0">
                <a:solidFill>
                  <a:srgbClr val="FF0000"/>
                </a:solidFill>
              </a:rPr>
              <a:t>One-line spacing</a:t>
            </a:r>
          </a:p>
        </p:txBody>
      </p:sp>
      <p:cxnSp>
        <p:nvCxnSpPr>
          <p:cNvPr id="25" name="Straight Arrow Connector 24">
            <a:extLst>
              <a:ext uri="{FF2B5EF4-FFF2-40B4-BE49-F238E27FC236}">
                <a16:creationId xmlns:a16="http://schemas.microsoft.com/office/drawing/2014/main" id="{73D5E39B-AAD7-D9A3-6B24-987B39275E9C}"/>
              </a:ext>
            </a:extLst>
          </p:cNvPr>
          <p:cNvCxnSpPr>
            <a:cxnSpLocks/>
          </p:cNvCxnSpPr>
          <p:nvPr/>
        </p:nvCxnSpPr>
        <p:spPr>
          <a:xfrm>
            <a:off x="5028706" y="5968068"/>
            <a:ext cx="286581"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EEA299-47EC-0D9A-6998-ED86B5F8A73C}"/>
              </a:ext>
            </a:extLst>
          </p:cNvPr>
          <p:cNvSpPr txBox="1"/>
          <p:nvPr/>
        </p:nvSpPr>
        <p:spPr>
          <a:xfrm>
            <a:off x="4830524" y="5684644"/>
            <a:ext cx="682944" cy="276999"/>
          </a:xfrm>
          <a:prstGeom prst="rect">
            <a:avLst/>
          </a:prstGeom>
          <a:noFill/>
        </p:spPr>
        <p:txBody>
          <a:bodyPr wrap="none" rtlCol="0">
            <a:spAutoFit/>
          </a:bodyPr>
          <a:lstStyle/>
          <a:p>
            <a:pPr algn="ctr"/>
            <a:r>
              <a:rPr lang="en-MY" sz="1200" dirty="0">
                <a:solidFill>
                  <a:srgbClr val="FF0000"/>
                </a:solidFill>
              </a:rPr>
              <a:t>One tab</a:t>
            </a:r>
          </a:p>
        </p:txBody>
      </p:sp>
      <p:sp>
        <p:nvSpPr>
          <p:cNvPr id="27" name="TextBox 26">
            <a:extLst>
              <a:ext uri="{FF2B5EF4-FFF2-40B4-BE49-F238E27FC236}">
                <a16:creationId xmlns:a16="http://schemas.microsoft.com/office/drawing/2014/main" id="{A6A1478C-617D-AF42-8B9B-DF7ECBF898C5}"/>
              </a:ext>
            </a:extLst>
          </p:cNvPr>
          <p:cNvSpPr txBox="1"/>
          <p:nvPr/>
        </p:nvSpPr>
        <p:spPr>
          <a:xfrm>
            <a:off x="52666" y="4631082"/>
            <a:ext cx="6147004" cy="923330"/>
          </a:xfrm>
          <a:prstGeom prst="rect">
            <a:avLst/>
          </a:prstGeom>
          <a:solidFill>
            <a:schemeClr val="accent4">
              <a:lumMod val="20000"/>
              <a:lumOff val="80000"/>
            </a:schemeClr>
          </a:solidFill>
        </p:spPr>
        <p:txBody>
          <a:bodyPr wrap="none" rtlCol="0">
            <a:spAutoFit/>
          </a:bodyPr>
          <a:lstStyle/>
          <a:p>
            <a:pPr marL="285750" indent="-285750" algn="just">
              <a:buFont typeface="Arial" panose="020B0604020202020204" pitchFamily="34" charset="0"/>
              <a:buChar char="•"/>
            </a:pPr>
            <a:r>
              <a:rPr lang="en-MY" sz="1800" dirty="0"/>
              <a:t>Must be numbered with respect to the chapter. </a:t>
            </a:r>
            <a:endParaRPr lang="en-MY" dirty="0"/>
          </a:p>
          <a:p>
            <a:pPr marL="285750" indent="-285750" algn="just">
              <a:buFont typeface="Arial" panose="020B0604020202020204" pitchFamily="34" charset="0"/>
              <a:buChar char="•"/>
            </a:pPr>
            <a:r>
              <a:rPr lang="en-MY" dirty="0"/>
              <a:t>A figure’s caption is </a:t>
            </a:r>
            <a:r>
              <a:rPr lang="en-MY" b="1" dirty="0">
                <a:solidFill>
                  <a:srgbClr val="FF0000"/>
                </a:solidFill>
              </a:rPr>
              <a:t>centred</a:t>
            </a:r>
            <a:r>
              <a:rPr lang="en-MY" dirty="0"/>
              <a:t> if it is on a </a:t>
            </a:r>
            <a:r>
              <a:rPr lang="en-MY" b="1" dirty="0">
                <a:solidFill>
                  <a:srgbClr val="FF0000"/>
                </a:solidFill>
              </a:rPr>
              <a:t>single line</a:t>
            </a:r>
            <a:r>
              <a:rPr lang="en-MY" dirty="0"/>
              <a:t>.</a:t>
            </a:r>
          </a:p>
          <a:p>
            <a:pPr marL="285750" indent="-285750" algn="just">
              <a:buFont typeface="Arial" panose="020B0604020202020204" pitchFamily="34" charset="0"/>
              <a:buChar char="•"/>
            </a:pPr>
            <a:r>
              <a:rPr lang="en-MY" dirty="0"/>
              <a:t>A longer caption (more than one line) must be set to ‘Justify’</a:t>
            </a:r>
          </a:p>
        </p:txBody>
      </p:sp>
      <p:sp>
        <p:nvSpPr>
          <p:cNvPr id="31" name="TextBox 30">
            <a:extLst>
              <a:ext uri="{FF2B5EF4-FFF2-40B4-BE49-F238E27FC236}">
                <a16:creationId xmlns:a16="http://schemas.microsoft.com/office/drawing/2014/main" id="{F439CDF5-8045-8273-AF72-8838D0A61B63}"/>
              </a:ext>
            </a:extLst>
          </p:cNvPr>
          <p:cNvSpPr txBox="1"/>
          <p:nvPr/>
        </p:nvSpPr>
        <p:spPr>
          <a:xfrm>
            <a:off x="2609155" y="257444"/>
            <a:ext cx="981359" cy="338554"/>
          </a:xfrm>
          <a:prstGeom prst="rect">
            <a:avLst/>
          </a:prstGeom>
          <a:noFill/>
        </p:spPr>
        <p:txBody>
          <a:bodyPr wrap="none" rtlCol="0">
            <a:spAutoFit/>
          </a:bodyPr>
          <a:lstStyle/>
          <a:p>
            <a:pPr algn="r"/>
            <a:r>
              <a:rPr lang="en-MY" sz="1600" spc="600" dirty="0">
                <a:solidFill>
                  <a:srgbClr val="002060"/>
                </a:solidFill>
              </a:rPr>
              <a:t>[1/7]</a:t>
            </a:r>
          </a:p>
        </p:txBody>
      </p:sp>
      <p:cxnSp>
        <p:nvCxnSpPr>
          <p:cNvPr id="8" name="Straight Connector 7">
            <a:extLst>
              <a:ext uri="{FF2B5EF4-FFF2-40B4-BE49-F238E27FC236}">
                <a16:creationId xmlns:a16="http://schemas.microsoft.com/office/drawing/2014/main" id="{2985AFB0-8052-5DE9-4DF9-594706AE923C}"/>
              </a:ext>
            </a:extLst>
          </p:cNvPr>
          <p:cNvCxnSpPr>
            <a:cxnSpLocks/>
          </p:cNvCxnSpPr>
          <p:nvPr/>
        </p:nvCxnSpPr>
        <p:spPr>
          <a:xfrm>
            <a:off x="6131860" y="6351974"/>
            <a:ext cx="153296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A4EF894-A723-6F5F-989E-9A70BD667BC6}"/>
              </a:ext>
            </a:extLst>
          </p:cNvPr>
          <p:cNvCxnSpPr>
            <a:cxnSpLocks/>
          </p:cNvCxnSpPr>
          <p:nvPr/>
        </p:nvCxnSpPr>
        <p:spPr>
          <a:xfrm>
            <a:off x="6131860" y="6043945"/>
            <a:ext cx="153296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50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AF4F5C-8112-4A92-8C4D-79308F4888ED}"/>
              </a:ext>
            </a:extLst>
          </p:cNvPr>
          <p:cNvPicPr>
            <a:picLocks noChangeAspect="1"/>
          </p:cNvPicPr>
          <p:nvPr/>
        </p:nvPicPr>
        <p:blipFill>
          <a:blip r:embed="rId2"/>
          <a:stretch>
            <a:fillRect/>
          </a:stretch>
        </p:blipFill>
        <p:spPr>
          <a:xfrm>
            <a:off x="4670408" y="182598"/>
            <a:ext cx="7521592" cy="6492803"/>
          </a:xfrm>
          <a:prstGeom prst="rect">
            <a:avLst/>
          </a:prstGeom>
          <a:ln>
            <a:solidFill>
              <a:schemeClr val="tx1"/>
            </a:solidFill>
          </a:ln>
        </p:spPr>
      </p:pic>
      <p:sp>
        <p:nvSpPr>
          <p:cNvPr id="3" name="Content Placeholder 2">
            <a:extLst>
              <a:ext uri="{FF2B5EF4-FFF2-40B4-BE49-F238E27FC236}">
                <a16:creationId xmlns:a16="http://schemas.microsoft.com/office/drawing/2014/main" id="{8C061CCB-B919-828F-85A2-146A0D7884C6}"/>
              </a:ext>
            </a:extLst>
          </p:cNvPr>
          <p:cNvSpPr>
            <a:spLocks noGrp="1"/>
          </p:cNvSpPr>
          <p:nvPr>
            <p:ph idx="1"/>
          </p:nvPr>
        </p:nvSpPr>
        <p:spPr>
          <a:xfrm>
            <a:off x="133350" y="949189"/>
            <a:ext cx="5335121" cy="4447564"/>
          </a:xfrm>
          <a:solidFill>
            <a:schemeClr val="bg1"/>
          </a:solidFill>
        </p:spPr>
        <p:txBody>
          <a:bodyPr>
            <a:normAutofit/>
          </a:bodyPr>
          <a:lstStyle/>
          <a:p>
            <a:pPr algn="just">
              <a:lnSpc>
                <a:spcPct val="150000"/>
              </a:lnSpc>
            </a:pPr>
            <a:r>
              <a:rPr lang="en-MY" sz="1800" dirty="0"/>
              <a:t>To construct charts (e.g. flow chart, classification chart etc.), if possible, </a:t>
            </a:r>
            <a:r>
              <a:rPr lang="en-MY" sz="1800" b="1" dirty="0"/>
              <a:t>avoid using shapes and textboxes </a:t>
            </a:r>
            <a:r>
              <a:rPr lang="en-MY" sz="1800" dirty="0"/>
              <a:t>in word doc.</a:t>
            </a:r>
          </a:p>
          <a:p>
            <a:pPr algn="just">
              <a:lnSpc>
                <a:spcPct val="150000"/>
              </a:lnSpc>
            </a:pPr>
            <a:r>
              <a:rPr lang="en-MY" sz="1800" dirty="0"/>
              <a:t>It’s better to use </a:t>
            </a:r>
            <a:r>
              <a:rPr lang="en-MY" sz="1800" dirty="0" err="1"/>
              <a:t>Powerpoint</a:t>
            </a:r>
            <a:r>
              <a:rPr lang="en-MY" sz="1800" dirty="0"/>
              <a:t> or other external tool to construct your charts. Then </a:t>
            </a:r>
            <a:r>
              <a:rPr lang="en-MY" sz="1800" b="1" dirty="0">
                <a:solidFill>
                  <a:srgbClr val="FF0000"/>
                </a:solidFill>
              </a:rPr>
              <a:t>save it as an image file</a:t>
            </a:r>
            <a:r>
              <a:rPr lang="en-MY" sz="1800" dirty="0"/>
              <a:t> (e.g. JPEG), and copy it into your word doc. </a:t>
            </a:r>
          </a:p>
          <a:p>
            <a:pPr algn="just">
              <a:lnSpc>
                <a:spcPct val="150000"/>
              </a:lnSpc>
            </a:pPr>
            <a:r>
              <a:rPr lang="en-MY" sz="1800" dirty="0"/>
              <a:t>Under </a:t>
            </a:r>
            <a:r>
              <a:rPr lang="en-MY" sz="1800" dirty="0">
                <a:solidFill>
                  <a:srgbClr val="FF0000"/>
                </a:solidFill>
              </a:rPr>
              <a:t>Picture Format</a:t>
            </a:r>
            <a:r>
              <a:rPr lang="en-MY" sz="1800" dirty="0"/>
              <a:t>, use ‘</a:t>
            </a:r>
            <a:r>
              <a:rPr lang="en-MY" sz="1800" b="1" dirty="0">
                <a:solidFill>
                  <a:srgbClr val="FF0000"/>
                </a:solidFill>
              </a:rPr>
              <a:t>In Line with Text</a:t>
            </a:r>
            <a:r>
              <a:rPr lang="en-MY" sz="1800" dirty="0"/>
              <a:t>’ to ensure the picture is properly aligned with the text and easy to adjust spacing with its caption and paragraph.</a:t>
            </a:r>
          </a:p>
        </p:txBody>
      </p:sp>
      <p:sp>
        <p:nvSpPr>
          <p:cNvPr id="16" name="Title 1">
            <a:extLst>
              <a:ext uri="{FF2B5EF4-FFF2-40B4-BE49-F238E27FC236}">
                <a16:creationId xmlns:a16="http://schemas.microsoft.com/office/drawing/2014/main" id="{ABBF5905-F586-DFC4-1CA8-101BB7E90EAE}"/>
              </a:ext>
            </a:extLst>
          </p:cNvPr>
          <p:cNvSpPr>
            <a:spLocks noGrp="1"/>
          </p:cNvSpPr>
          <p:nvPr>
            <p:ph type="title"/>
          </p:nvPr>
        </p:nvSpPr>
        <p:spPr>
          <a:xfrm>
            <a:off x="0" y="1"/>
            <a:ext cx="10515600" cy="853440"/>
          </a:xfrm>
        </p:spPr>
        <p:txBody>
          <a:bodyPr/>
          <a:lstStyle/>
          <a:p>
            <a:r>
              <a:rPr lang="en-MY" dirty="0"/>
              <a:t>(4) Figures</a:t>
            </a:r>
          </a:p>
        </p:txBody>
      </p:sp>
      <p:sp>
        <p:nvSpPr>
          <p:cNvPr id="31" name="TextBox 30">
            <a:extLst>
              <a:ext uri="{FF2B5EF4-FFF2-40B4-BE49-F238E27FC236}">
                <a16:creationId xmlns:a16="http://schemas.microsoft.com/office/drawing/2014/main" id="{F439CDF5-8045-8273-AF72-8838D0A61B63}"/>
              </a:ext>
            </a:extLst>
          </p:cNvPr>
          <p:cNvSpPr txBox="1"/>
          <p:nvPr/>
        </p:nvSpPr>
        <p:spPr>
          <a:xfrm>
            <a:off x="2609155" y="257444"/>
            <a:ext cx="981359" cy="338554"/>
          </a:xfrm>
          <a:prstGeom prst="rect">
            <a:avLst/>
          </a:prstGeom>
          <a:noFill/>
        </p:spPr>
        <p:txBody>
          <a:bodyPr wrap="none" rtlCol="0">
            <a:spAutoFit/>
          </a:bodyPr>
          <a:lstStyle/>
          <a:p>
            <a:pPr algn="r"/>
            <a:r>
              <a:rPr lang="en-MY" sz="1600" spc="600" dirty="0">
                <a:solidFill>
                  <a:srgbClr val="002060"/>
                </a:solidFill>
              </a:rPr>
              <a:t>[2/7]</a:t>
            </a:r>
          </a:p>
        </p:txBody>
      </p:sp>
      <p:cxnSp>
        <p:nvCxnSpPr>
          <p:cNvPr id="6" name="Straight Arrow Connector 5">
            <a:extLst>
              <a:ext uri="{FF2B5EF4-FFF2-40B4-BE49-F238E27FC236}">
                <a16:creationId xmlns:a16="http://schemas.microsoft.com/office/drawing/2014/main" id="{47436991-A83C-0C40-EAA7-CA20F535D8C5}"/>
              </a:ext>
            </a:extLst>
          </p:cNvPr>
          <p:cNvCxnSpPr>
            <a:cxnSpLocks/>
          </p:cNvCxnSpPr>
          <p:nvPr/>
        </p:nvCxnSpPr>
        <p:spPr>
          <a:xfrm>
            <a:off x="8867775" y="1583466"/>
            <a:ext cx="138540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6C62CF9-0C2E-2D5E-32C7-604D18D347D1}"/>
              </a:ext>
            </a:extLst>
          </p:cNvPr>
          <p:cNvSpPr txBox="1"/>
          <p:nvPr/>
        </p:nvSpPr>
        <p:spPr>
          <a:xfrm>
            <a:off x="8101291" y="1398800"/>
            <a:ext cx="1366559" cy="369332"/>
          </a:xfrm>
          <a:prstGeom prst="rect">
            <a:avLst/>
          </a:prstGeom>
          <a:solidFill>
            <a:schemeClr val="accent4">
              <a:lumMod val="20000"/>
              <a:lumOff val="80000"/>
            </a:schemeClr>
          </a:solidFill>
          <a:ln>
            <a:solidFill>
              <a:srgbClr val="FF0000"/>
            </a:solidFill>
          </a:ln>
        </p:spPr>
        <p:txBody>
          <a:bodyPr wrap="square">
            <a:spAutoFit/>
          </a:bodyPr>
          <a:lstStyle/>
          <a:p>
            <a:pPr algn="ctr"/>
            <a:r>
              <a:rPr lang="en-MY" sz="1800" dirty="0"/>
              <a:t>Select this</a:t>
            </a:r>
          </a:p>
        </p:txBody>
      </p:sp>
    </p:spTree>
    <p:extLst>
      <p:ext uri="{BB962C8B-B14F-4D97-AF65-F5344CB8AC3E}">
        <p14:creationId xmlns:p14="http://schemas.microsoft.com/office/powerpoint/2010/main" val="393312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061CCB-B919-828F-85A2-146A0D7884C6}"/>
              </a:ext>
            </a:extLst>
          </p:cNvPr>
          <p:cNvSpPr>
            <a:spLocks noGrp="1"/>
          </p:cNvSpPr>
          <p:nvPr>
            <p:ph idx="1"/>
          </p:nvPr>
        </p:nvSpPr>
        <p:spPr>
          <a:xfrm>
            <a:off x="133351" y="949189"/>
            <a:ext cx="4967632" cy="4447564"/>
          </a:xfrm>
          <a:solidFill>
            <a:schemeClr val="bg1"/>
          </a:solidFill>
        </p:spPr>
        <p:txBody>
          <a:bodyPr>
            <a:normAutofit fontScale="92500" lnSpcReduction="10000"/>
          </a:bodyPr>
          <a:lstStyle/>
          <a:p>
            <a:pPr algn="just">
              <a:lnSpc>
                <a:spcPct val="150000"/>
              </a:lnSpc>
            </a:pPr>
            <a:r>
              <a:rPr lang="en-MY" sz="2000" dirty="0"/>
              <a:t>To create a flow chart, </a:t>
            </a:r>
            <a:r>
              <a:rPr lang="en-MY" sz="2000" b="1" dirty="0"/>
              <a:t>use the standard shapes or symbols</a:t>
            </a:r>
            <a:r>
              <a:rPr lang="en-MY" sz="2000" dirty="0"/>
              <a:t> to illustrate the correct flow in a work process (</a:t>
            </a:r>
            <a:r>
              <a:rPr lang="en-MY" sz="2000" dirty="0">
                <a:hlinkClick r:id="rId2"/>
              </a:rPr>
              <a:t>reference material</a:t>
            </a:r>
            <a:r>
              <a:rPr lang="en-MY" sz="2000" dirty="0"/>
              <a:t>)</a:t>
            </a:r>
          </a:p>
          <a:p>
            <a:pPr algn="just">
              <a:lnSpc>
                <a:spcPct val="150000"/>
              </a:lnSpc>
            </a:pPr>
            <a:endParaRPr lang="en-MY" sz="2000" dirty="0"/>
          </a:p>
          <a:p>
            <a:pPr algn="just">
              <a:lnSpc>
                <a:spcPct val="150000"/>
              </a:lnSpc>
            </a:pPr>
            <a:r>
              <a:rPr lang="en-MY" sz="2000" b="1" dirty="0"/>
              <a:t>An example</a:t>
            </a:r>
            <a:r>
              <a:rPr lang="en-MY" sz="2000" dirty="0"/>
              <a:t> of a flow chart created using </a:t>
            </a:r>
            <a:r>
              <a:rPr lang="en-MY" sz="2000" dirty="0" err="1"/>
              <a:t>Powerpoint</a:t>
            </a:r>
            <a:r>
              <a:rPr lang="en-MY" sz="2000" dirty="0"/>
              <a:t> is shown in the figure on the left:</a:t>
            </a:r>
          </a:p>
          <a:p>
            <a:pPr algn="just">
              <a:lnSpc>
                <a:spcPct val="150000"/>
              </a:lnSpc>
            </a:pPr>
            <a:endParaRPr lang="en-MY" sz="2000" dirty="0"/>
          </a:p>
          <a:p>
            <a:pPr algn="just">
              <a:lnSpc>
                <a:spcPct val="150000"/>
              </a:lnSpc>
            </a:pPr>
            <a:r>
              <a:rPr lang="en-MY" sz="2000" dirty="0"/>
              <a:t>This chart can be saved as an image &amp; used in the word doc. </a:t>
            </a:r>
          </a:p>
        </p:txBody>
      </p:sp>
      <p:sp>
        <p:nvSpPr>
          <p:cNvPr id="16" name="Title 1">
            <a:extLst>
              <a:ext uri="{FF2B5EF4-FFF2-40B4-BE49-F238E27FC236}">
                <a16:creationId xmlns:a16="http://schemas.microsoft.com/office/drawing/2014/main" id="{ABBF5905-F586-DFC4-1CA8-101BB7E90EAE}"/>
              </a:ext>
            </a:extLst>
          </p:cNvPr>
          <p:cNvSpPr>
            <a:spLocks noGrp="1"/>
          </p:cNvSpPr>
          <p:nvPr>
            <p:ph type="title"/>
          </p:nvPr>
        </p:nvSpPr>
        <p:spPr>
          <a:xfrm>
            <a:off x="0" y="1"/>
            <a:ext cx="10515600" cy="853440"/>
          </a:xfrm>
        </p:spPr>
        <p:txBody>
          <a:bodyPr/>
          <a:lstStyle/>
          <a:p>
            <a:r>
              <a:rPr lang="en-MY" dirty="0"/>
              <a:t>(4) Figures</a:t>
            </a:r>
          </a:p>
        </p:txBody>
      </p:sp>
      <p:sp>
        <p:nvSpPr>
          <p:cNvPr id="31" name="TextBox 30">
            <a:extLst>
              <a:ext uri="{FF2B5EF4-FFF2-40B4-BE49-F238E27FC236}">
                <a16:creationId xmlns:a16="http://schemas.microsoft.com/office/drawing/2014/main" id="{F439CDF5-8045-8273-AF72-8838D0A61B63}"/>
              </a:ext>
            </a:extLst>
          </p:cNvPr>
          <p:cNvSpPr txBox="1"/>
          <p:nvPr/>
        </p:nvSpPr>
        <p:spPr>
          <a:xfrm>
            <a:off x="2609155" y="257444"/>
            <a:ext cx="981359" cy="338554"/>
          </a:xfrm>
          <a:prstGeom prst="rect">
            <a:avLst/>
          </a:prstGeom>
          <a:noFill/>
        </p:spPr>
        <p:txBody>
          <a:bodyPr wrap="none" rtlCol="0">
            <a:spAutoFit/>
          </a:bodyPr>
          <a:lstStyle/>
          <a:p>
            <a:pPr algn="r"/>
            <a:r>
              <a:rPr lang="en-MY" sz="1600" spc="600" dirty="0">
                <a:solidFill>
                  <a:srgbClr val="002060"/>
                </a:solidFill>
              </a:rPr>
              <a:t>[3/7]</a:t>
            </a:r>
          </a:p>
        </p:txBody>
      </p:sp>
      <p:grpSp>
        <p:nvGrpSpPr>
          <p:cNvPr id="4" name="Group 3">
            <a:extLst>
              <a:ext uri="{FF2B5EF4-FFF2-40B4-BE49-F238E27FC236}">
                <a16:creationId xmlns:a16="http://schemas.microsoft.com/office/drawing/2014/main" id="{F551414A-2DCF-55FA-ABA8-10AD01010AED}"/>
              </a:ext>
            </a:extLst>
          </p:cNvPr>
          <p:cNvGrpSpPr/>
          <p:nvPr/>
        </p:nvGrpSpPr>
        <p:grpSpPr>
          <a:xfrm>
            <a:off x="5188370" y="746427"/>
            <a:ext cx="6922394" cy="5695982"/>
            <a:chOff x="6547317" y="163720"/>
            <a:chExt cx="6922394" cy="5695982"/>
          </a:xfrm>
        </p:grpSpPr>
        <p:grpSp>
          <p:nvGrpSpPr>
            <p:cNvPr id="5" name="Group 4">
              <a:extLst>
                <a:ext uri="{FF2B5EF4-FFF2-40B4-BE49-F238E27FC236}">
                  <a16:creationId xmlns:a16="http://schemas.microsoft.com/office/drawing/2014/main" id="{490155CA-A4B7-502F-0F79-D61D5AB10636}"/>
                </a:ext>
              </a:extLst>
            </p:cNvPr>
            <p:cNvGrpSpPr/>
            <p:nvPr/>
          </p:nvGrpSpPr>
          <p:grpSpPr>
            <a:xfrm>
              <a:off x="6547317" y="163720"/>
              <a:ext cx="5794174" cy="5695982"/>
              <a:chOff x="5382546" y="77641"/>
              <a:chExt cx="5794174" cy="5695982"/>
            </a:xfrm>
          </p:grpSpPr>
          <p:sp>
            <p:nvSpPr>
              <p:cNvPr id="8" name="Rectangle: Rounded Corners 7">
                <a:extLst>
                  <a:ext uri="{FF2B5EF4-FFF2-40B4-BE49-F238E27FC236}">
                    <a16:creationId xmlns:a16="http://schemas.microsoft.com/office/drawing/2014/main" id="{C6B83484-40C4-222B-44F1-B0C4ED464A56}"/>
                  </a:ext>
                </a:extLst>
              </p:cNvPr>
              <p:cNvSpPr/>
              <p:nvPr/>
            </p:nvSpPr>
            <p:spPr>
              <a:xfrm>
                <a:off x="7814226" y="5442085"/>
                <a:ext cx="1409362" cy="331538"/>
              </a:xfrm>
              <a:prstGeom prst="round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rial" panose="020B0604020202020204" pitchFamily="34" charset="0"/>
                    <a:cs typeface="Arial" panose="020B0604020202020204" pitchFamily="34" charset="0"/>
                  </a:rPr>
                  <a:t>End</a:t>
                </a:r>
              </a:p>
            </p:txBody>
          </p:sp>
          <p:sp>
            <p:nvSpPr>
              <p:cNvPr id="9" name="Rectangle: Rounded Corners 8">
                <a:extLst>
                  <a:ext uri="{FF2B5EF4-FFF2-40B4-BE49-F238E27FC236}">
                    <a16:creationId xmlns:a16="http://schemas.microsoft.com/office/drawing/2014/main" id="{069D8B3B-2419-35C5-03F6-257D14505825}"/>
                  </a:ext>
                </a:extLst>
              </p:cNvPr>
              <p:cNvSpPr/>
              <p:nvPr/>
            </p:nvSpPr>
            <p:spPr>
              <a:xfrm>
                <a:off x="7787635" y="77641"/>
                <a:ext cx="1409362" cy="315056"/>
              </a:xfrm>
              <a:prstGeom prst="round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rial" panose="020B0604020202020204" pitchFamily="34" charset="0"/>
                    <a:cs typeface="Arial" panose="020B0604020202020204" pitchFamily="34" charset="0"/>
                  </a:rPr>
                  <a:t>Start</a:t>
                </a:r>
              </a:p>
            </p:txBody>
          </p:sp>
          <p:sp>
            <p:nvSpPr>
              <p:cNvPr id="10" name="Rectangle: Rounded Corners 9">
                <a:extLst>
                  <a:ext uri="{FF2B5EF4-FFF2-40B4-BE49-F238E27FC236}">
                    <a16:creationId xmlns:a16="http://schemas.microsoft.com/office/drawing/2014/main" id="{87FF735D-9415-787C-9CE2-5B83095FE79E}"/>
                  </a:ext>
                </a:extLst>
              </p:cNvPr>
              <p:cNvSpPr/>
              <p:nvPr/>
            </p:nvSpPr>
            <p:spPr>
              <a:xfrm>
                <a:off x="6848060" y="613787"/>
                <a:ext cx="3288511" cy="472583"/>
              </a:xfrm>
              <a:prstGeom prst="roundRect">
                <a:avLst/>
              </a:prstGeom>
              <a:solidFill>
                <a:schemeClr val="accent2">
                  <a:lumMod val="20000"/>
                  <a:lumOff val="80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Equipment installation &amp; model setup</a:t>
                </a:r>
              </a:p>
            </p:txBody>
          </p:sp>
          <p:cxnSp>
            <p:nvCxnSpPr>
              <p:cNvPr id="11" name="Straight Arrow Connector 10">
                <a:extLst>
                  <a:ext uri="{FF2B5EF4-FFF2-40B4-BE49-F238E27FC236}">
                    <a16:creationId xmlns:a16="http://schemas.microsoft.com/office/drawing/2014/main" id="{7A2A9E63-9E01-6EF2-40A8-256BB1B8E2C2}"/>
                  </a:ext>
                </a:extLst>
              </p:cNvPr>
              <p:cNvCxnSpPr>
                <a:cxnSpLocks/>
                <a:stCxn id="9" idx="2"/>
                <a:endCxn id="10" idx="0"/>
              </p:cNvCxnSpPr>
              <p:nvPr/>
            </p:nvCxnSpPr>
            <p:spPr>
              <a:xfrm>
                <a:off x="8492316" y="392697"/>
                <a:ext cx="0" cy="221091"/>
              </a:xfrm>
              <a:prstGeom prst="straightConnector1">
                <a:avLst/>
              </a:prstGeom>
              <a:ln w="19050">
                <a:solidFill>
                  <a:schemeClr val="tx1"/>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576C451-036C-46EB-3BC9-1662192010D1}"/>
                  </a:ext>
                </a:extLst>
              </p:cNvPr>
              <p:cNvCxnSpPr>
                <a:cxnSpLocks/>
                <a:stCxn id="10" idx="2"/>
              </p:cNvCxnSpPr>
              <p:nvPr/>
            </p:nvCxnSpPr>
            <p:spPr>
              <a:xfrm>
                <a:off x="8492316" y="1086370"/>
                <a:ext cx="0" cy="275646"/>
              </a:xfrm>
              <a:prstGeom prst="straightConnector1">
                <a:avLst/>
              </a:prstGeom>
              <a:ln w="19050">
                <a:solidFill>
                  <a:schemeClr val="tx1"/>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4F1A5427-84B7-5147-0E54-5892DA632BDA}"/>
                  </a:ext>
                </a:extLst>
              </p:cNvPr>
              <p:cNvSpPr/>
              <p:nvPr/>
            </p:nvSpPr>
            <p:spPr>
              <a:xfrm>
                <a:off x="6848060" y="1336145"/>
                <a:ext cx="3288511" cy="472583"/>
              </a:xfrm>
              <a:prstGeom prst="roundRect">
                <a:avLst/>
              </a:prstGeom>
              <a:solidFill>
                <a:schemeClr val="accent1">
                  <a:lumMod val="20000"/>
                  <a:lumOff val="80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Calibration of hot-wire anemometer (HWA)</a:t>
                </a:r>
              </a:p>
            </p:txBody>
          </p:sp>
          <p:sp>
            <p:nvSpPr>
              <p:cNvPr id="14" name="Rectangle: Rounded Corners 13">
                <a:extLst>
                  <a:ext uri="{FF2B5EF4-FFF2-40B4-BE49-F238E27FC236}">
                    <a16:creationId xmlns:a16="http://schemas.microsoft.com/office/drawing/2014/main" id="{B9F5958B-96F7-BC09-BA7E-F7995CCC25BA}"/>
                  </a:ext>
                </a:extLst>
              </p:cNvPr>
              <p:cNvSpPr/>
              <p:nvPr/>
            </p:nvSpPr>
            <p:spPr>
              <a:xfrm>
                <a:off x="6846626" y="2110632"/>
                <a:ext cx="3288511" cy="472583"/>
              </a:xfrm>
              <a:prstGeom prst="roundRect">
                <a:avLst/>
              </a:prstGeom>
              <a:solidFill>
                <a:schemeClr val="accent2">
                  <a:lumMod val="20000"/>
                  <a:lumOff val="80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Wind speed measurement</a:t>
                </a:r>
              </a:p>
            </p:txBody>
          </p:sp>
          <p:cxnSp>
            <p:nvCxnSpPr>
              <p:cNvPr id="15" name="Straight Arrow Connector 14">
                <a:extLst>
                  <a:ext uri="{FF2B5EF4-FFF2-40B4-BE49-F238E27FC236}">
                    <a16:creationId xmlns:a16="http://schemas.microsoft.com/office/drawing/2014/main" id="{3D9B0674-898A-4038-70D2-C7C2C9B92DCD}"/>
                  </a:ext>
                </a:extLst>
              </p:cNvPr>
              <p:cNvCxnSpPr>
                <a:cxnSpLocks/>
                <a:stCxn id="13" idx="2"/>
                <a:endCxn id="14" idx="0"/>
              </p:cNvCxnSpPr>
              <p:nvPr/>
            </p:nvCxnSpPr>
            <p:spPr>
              <a:xfrm flipH="1">
                <a:off x="8490882" y="1808728"/>
                <a:ext cx="1434" cy="301904"/>
              </a:xfrm>
              <a:prstGeom prst="straightConnector1">
                <a:avLst/>
              </a:prstGeom>
              <a:ln w="19050">
                <a:solidFill>
                  <a:schemeClr val="tx1"/>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5DFBF95-22DC-A1B8-2805-FCBBAF6808B7}"/>
                  </a:ext>
                </a:extLst>
              </p:cNvPr>
              <p:cNvCxnSpPr>
                <a:cxnSpLocks/>
                <a:stCxn id="14" idx="2"/>
                <a:endCxn id="26" idx="0"/>
              </p:cNvCxnSpPr>
              <p:nvPr/>
            </p:nvCxnSpPr>
            <p:spPr>
              <a:xfrm>
                <a:off x="8490882" y="2583215"/>
                <a:ext cx="0" cy="299424"/>
              </a:xfrm>
              <a:prstGeom prst="straightConnector1">
                <a:avLst/>
              </a:prstGeom>
              <a:ln w="19050">
                <a:solidFill>
                  <a:schemeClr val="tx1"/>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7A9FD48-E540-F6F1-8520-2F9F7D56DE13}"/>
                  </a:ext>
                </a:extLst>
              </p:cNvPr>
              <p:cNvGrpSpPr/>
              <p:nvPr/>
            </p:nvGrpSpPr>
            <p:grpSpPr>
              <a:xfrm>
                <a:off x="7285194" y="3646335"/>
                <a:ext cx="2411373" cy="685812"/>
                <a:chOff x="7747688" y="5557391"/>
                <a:chExt cx="1847845" cy="783648"/>
              </a:xfrm>
            </p:grpSpPr>
            <p:sp>
              <p:nvSpPr>
                <p:cNvPr id="29" name="Diamond 28">
                  <a:extLst>
                    <a:ext uri="{FF2B5EF4-FFF2-40B4-BE49-F238E27FC236}">
                      <a16:creationId xmlns:a16="http://schemas.microsoft.com/office/drawing/2014/main" id="{CCF51441-C63E-4EDD-4256-D69AB894DEA4}"/>
                    </a:ext>
                  </a:extLst>
                </p:cNvPr>
                <p:cNvSpPr/>
                <p:nvPr/>
              </p:nvSpPr>
              <p:spPr>
                <a:xfrm>
                  <a:off x="7747688" y="5557391"/>
                  <a:ext cx="1847845" cy="783648"/>
                </a:xfrm>
                <a:prstGeom prst="diamond">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600"/>
                </a:p>
              </p:txBody>
            </p:sp>
            <p:sp>
              <p:nvSpPr>
                <p:cNvPr id="30" name="TextBox 29">
                  <a:extLst>
                    <a:ext uri="{FF2B5EF4-FFF2-40B4-BE49-F238E27FC236}">
                      <a16:creationId xmlns:a16="http://schemas.microsoft.com/office/drawing/2014/main" id="{5E45A8B4-7FE7-E148-D658-0296F86B7139}"/>
                    </a:ext>
                  </a:extLst>
                </p:cNvPr>
                <p:cNvSpPr txBox="1"/>
                <p:nvPr/>
              </p:nvSpPr>
              <p:spPr>
                <a:xfrm>
                  <a:off x="7873440" y="5737370"/>
                  <a:ext cx="1596339" cy="492356"/>
                </a:xfrm>
                <a:prstGeom prst="rect">
                  <a:avLst/>
                </a:prstGeom>
                <a:noFill/>
              </p:spPr>
              <p:txBody>
                <a:bodyPr wrap="square">
                  <a:spAutoFit/>
                </a:bodyPr>
                <a:lstStyle/>
                <a:p>
                  <a:pPr algn="ctr"/>
                  <a:r>
                    <a:rPr lang="en-US" sz="1100" dirty="0">
                      <a:solidFill>
                        <a:schemeClr val="tx1"/>
                      </a:solidFill>
                      <a:latin typeface="Arial" panose="020B0604020202020204" pitchFamily="34" charset="0"/>
                      <a:cs typeface="Arial" panose="020B0604020202020204" pitchFamily="34" charset="0"/>
                    </a:rPr>
                    <a:t>Is the result</a:t>
                  </a:r>
                  <a:r>
                    <a:rPr lang="en-US" sz="1100" dirty="0">
                      <a:latin typeface="Arial" panose="020B0604020202020204" pitchFamily="34" charset="0"/>
                      <a:cs typeface="Arial" panose="020B0604020202020204" pitchFamily="34" charset="0"/>
                    </a:rPr>
                    <a:t> </a:t>
                  </a:r>
                </a:p>
                <a:p>
                  <a:pPr algn="ctr"/>
                  <a:r>
                    <a:rPr lang="en-US" sz="1100" dirty="0">
                      <a:latin typeface="Arial" panose="020B0604020202020204" pitchFamily="34" charset="0"/>
                      <a:cs typeface="Arial" panose="020B0604020202020204" pitchFamily="34" charset="0"/>
                    </a:rPr>
                    <a:t>valid?</a:t>
                  </a:r>
                  <a:endParaRPr lang="en-US" sz="1100" dirty="0">
                    <a:solidFill>
                      <a:schemeClr val="tx1"/>
                    </a:solidFill>
                    <a:latin typeface="Arial" panose="020B0604020202020204" pitchFamily="34" charset="0"/>
                    <a:cs typeface="Arial" panose="020B0604020202020204" pitchFamily="34" charset="0"/>
                  </a:endParaRPr>
                </a:p>
              </p:txBody>
            </p:sp>
          </p:grpSp>
          <p:sp>
            <p:nvSpPr>
              <p:cNvPr id="19" name="TextBox 18">
                <a:extLst>
                  <a:ext uri="{FF2B5EF4-FFF2-40B4-BE49-F238E27FC236}">
                    <a16:creationId xmlns:a16="http://schemas.microsoft.com/office/drawing/2014/main" id="{47E81B80-2F36-E454-CA51-1F6BA41EB224}"/>
                  </a:ext>
                </a:extLst>
              </p:cNvPr>
              <p:cNvSpPr txBox="1"/>
              <p:nvPr/>
            </p:nvSpPr>
            <p:spPr>
              <a:xfrm>
                <a:off x="9093554" y="3721657"/>
                <a:ext cx="2083166" cy="261610"/>
              </a:xfrm>
              <a:prstGeom prst="rect">
                <a:avLst/>
              </a:prstGeom>
              <a:noFill/>
            </p:spPr>
            <p:txBody>
              <a:bodyPr wrap="square">
                <a:spAutoFit/>
              </a:bodyPr>
              <a:lstStyle/>
              <a:p>
                <a:pPr algn="ctr"/>
                <a:r>
                  <a:rPr lang="en-US" sz="1100" dirty="0">
                    <a:solidFill>
                      <a:schemeClr val="tx1"/>
                    </a:solidFill>
                    <a:latin typeface="Arial" panose="020B0604020202020204" pitchFamily="34" charset="0"/>
                    <a:cs typeface="Arial" panose="020B0604020202020204" pitchFamily="34" charset="0"/>
                  </a:rPr>
                  <a:t>No</a:t>
                </a:r>
              </a:p>
            </p:txBody>
          </p:sp>
          <p:cxnSp>
            <p:nvCxnSpPr>
              <p:cNvPr id="20" name="Connector: Elbow 19">
                <a:extLst>
                  <a:ext uri="{FF2B5EF4-FFF2-40B4-BE49-F238E27FC236}">
                    <a16:creationId xmlns:a16="http://schemas.microsoft.com/office/drawing/2014/main" id="{5BDF4B31-25BA-D98C-4CFE-27B87AE882AC}"/>
                  </a:ext>
                </a:extLst>
              </p:cNvPr>
              <p:cNvCxnSpPr>
                <a:cxnSpLocks/>
                <a:stCxn id="26" idx="1"/>
                <a:endCxn id="14" idx="1"/>
              </p:cNvCxnSpPr>
              <p:nvPr/>
            </p:nvCxnSpPr>
            <p:spPr>
              <a:xfrm rot="10800000">
                <a:off x="6846626" y="2346925"/>
                <a:ext cx="12700" cy="772007"/>
              </a:xfrm>
              <a:prstGeom prst="bentConnector3">
                <a:avLst>
                  <a:gd name="adj1" fmla="val 2828567"/>
                </a:avLst>
              </a:prstGeom>
              <a:ln w="12700">
                <a:solidFill>
                  <a:schemeClr val="tx1"/>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6BB4735-6FE0-BF85-CE1A-2983011FB7B0}"/>
                  </a:ext>
                </a:extLst>
              </p:cNvPr>
              <p:cNvCxnSpPr>
                <a:cxnSpLocks/>
                <a:stCxn id="29" idx="3"/>
                <a:endCxn id="13" idx="3"/>
              </p:cNvCxnSpPr>
              <p:nvPr/>
            </p:nvCxnSpPr>
            <p:spPr>
              <a:xfrm flipV="1">
                <a:off x="9696567" y="1572437"/>
                <a:ext cx="440004" cy="2416804"/>
              </a:xfrm>
              <a:prstGeom prst="bentConnector3">
                <a:avLst>
                  <a:gd name="adj1" fmla="val 194012"/>
                </a:avLst>
              </a:prstGeom>
              <a:ln w="12700">
                <a:solidFill>
                  <a:schemeClr val="tx1"/>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A42A364-73F0-A400-7AB1-49FFDD1232B1}"/>
                  </a:ext>
                </a:extLst>
              </p:cNvPr>
              <p:cNvSpPr txBox="1"/>
              <p:nvPr/>
            </p:nvSpPr>
            <p:spPr>
              <a:xfrm>
                <a:off x="8874986" y="4225533"/>
                <a:ext cx="821577" cy="261610"/>
              </a:xfrm>
              <a:prstGeom prst="rect">
                <a:avLst/>
              </a:prstGeom>
              <a:noFill/>
            </p:spPr>
            <p:txBody>
              <a:bodyPr wrap="square">
                <a:spAutoFit/>
              </a:bodyPr>
              <a:lstStyle/>
              <a:p>
                <a:pPr algn="ctr"/>
                <a:r>
                  <a:rPr lang="en-US" sz="1100" dirty="0">
                    <a:solidFill>
                      <a:schemeClr val="tx1"/>
                    </a:solidFill>
                    <a:latin typeface="Arial" panose="020B0604020202020204" pitchFamily="34" charset="0"/>
                    <a:cs typeface="Arial" panose="020B0604020202020204" pitchFamily="34" charset="0"/>
                  </a:rPr>
                  <a:t>Yes</a:t>
                </a:r>
              </a:p>
            </p:txBody>
          </p:sp>
          <p:sp>
            <p:nvSpPr>
              <p:cNvPr id="23" name="TextBox 22">
                <a:extLst>
                  <a:ext uri="{FF2B5EF4-FFF2-40B4-BE49-F238E27FC236}">
                    <a16:creationId xmlns:a16="http://schemas.microsoft.com/office/drawing/2014/main" id="{ADF6B7BE-3143-DB54-DD02-06B7E9076A72}"/>
                  </a:ext>
                </a:extLst>
              </p:cNvPr>
              <p:cNvSpPr txBox="1"/>
              <p:nvPr/>
            </p:nvSpPr>
            <p:spPr>
              <a:xfrm>
                <a:off x="5382546" y="2516753"/>
                <a:ext cx="1164633" cy="430887"/>
              </a:xfrm>
              <a:prstGeom prst="rect">
                <a:avLst/>
              </a:prstGeom>
              <a:noFill/>
            </p:spPr>
            <p:txBody>
              <a:bodyPr wrap="square">
                <a:spAutoFit/>
              </a:bodyPr>
              <a:lstStyle/>
              <a:p>
                <a:pPr algn="ctr"/>
                <a:r>
                  <a:rPr lang="en-US" sz="1100" dirty="0">
                    <a:solidFill>
                      <a:schemeClr val="tx1"/>
                    </a:solidFill>
                    <a:latin typeface="Arial" panose="020B0604020202020204" pitchFamily="34" charset="0"/>
                    <a:cs typeface="Arial" panose="020B0604020202020204" pitchFamily="34" charset="0"/>
                  </a:rPr>
                  <a:t>Repeat at least three times</a:t>
                </a:r>
              </a:p>
            </p:txBody>
          </p:sp>
          <p:sp>
            <p:nvSpPr>
              <p:cNvPr id="24" name="Rectangle: Rounded Corners 23">
                <a:extLst>
                  <a:ext uri="{FF2B5EF4-FFF2-40B4-BE49-F238E27FC236}">
                    <a16:creationId xmlns:a16="http://schemas.microsoft.com/office/drawing/2014/main" id="{DEB4F5A2-6DC3-7A53-B579-64533F40B4B0}"/>
                  </a:ext>
                </a:extLst>
              </p:cNvPr>
              <p:cNvSpPr/>
              <p:nvPr/>
            </p:nvSpPr>
            <p:spPr>
              <a:xfrm>
                <a:off x="6846623" y="4613242"/>
                <a:ext cx="3288511" cy="497306"/>
              </a:xfrm>
              <a:prstGeom prst="roundRect">
                <a:avLst/>
              </a:prstGeom>
              <a:solidFill>
                <a:schemeClr val="accent2">
                  <a:lumMod val="20000"/>
                  <a:lumOff val="80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Data processing &amp; analysis</a:t>
                </a:r>
              </a:p>
            </p:txBody>
          </p:sp>
          <p:cxnSp>
            <p:nvCxnSpPr>
              <p:cNvPr id="25" name="Straight Arrow Connector 24">
                <a:extLst>
                  <a:ext uri="{FF2B5EF4-FFF2-40B4-BE49-F238E27FC236}">
                    <a16:creationId xmlns:a16="http://schemas.microsoft.com/office/drawing/2014/main" id="{695F002B-0061-07DB-3D4C-BDD8BE807936}"/>
                  </a:ext>
                </a:extLst>
              </p:cNvPr>
              <p:cNvCxnSpPr>
                <a:cxnSpLocks/>
                <a:stCxn id="24" idx="2"/>
              </p:cNvCxnSpPr>
              <p:nvPr/>
            </p:nvCxnSpPr>
            <p:spPr>
              <a:xfrm flipH="1">
                <a:off x="8490878" y="5110548"/>
                <a:ext cx="1" cy="360041"/>
              </a:xfrm>
              <a:prstGeom prst="straightConnector1">
                <a:avLst/>
              </a:prstGeom>
              <a:ln w="19050">
                <a:solidFill>
                  <a:schemeClr val="tx1"/>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3E658400-14FA-92B3-52E7-284289F0DC93}"/>
                  </a:ext>
                </a:extLst>
              </p:cNvPr>
              <p:cNvSpPr/>
              <p:nvPr/>
            </p:nvSpPr>
            <p:spPr>
              <a:xfrm>
                <a:off x="6846626" y="2882639"/>
                <a:ext cx="3288511" cy="472583"/>
              </a:xfrm>
              <a:prstGeom prst="roundRect">
                <a:avLst/>
              </a:prstGeom>
              <a:solidFill>
                <a:schemeClr val="accent1">
                  <a:lumMod val="20000"/>
                  <a:lumOff val="80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Validation with the pitot tube reading</a:t>
                </a:r>
              </a:p>
            </p:txBody>
          </p:sp>
          <p:cxnSp>
            <p:nvCxnSpPr>
              <p:cNvPr id="27" name="Straight Arrow Connector 26">
                <a:extLst>
                  <a:ext uri="{FF2B5EF4-FFF2-40B4-BE49-F238E27FC236}">
                    <a16:creationId xmlns:a16="http://schemas.microsoft.com/office/drawing/2014/main" id="{D7A7C32B-ADE7-CA08-9241-10BD6D128C84}"/>
                  </a:ext>
                </a:extLst>
              </p:cNvPr>
              <p:cNvCxnSpPr>
                <a:cxnSpLocks/>
                <a:stCxn id="26" idx="2"/>
                <a:endCxn id="29" idx="0"/>
              </p:cNvCxnSpPr>
              <p:nvPr/>
            </p:nvCxnSpPr>
            <p:spPr>
              <a:xfrm flipH="1">
                <a:off x="8490881" y="3355222"/>
                <a:ext cx="1" cy="291113"/>
              </a:xfrm>
              <a:prstGeom prst="straightConnector1">
                <a:avLst/>
              </a:prstGeom>
              <a:ln w="19050">
                <a:solidFill>
                  <a:schemeClr val="tx1"/>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E527C1-4FD0-0EA7-A322-283F7E408FA9}"/>
                  </a:ext>
                </a:extLst>
              </p:cNvPr>
              <p:cNvCxnSpPr>
                <a:cxnSpLocks/>
              </p:cNvCxnSpPr>
              <p:nvPr/>
            </p:nvCxnSpPr>
            <p:spPr>
              <a:xfrm flipH="1">
                <a:off x="8501165" y="4332147"/>
                <a:ext cx="1" cy="291113"/>
              </a:xfrm>
              <a:prstGeom prst="straightConnector1">
                <a:avLst/>
              </a:prstGeom>
              <a:ln w="19050">
                <a:solidFill>
                  <a:schemeClr val="tx1"/>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grpSp>
        <p:cxnSp>
          <p:nvCxnSpPr>
            <p:cNvPr id="6" name="Connector: Elbow 5">
              <a:extLst>
                <a:ext uri="{FF2B5EF4-FFF2-40B4-BE49-F238E27FC236}">
                  <a16:creationId xmlns:a16="http://schemas.microsoft.com/office/drawing/2014/main" id="{72348849-BF35-7D0E-4DE8-AA64ACA4383C}"/>
                </a:ext>
              </a:extLst>
            </p:cNvPr>
            <p:cNvCxnSpPr>
              <a:cxnSpLocks/>
              <a:stCxn id="24" idx="3"/>
              <a:endCxn id="10" idx="3"/>
            </p:cNvCxnSpPr>
            <p:nvPr/>
          </p:nvCxnSpPr>
          <p:spPr>
            <a:xfrm flipV="1">
              <a:off x="11299905" y="936158"/>
              <a:ext cx="1437" cy="4011816"/>
            </a:xfrm>
            <a:prstGeom prst="bentConnector3">
              <a:avLst>
                <a:gd name="adj1" fmla="val 56914823"/>
              </a:avLst>
            </a:prstGeom>
            <a:ln w="12700">
              <a:solidFill>
                <a:schemeClr val="tx1"/>
              </a:solidFill>
              <a:headEnd type="none" w="med" len="med"/>
              <a:tailEnd type="arrow" w="med" len="med"/>
            </a:ln>
            <a:effectLst/>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F4D64B-0ED8-17E4-4745-B6B1E305E529}"/>
                </a:ext>
              </a:extLst>
            </p:cNvPr>
            <p:cNvSpPr txBox="1"/>
            <p:nvPr/>
          </p:nvSpPr>
          <p:spPr>
            <a:xfrm>
              <a:off x="12076339" y="2728334"/>
              <a:ext cx="1393372" cy="430887"/>
            </a:xfrm>
            <a:prstGeom prst="rect">
              <a:avLst/>
            </a:prstGeom>
            <a:noFill/>
          </p:spPr>
          <p:txBody>
            <a:bodyPr wrap="square">
              <a:spAutoFit/>
            </a:bodyPr>
            <a:lstStyle/>
            <a:p>
              <a:pPr algn="ctr"/>
              <a:r>
                <a:rPr lang="en-US" sz="1100" dirty="0">
                  <a:solidFill>
                    <a:schemeClr val="tx1"/>
                  </a:solidFill>
                  <a:latin typeface="Arial" panose="020B0604020202020204" pitchFamily="34" charset="0"/>
                  <a:cs typeface="Arial" panose="020B0604020202020204" pitchFamily="34" charset="0"/>
                </a:rPr>
                <a:t>Repeat for the next dwelling model</a:t>
              </a:r>
            </a:p>
          </p:txBody>
        </p:sp>
      </p:grpSp>
      <p:cxnSp>
        <p:nvCxnSpPr>
          <p:cNvPr id="32" name="Straight Connector 31">
            <a:extLst>
              <a:ext uri="{FF2B5EF4-FFF2-40B4-BE49-F238E27FC236}">
                <a16:creationId xmlns:a16="http://schemas.microsoft.com/office/drawing/2014/main" id="{436677D0-681F-DB4C-414C-622F497656CA}"/>
              </a:ext>
            </a:extLst>
          </p:cNvPr>
          <p:cNvCxnSpPr>
            <a:cxnSpLocks/>
          </p:cNvCxnSpPr>
          <p:nvPr/>
        </p:nvCxnSpPr>
        <p:spPr>
          <a:xfrm flipV="1">
            <a:off x="5188370" y="746427"/>
            <a:ext cx="0" cy="56959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675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061CCB-B919-828F-85A2-146A0D7884C6}"/>
              </a:ext>
            </a:extLst>
          </p:cNvPr>
          <p:cNvSpPr>
            <a:spLocks noGrp="1"/>
          </p:cNvSpPr>
          <p:nvPr>
            <p:ph idx="1"/>
          </p:nvPr>
        </p:nvSpPr>
        <p:spPr>
          <a:xfrm>
            <a:off x="133351" y="949189"/>
            <a:ext cx="11858624" cy="1879736"/>
          </a:xfrm>
          <a:solidFill>
            <a:schemeClr val="bg1"/>
          </a:solidFill>
        </p:spPr>
        <p:txBody>
          <a:bodyPr>
            <a:normAutofit/>
          </a:bodyPr>
          <a:lstStyle/>
          <a:p>
            <a:pPr algn="just">
              <a:lnSpc>
                <a:spcPct val="150000"/>
              </a:lnSpc>
            </a:pPr>
            <a:r>
              <a:rPr lang="en-MY" sz="2000" dirty="0"/>
              <a:t>If you have </a:t>
            </a:r>
            <a:r>
              <a:rPr lang="en-MY" sz="2000" b="1" dirty="0">
                <a:solidFill>
                  <a:srgbClr val="FF0000"/>
                </a:solidFill>
              </a:rPr>
              <a:t>multiple subfigures </a:t>
            </a:r>
            <a:r>
              <a:rPr lang="en-MY" sz="2000" dirty="0"/>
              <a:t>sharing the same caption, use a proper technique to arrange the subfigures. </a:t>
            </a:r>
          </a:p>
          <a:p>
            <a:pPr algn="just">
              <a:lnSpc>
                <a:spcPct val="150000"/>
              </a:lnSpc>
            </a:pPr>
            <a:r>
              <a:rPr lang="en-MY" sz="2000" dirty="0"/>
              <a:t>For example, use </a:t>
            </a:r>
            <a:r>
              <a:rPr lang="en-MY" sz="2000" b="1" dirty="0"/>
              <a:t>a table </a:t>
            </a:r>
            <a:r>
              <a:rPr lang="en-MY" sz="2000" dirty="0"/>
              <a:t>with a certain number of columns and rows where each cell is allocated for a subfigure. </a:t>
            </a:r>
          </a:p>
        </p:txBody>
      </p:sp>
      <p:sp>
        <p:nvSpPr>
          <p:cNvPr id="16" name="Title 1">
            <a:extLst>
              <a:ext uri="{FF2B5EF4-FFF2-40B4-BE49-F238E27FC236}">
                <a16:creationId xmlns:a16="http://schemas.microsoft.com/office/drawing/2014/main" id="{ABBF5905-F586-DFC4-1CA8-101BB7E90EAE}"/>
              </a:ext>
            </a:extLst>
          </p:cNvPr>
          <p:cNvSpPr>
            <a:spLocks noGrp="1"/>
          </p:cNvSpPr>
          <p:nvPr>
            <p:ph type="title"/>
          </p:nvPr>
        </p:nvSpPr>
        <p:spPr>
          <a:xfrm>
            <a:off x="0" y="1"/>
            <a:ext cx="10515600" cy="853440"/>
          </a:xfrm>
        </p:spPr>
        <p:txBody>
          <a:bodyPr/>
          <a:lstStyle/>
          <a:p>
            <a:r>
              <a:rPr lang="en-MY" dirty="0"/>
              <a:t>(4) Figures</a:t>
            </a:r>
          </a:p>
        </p:txBody>
      </p:sp>
      <p:sp>
        <p:nvSpPr>
          <p:cNvPr id="31" name="TextBox 30">
            <a:extLst>
              <a:ext uri="{FF2B5EF4-FFF2-40B4-BE49-F238E27FC236}">
                <a16:creationId xmlns:a16="http://schemas.microsoft.com/office/drawing/2014/main" id="{F439CDF5-8045-8273-AF72-8838D0A61B63}"/>
              </a:ext>
            </a:extLst>
          </p:cNvPr>
          <p:cNvSpPr txBox="1"/>
          <p:nvPr/>
        </p:nvSpPr>
        <p:spPr>
          <a:xfrm>
            <a:off x="2609155" y="257444"/>
            <a:ext cx="981359" cy="338554"/>
          </a:xfrm>
          <a:prstGeom prst="rect">
            <a:avLst/>
          </a:prstGeom>
          <a:noFill/>
        </p:spPr>
        <p:txBody>
          <a:bodyPr wrap="none" rtlCol="0">
            <a:spAutoFit/>
          </a:bodyPr>
          <a:lstStyle/>
          <a:p>
            <a:pPr algn="r"/>
            <a:r>
              <a:rPr lang="en-MY" sz="1600" spc="600" dirty="0">
                <a:solidFill>
                  <a:srgbClr val="002060"/>
                </a:solidFill>
              </a:rPr>
              <a:t>[4/7]</a:t>
            </a:r>
          </a:p>
        </p:txBody>
      </p:sp>
      <p:pic>
        <p:nvPicPr>
          <p:cNvPr id="2" name="Picture 1">
            <a:extLst>
              <a:ext uri="{FF2B5EF4-FFF2-40B4-BE49-F238E27FC236}">
                <a16:creationId xmlns:a16="http://schemas.microsoft.com/office/drawing/2014/main" id="{6BCF03D6-2B0A-FCA5-00B2-6349E0E16B03}"/>
              </a:ext>
            </a:extLst>
          </p:cNvPr>
          <p:cNvPicPr>
            <a:picLocks noChangeAspect="1"/>
          </p:cNvPicPr>
          <p:nvPr/>
        </p:nvPicPr>
        <p:blipFill>
          <a:blip r:embed="rId3"/>
          <a:stretch>
            <a:fillRect/>
          </a:stretch>
        </p:blipFill>
        <p:spPr>
          <a:xfrm>
            <a:off x="123414" y="2847975"/>
            <a:ext cx="5618466" cy="2752725"/>
          </a:xfrm>
          <a:prstGeom prst="rect">
            <a:avLst/>
          </a:prstGeom>
        </p:spPr>
      </p:pic>
      <p:pic>
        <p:nvPicPr>
          <p:cNvPr id="32" name="Picture 31">
            <a:extLst>
              <a:ext uri="{FF2B5EF4-FFF2-40B4-BE49-F238E27FC236}">
                <a16:creationId xmlns:a16="http://schemas.microsoft.com/office/drawing/2014/main" id="{64B7009D-1ED9-628D-9B2F-AB0425B45372}"/>
              </a:ext>
            </a:extLst>
          </p:cNvPr>
          <p:cNvPicPr>
            <a:picLocks noChangeAspect="1"/>
          </p:cNvPicPr>
          <p:nvPr/>
        </p:nvPicPr>
        <p:blipFill>
          <a:blip r:embed="rId4"/>
          <a:stretch>
            <a:fillRect/>
          </a:stretch>
        </p:blipFill>
        <p:spPr>
          <a:xfrm>
            <a:off x="6873114" y="2840455"/>
            <a:ext cx="5156960" cy="2779295"/>
          </a:xfrm>
          <a:prstGeom prst="rect">
            <a:avLst/>
          </a:prstGeom>
        </p:spPr>
      </p:pic>
      <p:sp>
        <p:nvSpPr>
          <p:cNvPr id="33" name="Arrow: Down 32">
            <a:extLst>
              <a:ext uri="{FF2B5EF4-FFF2-40B4-BE49-F238E27FC236}">
                <a16:creationId xmlns:a16="http://schemas.microsoft.com/office/drawing/2014/main" id="{EA562B65-8A96-48CA-E8DA-E118DADD78C7}"/>
              </a:ext>
            </a:extLst>
          </p:cNvPr>
          <p:cNvSpPr/>
          <p:nvPr/>
        </p:nvSpPr>
        <p:spPr>
          <a:xfrm rot="16200000">
            <a:off x="6275615" y="4032748"/>
            <a:ext cx="252548" cy="383178"/>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4" name="TextBox 33">
            <a:extLst>
              <a:ext uri="{FF2B5EF4-FFF2-40B4-BE49-F238E27FC236}">
                <a16:creationId xmlns:a16="http://schemas.microsoft.com/office/drawing/2014/main" id="{FA6CFEE8-FE17-3A10-9362-72F48C7D4FBD}"/>
              </a:ext>
            </a:extLst>
          </p:cNvPr>
          <p:cNvSpPr txBox="1"/>
          <p:nvPr/>
        </p:nvSpPr>
        <p:spPr>
          <a:xfrm>
            <a:off x="5729685" y="4452318"/>
            <a:ext cx="1344407" cy="307777"/>
          </a:xfrm>
          <a:prstGeom prst="rect">
            <a:avLst/>
          </a:prstGeom>
          <a:noFill/>
        </p:spPr>
        <p:txBody>
          <a:bodyPr wrap="none" rtlCol="0">
            <a:spAutoFit/>
          </a:bodyPr>
          <a:lstStyle/>
          <a:p>
            <a:pPr algn="ctr"/>
            <a:r>
              <a:rPr lang="en-MY" sz="1400" dirty="0">
                <a:solidFill>
                  <a:srgbClr val="FF0000"/>
                </a:solidFill>
              </a:rPr>
              <a:t>Hide the border</a:t>
            </a:r>
          </a:p>
        </p:txBody>
      </p:sp>
    </p:spTree>
    <p:extLst>
      <p:ext uri="{BB962C8B-B14F-4D97-AF65-F5344CB8AC3E}">
        <p14:creationId xmlns:p14="http://schemas.microsoft.com/office/powerpoint/2010/main" val="167470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061CCB-B919-828F-85A2-146A0D7884C6}"/>
              </a:ext>
            </a:extLst>
          </p:cNvPr>
          <p:cNvSpPr>
            <a:spLocks noGrp="1"/>
          </p:cNvSpPr>
          <p:nvPr>
            <p:ph idx="1"/>
          </p:nvPr>
        </p:nvSpPr>
        <p:spPr>
          <a:xfrm>
            <a:off x="133350" y="853441"/>
            <a:ext cx="11858624" cy="1042270"/>
          </a:xfrm>
          <a:solidFill>
            <a:schemeClr val="bg1"/>
          </a:solidFill>
        </p:spPr>
        <p:txBody>
          <a:bodyPr>
            <a:normAutofit/>
          </a:bodyPr>
          <a:lstStyle/>
          <a:p>
            <a:pPr algn="just">
              <a:lnSpc>
                <a:spcPct val="150000"/>
              </a:lnSpc>
            </a:pPr>
            <a:r>
              <a:rPr lang="en-MY" sz="2000" dirty="0"/>
              <a:t>If you use figures from other sources (e.g. journal, book, internet), you </a:t>
            </a:r>
            <a:r>
              <a:rPr lang="en-MY" sz="2000" b="1" dirty="0"/>
              <a:t>must properly cite its source in the figure’s caption</a:t>
            </a:r>
            <a:r>
              <a:rPr lang="en-MY" sz="2000" dirty="0"/>
              <a:t>.</a:t>
            </a:r>
          </a:p>
          <a:p>
            <a:pPr algn="just">
              <a:lnSpc>
                <a:spcPct val="150000"/>
              </a:lnSpc>
            </a:pPr>
            <a:endParaRPr lang="en-MY" sz="2000" dirty="0"/>
          </a:p>
        </p:txBody>
      </p:sp>
      <p:sp>
        <p:nvSpPr>
          <p:cNvPr id="16" name="Title 1">
            <a:extLst>
              <a:ext uri="{FF2B5EF4-FFF2-40B4-BE49-F238E27FC236}">
                <a16:creationId xmlns:a16="http://schemas.microsoft.com/office/drawing/2014/main" id="{ABBF5905-F586-DFC4-1CA8-101BB7E90EAE}"/>
              </a:ext>
            </a:extLst>
          </p:cNvPr>
          <p:cNvSpPr>
            <a:spLocks noGrp="1"/>
          </p:cNvSpPr>
          <p:nvPr>
            <p:ph type="title"/>
          </p:nvPr>
        </p:nvSpPr>
        <p:spPr>
          <a:xfrm>
            <a:off x="0" y="1"/>
            <a:ext cx="10515600" cy="853440"/>
          </a:xfrm>
        </p:spPr>
        <p:txBody>
          <a:bodyPr/>
          <a:lstStyle/>
          <a:p>
            <a:r>
              <a:rPr lang="en-MY" dirty="0"/>
              <a:t>(4) Figures</a:t>
            </a:r>
          </a:p>
        </p:txBody>
      </p:sp>
      <p:sp>
        <p:nvSpPr>
          <p:cNvPr id="31" name="TextBox 30">
            <a:extLst>
              <a:ext uri="{FF2B5EF4-FFF2-40B4-BE49-F238E27FC236}">
                <a16:creationId xmlns:a16="http://schemas.microsoft.com/office/drawing/2014/main" id="{F439CDF5-8045-8273-AF72-8838D0A61B63}"/>
              </a:ext>
            </a:extLst>
          </p:cNvPr>
          <p:cNvSpPr txBox="1"/>
          <p:nvPr/>
        </p:nvSpPr>
        <p:spPr>
          <a:xfrm>
            <a:off x="2609155" y="257444"/>
            <a:ext cx="981359" cy="338554"/>
          </a:xfrm>
          <a:prstGeom prst="rect">
            <a:avLst/>
          </a:prstGeom>
          <a:noFill/>
        </p:spPr>
        <p:txBody>
          <a:bodyPr wrap="none" rtlCol="0">
            <a:spAutoFit/>
          </a:bodyPr>
          <a:lstStyle/>
          <a:p>
            <a:pPr algn="r"/>
            <a:r>
              <a:rPr lang="en-MY" sz="1600" spc="600" dirty="0">
                <a:solidFill>
                  <a:srgbClr val="002060"/>
                </a:solidFill>
              </a:rPr>
              <a:t>[5/7]</a:t>
            </a:r>
          </a:p>
        </p:txBody>
      </p:sp>
      <p:pic>
        <p:nvPicPr>
          <p:cNvPr id="2052" name="Picture 4" descr="Traditional Copyright: Work cannot be used, adapted, copied, or published without the creator's permission. What does it apply to? All original work is protected under copyright when it's created. Creative Commons: Work may be used without permission, but only under certain circumstances. Creators set rules for the way their work is used. What does it apply to? Only work that creators have chosen to designate as Creative Commons. Public Domain: Work can be used, adapted, copied, and published, completely without restrictions, no permission needed. What does it apply to? Work published prior to 1923, work by long-dead creators, and work that creators have placed in the public domain.">
            <a:extLst>
              <a:ext uri="{FF2B5EF4-FFF2-40B4-BE49-F238E27FC236}">
                <a16:creationId xmlns:a16="http://schemas.microsoft.com/office/drawing/2014/main" id="{F0F46D35-0B41-A6A9-7D44-D3CBA8287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1787" y="1449438"/>
            <a:ext cx="6448425" cy="46291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198496C-1C94-B794-551E-D3950A1A4706}"/>
              </a:ext>
            </a:extLst>
          </p:cNvPr>
          <p:cNvSpPr txBox="1"/>
          <p:nvPr/>
        </p:nvSpPr>
        <p:spPr>
          <a:xfrm>
            <a:off x="2871787" y="6078588"/>
            <a:ext cx="6448425" cy="738664"/>
          </a:xfrm>
          <a:prstGeom prst="rect">
            <a:avLst/>
          </a:prstGeom>
          <a:noFill/>
        </p:spPr>
        <p:txBody>
          <a:bodyPr wrap="square">
            <a:spAutoFit/>
          </a:bodyPr>
          <a:lstStyle/>
          <a:p>
            <a:pPr algn="just"/>
            <a:r>
              <a:rPr lang="en-US" sz="1400" dirty="0">
                <a:latin typeface="Arial" panose="020B0604020202020204" pitchFamily="34" charset="0"/>
                <a:cs typeface="Arial" panose="020B0604020202020204" pitchFamily="34" charset="0"/>
              </a:rPr>
              <a:t>Differences among traditional copyright, Creative Commons, and public domain. Retrieved from </a:t>
            </a:r>
            <a:r>
              <a:rPr lang="en-US" sz="1400" dirty="0">
                <a:latin typeface="Arial" panose="020B0604020202020204" pitchFamily="34" charset="0"/>
                <a:cs typeface="Arial" panose="020B0604020202020204" pitchFamily="34" charset="0"/>
                <a:hlinkClick r:id="rId4"/>
              </a:rPr>
              <a:t>Use Information Correctly: Copyright and Fair Use (gcfglobal.org)</a:t>
            </a:r>
            <a:r>
              <a:rPr lang="en-US" sz="1400" dirty="0">
                <a:latin typeface="Arial" panose="020B0604020202020204" pitchFamily="34" charset="0"/>
                <a:cs typeface="Arial" panose="020B0604020202020204" pitchFamily="34" charset="0"/>
              </a:rPr>
              <a:t> on 8 Dec 2023.</a:t>
            </a:r>
            <a:endParaRPr lang="en-MY"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3692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061CCB-B919-828F-85A2-146A0D7884C6}"/>
              </a:ext>
            </a:extLst>
          </p:cNvPr>
          <p:cNvSpPr>
            <a:spLocks noGrp="1"/>
          </p:cNvSpPr>
          <p:nvPr>
            <p:ph idx="1"/>
          </p:nvPr>
        </p:nvSpPr>
        <p:spPr>
          <a:xfrm>
            <a:off x="133351" y="949189"/>
            <a:ext cx="11858624" cy="369332"/>
          </a:xfrm>
          <a:solidFill>
            <a:schemeClr val="bg1"/>
          </a:solidFill>
        </p:spPr>
        <p:txBody>
          <a:bodyPr>
            <a:normAutofit/>
          </a:bodyPr>
          <a:lstStyle/>
          <a:p>
            <a:r>
              <a:rPr lang="en-MY" sz="2000" dirty="0"/>
              <a:t>An example of using a figure from a journal article  (</a:t>
            </a:r>
            <a:r>
              <a:rPr lang="en-MY" sz="2000" dirty="0">
                <a:hlinkClick r:id="rId3">
                  <a:extLst>
                    <a:ext uri="{A12FA001-AC4F-418D-AE19-62706E023703}">
                      <ahyp:hlinkClr xmlns:ahyp="http://schemas.microsoft.com/office/drawing/2018/hyperlinkcolor" val="tx"/>
                    </a:ext>
                  </a:extLst>
                </a:hlinkClick>
              </a:rPr>
              <a:t>Harvard Referencing Style</a:t>
            </a:r>
            <a:r>
              <a:rPr lang="en-MY" sz="2000" dirty="0"/>
              <a:t>)</a:t>
            </a:r>
          </a:p>
        </p:txBody>
      </p:sp>
      <p:sp>
        <p:nvSpPr>
          <p:cNvPr id="16" name="Title 1">
            <a:extLst>
              <a:ext uri="{FF2B5EF4-FFF2-40B4-BE49-F238E27FC236}">
                <a16:creationId xmlns:a16="http://schemas.microsoft.com/office/drawing/2014/main" id="{ABBF5905-F586-DFC4-1CA8-101BB7E90EAE}"/>
              </a:ext>
            </a:extLst>
          </p:cNvPr>
          <p:cNvSpPr>
            <a:spLocks noGrp="1"/>
          </p:cNvSpPr>
          <p:nvPr>
            <p:ph type="title"/>
          </p:nvPr>
        </p:nvSpPr>
        <p:spPr>
          <a:xfrm>
            <a:off x="0" y="1"/>
            <a:ext cx="10515600" cy="853440"/>
          </a:xfrm>
        </p:spPr>
        <p:txBody>
          <a:bodyPr/>
          <a:lstStyle/>
          <a:p>
            <a:r>
              <a:rPr lang="en-MY" dirty="0"/>
              <a:t>(4) Figures</a:t>
            </a:r>
          </a:p>
        </p:txBody>
      </p:sp>
      <p:sp>
        <p:nvSpPr>
          <p:cNvPr id="31" name="TextBox 30">
            <a:extLst>
              <a:ext uri="{FF2B5EF4-FFF2-40B4-BE49-F238E27FC236}">
                <a16:creationId xmlns:a16="http://schemas.microsoft.com/office/drawing/2014/main" id="{F439CDF5-8045-8273-AF72-8838D0A61B63}"/>
              </a:ext>
            </a:extLst>
          </p:cNvPr>
          <p:cNvSpPr txBox="1"/>
          <p:nvPr/>
        </p:nvSpPr>
        <p:spPr>
          <a:xfrm>
            <a:off x="2609155" y="257444"/>
            <a:ext cx="981359" cy="338554"/>
          </a:xfrm>
          <a:prstGeom prst="rect">
            <a:avLst/>
          </a:prstGeom>
          <a:noFill/>
        </p:spPr>
        <p:txBody>
          <a:bodyPr wrap="none" rtlCol="0">
            <a:spAutoFit/>
          </a:bodyPr>
          <a:lstStyle/>
          <a:p>
            <a:pPr algn="r"/>
            <a:r>
              <a:rPr lang="en-MY" sz="1600" spc="600" dirty="0">
                <a:solidFill>
                  <a:srgbClr val="002060"/>
                </a:solidFill>
              </a:rPr>
              <a:t>[6/7]</a:t>
            </a:r>
          </a:p>
        </p:txBody>
      </p:sp>
      <p:pic>
        <p:nvPicPr>
          <p:cNvPr id="5" name="Picture 4">
            <a:extLst>
              <a:ext uri="{FF2B5EF4-FFF2-40B4-BE49-F238E27FC236}">
                <a16:creationId xmlns:a16="http://schemas.microsoft.com/office/drawing/2014/main" id="{CAD741D5-F6D9-66A9-D09B-A237F9D152DD}"/>
              </a:ext>
            </a:extLst>
          </p:cNvPr>
          <p:cNvPicPr>
            <a:picLocks noChangeAspect="1"/>
          </p:cNvPicPr>
          <p:nvPr/>
        </p:nvPicPr>
        <p:blipFill>
          <a:blip r:embed="rId4"/>
          <a:stretch>
            <a:fillRect/>
          </a:stretch>
        </p:blipFill>
        <p:spPr>
          <a:xfrm>
            <a:off x="3590514" y="1704191"/>
            <a:ext cx="4611862" cy="3215312"/>
          </a:xfrm>
          <a:prstGeom prst="rect">
            <a:avLst/>
          </a:prstGeom>
          <a:ln>
            <a:solidFill>
              <a:schemeClr val="tx1"/>
            </a:solidFill>
          </a:ln>
        </p:spPr>
      </p:pic>
      <p:sp>
        <p:nvSpPr>
          <p:cNvPr id="7" name="TextBox 6">
            <a:extLst>
              <a:ext uri="{FF2B5EF4-FFF2-40B4-BE49-F238E27FC236}">
                <a16:creationId xmlns:a16="http://schemas.microsoft.com/office/drawing/2014/main" id="{0C80536D-6C66-46DC-A93E-5268684A6E19}"/>
              </a:ext>
            </a:extLst>
          </p:cNvPr>
          <p:cNvSpPr txBox="1"/>
          <p:nvPr/>
        </p:nvSpPr>
        <p:spPr>
          <a:xfrm>
            <a:off x="5333605" y="5295669"/>
            <a:ext cx="3003964" cy="307777"/>
          </a:xfrm>
          <a:prstGeom prst="rect">
            <a:avLst/>
          </a:prstGeom>
          <a:noFill/>
        </p:spPr>
        <p:txBody>
          <a:bodyPr wrap="none" rtlCol="0">
            <a:spAutoFit/>
          </a:bodyPr>
          <a:lstStyle/>
          <a:p>
            <a:pPr algn="ctr"/>
            <a:r>
              <a:rPr lang="en-MY" sz="1400" dirty="0">
                <a:solidFill>
                  <a:srgbClr val="FF0000"/>
                </a:solidFill>
              </a:rPr>
              <a:t>Page number where the figure is taken</a:t>
            </a:r>
          </a:p>
        </p:txBody>
      </p:sp>
      <p:cxnSp>
        <p:nvCxnSpPr>
          <p:cNvPr id="9" name="Straight Arrow Connector 8">
            <a:extLst>
              <a:ext uri="{FF2B5EF4-FFF2-40B4-BE49-F238E27FC236}">
                <a16:creationId xmlns:a16="http://schemas.microsoft.com/office/drawing/2014/main" id="{7C68EE77-E8F9-978E-184A-7D397693DA72}"/>
              </a:ext>
            </a:extLst>
          </p:cNvPr>
          <p:cNvCxnSpPr>
            <a:cxnSpLocks/>
          </p:cNvCxnSpPr>
          <p:nvPr/>
        </p:nvCxnSpPr>
        <p:spPr>
          <a:xfrm>
            <a:off x="7917240" y="4847305"/>
            <a:ext cx="0" cy="4522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408C31FD-094F-FC5C-6578-9266738AFC15}"/>
              </a:ext>
            </a:extLst>
          </p:cNvPr>
          <p:cNvCxnSpPr/>
          <p:nvPr/>
        </p:nvCxnSpPr>
        <p:spPr>
          <a:xfrm>
            <a:off x="6575136" y="4816265"/>
            <a:ext cx="0" cy="2454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6D1E5B9-38BC-344D-A7FE-377FF7AD06DE}"/>
              </a:ext>
            </a:extLst>
          </p:cNvPr>
          <p:cNvSpPr txBox="1"/>
          <p:nvPr/>
        </p:nvSpPr>
        <p:spPr>
          <a:xfrm>
            <a:off x="4723202" y="4985466"/>
            <a:ext cx="2010102" cy="307777"/>
          </a:xfrm>
          <a:prstGeom prst="rect">
            <a:avLst/>
          </a:prstGeom>
          <a:noFill/>
        </p:spPr>
        <p:txBody>
          <a:bodyPr wrap="none" rtlCol="0">
            <a:spAutoFit/>
          </a:bodyPr>
          <a:lstStyle/>
          <a:p>
            <a:pPr algn="ctr"/>
            <a:r>
              <a:rPr lang="en-MY" sz="1400" u="sng" dirty="0">
                <a:solidFill>
                  <a:srgbClr val="FF0000"/>
                </a:solidFill>
              </a:rPr>
              <a:t>Author’s surname &amp; year</a:t>
            </a:r>
            <a:endParaRPr lang="en-MY" sz="1400" u="sng" dirty="0">
              <a:solidFill>
                <a:srgbClr val="002060"/>
              </a:solidFill>
            </a:endParaRPr>
          </a:p>
        </p:txBody>
      </p:sp>
      <p:cxnSp>
        <p:nvCxnSpPr>
          <p:cNvPr id="10" name="Straight Arrow Connector 9">
            <a:extLst>
              <a:ext uri="{FF2B5EF4-FFF2-40B4-BE49-F238E27FC236}">
                <a16:creationId xmlns:a16="http://schemas.microsoft.com/office/drawing/2014/main" id="{EED0EC32-3B8F-DF25-9A89-1DC8675BA274}"/>
              </a:ext>
            </a:extLst>
          </p:cNvPr>
          <p:cNvCxnSpPr>
            <a:cxnSpLocks/>
          </p:cNvCxnSpPr>
          <p:nvPr/>
        </p:nvCxnSpPr>
        <p:spPr>
          <a:xfrm>
            <a:off x="6314582" y="4816265"/>
            <a:ext cx="1396181" cy="0"/>
          </a:xfrm>
          <a:prstGeom prst="straightConnector1">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C0B5EF1-CB84-3A7A-A2A6-A2CF4FA95228}"/>
              </a:ext>
            </a:extLst>
          </p:cNvPr>
          <p:cNvSpPr txBox="1"/>
          <p:nvPr/>
        </p:nvSpPr>
        <p:spPr>
          <a:xfrm>
            <a:off x="899516" y="4611726"/>
            <a:ext cx="2199385" cy="307777"/>
          </a:xfrm>
          <a:prstGeom prst="rect">
            <a:avLst/>
          </a:prstGeom>
          <a:noFill/>
        </p:spPr>
        <p:txBody>
          <a:bodyPr wrap="none" rtlCol="0">
            <a:spAutoFit/>
          </a:bodyPr>
          <a:lstStyle/>
          <a:p>
            <a:pPr algn="ctr"/>
            <a:r>
              <a:rPr lang="en-MY" sz="1400" dirty="0">
                <a:solidFill>
                  <a:srgbClr val="FF0000"/>
                </a:solidFill>
              </a:rPr>
              <a:t>The fifth figure in Chapter 2</a:t>
            </a:r>
            <a:endParaRPr lang="en-MY" sz="1400" dirty="0">
              <a:solidFill>
                <a:srgbClr val="002060"/>
              </a:solidFill>
            </a:endParaRPr>
          </a:p>
        </p:txBody>
      </p:sp>
      <p:cxnSp>
        <p:nvCxnSpPr>
          <p:cNvPr id="11" name="Straight Arrow Connector 10">
            <a:extLst>
              <a:ext uri="{FF2B5EF4-FFF2-40B4-BE49-F238E27FC236}">
                <a16:creationId xmlns:a16="http://schemas.microsoft.com/office/drawing/2014/main" id="{E83377E8-C534-9D19-3560-14E44288382B}"/>
              </a:ext>
            </a:extLst>
          </p:cNvPr>
          <p:cNvCxnSpPr>
            <a:cxnSpLocks/>
          </p:cNvCxnSpPr>
          <p:nvPr/>
        </p:nvCxnSpPr>
        <p:spPr>
          <a:xfrm>
            <a:off x="3098901" y="4770531"/>
            <a:ext cx="60786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128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061CCB-B919-828F-85A2-146A0D7884C6}"/>
              </a:ext>
            </a:extLst>
          </p:cNvPr>
          <p:cNvSpPr>
            <a:spLocks noGrp="1"/>
          </p:cNvSpPr>
          <p:nvPr>
            <p:ph idx="1"/>
          </p:nvPr>
        </p:nvSpPr>
        <p:spPr>
          <a:xfrm>
            <a:off x="133351" y="949188"/>
            <a:ext cx="6936043" cy="3563817"/>
          </a:xfrm>
          <a:solidFill>
            <a:schemeClr val="bg1"/>
          </a:solidFill>
        </p:spPr>
        <p:txBody>
          <a:bodyPr>
            <a:normAutofit/>
          </a:bodyPr>
          <a:lstStyle/>
          <a:p>
            <a:pPr algn="just">
              <a:lnSpc>
                <a:spcPct val="150000"/>
              </a:lnSpc>
            </a:pPr>
            <a:r>
              <a:rPr lang="en-US" sz="2000" dirty="0">
                <a:solidFill>
                  <a:srgbClr val="202124"/>
                </a:solidFill>
              </a:rPr>
              <a:t>There are images that belong to the </a:t>
            </a:r>
            <a:r>
              <a:rPr lang="en-US" sz="2000" b="1" dirty="0">
                <a:solidFill>
                  <a:srgbClr val="202124"/>
                </a:solidFill>
              </a:rPr>
              <a:t>public domain </a:t>
            </a:r>
            <a:r>
              <a:rPr lang="en-US" sz="2000" dirty="0">
                <a:solidFill>
                  <a:srgbClr val="202124"/>
                </a:solidFill>
              </a:rPr>
              <a:t>(PD) which consists of all the creative work to which no exclusive intellectual property rights apply.</a:t>
            </a:r>
          </a:p>
        </p:txBody>
      </p:sp>
      <p:sp>
        <p:nvSpPr>
          <p:cNvPr id="16" name="Title 1">
            <a:extLst>
              <a:ext uri="{FF2B5EF4-FFF2-40B4-BE49-F238E27FC236}">
                <a16:creationId xmlns:a16="http://schemas.microsoft.com/office/drawing/2014/main" id="{ABBF5905-F586-DFC4-1CA8-101BB7E90EAE}"/>
              </a:ext>
            </a:extLst>
          </p:cNvPr>
          <p:cNvSpPr>
            <a:spLocks noGrp="1"/>
          </p:cNvSpPr>
          <p:nvPr>
            <p:ph type="title"/>
          </p:nvPr>
        </p:nvSpPr>
        <p:spPr>
          <a:xfrm>
            <a:off x="0" y="1"/>
            <a:ext cx="10515600" cy="853440"/>
          </a:xfrm>
        </p:spPr>
        <p:txBody>
          <a:bodyPr/>
          <a:lstStyle/>
          <a:p>
            <a:r>
              <a:rPr lang="en-MY" dirty="0"/>
              <a:t>(4) Figures</a:t>
            </a:r>
          </a:p>
        </p:txBody>
      </p:sp>
      <p:sp>
        <p:nvSpPr>
          <p:cNvPr id="31" name="TextBox 30">
            <a:extLst>
              <a:ext uri="{FF2B5EF4-FFF2-40B4-BE49-F238E27FC236}">
                <a16:creationId xmlns:a16="http://schemas.microsoft.com/office/drawing/2014/main" id="{F439CDF5-8045-8273-AF72-8838D0A61B63}"/>
              </a:ext>
            </a:extLst>
          </p:cNvPr>
          <p:cNvSpPr txBox="1"/>
          <p:nvPr/>
        </p:nvSpPr>
        <p:spPr>
          <a:xfrm>
            <a:off x="2609155" y="257444"/>
            <a:ext cx="981359" cy="338554"/>
          </a:xfrm>
          <a:prstGeom prst="rect">
            <a:avLst/>
          </a:prstGeom>
          <a:noFill/>
        </p:spPr>
        <p:txBody>
          <a:bodyPr wrap="none" rtlCol="0">
            <a:spAutoFit/>
          </a:bodyPr>
          <a:lstStyle/>
          <a:p>
            <a:pPr algn="r"/>
            <a:r>
              <a:rPr lang="en-MY" sz="1600" spc="600" dirty="0">
                <a:solidFill>
                  <a:srgbClr val="002060"/>
                </a:solidFill>
              </a:rPr>
              <a:t>[7/7]</a:t>
            </a:r>
          </a:p>
        </p:txBody>
      </p:sp>
      <p:pic>
        <p:nvPicPr>
          <p:cNvPr id="2050" name="Picture 2">
            <a:extLst>
              <a:ext uri="{FF2B5EF4-FFF2-40B4-BE49-F238E27FC236}">
                <a16:creationId xmlns:a16="http://schemas.microsoft.com/office/drawing/2014/main" id="{4B8C0BAA-76F4-CE43-8236-FB8E298FA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259" y="2585234"/>
            <a:ext cx="1525212" cy="15252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E485E13-D55F-5E7A-7B4A-A14B1C1341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1283" y="1128567"/>
            <a:ext cx="3907361" cy="41794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ACE4F8E-5303-3382-B361-92011C5DC892}"/>
              </a:ext>
            </a:extLst>
          </p:cNvPr>
          <p:cNvSpPr txBox="1"/>
          <p:nvPr/>
        </p:nvSpPr>
        <p:spPr>
          <a:xfrm>
            <a:off x="7069394" y="5427107"/>
            <a:ext cx="4945625" cy="461665"/>
          </a:xfrm>
          <a:prstGeom prst="rect">
            <a:avLst/>
          </a:prstGeom>
          <a:noFill/>
          <a:ln>
            <a:noFill/>
          </a:ln>
        </p:spPr>
        <p:txBody>
          <a:bodyPr wrap="square">
            <a:spAutoFit/>
          </a:bodyPr>
          <a:lstStyle/>
          <a:p>
            <a:pPr algn="ctr"/>
            <a:r>
              <a:rPr lang="en-MY" sz="1200" b="0" i="0" dirty="0">
                <a:effectLst/>
                <a:latin typeface="Times New Roman" panose="02020603050405020304" pitchFamily="18" charset="0"/>
                <a:cs typeface="Times New Roman" panose="02020603050405020304" pitchFamily="18" charset="0"/>
              </a:rPr>
              <a:t>Figure 2.5     Hydraulic turbine and electrical generator</a:t>
            </a:r>
          </a:p>
          <a:p>
            <a:pPr algn="ctr"/>
            <a:r>
              <a:rPr lang="en-MY" sz="1200" dirty="0">
                <a:latin typeface="Times New Roman" panose="02020603050405020304" pitchFamily="18" charset="0"/>
                <a:cs typeface="Times New Roman" panose="02020603050405020304" pitchFamily="18" charset="0"/>
              </a:rPr>
              <a:t>(Image licensed under Public domain, via Wikimedia Commons)</a:t>
            </a:r>
          </a:p>
        </p:txBody>
      </p:sp>
    </p:spTree>
    <p:extLst>
      <p:ext uri="{BB962C8B-B14F-4D97-AF65-F5344CB8AC3E}">
        <p14:creationId xmlns:p14="http://schemas.microsoft.com/office/powerpoint/2010/main" val="1139005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C532D50-0B84-BF0D-EB19-0DCB4D0B0512}"/>
              </a:ext>
            </a:extLst>
          </p:cNvPr>
          <p:cNvSpPr/>
          <p:nvPr/>
        </p:nvSpPr>
        <p:spPr>
          <a:xfrm>
            <a:off x="0" y="-17556"/>
            <a:ext cx="12192000" cy="914400"/>
          </a:xfrm>
          <a:prstGeom prst="rect">
            <a:avLst/>
          </a:prstGeom>
          <a:solidFill>
            <a:srgbClr val="86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a:extLst>
              <a:ext uri="{FF2B5EF4-FFF2-40B4-BE49-F238E27FC236}">
                <a16:creationId xmlns:a16="http://schemas.microsoft.com/office/drawing/2014/main" id="{477C2D8F-4818-97CC-C094-E4671A371809}"/>
              </a:ext>
            </a:extLst>
          </p:cNvPr>
          <p:cNvSpPr>
            <a:spLocks noGrp="1"/>
          </p:cNvSpPr>
          <p:nvPr>
            <p:ph type="ctrTitle"/>
          </p:nvPr>
        </p:nvSpPr>
        <p:spPr>
          <a:xfrm>
            <a:off x="-7948" y="20540"/>
            <a:ext cx="12199947" cy="820119"/>
          </a:xfrm>
        </p:spPr>
        <p:txBody>
          <a:bodyPr anchor="ctr">
            <a:normAutofit/>
          </a:bodyPr>
          <a:lstStyle/>
          <a:p>
            <a:r>
              <a:rPr lang="en-MY" sz="4800" dirty="0">
                <a:solidFill>
                  <a:schemeClr val="bg1"/>
                </a:solidFill>
                <a:latin typeface="Franklin Gothic Demi" panose="020B0703020102020204" pitchFamily="34" charset="0"/>
                <a:cs typeface="Aharoni" panose="02010803020104030203" pitchFamily="2" charset="-79"/>
              </a:rPr>
              <a:t>PRESENTATION OUTLINE</a:t>
            </a:r>
          </a:p>
        </p:txBody>
      </p:sp>
      <p:sp>
        <p:nvSpPr>
          <p:cNvPr id="3" name="Subtitle 2">
            <a:extLst>
              <a:ext uri="{FF2B5EF4-FFF2-40B4-BE49-F238E27FC236}">
                <a16:creationId xmlns:a16="http://schemas.microsoft.com/office/drawing/2014/main" id="{A43C2CA5-93FD-6B82-05D6-0A0270417442}"/>
              </a:ext>
            </a:extLst>
          </p:cNvPr>
          <p:cNvSpPr>
            <a:spLocks noGrp="1"/>
          </p:cNvSpPr>
          <p:nvPr>
            <p:ph type="subTitle" idx="1"/>
          </p:nvPr>
        </p:nvSpPr>
        <p:spPr>
          <a:xfrm>
            <a:off x="134139" y="6479506"/>
            <a:ext cx="11923721" cy="378494"/>
          </a:xfrm>
        </p:spPr>
        <p:txBody>
          <a:bodyPr anchor="ctr">
            <a:normAutofit fontScale="92500" lnSpcReduction="20000"/>
          </a:bodyPr>
          <a:lstStyle/>
          <a:p>
            <a:pPr>
              <a:lnSpc>
                <a:spcPct val="100000"/>
              </a:lnSpc>
            </a:pPr>
            <a:r>
              <a:rPr lang="en-MY" dirty="0">
                <a:solidFill>
                  <a:srgbClr val="002060"/>
                </a:solidFill>
              </a:rPr>
              <a:t>Source: </a:t>
            </a:r>
            <a:r>
              <a:rPr lang="en-MY" dirty="0">
                <a:solidFill>
                  <a:srgbClr val="002060"/>
                </a:solidFill>
                <a:hlinkClick r:id="rId2">
                  <a:extLst>
                    <a:ext uri="{A12FA001-AC4F-418D-AE19-62706E023703}">
                      <ahyp:hlinkClr xmlns:ahyp="http://schemas.microsoft.com/office/drawing/2018/hyperlinkcolor" val="tx"/>
                    </a:ext>
                  </a:extLst>
                </a:hlinkClick>
              </a:rPr>
              <a:t>UTM Thesis Guidelines 2023</a:t>
            </a:r>
            <a:endParaRPr lang="en-MY" dirty="0">
              <a:solidFill>
                <a:srgbClr val="002060"/>
              </a:solidFill>
            </a:endParaRPr>
          </a:p>
        </p:txBody>
      </p:sp>
      <p:sp>
        <p:nvSpPr>
          <p:cNvPr id="5" name="TextBox 4">
            <a:extLst>
              <a:ext uri="{FF2B5EF4-FFF2-40B4-BE49-F238E27FC236}">
                <a16:creationId xmlns:a16="http://schemas.microsoft.com/office/drawing/2014/main" id="{781EB2A5-1C30-24F3-E47C-D64C5018D424}"/>
              </a:ext>
            </a:extLst>
          </p:cNvPr>
          <p:cNvSpPr txBox="1"/>
          <p:nvPr/>
        </p:nvSpPr>
        <p:spPr>
          <a:xfrm>
            <a:off x="1144513" y="1581795"/>
            <a:ext cx="6080107" cy="3694409"/>
          </a:xfrm>
          <a:prstGeom prst="rect">
            <a:avLst/>
          </a:prstGeom>
          <a:noFill/>
        </p:spPr>
        <p:txBody>
          <a:bodyPr wrap="square" rtlCol="0">
            <a:spAutoFit/>
          </a:bodyPr>
          <a:lstStyle/>
          <a:p>
            <a:pPr marL="514350" indent="-514350">
              <a:lnSpc>
                <a:spcPct val="150000"/>
              </a:lnSpc>
              <a:buFont typeface="+mj-lt"/>
              <a:buAutoNum type="arabicPeriod"/>
            </a:pPr>
            <a:r>
              <a:rPr lang="en-MY" sz="3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Most Important Things</a:t>
            </a:r>
          </a:p>
          <a:p>
            <a:pPr marL="514350" indent="-514350">
              <a:lnSpc>
                <a:spcPct val="150000"/>
              </a:lnSpc>
              <a:buFont typeface="+mj-lt"/>
              <a:buAutoNum type="arabicPeriod"/>
            </a:pPr>
            <a:r>
              <a:rPr lang="en-MY" sz="3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Styles</a:t>
            </a:r>
          </a:p>
          <a:p>
            <a:pPr marL="514350" indent="-514350">
              <a:lnSpc>
                <a:spcPct val="150000"/>
              </a:lnSpc>
              <a:buFont typeface="+mj-lt"/>
              <a:buAutoNum type="arabicPeriod"/>
            </a:pPr>
            <a:r>
              <a:rPr lang="en-MY" sz="3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Tables</a:t>
            </a:r>
          </a:p>
          <a:p>
            <a:pPr marL="514350" indent="-514350">
              <a:lnSpc>
                <a:spcPct val="150000"/>
              </a:lnSpc>
              <a:buFont typeface="+mj-lt"/>
              <a:buAutoNum type="arabicPeriod"/>
            </a:pPr>
            <a:r>
              <a:rPr lang="en-MY" sz="3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Figures</a:t>
            </a:r>
          </a:p>
          <a:p>
            <a:pPr marL="514350" indent="-514350">
              <a:lnSpc>
                <a:spcPct val="150000"/>
              </a:lnSpc>
              <a:buFont typeface="+mj-lt"/>
              <a:buAutoNum type="arabicPeriod"/>
            </a:pPr>
            <a:r>
              <a:rPr lang="en-MY" sz="3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Referencing Tool</a:t>
            </a:r>
          </a:p>
        </p:txBody>
      </p:sp>
    </p:spTree>
    <p:extLst>
      <p:ext uri="{BB962C8B-B14F-4D97-AF65-F5344CB8AC3E}">
        <p14:creationId xmlns:p14="http://schemas.microsoft.com/office/powerpoint/2010/main" val="2057161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061CCB-B919-828F-85A2-146A0D7884C6}"/>
              </a:ext>
            </a:extLst>
          </p:cNvPr>
          <p:cNvSpPr>
            <a:spLocks noGrp="1"/>
          </p:cNvSpPr>
          <p:nvPr>
            <p:ph idx="1"/>
          </p:nvPr>
        </p:nvSpPr>
        <p:spPr>
          <a:xfrm>
            <a:off x="157316" y="1004871"/>
            <a:ext cx="5378245" cy="5438506"/>
          </a:xfrm>
          <a:solidFill>
            <a:schemeClr val="bg1"/>
          </a:solidFill>
        </p:spPr>
        <p:txBody>
          <a:bodyPr anchor="t">
            <a:noAutofit/>
          </a:bodyPr>
          <a:lstStyle/>
          <a:p>
            <a:pPr algn="just">
              <a:lnSpc>
                <a:spcPct val="100000"/>
              </a:lnSpc>
            </a:pPr>
            <a:r>
              <a:rPr lang="en-MY" sz="1800" dirty="0"/>
              <a:t>A </a:t>
            </a:r>
            <a:r>
              <a:rPr lang="en-MY" sz="1800" b="1" dirty="0">
                <a:solidFill>
                  <a:srgbClr val="0070C0"/>
                </a:solidFill>
              </a:rPr>
              <a:t>referencing style </a:t>
            </a:r>
            <a:r>
              <a:rPr lang="en-MY" sz="1800" dirty="0"/>
              <a:t>is a specific format for presenting in-text references (including footnotes or endnotes) and bibliography (i.e., list of references). </a:t>
            </a:r>
          </a:p>
          <a:p>
            <a:pPr algn="just">
              <a:lnSpc>
                <a:spcPct val="100000"/>
              </a:lnSpc>
            </a:pPr>
            <a:endParaRPr lang="en-MY" sz="1800" dirty="0"/>
          </a:p>
          <a:p>
            <a:pPr algn="just">
              <a:lnSpc>
                <a:spcPct val="100000"/>
              </a:lnSpc>
            </a:pPr>
            <a:r>
              <a:rPr lang="en-MY" sz="1800" dirty="0"/>
              <a:t>What is </a:t>
            </a:r>
            <a:r>
              <a:rPr lang="en-MY" sz="1800" i="1" dirty="0">
                <a:solidFill>
                  <a:srgbClr val="0070C0"/>
                </a:solidFill>
              </a:rPr>
              <a:t>reference</a:t>
            </a:r>
            <a:r>
              <a:rPr lang="en-MY" sz="1800" dirty="0"/>
              <a:t>? </a:t>
            </a:r>
          </a:p>
          <a:p>
            <a:pPr lvl="1" algn="just">
              <a:lnSpc>
                <a:spcPct val="100000"/>
              </a:lnSpc>
            </a:pPr>
            <a:r>
              <a:rPr lang="en-MY" sz="1800" dirty="0"/>
              <a:t>An  act of mentioning or alluding to something or,</a:t>
            </a:r>
          </a:p>
          <a:p>
            <a:pPr lvl="1" algn="just">
              <a:lnSpc>
                <a:spcPct val="100000"/>
              </a:lnSpc>
            </a:pPr>
            <a:r>
              <a:rPr lang="en-MY" sz="1800" dirty="0"/>
              <a:t>The use of source of information in order to ascertain something.  </a:t>
            </a:r>
          </a:p>
          <a:p>
            <a:pPr lvl="1" algn="just">
              <a:lnSpc>
                <a:spcPct val="100000"/>
              </a:lnSpc>
            </a:pPr>
            <a:endParaRPr lang="en-MY" sz="1800" dirty="0"/>
          </a:p>
          <a:p>
            <a:pPr algn="just">
              <a:lnSpc>
                <a:spcPct val="100000"/>
              </a:lnSpc>
            </a:pPr>
            <a:r>
              <a:rPr lang="en-US" sz="1800" dirty="0"/>
              <a:t>The style selected must be </a:t>
            </a:r>
            <a:r>
              <a:rPr lang="en-US" sz="1800" b="1" dirty="0"/>
              <a:t>used consistently throughout the thesis</a:t>
            </a:r>
            <a:r>
              <a:rPr lang="en-US" sz="1800" dirty="0"/>
              <a:t>. </a:t>
            </a:r>
          </a:p>
          <a:p>
            <a:pPr algn="just">
              <a:lnSpc>
                <a:spcPct val="100000"/>
              </a:lnSpc>
            </a:pPr>
            <a:endParaRPr lang="en-US" sz="1800" dirty="0"/>
          </a:p>
          <a:p>
            <a:pPr algn="just">
              <a:lnSpc>
                <a:spcPct val="100000"/>
              </a:lnSpc>
            </a:pPr>
            <a:r>
              <a:rPr lang="en-US" sz="1800" dirty="0"/>
              <a:t>You are also advised to check for the latest versions of reference styles, as these styles are frequently updated.</a:t>
            </a:r>
          </a:p>
        </p:txBody>
      </p:sp>
      <p:sp>
        <p:nvSpPr>
          <p:cNvPr id="16" name="Title 1">
            <a:extLst>
              <a:ext uri="{FF2B5EF4-FFF2-40B4-BE49-F238E27FC236}">
                <a16:creationId xmlns:a16="http://schemas.microsoft.com/office/drawing/2014/main" id="{ABBF5905-F586-DFC4-1CA8-101BB7E90EAE}"/>
              </a:ext>
            </a:extLst>
          </p:cNvPr>
          <p:cNvSpPr>
            <a:spLocks noGrp="1"/>
          </p:cNvSpPr>
          <p:nvPr>
            <p:ph type="title"/>
          </p:nvPr>
        </p:nvSpPr>
        <p:spPr>
          <a:xfrm>
            <a:off x="0" y="1"/>
            <a:ext cx="10515600" cy="853440"/>
          </a:xfrm>
        </p:spPr>
        <p:txBody>
          <a:bodyPr/>
          <a:lstStyle/>
          <a:p>
            <a:r>
              <a:rPr lang="en-MY" dirty="0"/>
              <a:t>(5) Referencing Tool</a:t>
            </a:r>
          </a:p>
        </p:txBody>
      </p:sp>
      <p:sp>
        <p:nvSpPr>
          <p:cNvPr id="31" name="TextBox 30">
            <a:extLst>
              <a:ext uri="{FF2B5EF4-FFF2-40B4-BE49-F238E27FC236}">
                <a16:creationId xmlns:a16="http://schemas.microsoft.com/office/drawing/2014/main" id="{F439CDF5-8045-8273-AF72-8838D0A61B63}"/>
              </a:ext>
            </a:extLst>
          </p:cNvPr>
          <p:cNvSpPr txBox="1"/>
          <p:nvPr/>
        </p:nvSpPr>
        <p:spPr>
          <a:xfrm>
            <a:off x="4647505" y="257444"/>
            <a:ext cx="981359" cy="338554"/>
          </a:xfrm>
          <a:prstGeom prst="rect">
            <a:avLst/>
          </a:prstGeom>
          <a:noFill/>
        </p:spPr>
        <p:txBody>
          <a:bodyPr wrap="none" rtlCol="0">
            <a:spAutoFit/>
          </a:bodyPr>
          <a:lstStyle/>
          <a:p>
            <a:pPr algn="r"/>
            <a:r>
              <a:rPr lang="en-MY" sz="1600" spc="600" dirty="0">
                <a:solidFill>
                  <a:srgbClr val="002060"/>
                </a:solidFill>
              </a:rPr>
              <a:t>[1/6]</a:t>
            </a:r>
          </a:p>
        </p:txBody>
      </p:sp>
      <p:graphicFrame>
        <p:nvGraphicFramePr>
          <p:cNvPr id="2" name="Diagram 1">
            <a:extLst>
              <a:ext uri="{FF2B5EF4-FFF2-40B4-BE49-F238E27FC236}">
                <a16:creationId xmlns:a16="http://schemas.microsoft.com/office/drawing/2014/main" id="{A520D49B-17DD-6250-4E40-B024573BE70B}"/>
              </a:ext>
            </a:extLst>
          </p:cNvPr>
          <p:cNvGraphicFramePr/>
          <p:nvPr>
            <p:extLst>
              <p:ext uri="{D42A27DB-BD31-4B8C-83A1-F6EECF244321}">
                <p14:modId xmlns:p14="http://schemas.microsoft.com/office/powerpoint/2010/main" val="3930001478"/>
              </p:ext>
            </p:extLst>
          </p:nvPr>
        </p:nvGraphicFramePr>
        <p:xfrm>
          <a:off x="5742346" y="1702828"/>
          <a:ext cx="6312002" cy="4533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AFF3DEC-633A-CC99-186E-8FAB325E09E1}"/>
              </a:ext>
            </a:extLst>
          </p:cNvPr>
          <p:cNvSpPr txBox="1"/>
          <p:nvPr/>
        </p:nvSpPr>
        <p:spPr>
          <a:xfrm>
            <a:off x="5742346" y="1333496"/>
            <a:ext cx="6243176" cy="369332"/>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MY" sz="1800" b="1" dirty="0">
                <a:solidFill>
                  <a:schemeClr val="accent1"/>
                </a:solidFill>
              </a:rPr>
              <a:t>TYPES OF REFERENCING STYLES</a:t>
            </a:r>
          </a:p>
        </p:txBody>
      </p:sp>
      <p:sp>
        <p:nvSpPr>
          <p:cNvPr id="5" name="TextBox 4">
            <a:extLst>
              <a:ext uri="{FF2B5EF4-FFF2-40B4-BE49-F238E27FC236}">
                <a16:creationId xmlns:a16="http://schemas.microsoft.com/office/drawing/2014/main" id="{D1F7864A-1026-47C5-E2E3-8DCDC1AD2D7A}"/>
              </a:ext>
            </a:extLst>
          </p:cNvPr>
          <p:cNvSpPr txBox="1"/>
          <p:nvPr/>
        </p:nvSpPr>
        <p:spPr>
          <a:xfrm>
            <a:off x="5942165" y="1972774"/>
            <a:ext cx="327334" cy="400110"/>
          </a:xfrm>
          <a:prstGeom prst="rect">
            <a:avLst/>
          </a:prstGeom>
          <a:noFill/>
        </p:spPr>
        <p:txBody>
          <a:bodyPr wrap="none" rtlCol="0">
            <a:spAutoFit/>
          </a:bodyPr>
          <a:lstStyle/>
          <a:p>
            <a:pPr algn="ctr"/>
            <a:r>
              <a:rPr lang="en-MY" sz="2000" b="1" dirty="0">
                <a:solidFill>
                  <a:schemeClr val="accent1"/>
                </a:solidFill>
                <a:latin typeface="Arial" panose="020B0604020202020204" pitchFamily="34" charset="0"/>
                <a:cs typeface="Arial" panose="020B0604020202020204" pitchFamily="34" charset="0"/>
              </a:rPr>
              <a:t>1</a:t>
            </a:r>
          </a:p>
        </p:txBody>
      </p:sp>
      <p:sp>
        <p:nvSpPr>
          <p:cNvPr id="6" name="TextBox 5">
            <a:extLst>
              <a:ext uri="{FF2B5EF4-FFF2-40B4-BE49-F238E27FC236}">
                <a16:creationId xmlns:a16="http://schemas.microsoft.com/office/drawing/2014/main" id="{616ADB7B-8F41-932A-56C7-3D77056DFE4C}"/>
              </a:ext>
            </a:extLst>
          </p:cNvPr>
          <p:cNvSpPr txBox="1"/>
          <p:nvPr/>
        </p:nvSpPr>
        <p:spPr>
          <a:xfrm>
            <a:off x="6330539" y="2695446"/>
            <a:ext cx="327334" cy="400110"/>
          </a:xfrm>
          <a:prstGeom prst="rect">
            <a:avLst/>
          </a:prstGeom>
          <a:noFill/>
        </p:spPr>
        <p:txBody>
          <a:bodyPr wrap="none" rtlCol="0">
            <a:spAutoFit/>
          </a:bodyPr>
          <a:lstStyle/>
          <a:p>
            <a:pPr algn="ctr"/>
            <a:r>
              <a:rPr lang="en-MY" sz="2000" b="1" dirty="0">
                <a:solidFill>
                  <a:schemeClr val="accent1"/>
                </a:solidFill>
                <a:latin typeface="Arial" panose="020B0604020202020204" pitchFamily="34" charset="0"/>
                <a:cs typeface="Arial" panose="020B0604020202020204" pitchFamily="34" charset="0"/>
              </a:rPr>
              <a:t>2</a:t>
            </a:r>
          </a:p>
        </p:txBody>
      </p:sp>
      <p:sp>
        <p:nvSpPr>
          <p:cNvPr id="7" name="TextBox 6">
            <a:extLst>
              <a:ext uri="{FF2B5EF4-FFF2-40B4-BE49-F238E27FC236}">
                <a16:creationId xmlns:a16="http://schemas.microsoft.com/office/drawing/2014/main" id="{67499868-55C4-4085-9920-8341ED0A34F0}"/>
              </a:ext>
            </a:extLst>
          </p:cNvPr>
          <p:cNvSpPr txBox="1"/>
          <p:nvPr/>
        </p:nvSpPr>
        <p:spPr>
          <a:xfrm>
            <a:off x="6525139" y="3415917"/>
            <a:ext cx="327334" cy="400110"/>
          </a:xfrm>
          <a:prstGeom prst="rect">
            <a:avLst/>
          </a:prstGeom>
          <a:noFill/>
        </p:spPr>
        <p:txBody>
          <a:bodyPr wrap="none" rtlCol="0">
            <a:spAutoFit/>
          </a:bodyPr>
          <a:lstStyle/>
          <a:p>
            <a:pPr algn="ctr"/>
            <a:r>
              <a:rPr lang="en-MY" sz="2000" b="1" dirty="0">
                <a:solidFill>
                  <a:schemeClr val="accent1"/>
                </a:solidFill>
                <a:latin typeface="Arial" panose="020B0604020202020204" pitchFamily="34" charset="0"/>
                <a:cs typeface="Arial" panose="020B0604020202020204" pitchFamily="34" charset="0"/>
              </a:rPr>
              <a:t>3</a:t>
            </a:r>
          </a:p>
        </p:txBody>
      </p:sp>
      <p:sp>
        <p:nvSpPr>
          <p:cNvPr id="8" name="TextBox 7">
            <a:extLst>
              <a:ext uri="{FF2B5EF4-FFF2-40B4-BE49-F238E27FC236}">
                <a16:creationId xmlns:a16="http://schemas.microsoft.com/office/drawing/2014/main" id="{4C887903-516E-33F0-D9A3-AE23D9E83E3A}"/>
              </a:ext>
            </a:extLst>
          </p:cNvPr>
          <p:cNvSpPr txBox="1"/>
          <p:nvPr/>
        </p:nvSpPr>
        <p:spPr>
          <a:xfrm>
            <a:off x="6513870" y="4136199"/>
            <a:ext cx="327334" cy="400110"/>
          </a:xfrm>
          <a:prstGeom prst="rect">
            <a:avLst/>
          </a:prstGeom>
          <a:noFill/>
        </p:spPr>
        <p:txBody>
          <a:bodyPr wrap="none" rtlCol="0">
            <a:spAutoFit/>
          </a:bodyPr>
          <a:lstStyle/>
          <a:p>
            <a:pPr algn="ctr"/>
            <a:r>
              <a:rPr lang="en-MY" sz="2000" b="1" dirty="0">
                <a:solidFill>
                  <a:schemeClr val="accent1"/>
                </a:solidFill>
                <a:latin typeface="Arial" panose="020B0604020202020204" pitchFamily="34" charset="0"/>
                <a:cs typeface="Arial" panose="020B0604020202020204" pitchFamily="34" charset="0"/>
              </a:rPr>
              <a:t>4</a:t>
            </a:r>
          </a:p>
        </p:txBody>
      </p:sp>
      <p:sp>
        <p:nvSpPr>
          <p:cNvPr id="9" name="TextBox 8">
            <a:extLst>
              <a:ext uri="{FF2B5EF4-FFF2-40B4-BE49-F238E27FC236}">
                <a16:creationId xmlns:a16="http://schemas.microsoft.com/office/drawing/2014/main" id="{D07306D7-082D-CA27-0F18-13FFEAF3EEA9}"/>
              </a:ext>
            </a:extLst>
          </p:cNvPr>
          <p:cNvSpPr txBox="1"/>
          <p:nvPr/>
        </p:nvSpPr>
        <p:spPr>
          <a:xfrm>
            <a:off x="6330539" y="4841676"/>
            <a:ext cx="327334" cy="400110"/>
          </a:xfrm>
          <a:prstGeom prst="rect">
            <a:avLst/>
          </a:prstGeom>
          <a:noFill/>
        </p:spPr>
        <p:txBody>
          <a:bodyPr wrap="none" rtlCol="0">
            <a:spAutoFit/>
          </a:bodyPr>
          <a:lstStyle/>
          <a:p>
            <a:pPr algn="ctr"/>
            <a:r>
              <a:rPr lang="en-MY" sz="2000" b="1" dirty="0">
                <a:solidFill>
                  <a:schemeClr val="accent1"/>
                </a:solidFill>
                <a:latin typeface="Arial" panose="020B0604020202020204" pitchFamily="34" charset="0"/>
                <a:cs typeface="Arial" panose="020B0604020202020204" pitchFamily="34" charset="0"/>
              </a:rPr>
              <a:t>5</a:t>
            </a:r>
          </a:p>
        </p:txBody>
      </p:sp>
      <p:sp>
        <p:nvSpPr>
          <p:cNvPr id="10" name="TextBox 9">
            <a:extLst>
              <a:ext uri="{FF2B5EF4-FFF2-40B4-BE49-F238E27FC236}">
                <a16:creationId xmlns:a16="http://schemas.microsoft.com/office/drawing/2014/main" id="{FAF404B9-7325-6EBE-ACF8-0884D36BCBBD}"/>
              </a:ext>
            </a:extLst>
          </p:cNvPr>
          <p:cNvSpPr txBox="1"/>
          <p:nvPr/>
        </p:nvSpPr>
        <p:spPr>
          <a:xfrm>
            <a:off x="5942165" y="5566672"/>
            <a:ext cx="327334" cy="400110"/>
          </a:xfrm>
          <a:prstGeom prst="rect">
            <a:avLst/>
          </a:prstGeom>
          <a:noFill/>
        </p:spPr>
        <p:txBody>
          <a:bodyPr wrap="none" rtlCol="0">
            <a:spAutoFit/>
          </a:bodyPr>
          <a:lstStyle/>
          <a:p>
            <a:pPr algn="ctr"/>
            <a:r>
              <a:rPr lang="en-MY" sz="2000" b="1" dirty="0">
                <a:solidFill>
                  <a:schemeClr val="accent1"/>
                </a:solidFill>
                <a:latin typeface="Arial" panose="020B0604020202020204" pitchFamily="34" charset="0"/>
                <a:cs typeface="Arial" panose="020B0604020202020204" pitchFamily="34" charset="0"/>
              </a:rPr>
              <a:t>6</a:t>
            </a:r>
          </a:p>
        </p:txBody>
      </p:sp>
      <p:sp>
        <p:nvSpPr>
          <p:cNvPr id="12" name="TextBox 11">
            <a:extLst>
              <a:ext uri="{FF2B5EF4-FFF2-40B4-BE49-F238E27FC236}">
                <a16:creationId xmlns:a16="http://schemas.microsoft.com/office/drawing/2014/main" id="{DD14479D-43F5-40AB-EF0A-EBE5E5507BA6}"/>
              </a:ext>
            </a:extLst>
          </p:cNvPr>
          <p:cNvSpPr txBox="1"/>
          <p:nvPr/>
        </p:nvSpPr>
        <p:spPr>
          <a:xfrm>
            <a:off x="7340856" y="6190815"/>
            <a:ext cx="3046155" cy="307777"/>
          </a:xfrm>
          <a:prstGeom prst="rect">
            <a:avLst/>
          </a:prstGeom>
          <a:noFill/>
        </p:spPr>
        <p:txBody>
          <a:bodyPr wrap="none" rtlCol="0">
            <a:spAutoFit/>
          </a:bodyPr>
          <a:lstStyle/>
          <a:p>
            <a:r>
              <a:rPr lang="en-MY" sz="1400" dirty="0">
                <a:highlight>
                  <a:srgbClr val="FFFF00"/>
                </a:highlight>
              </a:rPr>
              <a:t>* Accepted styles in UTM thesis writing</a:t>
            </a:r>
          </a:p>
        </p:txBody>
      </p:sp>
    </p:spTree>
    <p:extLst>
      <p:ext uri="{BB962C8B-B14F-4D97-AF65-F5344CB8AC3E}">
        <p14:creationId xmlns:p14="http://schemas.microsoft.com/office/powerpoint/2010/main" val="189335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4" grpId="0" animBg="1"/>
      <p:bldP spid="5" grpId="0"/>
      <p:bldP spid="6" grpId="0"/>
      <p:bldP spid="7" grpId="0"/>
      <p:bldP spid="8" grpId="0"/>
      <p:bldP spid="9" grpId="0"/>
      <p:bldP spid="10"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ABBF5905-F586-DFC4-1CA8-101BB7E90EAE}"/>
              </a:ext>
            </a:extLst>
          </p:cNvPr>
          <p:cNvSpPr>
            <a:spLocks noGrp="1"/>
          </p:cNvSpPr>
          <p:nvPr>
            <p:ph type="title"/>
          </p:nvPr>
        </p:nvSpPr>
        <p:spPr>
          <a:xfrm>
            <a:off x="0" y="1"/>
            <a:ext cx="10515600" cy="853440"/>
          </a:xfrm>
        </p:spPr>
        <p:txBody>
          <a:bodyPr/>
          <a:lstStyle/>
          <a:p>
            <a:r>
              <a:rPr lang="en-MY" dirty="0"/>
              <a:t>(5) Referencing Tool</a:t>
            </a:r>
          </a:p>
        </p:txBody>
      </p:sp>
      <p:sp>
        <p:nvSpPr>
          <p:cNvPr id="31" name="TextBox 30">
            <a:extLst>
              <a:ext uri="{FF2B5EF4-FFF2-40B4-BE49-F238E27FC236}">
                <a16:creationId xmlns:a16="http://schemas.microsoft.com/office/drawing/2014/main" id="{F439CDF5-8045-8273-AF72-8838D0A61B63}"/>
              </a:ext>
            </a:extLst>
          </p:cNvPr>
          <p:cNvSpPr txBox="1"/>
          <p:nvPr/>
        </p:nvSpPr>
        <p:spPr>
          <a:xfrm>
            <a:off x="4647505" y="257444"/>
            <a:ext cx="981359" cy="338554"/>
          </a:xfrm>
          <a:prstGeom prst="rect">
            <a:avLst/>
          </a:prstGeom>
          <a:noFill/>
        </p:spPr>
        <p:txBody>
          <a:bodyPr wrap="none" rtlCol="0">
            <a:spAutoFit/>
          </a:bodyPr>
          <a:lstStyle/>
          <a:p>
            <a:pPr algn="r"/>
            <a:r>
              <a:rPr lang="en-MY" sz="1600" spc="600" dirty="0">
                <a:solidFill>
                  <a:srgbClr val="002060"/>
                </a:solidFill>
              </a:rPr>
              <a:t>[2/6]</a:t>
            </a:r>
          </a:p>
        </p:txBody>
      </p:sp>
      <p:graphicFrame>
        <p:nvGraphicFramePr>
          <p:cNvPr id="5" name="Diagram 4">
            <a:extLst>
              <a:ext uri="{FF2B5EF4-FFF2-40B4-BE49-F238E27FC236}">
                <a16:creationId xmlns:a16="http://schemas.microsoft.com/office/drawing/2014/main" id="{EDC44857-4CA9-9B03-08FF-354332473698}"/>
              </a:ext>
            </a:extLst>
          </p:cNvPr>
          <p:cNvGraphicFramePr/>
          <p:nvPr>
            <p:extLst>
              <p:ext uri="{D42A27DB-BD31-4B8C-83A1-F6EECF244321}">
                <p14:modId xmlns:p14="http://schemas.microsoft.com/office/powerpoint/2010/main" val="73180118"/>
              </p:ext>
            </p:extLst>
          </p:nvPr>
        </p:nvGraphicFramePr>
        <p:xfrm>
          <a:off x="-82167" y="1073736"/>
          <a:ext cx="1235633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5867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itation Management Tools - The Styberg Library">
            <a:extLst>
              <a:ext uri="{FF2B5EF4-FFF2-40B4-BE49-F238E27FC236}">
                <a16:creationId xmlns:a16="http://schemas.microsoft.com/office/drawing/2014/main" id="{AC411FA2-6EA4-9CA5-5CB9-F40417FBB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706" y="0"/>
            <a:ext cx="3714294" cy="361856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C061CCB-B919-828F-85A2-146A0D7884C6}"/>
              </a:ext>
            </a:extLst>
          </p:cNvPr>
          <p:cNvSpPr>
            <a:spLocks noGrp="1"/>
          </p:cNvSpPr>
          <p:nvPr>
            <p:ph idx="1"/>
          </p:nvPr>
        </p:nvSpPr>
        <p:spPr>
          <a:xfrm>
            <a:off x="135034" y="853441"/>
            <a:ext cx="8330540" cy="4025325"/>
          </a:xfrm>
          <a:solidFill>
            <a:schemeClr val="bg1"/>
          </a:solidFill>
        </p:spPr>
        <p:txBody>
          <a:bodyPr anchor="t">
            <a:normAutofit/>
          </a:bodyPr>
          <a:lstStyle/>
          <a:p>
            <a:pPr algn="just">
              <a:lnSpc>
                <a:spcPct val="150000"/>
              </a:lnSpc>
            </a:pPr>
            <a:r>
              <a:rPr lang="en-US" sz="1800" dirty="0"/>
              <a:t>Using </a:t>
            </a:r>
            <a:r>
              <a:rPr lang="en-US" sz="1800" b="1" dirty="0"/>
              <a:t>bibliographic management software </a:t>
            </a:r>
            <a:r>
              <a:rPr lang="en-US" sz="1800" dirty="0"/>
              <a:t>can help you keep track of your references, cite and make changes to different reference formats easily and correctly. </a:t>
            </a:r>
          </a:p>
          <a:p>
            <a:pPr algn="just">
              <a:lnSpc>
                <a:spcPct val="150000"/>
              </a:lnSpc>
            </a:pPr>
            <a:r>
              <a:rPr lang="en-US" sz="1800" dirty="0"/>
              <a:t>UTM's library subscribes to </a:t>
            </a:r>
            <a:r>
              <a:rPr lang="en-US" sz="1800" b="1" dirty="0"/>
              <a:t>Endnote referencing software </a:t>
            </a:r>
            <a:r>
              <a:rPr lang="en-US" sz="1800" dirty="0"/>
              <a:t>for all students and staff. </a:t>
            </a:r>
            <a:r>
              <a:rPr lang="en-US" sz="1800" b="1" dirty="0">
                <a:solidFill>
                  <a:srgbClr val="C00000"/>
                </a:solidFill>
              </a:rPr>
              <a:t>Students can download the software from </a:t>
            </a:r>
            <a:r>
              <a:rPr lang="en-US" sz="1800" b="1" dirty="0" err="1">
                <a:solidFill>
                  <a:srgbClr val="C00000"/>
                </a:solidFill>
              </a:rPr>
              <a:t>myUTM</a:t>
            </a:r>
            <a:r>
              <a:rPr lang="en-US" sz="1800" b="1" dirty="0">
                <a:solidFill>
                  <a:srgbClr val="C00000"/>
                </a:solidFill>
              </a:rPr>
              <a:t> portal</a:t>
            </a:r>
            <a:r>
              <a:rPr lang="en-US" sz="1800" dirty="0"/>
              <a:t>. </a:t>
            </a:r>
          </a:p>
          <a:p>
            <a:pPr algn="just">
              <a:lnSpc>
                <a:spcPct val="150000"/>
              </a:lnSpc>
            </a:pPr>
            <a:r>
              <a:rPr lang="en-US" sz="1800" dirty="0"/>
              <a:t>Once you log in to the portal, click on Digital Experience &gt; Software Centre and click on the Endnote icon to download. </a:t>
            </a:r>
          </a:p>
          <a:p>
            <a:pPr algn="just">
              <a:lnSpc>
                <a:spcPct val="150000"/>
              </a:lnSpc>
            </a:pPr>
            <a:r>
              <a:rPr lang="en-US" sz="1800" b="1" dirty="0"/>
              <a:t>Information about Endnote and its training session </a:t>
            </a:r>
            <a:r>
              <a:rPr lang="en-US" sz="1800" dirty="0"/>
              <a:t>is available at </a:t>
            </a:r>
            <a:r>
              <a:rPr lang="en-US" sz="1800" dirty="0">
                <a:hlinkClick r:id="rId4"/>
              </a:rPr>
              <a:t>https://library.utm.my/research-2/turnitin-utm/</a:t>
            </a:r>
            <a:r>
              <a:rPr lang="en-US" sz="1800" dirty="0"/>
              <a:t> .</a:t>
            </a:r>
            <a:endParaRPr lang="en-MY" sz="1800" dirty="0"/>
          </a:p>
        </p:txBody>
      </p:sp>
      <p:sp>
        <p:nvSpPr>
          <p:cNvPr id="16" name="Title 1">
            <a:extLst>
              <a:ext uri="{FF2B5EF4-FFF2-40B4-BE49-F238E27FC236}">
                <a16:creationId xmlns:a16="http://schemas.microsoft.com/office/drawing/2014/main" id="{ABBF5905-F586-DFC4-1CA8-101BB7E90EAE}"/>
              </a:ext>
            </a:extLst>
          </p:cNvPr>
          <p:cNvSpPr>
            <a:spLocks noGrp="1"/>
          </p:cNvSpPr>
          <p:nvPr>
            <p:ph type="title"/>
          </p:nvPr>
        </p:nvSpPr>
        <p:spPr>
          <a:xfrm>
            <a:off x="0" y="1"/>
            <a:ext cx="10515600" cy="853440"/>
          </a:xfrm>
        </p:spPr>
        <p:txBody>
          <a:bodyPr/>
          <a:lstStyle/>
          <a:p>
            <a:r>
              <a:rPr lang="en-MY" dirty="0"/>
              <a:t>(5) Referencing Tool</a:t>
            </a:r>
          </a:p>
        </p:txBody>
      </p:sp>
      <p:sp>
        <p:nvSpPr>
          <p:cNvPr id="31" name="TextBox 30">
            <a:extLst>
              <a:ext uri="{FF2B5EF4-FFF2-40B4-BE49-F238E27FC236}">
                <a16:creationId xmlns:a16="http://schemas.microsoft.com/office/drawing/2014/main" id="{F439CDF5-8045-8273-AF72-8838D0A61B63}"/>
              </a:ext>
            </a:extLst>
          </p:cNvPr>
          <p:cNvSpPr txBox="1"/>
          <p:nvPr/>
        </p:nvSpPr>
        <p:spPr>
          <a:xfrm>
            <a:off x="4647505" y="257444"/>
            <a:ext cx="981359" cy="338554"/>
          </a:xfrm>
          <a:prstGeom prst="rect">
            <a:avLst/>
          </a:prstGeom>
          <a:noFill/>
        </p:spPr>
        <p:txBody>
          <a:bodyPr wrap="none" rtlCol="0">
            <a:spAutoFit/>
          </a:bodyPr>
          <a:lstStyle/>
          <a:p>
            <a:pPr algn="r"/>
            <a:r>
              <a:rPr lang="en-MY" sz="1600" spc="600" dirty="0">
                <a:solidFill>
                  <a:srgbClr val="002060"/>
                </a:solidFill>
              </a:rPr>
              <a:t>[3/6]</a:t>
            </a:r>
          </a:p>
        </p:txBody>
      </p:sp>
      <p:pic>
        <p:nvPicPr>
          <p:cNvPr id="11" name="Picture 10">
            <a:extLst>
              <a:ext uri="{FF2B5EF4-FFF2-40B4-BE49-F238E27FC236}">
                <a16:creationId xmlns:a16="http://schemas.microsoft.com/office/drawing/2014/main" id="{16A915C4-862C-F105-4BD0-58DAAC8A73C1}"/>
              </a:ext>
            </a:extLst>
          </p:cNvPr>
          <p:cNvPicPr>
            <a:picLocks noChangeAspect="1"/>
          </p:cNvPicPr>
          <p:nvPr/>
        </p:nvPicPr>
        <p:blipFill>
          <a:blip r:embed="rId5"/>
          <a:stretch>
            <a:fillRect/>
          </a:stretch>
        </p:blipFill>
        <p:spPr>
          <a:xfrm>
            <a:off x="122903" y="4706630"/>
            <a:ext cx="11946194" cy="2110235"/>
          </a:xfrm>
          <a:prstGeom prst="rect">
            <a:avLst/>
          </a:prstGeom>
        </p:spPr>
      </p:pic>
      <p:sp>
        <p:nvSpPr>
          <p:cNvPr id="13" name="TextBox 12">
            <a:extLst>
              <a:ext uri="{FF2B5EF4-FFF2-40B4-BE49-F238E27FC236}">
                <a16:creationId xmlns:a16="http://schemas.microsoft.com/office/drawing/2014/main" id="{E30EDFB0-B50B-3A5F-2817-7E70B9C99451}"/>
              </a:ext>
            </a:extLst>
          </p:cNvPr>
          <p:cNvSpPr txBox="1"/>
          <p:nvPr/>
        </p:nvSpPr>
        <p:spPr>
          <a:xfrm>
            <a:off x="8896720" y="5361479"/>
            <a:ext cx="3172377" cy="646331"/>
          </a:xfrm>
          <a:prstGeom prst="rect">
            <a:avLst/>
          </a:prstGeom>
          <a:solidFill>
            <a:schemeClr val="accent4">
              <a:lumMod val="20000"/>
              <a:lumOff val="80000"/>
            </a:schemeClr>
          </a:solidFill>
          <a:ln>
            <a:solidFill>
              <a:srgbClr val="FF0000"/>
            </a:solidFill>
          </a:ln>
        </p:spPr>
        <p:txBody>
          <a:bodyPr wrap="square">
            <a:spAutoFit/>
          </a:bodyPr>
          <a:lstStyle/>
          <a:p>
            <a:pPr algn="ctr"/>
            <a:r>
              <a:rPr lang="en-MY" sz="1800" dirty="0"/>
              <a:t>EndNote tab can be installed in Microsoft Word</a:t>
            </a:r>
          </a:p>
        </p:txBody>
      </p:sp>
      <p:sp>
        <p:nvSpPr>
          <p:cNvPr id="15" name="Rectangle 14">
            <a:extLst>
              <a:ext uri="{FF2B5EF4-FFF2-40B4-BE49-F238E27FC236}">
                <a16:creationId xmlns:a16="http://schemas.microsoft.com/office/drawing/2014/main" id="{9CF66B24-787C-0771-B93B-11B857C49469}"/>
              </a:ext>
            </a:extLst>
          </p:cNvPr>
          <p:cNvSpPr/>
          <p:nvPr/>
        </p:nvSpPr>
        <p:spPr>
          <a:xfrm>
            <a:off x="7810255" y="4965290"/>
            <a:ext cx="822468" cy="396189"/>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8" name="Connector: Elbow 17">
            <a:extLst>
              <a:ext uri="{FF2B5EF4-FFF2-40B4-BE49-F238E27FC236}">
                <a16:creationId xmlns:a16="http://schemas.microsoft.com/office/drawing/2014/main" id="{D10CA35C-0946-5DFF-39D9-702F3D779561}"/>
              </a:ext>
            </a:extLst>
          </p:cNvPr>
          <p:cNvCxnSpPr>
            <a:endCxn id="15" idx="2"/>
          </p:cNvCxnSpPr>
          <p:nvPr/>
        </p:nvCxnSpPr>
        <p:spPr>
          <a:xfrm rot="10800000">
            <a:off x="8221490" y="5361479"/>
            <a:ext cx="627543" cy="331398"/>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550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917479-828B-9963-A49C-5FA92BC69DF1}"/>
              </a:ext>
            </a:extLst>
          </p:cNvPr>
          <p:cNvPicPr>
            <a:picLocks noChangeAspect="1"/>
          </p:cNvPicPr>
          <p:nvPr/>
        </p:nvPicPr>
        <p:blipFill>
          <a:blip r:embed="rId3"/>
          <a:stretch>
            <a:fillRect/>
          </a:stretch>
        </p:blipFill>
        <p:spPr>
          <a:xfrm>
            <a:off x="986347" y="874309"/>
            <a:ext cx="10219306" cy="5951736"/>
          </a:xfrm>
          <a:prstGeom prst="rect">
            <a:avLst/>
          </a:prstGeom>
        </p:spPr>
      </p:pic>
      <p:sp>
        <p:nvSpPr>
          <p:cNvPr id="16" name="Title 1">
            <a:extLst>
              <a:ext uri="{FF2B5EF4-FFF2-40B4-BE49-F238E27FC236}">
                <a16:creationId xmlns:a16="http://schemas.microsoft.com/office/drawing/2014/main" id="{ABBF5905-F586-DFC4-1CA8-101BB7E90EAE}"/>
              </a:ext>
            </a:extLst>
          </p:cNvPr>
          <p:cNvSpPr>
            <a:spLocks noGrp="1"/>
          </p:cNvSpPr>
          <p:nvPr>
            <p:ph type="title"/>
          </p:nvPr>
        </p:nvSpPr>
        <p:spPr>
          <a:xfrm>
            <a:off x="0" y="1"/>
            <a:ext cx="10515600" cy="853440"/>
          </a:xfrm>
        </p:spPr>
        <p:txBody>
          <a:bodyPr/>
          <a:lstStyle/>
          <a:p>
            <a:r>
              <a:rPr lang="en-MY" dirty="0"/>
              <a:t>(5) Referencing Tool</a:t>
            </a:r>
          </a:p>
        </p:txBody>
      </p:sp>
      <p:sp>
        <p:nvSpPr>
          <p:cNvPr id="31" name="TextBox 30">
            <a:extLst>
              <a:ext uri="{FF2B5EF4-FFF2-40B4-BE49-F238E27FC236}">
                <a16:creationId xmlns:a16="http://schemas.microsoft.com/office/drawing/2014/main" id="{F439CDF5-8045-8273-AF72-8838D0A61B63}"/>
              </a:ext>
            </a:extLst>
          </p:cNvPr>
          <p:cNvSpPr txBox="1"/>
          <p:nvPr/>
        </p:nvSpPr>
        <p:spPr>
          <a:xfrm>
            <a:off x="4647505" y="257444"/>
            <a:ext cx="981359" cy="338554"/>
          </a:xfrm>
          <a:prstGeom prst="rect">
            <a:avLst/>
          </a:prstGeom>
          <a:noFill/>
        </p:spPr>
        <p:txBody>
          <a:bodyPr wrap="none" rtlCol="0">
            <a:spAutoFit/>
          </a:bodyPr>
          <a:lstStyle/>
          <a:p>
            <a:pPr algn="r"/>
            <a:r>
              <a:rPr lang="en-MY" sz="1600" spc="600" dirty="0">
                <a:solidFill>
                  <a:srgbClr val="002060"/>
                </a:solidFill>
              </a:rPr>
              <a:t>[4/6]</a:t>
            </a:r>
          </a:p>
        </p:txBody>
      </p:sp>
      <p:sp>
        <p:nvSpPr>
          <p:cNvPr id="13" name="TextBox 12">
            <a:extLst>
              <a:ext uri="{FF2B5EF4-FFF2-40B4-BE49-F238E27FC236}">
                <a16:creationId xmlns:a16="http://schemas.microsoft.com/office/drawing/2014/main" id="{E30EDFB0-B50B-3A5F-2817-7E70B9C99451}"/>
              </a:ext>
            </a:extLst>
          </p:cNvPr>
          <p:cNvSpPr txBox="1"/>
          <p:nvPr/>
        </p:nvSpPr>
        <p:spPr>
          <a:xfrm>
            <a:off x="9924101" y="1243965"/>
            <a:ext cx="2415383" cy="369332"/>
          </a:xfrm>
          <a:prstGeom prst="rect">
            <a:avLst/>
          </a:prstGeom>
          <a:noFill/>
          <a:ln>
            <a:noFill/>
          </a:ln>
        </p:spPr>
        <p:txBody>
          <a:bodyPr wrap="square">
            <a:spAutoFit/>
          </a:bodyPr>
          <a:lstStyle/>
          <a:p>
            <a:pPr algn="ctr"/>
            <a:r>
              <a:rPr lang="en-MY" sz="1800" dirty="0">
                <a:solidFill>
                  <a:srgbClr val="FF0000"/>
                </a:solidFill>
              </a:rPr>
              <a:t>Click the EndNote bar</a:t>
            </a:r>
          </a:p>
        </p:txBody>
      </p:sp>
      <p:sp>
        <p:nvSpPr>
          <p:cNvPr id="6" name="Rectangle: Rounded Corners 5">
            <a:extLst>
              <a:ext uri="{FF2B5EF4-FFF2-40B4-BE49-F238E27FC236}">
                <a16:creationId xmlns:a16="http://schemas.microsoft.com/office/drawing/2014/main" id="{2B1B1B1D-5E88-4AB6-7EAA-B509E259C821}"/>
              </a:ext>
            </a:extLst>
          </p:cNvPr>
          <p:cNvSpPr/>
          <p:nvPr/>
        </p:nvSpPr>
        <p:spPr>
          <a:xfrm>
            <a:off x="9540643" y="1243965"/>
            <a:ext cx="485775" cy="390525"/>
          </a:xfrm>
          <a:prstGeom prst="roundRect">
            <a:avLst/>
          </a:prstGeom>
          <a:solidFill>
            <a:schemeClr val="accent4">
              <a:lumMod val="40000"/>
              <a:lumOff val="60000"/>
            </a:schemeClr>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2000" dirty="0">
                <a:solidFill>
                  <a:srgbClr val="FF0000"/>
                </a:solidFill>
              </a:rPr>
              <a:t>1</a:t>
            </a:r>
          </a:p>
        </p:txBody>
      </p:sp>
      <p:sp>
        <p:nvSpPr>
          <p:cNvPr id="7" name="TextBox 6">
            <a:extLst>
              <a:ext uri="{FF2B5EF4-FFF2-40B4-BE49-F238E27FC236}">
                <a16:creationId xmlns:a16="http://schemas.microsoft.com/office/drawing/2014/main" id="{C98DFA35-C784-EFA1-9839-B68180B1122C}"/>
              </a:ext>
            </a:extLst>
          </p:cNvPr>
          <p:cNvSpPr txBox="1"/>
          <p:nvPr/>
        </p:nvSpPr>
        <p:spPr>
          <a:xfrm>
            <a:off x="8732940" y="3962089"/>
            <a:ext cx="3459060" cy="646331"/>
          </a:xfrm>
          <a:prstGeom prst="rect">
            <a:avLst/>
          </a:prstGeom>
          <a:noFill/>
          <a:ln>
            <a:noFill/>
          </a:ln>
        </p:spPr>
        <p:txBody>
          <a:bodyPr wrap="square">
            <a:spAutoFit/>
          </a:bodyPr>
          <a:lstStyle/>
          <a:p>
            <a:r>
              <a:rPr lang="en-MY" sz="1800" dirty="0">
                <a:solidFill>
                  <a:srgbClr val="FF0000"/>
                </a:solidFill>
              </a:rPr>
              <a:t>Place the text cursor where you need to add a reference source(s) </a:t>
            </a:r>
          </a:p>
        </p:txBody>
      </p:sp>
      <p:sp>
        <p:nvSpPr>
          <p:cNvPr id="8" name="Rectangle: Rounded Corners 7">
            <a:extLst>
              <a:ext uri="{FF2B5EF4-FFF2-40B4-BE49-F238E27FC236}">
                <a16:creationId xmlns:a16="http://schemas.microsoft.com/office/drawing/2014/main" id="{58628E89-257A-1F7B-9CFA-D36032099820}"/>
              </a:ext>
            </a:extLst>
          </p:cNvPr>
          <p:cNvSpPr/>
          <p:nvPr/>
        </p:nvSpPr>
        <p:spPr>
          <a:xfrm>
            <a:off x="8247165" y="4089991"/>
            <a:ext cx="485775" cy="390525"/>
          </a:xfrm>
          <a:prstGeom prst="roundRect">
            <a:avLst/>
          </a:prstGeom>
          <a:solidFill>
            <a:schemeClr val="accent4">
              <a:lumMod val="40000"/>
              <a:lumOff val="60000"/>
            </a:schemeClr>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2000" dirty="0">
                <a:solidFill>
                  <a:srgbClr val="FF0000"/>
                </a:solidFill>
              </a:rPr>
              <a:t>2</a:t>
            </a:r>
          </a:p>
        </p:txBody>
      </p:sp>
      <p:sp>
        <p:nvSpPr>
          <p:cNvPr id="9" name="TextBox 8">
            <a:extLst>
              <a:ext uri="{FF2B5EF4-FFF2-40B4-BE49-F238E27FC236}">
                <a16:creationId xmlns:a16="http://schemas.microsoft.com/office/drawing/2014/main" id="{A40E415D-5CBC-E28C-28E2-81C3285A8D4F}"/>
              </a:ext>
            </a:extLst>
          </p:cNvPr>
          <p:cNvSpPr txBox="1"/>
          <p:nvPr/>
        </p:nvSpPr>
        <p:spPr>
          <a:xfrm>
            <a:off x="1782943" y="2180218"/>
            <a:ext cx="2215278" cy="646331"/>
          </a:xfrm>
          <a:prstGeom prst="rect">
            <a:avLst/>
          </a:prstGeom>
          <a:noFill/>
          <a:ln>
            <a:noFill/>
          </a:ln>
        </p:spPr>
        <p:txBody>
          <a:bodyPr wrap="square">
            <a:spAutoFit/>
          </a:bodyPr>
          <a:lstStyle/>
          <a:p>
            <a:pPr algn="ctr"/>
            <a:r>
              <a:rPr lang="en-MY" sz="1800" dirty="0">
                <a:solidFill>
                  <a:srgbClr val="FF0000"/>
                </a:solidFill>
              </a:rPr>
              <a:t>Click </a:t>
            </a:r>
          </a:p>
          <a:p>
            <a:pPr algn="ctr"/>
            <a:r>
              <a:rPr lang="en-MY" sz="1800" dirty="0">
                <a:solidFill>
                  <a:srgbClr val="FF0000"/>
                </a:solidFill>
              </a:rPr>
              <a:t>‘Insert Citation’</a:t>
            </a:r>
          </a:p>
        </p:txBody>
      </p:sp>
      <p:sp>
        <p:nvSpPr>
          <p:cNvPr id="10" name="Rectangle: Rounded Corners 9">
            <a:extLst>
              <a:ext uri="{FF2B5EF4-FFF2-40B4-BE49-F238E27FC236}">
                <a16:creationId xmlns:a16="http://schemas.microsoft.com/office/drawing/2014/main" id="{81D17B35-8A73-BE72-30DF-B96EAD3B9F9C}"/>
              </a:ext>
            </a:extLst>
          </p:cNvPr>
          <p:cNvSpPr/>
          <p:nvPr/>
        </p:nvSpPr>
        <p:spPr>
          <a:xfrm>
            <a:off x="2647695" y="1789694"/>
            <a:ext cx="485775" cy="390525"/>
          </a:xfrm>
          <a:prstGeom prst="roundRect">
            <a:avLst/>
          </a:prstGeom>
          <a:solidFill>
            <a:schemeClr val="accent4">
              <a:lumMod val="40000"/>
              <a:lumOff val="60000"/>
            </a:schemeClr>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2000" dirty="0">
                <a:solidFill>
                  <a:srgbClr val="FF0000"/>
                </a:solidFill>
              </a:rPr>
              <a:t>4</a:t>
            </a:r>
          </a:p>
        </p:txBody>
      </p:sp>
      <p:sp>
        <p:nvSpPr>
          <p:cNvPr id="12" name="Arrow: Down 11">
            <a:extLst>
              <a:ext uri="{FF2B5EF4-FFF2-40B4-BE49-F238E27FC236}">
                <a16:creationId xmlns:a16="http://schemas.microsoft.com/office/drawing/2014/main" id="{C0982E1B-36E5-710C-34C7-CB19CE30FB54}"/>
              </a:ext>
            </a:extLst>
          </p:cNvPr>
          <p:cNvSpPr/>
          <p:nvPr/>
        </p:nvSpPr>
        <p:spPr>
          <a:xfrm rot="5400000">
            <a:off x="2329832" y="1793367"/>
            <a:ext cx="252548" cy="383178"/>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TextBox 13">
            <a:extLst>
              <a:ext uri="{FF2B5EF4-FFF2-40B4-BE49-F238E27FC236}">
                <a16:creationId xmlns:a16="http://schemas.microsoft.com/office/drawing/2014/main" id="{24D4A111-2756-FE40-CFB7-AAD370353750}"/>
              </a:ext>
            </a:extLst>
          </p:cNvPr>
          <p:cNvSpPr txBox="1"/>
          <p:nvPr/>
        </p:nvSpPr>
        <p:spPr>
          <a:xfrm>
            <a:off x="6263148" y="22119"/>
            <a:ext cx="5928852" cy="830997"/>
          </a:xfrm>
          <a:prstGeom prst="rect">
            <a:avLst/>
          </a:prstGeom>
          <a:noFill/>
          <a:ln>
            <a:noFill/>
          </a:ln>
        </p:spPr>
        <p:txBody>
          <a:bodyPr wrap="square">
            <a:spAutoFit/>
          </a:bodyPr>
          <a:lstStyle/>
          <a:p>
            <a:pPr algn="just"/>
            <a:r>
              <a:rPr lang="en-MY" sz="2400" dirty="0">
                <a:solidFill>
                  <a:srgbClr val="FF0000"/>
                </a:solidFill>
              </a:rPr>
              <a:t>How to add citations (i.e., reference sources) in the text.</a:t>
            </a:r>
          </a:p>
        </p:txBody>
      </p:sp>
      <p:sp>
        <p:nvSpPr>
          <p:cNvPr id="17" name="TextBox 16">
            <a:extLst>
              <a:ext uri="{FF2B5EF4-FFF2-40B4-BE49-F238E27FC236}">
                <a16:creationId xmlns:a16="http://schemas.microsoft.com/office/drawing/2014/main" id="{53CE96D4-C8CF-6344-0997-B2243CC24927}"/>
              </a:ext>
            </a:extLst>
          </p:cNvPr>
          <p:cNvSpPr txBox="1"/>
          <p:nvPr/>
        </p:nvSpPr>
        <p:spPr>
          <a:xfrm>
            <a:off x="4158222" y="2158822"/>
            <a:ext cx="1753415" cy="646331"/>
          </a:xfrm>
          <a:prstGeom prst="rect">
            <a:avLst/>
          </a:prstGeom>
          <a:noFill/>
          <a:ln>
            <a:noFill/>
          </a:ln>
        </p:spPr>
        <p:txBody>
          <a:bodyPr wrap="square">
            <a:spAutoFit/>
          </a:bodyPr>
          <a:lstStyle/>
          <a:p>
            <a:r>
              <a:rPr lang="en-MY" sz="1800" dirty="0">
                <a:solidFill>
                  <a:srgbClr val="FF0000"/>
                </a:solidFill>
              </a:rPr>
              <a:t>Select the reference style</a:t>
            </a:r>
          </a:p>
        </p:txBody>
      </p:sp>
      <p:sp>
        <p:nvSpPr>
          <p:cNvPr id="19" name="Rectangle: Rounded Corners 18">
            <a:extLst>
              <a:ext uri="{FF2B5EF4-FFF2-40B4-BE49-F238E27FC236}">
                <a16:creationId xmlns:a16="http://schemas.microsoft.com/office/drawing/2014/main" id="{BCEEF08A-ACFB-CBAA-E3B7-E679627E2BA6}"/>
              </a:ext>
            </a:extLst>
          </p:cNvPr>
          <p:cNvSpPr/>
          <p:nvPr/>
        </p:nvSpPr>
        <p:spPr>
          <a:xfrm>
            <a:off x="4158222" y="1796826"/>
            <a:ext cx="485775" cy="390525"/>
          </a:xfrm>
          <a:prstGeom prst="roundRect">
            <a:avLst/>
          </a:prstGeom>
          <a:solidFill>
            <a:schemeClr val="accent4">
              <a:lumMod val="40000"/>
              <a:lumOff val="60000"/>
            </a:schemeClr>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2000" dirty="0">
                <a:solidFill>
                  <a:srgbClr val="FF0000"/>
                </a:solidFill>
              </a:rPr>
              <a:t>3</a:t>
            </a:r>
          </a:p>
        </p:txBody>
      </p:sp>
      <p:sp>
        <p:nvSpPr>
          <p:cNvPr id="20" name="Arrow: Down 19">
            <a:extLst>
              <a:ext uri="{FF2B5EF4-FFF2-40B4-BE49-F238E27FC236}">
                <a16:creationId xmlns:a16="http://schemas.microsoft.com/office/drawing/2014/main" id="{AFAB6E9C-8E37-0506-595F-08E2C20EF89C}"/>
              </a:ext>
            </a:extLst>
          </p:cNvPr>
          <p:cNvSpPr/>
          <p:nvPr/>
        </p:nvSpPr>
        <p:spPr>
          <a:xfrm rot="10800000">
            <a:off x="4274835" y="1410781"/>
            <a:ext cx="252548" cy="383178"/>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26920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P spid="7" grpId="0"/>
      <p:bldP spid="8" grpId="0" animBg="1"/>
      <p:bldP spid="9" grpId="0"/>
      <p:bldP spid="10" grpId="0" animBg="1"/>
      <p:bldP spid="12" grpId="0" animBg="1"/>
      <p:bldP spid="17" grpId="0"/>
      <p:bldP spid="19"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C33AC3-021F-D395-B2FA-80EAB31B8F3C}"/>
              </a:ext>
            </a:extLst>
          </p:cNvPr>
          <p:cNvPicPr>
            <a:picLocks noChangeAspect="1"/>
          </p:cNvPicPr>
          <p:nvPr/>
        </p:nvPicPr>
        <p:blipFill>
          <a:blip r:embed="rId3"/>
          <a:stretch>
            <a:fillRect/>
          </a:stretch>
        </p:blipFill>
        <p:spPr>
          <a:xfrm>
            <a:off x="257037" y="1336989"/>
            <a:ext cx="7094835" cy="5296359"/>
          </a:xfrm>
          <a:prstGeom prst="rect">
            <a:avLst/>
          </a:prstGeom>
        </p:spPr>
      </p:pic>
      <p:sp>
        <p:nvSpPr>
          <p:cNvPr id="16" name="Title 1">
            <a:extLst>
              <a:ext uri="{FF2B5EF4-FFF2-40B4-BE49-F238E27FC236}">
                <a16:creationId xmlns:a16="http://schemas.microsoft.com/office/drawing/2014/main" id="{ABBF5905-F586-DFC4-1CA8-101BB7E90EAE}"/>
              </a:ext>
            </a:extLst>
          </p:cNvPr>
          <p:cNvSpPr>
            <a:spLocks noGrp="1"/>
          </p:cNvSpPr>
          <p:nvPr>
            <p:ph type="title"/>
          </p:nvPr>
        </p:nvSpPr>
        <p:spPr>
          <a:xfrm>
            <a:off x="0" y="1"/>
            <a:ext cx="10515600" cy="853440"/>
          </a:xfrm>
        </p:spPr>
        <p:txBody>
          <a:bodyPr/>
          <a:lstStyle/>
          <a:p>
            <a:r>
              <a:rPr lang="en-MY" dirty="0"/>
              <a:t>(5) Referencing Tool</a:t>
            </a:r>
          </a:p>
        </p:txBody>
      </p:sp>
      <p:sp>
        <p:nvSpPr>
          <p:cNvPr id="31" name="TextBox 30">
            <a:extLst>
              <a:ext uri="{FF2B5EF4-FFF2-40B4-BE49-F238E27FC236}">
                <a16:creationId xmlns:a16="http://schemas.microsoft.com/office/drawing/2014/main" id="{F439CDF5-8045-8273-AF72-8838D0A61B63}"/>
              </a:ext>
            </a:extLst>
          </p:cNvPr>
          <p:cNvSpPr txBox="1"/>
          <p:nvPr/>
        </p:nvSpPr>
        <p:spPr>
          <a:xfrm>
            <a:off x="4647505" y="257444"/>
            <a:ext cx="981359" cy="338554"/>
          </a:xfrm>
          <a:prstGeom prst="rect">
            <a:avLst/>
          </a:prstGeom>
          <a:noFill/>
        </p:spPr>
        <p:txBody>
          <a:bodyPr wrap="none" rtlCol="0">
            <a:spAutoFit/>
          </a:bodyPr>
          <a:lstStyle/>
          <a:p>
            <a:pPr algn="r"/>
            <a:r>
              <a:rPr lang="en-MY" sz="1600" spc="600" dirty="0">
                <a:solidFill>
                  <a:srgbClr val="002060"/>
                </a:solidFill>
              </a:rPr>
              <a:t>[5/6]</a:t>
            </a:r>
          </a:p>
        </p:txBody>
      </p:sp>
      <p:sp>
        <p:nvSpPr>
          <p:cNvPr id="13" name="TextBox 12">
            <a:extLst>
              <a:ext uri="{FF2B5EF4-FFF2-40B4-BE49-F238E27FC236}">
                <a16:creationId xmlns:a16="http://schemas.microsoft.com/office/drawing/2014/main" id="{E30EDFB0-B50B-3A5F-2817-7E70B9C99451}"/>
              </a:ext>
            </a:extLst>
          </p:cNvPr>
          <p:cNvSpPr txBox="1"/>
          <p:nvPr/>
        </p:nvSpPr>
        <p:spPr>
          <a:xfrm>
            <a:off x="3125675" y="905369"/>
            <a:ext cx="3152801" cy="369332"/>
          </a:xfrm>
          <a:prstGeom prst="rect">
            <a:avLst/>
          </a:prstGeom>
          <a:noFill/>
          <a:ln>
            <a:noFill/>
          </a:ln>
        </p:spPr>
        <p:txBody>
          <a:bodyPr wrap="square">
            <a:spAutoFit/>
          </a:bodyPr>
          <a:lstStyle/>
          <a:p>
            <a:pPr algn="ctr"/>
            <a:r>
              <a:rPr lang="en-MY" sz="1800" dirty="0">
                <a:solidFill>
                  <a:srgbClr val="FF0000"/>
                </a:solidFill>
              </a:rPr>
              <a:t>A pop-up window is activated</a:t>
            </a:r>
          </a:p>
        </p:txBody>
      </p:sp>
      <p:sp>
        <p:nvSpPr>
          <p:cNvPr id="6" name="Rectangle: Rounded Corners 5">
            <a:extLst>
              <a:ext uri="{FF2B5EF4-FFF2-40B4-BE49-F238E27FC236}">
                <a16:creationId xmlns:a16="http://schemas.microsoft.com/office/drawing/2014/main" id="{2B1B1B1D-5E88-4AB6-7EAA-B509E259C821}"/>
              </a:ext>
            </a:extLst>
          </p:cNvPr>
          <p:cNvSpPr/>
          <p:nvPr/>
        </p:nvSpPr>
        <p:spPr>
          <a:xfrm>
            <a:off x="2742217" y="905369"/>
            <a:ext cx="485775" cy="390525"/>
          </a:xfrm>
          <a:prstGeom prst="roundRect">
            <a:avLst/>
          </a:prstGeom>
          <a:solidFill>
            <a:schemeClr val="accent4">
              <a:lumMod val="40000"/>
              <a:lumOff val="60000"/>
            </a:schemeClr>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2000" dirty="0">
                <a:solidFill>
                  <a:srgbClr val="FF0000"/>
                </a:solidFill>
              </a:rPr>
              <a:t>5</a:t>
            </a:r>
          </a:p>
        </p:txBody>
      </p:sp>
      <p:sp>
        <p:nvSpPr>
          <p:cNvPr id="9" name="TextBox 8">
            <a:extLst>
              <a:ext uri="{FF2B5EF4-FFF2-40B4-BE49-F238E27FC236}">
                <a16:creationId xmlns:a16="http://schemas.microsoft.com/office/drawing/2014/main" id="{A40E415D-5CBC-E28C-28E2-81C3285A8D4F}"/>
              </a:ext>
            </a:extLst>
          </p:cNvPr>
          <p:cNvSpPr txBox="1"/>
          <p:nvPr/>
        </p:nvSpPr>
        <p:spPr>
          <a:xfrm>
            <a:off x="1188445" y="2523338"/>
            <a:ext cx="5232020" cy="646331"/>
          </a:xfrm>
          <a:prstGeom prst="rect">
            <a:avLst/>
          </a:prstGeom>
          <a:noFill/>
          <a:ln>
            <a:noFill/>
          </a:ln>
        </p:spPr>
        <p:txBody>
          <a:bodyPr wrap="square">
            <a:spAutoFit/>
          </a:bodyPr>
          <a:lstStyle/>
          <a:p>
            <a:r>
              <a:rPr lang="en-MY" sz="1800" dirty="0">
                <a:solidFill>
                  <a:srgbClr val="FF0000"/>
                </a:solidFill>
              </a:rPr>
              <a:t>Type any word (in an author’s name or title, or year) in the search box &amp; click ‘Find’</a:t>
            </a:r>
          </a:p>
        </p:txBody>
      </p:sp>
      <p:sp>
        <p:nvSpPr>
          <p:cNvPr id="10" name="Rectangle: Rounded Corners 9">
            <a:extLst>
              <a:ext uri="{FF2B5EF4-FFF2-40B4-BE49-F238E27FC236}">
                <a16:creationId xmlns:a16="http://schemas.microsoft.com/office/drawing/2014/main" id="{81D17B35-8A73-BE72-30DF-B96EAD3B9F9C}"/>
              </a:ext>
            </a:extLst>
          </p:cNvPr>
          <p:cNvSpPr/>
          <p:nvPr/>
        </p:nvSpPr>
        <p:spPr>
          <a:xfrm>
            <a:off x="675414" y="2523338"/>
            <a:ext cx="485775" cy="390525"/>
          </a:xfrm>
          <a:prstGeom prst="roundRect">
            <a:avLst/>
          </a:prstGeom>
          <a:solidFill>
            <a:schemeClr val="accent4">
              <a:lumMod val="40000"/>
              <a:lumOff val="60000"/>
            </a:schemeClr>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2000" dirty="0">
                <a:solidFill>
                  <a:srgbClr val="FF0000"/>
                </a:solidFill>
              </a:rPr>
              <a:t>6</a:t>
            </a:r>
          </a:p>
        </p:txBody>
      </p:sp>
      <p:sp>
        <p:nvSpPr>
          <p:cNvPr id="12" name="Arrow: Down 11">
            <a:extLst>
              <a:ext uri="{FF2B5EF4-FFF2-40B4-BE49-F238E27FC236}">
                <a16:creationId xmlns:a16="http://schemas.microsoft.com/office/drawing/2014/main" id="{C0982E1B-36E5-710C-34C7-CB19CE30FB54}"/>
              </a:ext>
            </a:extLst>
          </p:cNvPr>
          <p:cNvSpPr/>
          <p:nvPr/>
        </p:nvSpPr>
        <p:spPr>
          <a:xfrm rot="10800000">
            <a:off x="792028" y="1789694"/>
            <a:ext cx="260024" cy="733644"/>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TextBox 13">
            <a:extLst>
              <a:ext uri="{FF2B5EF4-FFF2-40B4-BE49-F238E27FC236}">
                <a16:creationId xmlns:a16="http://schemas.microsoft.com/office/drawing/2014/main" id="{24D4A111-2756-FE40-CFB7-AAD370353750}"/>
              </a:ext>
            </a:extLst>
          </p:cNvPr>
          <p:cNvSpPr txBox="1"/>
          <p:nvPr/>
        </p:nvSpPr>
        <p:spPr>
          <a:xfrm>
            <a:off x="6263148" y="22119"/>
            <a:ext cx="5928852" cy="830997"/>
          </a:xfrm>
          <a:prstGeom prst="rect">
            <a:avLst/>
          </a:prstGeom>
          <a:noFill/>
          <a:ln>
            <a:noFill/>
          </a:ln>
        </p:spPr>
        <p:txBody>
          <a:bodyPr wrap="square">
            <a:spAutoFit/>
          </a:bodyPr>
          <a:lstStyle/>
          <a:p>
            <a:pPr algn="just"/>
            <a:r>
              <a:rPr lang="en-MY" sz="2400" dirty="0">
                <a:solidFill>
                  <a:srgbClr val="FF0000"/>
                </a:solidFill>
              </a:rPr>
              <a:t>How to add citations (i.e., reference sources) in the text.</a:t>
            </a:r>
          </a:p>
        </p:txBody>
      </p:sp>
      <p:sp>
        <p:nvSpPr>
          <p:cNvPr id="4" name="TextBox 3">
            <a:extLst>
              <a:ext uri="{FF2B5EF4-FFF2-40B4-BE49-F238E27FC236}">
                <a16:creationId xmlns:a16="http://schemas.microsoft.com/office/drawing/2014/main" id="{6405EA6F-AA96-28F7-9F24-784686668934}"/>
              </a:ext>
            </a:extLst>
          </p:cNvPr>
          <p:cNvSpPr txBox="1"/>
          <p:nvPr/>
        </p:nvSpPr>
        <p:spPr>
          <a:xfrm>
            <a:off x="7733609" y="2239548"/>
            <a:ext cx="4002305" cy="369332"/>
          </a:xfrm>
          <a:prstGeom prst="rect">
            <a:avLst/>
          </a:prstGeom>
          <a:noFill/>
          <a:ln>
            <a:noFill/>
          </a:ln>
        </p:spPr>
        <p:txBody>
          <a:bodyPr wrap="square">
            <a:spAutoFit/>
          </a:bodyPr>
          <a:lstStyle/>
          <a:p>
            <a:r>
              <a:rPr lang="en-MY" dirty="0">
                <a:solidFill>
                  <a:srgbClr val="FF0000"/>
                </a:solidFill>
              </a:rPr>
              <a:t>Click a reference that you want to cite</a:t>
            </a:r>
            <a:endParaRPr lang="en-MY" sz="1800" dirty="0">
              <a:solidFill>
                <a:srgbClr val="FF0000"/>
              </a:solidFill>
            </a:endParaRPr>
          </a:p>
        </p:txBody>
      </p:sp>
      <p:sp>
        <p:nvSpPr>
          <p:cNvPr id="11" name="Rectangle: Rounded Corners 10">
            <a:extLst>
              <a:ext uri="{FF2B5EF4-FFF2-40B4-BE49-F238E27FC236}">
                <a16:creationId xmlns:a16="http://schemas.microsoft.com/office/drawing/2014/main" id="{AAEC0AC1-D1B3-2770-393F-61F8B0DED637}"/>
              </a:ext>
            </a:extLst>
          </p:cNvPr>
          <p:cNvSpPr/>
          <p:nvPr/>
        </p:nvSpPr>
        <p:spPr>
          <a:xfrm>
            <a:off x="7247834" y="2228952"/>
            <a:ext cx="485775" cy="390525"/>
          </a:xfrm>
          <a:prstGeom prst="roundRect">
            <a:avLst/>
          </a:prstGeom>
          <a:solidFill>
            <a:schemeClr val="accent4">
              <a:lumMod val="40000"/>
              <a:lumOff val="60000"/>
            </a:schemeClr>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2000" dirty="0">
                <a:solidFill>
                  <a:srgbClr val="FF0000"/>
                </a:solidFill>
              </a:rPr>
              <a:t>7</a:t>
            </a:r>
          </a:p>
        </p:txBody>
      </p:sp>
      <p:sp>
        <p:nvSpPr>
          <p:cNvPr id="15" name="Arrow: Down 14">
            <a:extLst>
              <a:ext uri="{FF2B5EF4-FFF2-40B4-BE49-F238E27FC236}">
                <a16:creationId xmlns:a16="http://schemas.microsoft.com/office/drawing/2014/main" id="{A89C5581-6368-D88F-E6F0-FE475596BE92}"/>
              </a:ext>
            </a:extLst>
          </p:cNvPr>
          <p:cNvSpPr/>
          <p:nvPr/>
        </p:nvSpPr>
        <p:spPr>
          <a:xfrm rot="5400000">
            <a:off x="6957317" y="2240803"/>
            <a:ext cx="211658" cy="366822"/>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TextBox 16">
            <a:extLst>
              <a:ext uri="{FF2B5EF4-FFF2-40B4-BE49-F238E27FC236}">
                <a16:creationId xmlns:a16="http://schemas.microsoft.com/office/drawing/2014/main" id="{0B55EADF-549A-FEBF-40AC-59DC8734A8C9}"/>
              </a:ext>
            </a:extLst>
          </p:cNvPr>
          <p:cNvSpPr txBox="1"/>
          <p:nvPr/>
        </p:nvSpPr>
        <p:spPr>
          <a:xfrm>
            <a:off x="4702076" y="4911160"/>
            <a:ext cx="1480415" cy="369332"/>
          </a:xfrm>
          <a:prstGeom prst="rect">
            <a:avLst/>
          </a:prstGeom>
          <a:noFill/>
          <a:ln>
            <a:noFill/>
          </a:ln>
        </p:spPr>
        <p:txBody>
          <a:bodyPr wrap="square">
            <a:spAutoFit/>
          </a:bodyPr>
          <a:lstStyle/>
          <a:p>
            <a:r>
              <a:rPr lang="en-MY" dirty="0">
                <a:solidFill>
                  <a:srgbClr val="FF0000"/>
                </a:solidFill>
              </a:rPr>
              <a:t>Click ‘Insert’</a:t>
            </a:r>
            <a:endParaRPr lang="en-MY" sz="1800" dirty="0">
              <a:solidFill>
                <a:srgbClr val="FF0000"/>
              </a:solidFill>
            </a:endParaRPr>
          </a:p>
        </p:txBody>
      </p:sp>
      <p:sp>
        <p:nvSpPr>
          <p:cNvPr id="18" name="Rectangle: Rounded Corners 17">
            <a:extLst>
              <a:ext uri="{FF2B5EF4-FFF2-40B4-BE49-F238E27FC236}">
                <a16:creationId xmlns:a16="http://schemas.microsoft.com/office/drawing/2014/main" id="{57B56F07-684A-8BB8-DF7E-5CDA06F6BB4C}"/>
              </a:ext>
            </a:extLst>
          </p:cNvPr>
          <p:cNvSpPr/>
          <p:nvPr/>
        </p:nvSpPr>
        <p:spPr>
          <a:xfrm>
            <a:off x="5199397" y="5337600"/>
            <a:ext cx="485775" cy="390525"/>
          </a:xfrm>
          <a:prstGeom prst="roundRect">
            <a:avLst/>
          </a:prstGeom>
          <a:solidFill>
            <a:schemeClr val="accent4">
              <a:lumMod val="40000"/>
              <a:lumOff val="60000"/>
            </a:schemeClr>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2000" dirty="0">
                <a:solidFill>
                  <a:srgbClr val="FF0000"/>
                </a:solidFill>
              </a:rPr>
              <a:t>8</a:t>
            </a:r>
          </a:p>
        </p:txBody>
      </p:sp>
      <p:sp>
        <p:nvSpPr>
          <p:cNvPr id="19" name="Arrow: Down 18">
            <a:extLst>
              <a:ext uri="{FF2B5EF4-FFF2-40B4-BE49-F238E27FC236}">
                <a16:creationId xmlns:a16="http://schemas.microsoft.com/office/drawing/2014/main" id="{798071EE-E60C-C7C4-7778-856CFE0084A7}"/>
              </a:ext>
            </a:extLst>
          </p:cNvPr>
          <p:cNvSpPr/>
          <p:nvPr/>
        </p:nvSpPr>
        <p:spPr>
          <a:xfrm>
            <a:off x="5336458" y="5728125"/>
            <a:ext cx="211658" cy="366822"/>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20" name="Picture 19">
            <a:extLst>
              <a:ext uri="{FF2B5EF4-FFF2-40B4-BE49-F238E27FC236}">
                <a16:creationId xmlns:a16="http://schemas.microsoft.com/office/drawing/2014/main" id="{18B166FB-0CB0-B68A-E0AC-A270FCBCC4BC}"/>
              </a:ext>
            </a:extLst>
          </p:cNvPr>
          <p:cNvPicPr>
            <a:picLocks noChangeAspect="1"/>
          </p:cNvPicPr>
          <p:nvPr/>
        </p:nvPicPr>
        <p:blipFill>
          <a:blip r:embed="rId4"/>
          <a:stretch>
            <a:fillRect/>
          </a:stretch>
        </p:blipFill>
        <p:spPr>
          <a:xfrm>
            <a:off x="6646677" y="4155483"/>
            <a:ext cx="3912074" cy="1717219"/>
          </a:xfrm>
          <a:prstGeom prst="rect">
            <a:avLst/>
          </a:prstGeom>
          <a:ln w="19050">
            <a:solidFill>
              <a:srgbClr val="FF0000"/>
            </a:solidFill>
          </a:ln>
        </p:spPr>
      </p:pic>
      <p:sp>
        <p:nvSpPr>
          <p:cNvPr id="22" name="TextBox 21">
            <a:extLst>
              <a:ext uri="{FF2B5EF4-FFF2-40B4-BE49-F238E27FC236}">
                <a16:creationId xmlns:a16="http://schemas.microsoft.com/office/drawing/2014/main" id="{068C8AA1-8661-DC10-00E9-D87B72E35F54}"/>
              </a:ext>
            </a:extLst>
          </p:cNvPr>
          <p:cNvSpPr txBox="1"/>
          <p:nvPr/>
        </p:nvSpPr>
        <p:spPr>
          <a:xfrm>
            <a:off x="6591195" y="3498555"/>
            <a:ext cx="4002305" cy="646331"/>
          </a:xfrm>
          <a:prstGeom prst="rect">
            <a:avLst/>
          </a:prstGeom>
          <a:noFill/>
          <a:ln>
            <a:noFill/>
          </a:ln>
        </p:spPr>
        <p:txBody>
          <a:bodyPr wrap="square">
            <a:spAutoFit/>
          </a:bodyPr>
          <a:lstStyle/>
          <a:p>
            <a:r>
              <a:rPr lang="en-MY" dirty="0">
                <a:solidFill>
                  <a:srgbClr val="FF0000"/>
                </a:solidFill>
              </a:rPr>
              <a:t>A small pop-up window is opened &amp; you can make your selection.</a:t>
            </a:r>
          </a:p>
        </p:txBody>
      </p:sp>
      <p:sp>
        <p:nvSpPr>
          <p:cNvPr id="23" name="Rectangle: Rounded Corners 22">
            <a:extLst>
              <a:ext uri="{FF2B5EF4-FFF2-40B4-BE49-F238E27FC236}">
                <a16:creationId xmlns:a16="http://schemas.microsoft.com/office/drawing/2014/main" id="{6FDBA576-B388-DE58-A09D-E97195AFF0BE}"/>
              </a:ext>
            </a:extLst>
          </p:cNvPr>
          <p:cNvSpPr/>
          <p:nvPr/>
        </p:nvSpPr>
        <p:spPr>
          <a:xfrm>
            <a:off x="6046426" y="3642385"/>
            <a:ext cx="485775" cy="390525"/>
          </a:xfrm>
          <a:prstGeom prst="roundRect">
            <a:avLst/>
          </a:prstGeom>
          <a:solidFill>
            <a:schemeClr val="accent4">
              <a:lumMod val="40000"/>
              <a:lumOff val="60000"/>
            </a:schemeClr>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2000" dirty="0">
                <a:solidFill>
                  <a:srgbClr val="FF0000"/>
                </a:solidFill>
              </a:rPr>
              <a:t>9</a:t>
            </a:r>
          </a:p>
        </p:txBody>
      </p:sp>
      <p:sp>
        <p:nvSpPr>
          <p:cNvPr id="24" name="Rectangle 23">
            <a:extLst>
              <a:ext uri="{FF2B5EF4-FFF2-40B4-BE49-F238E27FC236}">
                <a16:creationId xmlns:a16="http://schemas.microsoft.com/office/drawing/2014/main" id="{E7B58E0F-B6B6-738E-6D3F-BE66E61D9002}"/>
              </a:ext>
            </a:extLst>
          </p:cNvPr>
          <p:cNvSpPr/>
          <p:nvPr/>
        </p:nvSpPr>
        <p:spPr>
          <a:xfrm>
            <a:off x="5122606" y="6083800"/>
            <a:ext cx="730911" cy="297335"/>
          </a:xfrm>
          <a:prstGeom prst="rect">
            <a:avLst/>
          </a:prstGeom>
          <a:noFill/>
          <a:ln w="28575">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5" name="TextBox 24">
            <a:extLst>
              <a:ext uri="{FF2B5EF4-FFF2-40B4-BE49-F238E27FC236}">
                <a16:creationId xmlns:a16="http://schemas.microsoft.com/office/drawing/2014/main" id="{099A952F-3A27-2536-CF0D-0FAAE14B7D6A}"/>
              </a:ext>
            </a:extLst>
          </p:cNvPr>
          <p:cNvSpPr txBox="1"/>
          <p:nvPr/>
        </p:nvSpPr>
        <p:spPr>
          <a:xfrm>
            <a:off x="7733609" y="4249121"/>
            <a:ext cx="2639424" cy="307777"/>
          </a:xfrm>
          <a:prstGeom prst="rect">
            <a:avLst/>
          </a:prstGeom>
          <a:solidFill>
            <a:schemeClr val="bg1"/>
          </a:solidFill>
          <a:ln>
            <a:noFill/>
          </a:ln>
        </p:spPr>
        <p:txBody>
          <a:bodyPr wrap="square">
            <a:spAutoFit/>
          </a:bodyPr>
          <a:lstStyle/>
          <a:p>
            <a:r>
              <a:rPr lang="en-MY" sz="1400" dirty="0">
                <a:solidFill>
                  <a:srgbClr val="0070C0"/>
                </a:solidFill>
              </a:rPr>
              <a:t>(if a citation is in parentheses)</a:t>
            </a:r>
          </a:p>
        </p:txBody>
      </p:sp>
      <p:sp>
        <p:nvSpPr>
          <p:cNvPr id="28" name="TextBox 27">
            <a:extLst>
              <a:ext uri="{FF2B5EF4-FFF2-40B4-BE49-F238E27FC236}">
                <a16:creationId xmlns:a16="http://schemas.microsoft.com/office/drawing/2014/main" id="{FDA822B4-AFB4-79BE-4F5C-2E2A3429E293}"/>
              </a:ext>
            </a:extLst>
          </p:cNvPr>
          <p:cNvSpPr txBox="1"/>
          <p:nvPr/>
        </p:nvSpPr>
        <p:spPr>
          <a:xfrm>
            <a:off x="7351872" y="6469370"/>
            <a:ext cx="4840128" cy="338554"/>
          </a:xfrm>
          <a:prstGeom prst="rect">
            <a:avLst/>
          </a:prstGeom>
          <a:noFill/>
        </p:spPr>
        <p:txBody>
          <a:bodyPr wrap="square">
            <a:spAutoFit/>
          </a:bodyPr>
          <a:lstStyle/>
          <a:p>
            <a:pPr algn="r"/>
            <a:r>
              <a:rPr lang="en-US" sz="1600" b="0" i="0" dirty="0">
                <a:effectLst/>
                <a:latin typeface="Google Sans"/>
              </a:rPr>
              <a:t>Note: Do not confuse brackets [ ] with parentheses ( )</a:t>
            </a:r>
            <a:endParaRPr lang="en-MY" sz="1600" dirty="0"/>
          </a:p>
        </p:txBody>
      </p:sp>
      <p:sp>
        <p:nvSpPr>
          <p:cNvPr id="29" name="TextBox 28">
            <a:extLst>
              <a:ext uri="{FF2B5EF4-FFF2-40B4-BE49-F238E27FC236}">
                <a16:creationId xmlns:a16="http://schemas.microsoft.com/office/drawing/2014/main" id="{86F1A8F3-9EDD-D1F4-1DD7-6CF68025A479}"/>
              </a:ext>
            </a:extLst>
          </p:cNvPr>
          <p:cNvSpPr txBox="1"/>
          <p:nvPr/>
        </p:nvSpPr>
        <p:spPr>
          <a:xfrm>
            <a:off x="9734761" y="4567495"/>
            <a:ext cx="2302077" cy="523220"/>
          </a:xfrm>
          <a:prstGeom prst="rect">
            <a:avLst/>
          </a:prstGeom>
          <a:solidFill>
            <a:schemeClr val="bg1"/>
          </a:solidFill>
          <a:ln>
            <a:noFill/>
          </a:ln>
        </p:spPr>
        <p:txBody>
          <a:bodyPr wrap="square">
            <a:spAutoFit/>
          </a:bodyPr>
          <a:lstStyle/>
          <a:p>
            <a:r>
              <a:rPr lang="en-MY" sz="1400" dirty="0">
                <a:solidFill>
                  <a:srgbClr val="0070C0"/>
                </a:solidFill>
              </a:rPr>
              <a:t>(if a citation is used to form a complete sentence)</a:t>
            </a:r>
          </a:p>
        </p:txBody>
      </p:sp>
      <p:sp>
        <p:nvSpPr>
          <p:cNvPr id="32" name="Arrow: Down 31">
            <a:extLst>
              <a:ext uri="{FF2B5EF4-FFF2-40B4-BE49-F238E27FC236}">
                <a16:creationId xmlns:a16="http://schemas.microsoft.com/office/drawing/2014/main" id="{F12B4DD5-E534-81B6-B513-86B2180BD6C4}"/>
              </a:ext>
            </a:extLst>
          </p:cNvPr>
          <p:cNvSpPr/>
          <p:nvPr/>
        </p:nvSpPr>
        <p:spPr>
          <a:xfrm rot="16200000">
            <a:off x="6896310" y="4219597"/>
            <a:ext cx="209217" cy="366822"/>
          </a:xfrm>
          <a:prstGeom prst="downArrow">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3" name="Arrow: Down 32">
            <a:extLst>
              <a:ext uri="{FF2B5EF4-FFF2-40B4-BE49-F238E27FC236}">
                <a16:creationId xmlns:a16="http://schemas.microsoft.com/office/drawing/2014/main" id="{1858D6A6-675F-295A-AF05-6E2F221A8FBA}"/>
              </a:ext>
            </a:extLst>
          </p:cNvPr>
          <p:cNvSpPr/>
          <p:nvPr/>
        </p:nvSpPr>
        <p:spPr>
          <a:xfrm rot="16200000">
            <a:off x="6896310" y="4539408"/>
            <a:ext cx="209217" cy="366822"/>
          </a:xfrm>
          <a:prstGeom prst="downArrow">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28355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P spid="9" grpId="0"/>
      <p:bldP spid="10" grpId="0" animBg="1"/>
      <p:bldP spid="12" grpId="0" animBg="1"/>
      <p:bldP spid="4" grpId="0"/>
      <p:bldP spid="11" grpId="0" animBg="1"/>
      <p:bldP spid="15" grpId="0" animBg="1"/>
      <p:bldP spid="17" grpId="0"/>
      <p:bldP spid="18" grpId="0" animBg="1"/>
      <p:bldP spid="19" grpId="0" animBg="1"/>
      <p:bldP spid="22" grpId="0"/>
      <p:bldP spid="23" grpId="0" animBg="1"/>
      <p:bldP spid="24" grpId="0" animBg="1"/>
      <p:bldP spid="25" grpId="0" animBg="1"/>
      <p:bldP spid="29" grpId="0" animBg="1"/>
      <p:bldP spid="32"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ABBF5905-F586-DFC4-1CA8-101BB7E90EAE}"/>
              </a:ext>
            </a:extLst>
          </p:cNvPr>
          <p:cNvSpPr>
            <a:spLocks noGrp="1"/>
          </p:cNvSpPr>
          <p:nvPr>
            <p:ph type="title"/>
          </p:nvPr>
        </p:nvSpPr>
        <p:spPr>
          <a:xfrm>
            <a:off x="0" y="1"/>
            <a:ext cx="10515600" cy="853440"/>
          </a:xfrm>
        </p:spPr>
        <p:txBody>
          <a:bodyPr/>
          <a:lstStyle/>
          <a:p>
            <a:r>
              <a:rPr lang="en-MY" dirty="0"/>
              <a:t>(5) Referencing Tool</a:t>
            </a:r>
          </a:p>
        </p:txBody>
      </p:sp>
      <p:sp>
        <p:nvSpPr>
          <p:cNvPr id="31" name="TextBox 30">
            <a:extLst>
              <a:ext uri="{FF2B5EF4-FFF2-40B4-BE49-F238E27FC236}">
                <a16:creationId xmlns:a16="http://schemas.microsoft.com/office/drawing/2014/main" id="{F439CDF5-8045-8273-AF72-8838D0A61B63}"/>
              </a:ext>
            </a:extLst>
          </p:cNvPr>
          <p:cNvSpPr txBox="1"/>
          <p:nvPr/>
        </p:nvSpPr>
        <p:spPr>
          <a:xfrm>
            <a:off x="4647505" y="257444"/>
            <a:ext cx="981359" cy="338554"/>
          </a:xfrm>
          <a:prstGeom prst="rect">
            <a:avLst/>
          </a:prstGeom>
          <a:noFill/>
        </p:spPr>
        <p:txBody>
          <a:bodyPr wrap="none" rtlCol="0">
            <a:spAutoFit/>
          </a:bodyPr>
          <a:lstStyle/>
          <a:p>
            <a:pPr algn="r"/>
            <a:r>
              <a:rPr lang="en-MY" sz="1600" spc="600" dirty="0">
                <a:solidFill>
                  <a:srgbClr val="002060"/>
                </a:solidFill>
              </a:rPr>
              <a:t>[6/6]</a:t>
            </a:r>
          </a:p>
        </p:txBody>
      </p:sp>
      <p:sp>
        <p:nvSpPr>
          <p:cNvPr id="14" name="TextBox 13">
            <a:extLst>
              <a:ext uri="{FF2B5EF4-FFF2-40B4-BE49-F238E27FC236}">
                <a16:creationId xmlns:a16="http://schemas.microsoft.com/office/drawing/2014/main" id="{24D4A111-2756-FE40-CFB7-AAD370353750}"/>
              </a:ext>
            </a:extLst>
          </p:cNvPr>
          <p:cNvSpPr txBox="1"/>
          <p:nvPr/>
        </p:nvSpPr>
        <p:spPr>
          <a:xfrm>
            <a:off x="6263148" y="22119"/>
            <a:ext cx="5928852" cy="830997"/>
          </a:xfrm>
          <a:prstGeom prst="rect">
            <a:avLst/>
          </a:prstGeom>
          <a:noFill/>
          <a:ln>
            <a:noFill/>
          </a:ln>
        </p:spPr>
        <p:txBody>
          <a:bodyPr wrap="square">
            <a:spAutoFit/>
          </a:bodyPr>
          <a:lstStyle/>
          <a:p>
            <a:pPr algn="just"/>
            <a:r>
              <a:rPr lang="en-MY" sz="2400" dirty="0">
                <a:solidFill>
                  <a:srgbClr val="FF0000"/>
                </a:solidFill>
              </a:rPr>
              <a:t>How to add citations (i.e., reference sources) in the text.</a:t>
            </a:r>
          </a:p>
        </p:txBody>
      </p:sp>
      <p:sp>
        <p:nvSpPr>
          <p:cNvPr id="5" name="TextBox 4">
            <a:extLst>
              <a:ext uri="{FF2B5EF4-FFF2-40B4-BE49-F238E27FC236}">
                <a16:creationId xmlns:a16="http://schemas.microsoft.com/office/drawing/2014/main" id="{7C3E0096-C6AF-B7FD-FB74-7060EEEF441F}"/>
              </a:ext>
            </a:extLst>
          </p:cNvPr>
          <p:cNvSpPr txBox="1"/>
          <p:nvPr/>
        </p:nvSpPr>
        <p:spPr>
          <a:xfrm>
            <a:off x="511277" y="1228546"/>
            <a:ext cx="11169446" cy="5021055"/>
          </a:xfrm>
          <a:prstGeom prst="rect">
            <a:avLst/>
          </a:prstGeom>
          <a:noFill/>
        </p:spPr>
        <p:txBody>
          <a:bodyPr wrap="square" rtlCol="0">
            <a:spAutoFit/>
          </a:bodyPr>
          <a:lstStyle/>
          <a:p>
            <a:pPr>
              <a:lnSpc>
                <a:spcPct val="150000"/>
              </a:lnSpc>
            </a:pPr>
            <a:r>
              <a:rPr lang="en-MY" sz="2400" dirty="0">
                <a:highlight>
                  <a:srgbClr val="FFFF00"/>
                </a:highlight>
              </a:rPr>
              <a:t>Helpful guidance to help you</a:t>
            </a:r>
            <a:r>
              <a:rPr lang="en-MY" sz="2400" dirty="0"/>
              <a:t>:</a:t>
            </a:r>
          </a:p>
          <a:p>
            <a:pPr marL="285750" indent="-285750">
              <a:lnSpc>
                <a:spcPct val="150000"/>
              </a:lnSpc>
              <a:buFont typeface="Arial" panose="020B0604020202020204" pitchFamily="34" charset="0"/>
              <a:buChar char="•"/>
            </a:pPr>
            <a:r>
              <a:rPr lang="en-US" sz="2400" dirty="0">
                <a:hlinkClick r:id="rId3"/>
              </a:rPr>
              <a:t>ALL GUIDES Alphabetically - Library Guides at AUT University (libguides.com)</a:t>
            </a:r>
            <a:endParaRPr lang="en-US" sz="2400" dirty="0"/>
          </a:p>
          <a:p>
            <a:pPr marL="285750" indent="-285750">
              <a:lnSpc>
                <a:spcPct val="150000"/>
              </a:lnSpc>
              <a:buFont typeface="Arial" panose="020B0604020202020204" pitchFamily="34" charset="0"/>
              <a:buChar char="•"/>
            </a:pPr>
            <a:r>
              <a:rPr lang="en-US" sz="2400" dirty="0">
                <a:hlinkClick r:id="rId4"/>
              </a:rPr>
              <a:t>How to Cite Pictures in PowerPoint in 4 Different Reference Styles (slidemodel.com)</a:t>
            </a:r>
            <a:endParaRPr lang="en-US" sz="2400" dirty="0"/>
          </a:p>
          <a:p>
            <a:pPr marL="285750" indent="-285750">
              <a:lnSpc>
                <a:spcPct val="150000"/>
              </a:lnSpc>
              <a:buFont typeface="Arial" panose="020B0604020202020204" pitchFamily="34" charset="0"/>
              <a:buChar char="•"/>
            </a:pPr>
            <a:r>
              <a:rPr lang="en-US" sz="2400" dirty="0">
                <a:hlinkClick r:id="rId5"/>
              </a:rPr>
              <a:t>How To Cite Images in PowerPoint in 5 Steps | Indeed.com</a:t>
            </a:r>
            <a:endParaRPr lang="en-US" sz="2400" dirty="0"/>
          </a:p>
          <a:p>
            <a:pPr marL="285750" indent="-285750">
              <a:lnSpc>
                <a:spcPct val="150000"/>
              </a:lnSpc>
              <a:buFont typeface="Arial" panose="020B0604020202020204" pitchFamily="34" charset="0"/>
              <a:buChar char="•"/>
            </a:pPr>
            <a:endParaRPr lang="en-US" sz="2400" dirty="0"/>
          </a:p>
          <a:p>
            <a:pPr>
              <a:lnSpc>
                <a:spcPct val="150000"/>
              </a:lnSpc>
            </a:pPr>
            <a:r>
              <a:rPr lang="en-US" sz="2400" dirty="0">
                <a:highlight>
                  <a:srgbClr val="FFFF00"/>
                </a:highlight>
              </a:rPr>
              <a:t>Great sites to search for licensed &amp; free-licensed images</a:t>
            </a:r>
            <a:r>
              <a:rPr lang="en-US" sz="2400" dirty="0"/>
              <a:t>:</a:t>
            </a:r>
          </a:p>
          <a:p>
            <a:pPr marL="342900" indent="-342900">
              <a:lnSpc>
                <a:spcPct val="150000"/>
              </a:lnSpc>
              <a:buFont typeface="Arial" panose="020B0604020202020204" pitchFamily="34" charset="0"/>
              <a:buChar char="•"/>
            </a:pPr>
            <a:r>
              <a:rPr lang="en-MY" sz="2400" dirty="0">
                <a:hlinkClick r:id="rId6"/>
              </a:rPr>
              <a:t>License | </a:t>
            </a:r>
            <a:r>
              <a:rPr lang="en-MY" sz="2400" dirty="0" err="1">
                <a:hlinkClick r:id="rId6"/>
              </a:rPr>
              <a:t>Unsplash</a:t>
            </a:r>
            <a:endParaRPr lang="en-MY" sz="2400" dirty="0"/>
          </a:p>
          <a:p>
            <a:pPr marL="342900" indent="-342900">
              <a:lnSpc>
                <a:spcPct val="150000"/>
              </a:lnSpc>
              <a:buFont typeface="Arial" panose="020B0604020202020204" pitchFamily="34" charset="0"/>
              <a:buChar char="•"/>
            </a:pPr>
            <a:r>
              <a:rPr lang="en-US" sz="2400" dirty="0">
                <a:hlinkClick r:id="rId7"/>
              </a:rPr>
              <a:t>Openly Licensed Images - Finding Open Educational Resources - Research Guides at University of Arkansas (libguides.com)</a:t>
            </a:r>
            <a:endParaRPr lang="en-MY" sz="2400" dirty="0"/>
          </a:p>
        </p:txBody>
      </p:sp>
    </p:spTree>
    <p:extLst>
      <p:ext uri="{BB962C8B-B14F-4D97-AF65-F5344CB8AC3E}">
        <p14:creationId xmlns:p14="http://schemas.microsoft.com/office/powerpoint/2010/main" val="2443091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C532D50-0B84-BF0D-EB19-0DCB4D0B0512}"/>
              </a:ext>
            </a:extLst>
          </p:cNvPr>
          <p:cNvSpPr/>
          <p:nvPr/>
        </p:nvSpPr>
        <p:spPr>
          <a:xfrm>
            <a:off x="0" y="-17556"/>
            <a:ext cx="12192000" cy="914400"/>
          </a:xfrm>
          <a:prstGeom prst="rect">
            <a:avLst/>
          </a:prstGeom>
          <a:solidFill>
            <a:srgbClr val="86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Subtitle 2">
            <a:extLst>
              <a:ext uri="{FF2B5EF4-FFF2-40B4-BE49-F238E27FC236}">
                <a16:creationId xmlns:a16="http://schemas.microsoft.com/office/drawing/2014/main" id="{A43C2CA5-93FD-6B82-05D6-0A0270417442}"/>
              </a:ext>
            </a:extLst>
          </p:cNvPr>
          <p:cNvSpPr>
            <a:spLocks noGrp="1"/>
          </p:cNvSpPr>
          <p:nvPr>
            <p:ph type="subTitle" idx="1"/>
          </p:nvPr>
        </p:nvSpPr>
        <p:spPr>
          <a:xfrm>
            <a:off x="134139" y="6479506"/>
            <a:ext cx="11923721" cy="378494"/>
          </a:xfrm>
        </p:spPr>
        <p:txBody>
          <a:bodyPr anchor="ctr">
            <a:normAutofit fontScale="92500" lnSpcReduction="20000"/>
          </a:bodyPr>
          <a:lstStyle/>
          <a:p>
            <a:pPr>
              <a:lnSpc>
                <a:spcPct val="100000"/>
              </a:lnSpc>
            </a:pPr>
            <a:r>
              <a:rPr lang="en-MY" dirty="0">
                <a:solidFill>
                  <a:srgbClr val="002060"/>
                </a:solidFill>
              </a:rPr>
              <a:t>Source: </a:t>
            </a:r>
            <a:r>
              <a:rPr lang="en-MY" dirty="0">
                <a:solidFill>
                  <a:srgbClr val="002060"/>
                </a:solidFill>
                <a:hlinkClick r:id="rId2">
                  <a:extLst>
                    <a:ext uri="{A12FA001-AC4F-418D-AE19-62706E023703}">
                      <ahyp:hlinkClr xmlns:ahyp="http://schemas.microsoft.com/office/drawing/2018/hyperlinkcolor" val="tx"/>
                    </a:ext>
                  </a:extLst>
                </a:hlinkClick>
              </a:rPr>
              <a:t>UTM Thesis Guidelines 2023</a:t>
            </a:r>
            <a:endParaRPr lang="en-MY" dirty="0">
              <a:solidFill>
                <a:srgbClr val="002060"/>
              </a:solidFill>
            </a:endParaRPr>
          </a:p>
        </p:txBody>
      </p:sp>
      <p:sp>
        <p:nvSpPr>
          <p:cNvPr id="5" name="TextBox 4">
            <a:extLst>
              <a:ext uri="{FF2B5EF4-FFF2-40B4-BE49-F238E27FC236}">
                <a16:creationId xmlns:a16="http://schemas.microsoft.com/office/drawing/2014/main" id="{781EB2A5-1C30-24F3-E47C-D64C5018D424}"/>
              </a:ext>
            </a:extLst>
          </p:cNvPr>
          <p:cNvSpPr txBox="1"/>
          <p:nvPr/>
        </p:nvSpPr>
        <p:spPr>
          <a:xfrm>
            <a:off x="3051971" y="2624741"/>
            <a:ext cx="6080107" cy="1063433"/>
          </a:xfrm>
          <a:prstGeom prst="rect">
            <a:avLst/>
          </a:prstGeom>
          <a:noFill/>
        </p:spPr>
        <p:txBody>
          <a:bodyPr wrap="square" rtlCol="0">
            <a:spAutoFit/>
          </a:bodyPr>
          <a:lstStyle/>
          <a:p>
            <a:pPr algn="ctr">
              <a:lnSpc>
                <a:spcPct val="150000"/>
              </a:lnSpc>
            </a:pPr>
            <a:r>
              <a:rPr lang="en-MY" sz="4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Question &amp; Answer</a:t>
            </a:r>
          </a:p>
        </p:txBody>
      </p:sp>
    </p:spTree>
    <p:extLst>
      <p:ext uri="{BB962C8B-B14F-4D97-AF65-F5344CB8AC3E}">
        <p14:creationId xmlns:p14="http://schemas.microsoft.com/office/powerpoint/2010/main" val="55668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E539-009E-3662-7775-30793F4EE226}"/>
              </a:ext>
            </a:extLst>
          </p:cNvPr>
          <p:cNvSpPr>
            <a:spLocks noGrp="1"/>
          </p:cNvSpPr>
          <p:nvPr>
            <p:ph type="title"/>
          </p:nvPr>
        </p:nvSpPr>
        <p:spPr/>
        <p:txBody>
          <a:bodyPr>
            <a:normAutofit/>
          </a:bodyPr>
          <a:lstStyle/>
          <a:p>
            <a:r>
              <a:rPr lang="en-MY" sz="4000" dirty="0">
                <a:latin typeface="Arial" panose="020B0604020202020204" pitchFamily="34" charset="0"/>
                <a:cs typeface="Arial" panose="020B0604020202020204" pitchFamily="34" charset="0"/>
              </a:rPr>
              <a:t>Most Important Things…</a:t>
            </a:r>
          </a:p>
        </p:txBody>
      </p:sp>
      <p:sp>
        <p:nvSpPr>
          <p:cNvPr id="3" name="Content Placeholder 2">
            <a:extLst>
              <a:ext uri="{FF2B5EF4-FFF2-40B4-BE49-F238E27FC236}">
                <a16:creationId xmlns:a16="http://schemas.microsoft.com/office/drawing/2014/main" id="{F851F6DE-D1B7-173C-CC26-3A6C9706B1B0}"/>
              </a:ext>
            </a:extLst>
          </p:cNvPr>
          <p:cNvSpPr>
            <a:spLocks noGrp="1"/>
          </p:cNvSpPr>
          <p:nvPr>
            <p:ph idx="1"/>
          </p:nvPr>
        </p:nvSpPr>
        <p:spPr>
          <a:xfrm>
            <a:off x="838200" y="1442166"/>
            <a:ext cx="10515600" cy="5415834"/>
          </a:xfrm>
        </p:spPr>
        <p:txBody>
          <a:bodyPr>
            <a:normAutofit/>
          </a:bodyPr>
          <a:lstStyle/>
          <a:p>
            <a:pPr marL="514350" indent="-514350" algn="just">
              <a:lnSpc>
                <a:spcPct val="150000"/>
              </a:lnSpc>
              <a:buFont typeface="+mj-lt"/>
              <a:buAutoNum type="arabicPeriod"/>
            </a:pPr>
            <a:r>
              <a:rPr lang="en-MY" sz="2200" dirty="0">
                <a:latin typeface="Arial" panose="020B0604020202020204" pitchFamily="34" charset="0"/>
                <a:cs typeface="Arial" panose="020B0604020202020204" pitchFamily="34" charset="0"/>
              </a:rPr>
              <a:t>Use the latest template ONLY! </a:t>
            </a:r>
            <a:r>
              <a:rPr lang="en-MY" sz="2200" dirty="0">
                <a:latin typeface="Arial" panose="020B0604020202020204" pitchFamily="34" charset="0"/>
                <a:ea typeface="Calibri" panose="020F0502020204030204" pitchFamily="34" charset="0"/>
                <a:cs typeface="Arial" panose="020B0604020202020204" pitchFamily="34" charset="0"/>
              </a:rPr>
              <a:t>→ </a:t>
            </a:r>
            <a:r>
              <a:rPr lang="en-MY" sz="2200" dirty="0">
                <a:latin typeface="Arial" panose="020B0604020202020204" pitchFamily="34" charset="0"/>
                <a:cs typeface="Arial" panose="020B0604020202020204" pitchFamily="34" charset="0"/>
                <a:hlinkClick r:id="rId2"/>
              </a:rPr>
              <a:t>UTM Thesis Manual 2023</a:t>
            </a:r>
            <a:endParaRPr lang="en-MY" sz="2200" dirty="0">
              <a:latin typeface="Arial" panose="020B0604020202020204" pitchFamily="34" charset="0"/>
              <a:cs typeface="Arial" panose="020B0604020202020204" pitchFamily="34" charset="0"/>
            </a:endParaRPr>
          </a:p>
          <a:p>
            <a:pPr marL="514350" indent="-514350" algn="just">
              <a:lnSpc>
                <a:spcPct val="150000"/>
              </a:lnSpc>
              <a:buFont typeface="+mj-lt"/>
              <a:buAutoNum type="arabicPeriod"/>
            </a:pPr>
            <a:r>
              <a:rPr lang="en-MY" sz="2200" dirty="0">
                <a:latin typeface="Arial" panose="020B0604020202020204" pitchFamily="34" charset="0"/>
                <a:cs typeface="Arial" panose="020B0604020202020204" pitchFamily="34" charset="0"/>
              </a:rPr>
              <a:t>Must include all the initial pages signed where necessary by you &amp; your supervisor.</a:t>
            </a:r>
          </a:p>
          <a:p>
            <a:pPr marL="514350" indent="-514350" algn="just">
              <a:lnSpc>
                <a:spcPct val="150000"/>
              </a:lnSpc>
              <a:buFont typeface="+mj-lt"/>
              <a:buAutoNum type="arabicPeriod"/>
            </a:pPr>
            <a:r>
              <a:rPr lang="en-MY" sz="2200" dirty="0">
                <a:solidFill>
                  <a:srgbClr val="FF0000"/>
                </a:solidFill>
                <a:latin typeface="Arial" panose="020B0604020202020204" pitchFamily="34" charset="0"/>
                <a:cs typeface="Arial" panose="020B0604020202020204" pitchFamily="34" charset="0"/>
              </a:rPr>
              <a:t>Do not change the format of the template.</a:t>
            </a:r>
            <a:r>
              <a:rPr lang="en-MY" sz="2200" dirty="0">
                <a:latin typeface="Arial" panose="020B0604020202020204" pitchFamily="34" charset="0"/>
                <a:cs typeface="Arial" panose="020B0604020202020204" pitchFamily="34" charset="0"/>
              </a:rPr>
              <a:t> For example, don’t add UTM logo to the cover page! It comes with no logo. </a:t>
            </a:r>
          </a:p>
          <a:p>
            <a:pPr marL="514350" indent="-514350" algn="just">
              <a:lnSpc>
                <a:spcPct val="150000"/>
              </a:lnSpc>
              <a:buFont typeface="+mj-lt"/>
              <a:buAutoNum type="arabicPeriod"/>
            </a:pPr>
            <a:r>
              <a:rPr lang="en-MY" sz="2200" dirty="0">
                <a:latin typeface="Arial" panose="020B0604020202020204" pitchFamily="34" charset="0"/>
                <a:cs typeface="Arial" panose="020B0604020202020204" pitchFamily="34" charset="0"/>
              </a:rPr>
              <a:t>Turnitin similarity percentage &lt; 30% [for the whole report]</a:t>
            </a:r>
          </a:p>
          <a:p>
            <a:pPr marL="514350" indent="-514350" algn="just">
              <a:lnSpc>
                <a:spcPct val="150000"/>
              </a:lnSpc>
              <a:buFont typeface="+mj-lt"/>
              <a:buAutoNum type="arabicPeriod"/>
            </a:pPr>
            <a:r>
              <a:rPr lang="en-MY" sz="2200" dirty="0">
                <a:latin typeface="Arial" panose="020B0604020202020204" pitchFamily="34" charset="0"/>
                <a:cs typeface="Arial" panose="020B0604020202020204" pitchFamily="34" charset="0"/>
              </a:rPr>
              <a:t>Ensure all charts and graphics used are of high quality and resolution.</a:t>
            </a:r>
          </a:p>
        </p:txBody>
      </p:sp>
    </p:spTree>
    <p:extLst>
      <p:ext uri="{BB962C8B-B14F-4D97-AF65-F5344CB8AC3E}">
        <p14:creationId xmlns:p14="http://schemas.microsoft.com/office/powerpoint/2010/main" val="312448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E539-009E-3662-7775-30793F4EE226}"/>
              </a:ext>
            </a:extLst>
          </p:cNvPr>
          <p:cNvSpPr>
            <a:spLocks noGrp="1"/>
          </p:cNvSpPr>
          <p:nvPr>
            <p:ph type="title"/>
          </p:nvPr>
        </p:nvSpPr>
        <p:spPr/>
        <p:txBody>
          <a:bodyPr>
            <a:normAutofit/>
          </a:bodyPr>
          <a:lstStyle/>
          <a:p>
            <a:r>
              <a:rPr lang="en-MY" sz="4000" dirty="0">
                <a:latin typeface="Arial" panose="020B0604020202020204" pitchFamily="34" charset="0"/>
                <a:cs typeface="Arial" panose="020B0604020202020204" pitchFamily="34" charset="0"/>
              </a:rPr>
              <a:t>Most Important Things…</a:t>
            </a:r>
            <a:r>
              <a:rPr lang="en-MY" sz="4000" i="1" dirty="0">
                <a:latin typeface="Arial" panose="020B0604020202020204" pitchFamily="34" charset="0"/>
                <a:cs typeface="Arial" panose="020B0604020202020204" pitchFamily="34" charset="0"/>
              </a:rPr>
              <a:t>continued</a:t>
            </a:r>
          </a:p>
        </p:txBody>
      </p:sp>
      <p:sp>
        <p:nvSpPr>
          <p:cNvPr id="3" name="Content Placeholder 2">
            <a:extLst>
              <a:ext uri="{FF2B5EF4-FFF2-40B4-BE49-F238E27FC236}">
                <a16:creationId xmlns:a16="http://schemas.microsoft.com/office/drawing/2014/main" id="{F851F6DE-D1B7-173C-CC26-3A6C9706B1B0}"/>
              </a:ext>
            </a:extLst>
          </p:cNvPr>
          <p:cNvSpPr>
            <a:spLocks noGrp="1"/>
          </p:cNvSpPr>
          <p:nvPr>
            <p:ph idx="1"/>
          </p:nvPr>
        </p:nvSpPr>
        <p:spPr>
          <a:xfrm>
            <a:off x="838200" y="1520824"/>
            <a:ext cx="10515600" cy="5337175"/>
          </a:xfrm>
        </p:spPr>
        <p:txBody>
          <a:bodyPr>
            <a:normAutofit/>
          </a:bodyPr>
          <a:lstStyle/>
          <a:p>
            <a:pPr marL="514350" indent="-514350" algn="just">
              <a:lnSpc>
                <a:spcPct val="150000"/>
              </a:lnSpc>
              <a:buFont typeface="+mj-lt"/>
              <a:buAutoNum type="arabicPeriod" startAt="6"/>
            </a:pPr>
            <a:r>
              <a:rPr lang="en-MY" sz="2200" dirty="0">
                <a:latin typeface="Arial" panose="020B0604020202020204" pitchFamily="34" charset="0"/>
                <a:cs typeface="Arial" panose="020B0604020202020204" pitchFamily="34" charset="0"/>
              </a:rPr>
              <a:t>All tables and figures must be mentioned and explained in the text.</a:t>
            </a:r>
          </a:p>
          <a:p>
            <a:pPr marL="514350" indent="-514350" algn="just">
              <a:lnSpc>
                <a:spcPct val="150000"/>
              </a:lnSpc>
              <a:buFont typeface="+mj-lt"/>
              <a:buAutoNum type="arabicPeriod" startAt="6"/>
            </a:pPr>
            <a:r>
              <a:rPr lang="en-MY" sz="2200" dirty="0">
                <a:latin typeface="Arial" panose="020B0604020202020204" pitchFamily="34" charset="0"/>
                <a:cs typeface="Arial" panose="020B0604020202020204" pitchFamily="34" charset="0"/>
              </a:rPr>
              <a:t>Click ‘Update Field’ before saving changes to your doc file: </a:t>
            </a:r>
          </a:p>
          <a:p>
            <a:pPr lvl="2" algn="just">
              <a:lnSpc>
                <a:spcPct val="150000"/>
              </a:lnSpc>
            </a:pPr>
            <a:r>
              <a:rPr lang="en-MY" sz="2200" dirty="0">
                <a:latin typeface="Arial" panose="020B0604020202020204" pitchFamily="34" charset="0"/>
                <a:cs typeface="Arial" panose="020B0604020202020204" pitchFamily="34" charset="0"/>
              </a:rPr>
              <a:t>Table of Contents (page viii)</a:t>
            </a:r>
          </a:p>
          <a:p>
            <a:pPr lvl="2" algn="just">
              <a:lnSpc>
                <a:spcPct val="150000"/>
              </a:lnSpc>
            </a:pPr>
            <a:r>
              <a:rPr lang="en-MY" sz="2200" dirty="0">
                <a:latin typeface="Arial" panose="020B0604020202020204" pitchFamily="34" charset="0"/>
                <a:cs typeface="Arial" panose="020B0604020202020204" pitchFamily="34" charset="0"/>
              </a:rPr>
              <a:t>List of Tables</a:t>
            </a:r>
          </a:p>
          <a:p>
            <a:pPr lvl="2" algn="just">
              <a:lnSpc>
                <a:spcPct val="150000"/>
              </a:lnSpc>
            </a:pPr>
            <a:r>
              <a:rPr lang="en-MY" sz="2200" dirty="0">
                <a:latin typeface="Arial" panose="020B0604020202020204" pitchFamily="34" charset="0"/>
                <a:cs typeface="Arial" panose="020B0604020202020204" pitchFamily="34" charset="0"/>
              </a:rPr>
              <a:t>List of Figures</a:t>
            </a:r>
          </a:p>
          <a:p>
            <a:pPr lvl="2" algn="just">
              <a:lnSpc>
                <a:spcPct val="150000"/>
              </a:lnSpc>
            </a:pPr>
            <a:r>
              <a:rPr lang="en-MY" sz="2200" dirty="0">
                <a:latin typeface="Arial" panose="020B0604020202020204" pitchFamily="34" charset="0"/>
                <a:cs typeface="Arial" panose="020B0604020202020204" pitchFamily="34" charset="0"/>
              </a:rPr>
              <a:t>List of Appendices</a:t>
            </a:r>
          </a:p>
          <a:p>
            <a:pPr marL="457200" indent="-457200" algn="just">
              <a:lnSpc>
                <a:spcPct val="150000"/>
              </a:lnSpc>
              <a:buFont typeface="+mj-lt"/>
              <a:buAutoNum type="arabicPeriod" startAt="6"/>
            </a:pPr>
            <a:r>
              <a:rPr lang="en-MY" sz="2200" dirty="0">
                <a:latin typeface="Arial" panose="020B0604020202020204" pitchFamily="34" charset="0"/>
                <a:cs typeface="Arial" panose="020B0604020202020204" pitchFamily="34" charset="0"/>
              </a:rPr>
              <a:t>Also, don’t forget to update these manually upon making changes:</a:t>
            </a:r>
          </a:p>
          <a:p>
            <a:pPr lvl="2" algn="just">
              <a:lnSpc>
                <a:spcPct val="150000"/>
              </a:lnSpc>
            </a:pPr>
            <a:r>
              <a:rPr lang="en-MY" sz="2200" dirty="0">
                <a:latin typeface="Arial" panose="020B0604020202020204" pitchFamily="34" charset="0"/>
                <a:cs typeface="Arial" panose="020B0604020202020204" pitchFamily="34" charset="0"/>
              </a:rPr>
              <a:t>List of Abbreviations</a:t>
            </a:r>
          </a:p>
          <a:p>
            <a:pPr lvl="2" algn="just">
              <a:lnSpc>
                <a:spcPct val="150000"/>
              </a:lnSpc>
            </a:pPr>
            <a:r>
              <a:rPr lang="en-MY" sz="2200" dirty="0">
                <a:latin typeface="Arial" panose="020B0604020202020204" pitchFamily="34" charset="0"/>
                <a:cs typeface="Arial" panose="020B0604020202020204" pitchFamily="34" charset="0"/>
              </a:rPr>
              <a:t>List of Symbols</a:t>
            </a:r>
          </a:p>
        </p:txBody>
      </p:sp>
    </p:spTree>
    <p:extLst>
      <p:ext uri="{BB962C8B-B14F-4D97-AF65-F5344CB8AC3E}">
        <p14:creationId xmlns:p14="http://schemas.microsoft.com/office/powerpoint/2010/main" val="128168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29E1-FA27-3CD7-63FB-CEACCBE2961A}"/>
              </a:ext>
            </a:extLst>
          </p:cNvPr>
          <p:cNvSpPr>
            <a:spLocks noGrp="1"/>
          </p:cNvSpPr>
          <p:nvPr>
            <p:ph type="title"/>
          </p:nvPr>
        </p:nvSpPr>
        <p:spPr>
          <a:xfrm>
            <a:off x="0" y="1"/>
            <a:ext cx="10515600" cy="853440"/>
          </a:xfrm>
        </p:spPr>
        <p:txBody>
          <a:bodyPr/>
          <a:lstStyle/>
          <a:p>
            <a:r>
              <a:rPr lang="en-MY" dirty="0"/>
              <a:t>(2) Styles</a:t>
            </a:r>
          </a:p>
        </p:txBody>
      </p:sp>
      <p:pic>
        <p:nvPicPr>
          <p:cNvPr id="4" name="Picture 3">
            <a:extLst>
              <a:ext uri="{FF2B5EF4-FFF2-40B4-BE49-F238E27FC236}">
                <a16:creationId xmlns:a16="http://schemas.microsoft.com/office/drawing/2014/main" id="{4C4974A1-9E3C-EDAC-3084-66DBFA0CB287}"/>
              </a:ext>
            </a:extLst>
          </p:cNvPr>
          <p:cNvPicPr>
            <a:picLocks noChangeAspect="1"/>
          </p:cNvPicPr>
          <p:nvPr/>
        </p:nvPicPr>
        <p:blipFill>
          <a:blip r:embed="rId2"/>
          <a:stretch>
            <a:fillRect/>
          </a:stretch>
        </p:blipFill>
        <p:spPr>
          <a:xfrm>
            <a:off x="3369231" y="950727"/>
            <a:ext cx="7682954" cy="5510920"/>
          </a:xfrm>
          <a:prstGeom prst="rect">
            <a:avLst/>
          </a:prstGeom>
        </p:spPr>
      </p:pic>
      <p:sp>
        <p:nvSpPr>
          <p:cNvPr id="5" name="Rectangle 4">
            <a:extLst>
              <a:ext uri="{FF2B5EF4-FFF2-40B4-BE49-F238E27FC236}">
                <a16:creationId xmlns:a16="http://schemas.microsoft.com/office/drawing/2014/main" id="{4F1383D7-3753-0AD1-CA92-8397DA8F05C1}"/>
              </a:ext>
            </a:extLst>
          </p:cNvPr>
          <p:cNvSpPr/>
          <p:nvPr/>
        </p:nvSpPr>
        <p:spPr>
          <a:xfrm>
            <a:off x="6191805" y="1201786"/>
            <a:ext cx="2194560" cy="853441"/>
          </a:xfrm>
          <a:prstGeom prst="rect">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Arrow: Down 5">
            <a:extLst>
              <a:ext uri="{FF2B5EF4-FFF2-40B4-BE49-F238E27FC236}">
                <a16:creationId xmlns:a16="http://schemas.microsoft.com/office/drawing/2014/main" id="{F094FB62-81F3-0935-FCDF-F130FDA5B9FF}"/>
              </a:ext>
            </a:extLst>
          </p:cNvPr>
          <p:cNvSpPr/>
          <p:nvPr/>
        </p:nvSpPr>
        <p:spPr>
          <a:xfrm>
            <a:off x="6688194" y="444140"/>
            <a:ext cx="522514" cy="748938"/>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ight Brace 7">
            <a:extLst>
              <a:ext uri="{FF2B5EF4-FFF2-40B4-BE49-F238E27FC236}">
                <a16:creationId xmlns:a16="http://schemas.microsoft.com/office/drawing/2014/main" id="{9E7E82C3-6739-F935-9FCA-18860C8FFBB8}"/>
              </a:ext>
            </a:extLst>
          </p:cNvPr>
          <p:cNvSpPr/>
          <p:nvPr/>
        </p:nvSpPr>
        <p:spPr>
          <a:xfrm>
            <a:off x="8194776" y="2438403"/>
            <a:ext cx="383178" cy="1062446"/>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0" name="Right Brace 9">
            <a:extLst>
              <a:ext uri="{FF2B5EF4-FFF2-40B4-BE49-F238E27FC236}">
                <a16:creationId xmlns:a16="http://schemas.microsoft.com/office/drawing/2014/main" id="{AF8F0C30-ACF9-DB02-E02E-30CA8F7D151E}"/>
              </a:ext>
            </a:extLst>
          </p:cNvPr>
          <p:cNvSpPr/>
          <p:nvPr/>
        </p:nvSpPr>
        <p:spPr>
          <a:xfrm>
            <a:off x="6923325" y="3975466"/>
            <a:ext cx="269966" cy="352698"/>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1" name="Right Brace 10">
            <a:extLst>
              <a:ext uri="{FF2B5EF4-FFF2-40B4-BE49-F238E27FC236}">
                <a16:creationId xmlns:a16="http://schemas.microsoft.com/office/drawing/2014/main" id="{195F775F-0468-F6EB-DD35-5D4556B01D5B}"/>
              </a:ext>
            </a:extLst>
          </p:cNvPr>
          <p:cNvSpPr/>
          <p:nvPr/>
        </p:nvSpPr>
        <p:spPr>
          <a:xfrm>
            <a:off x="10001805" y="4497979"/>
            <a:ext cx="383178" cy="1711235"/>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2" name="TextBox 11">
            <a:extLst>
              <a:ext uri="{FF2B5EF4-FFF2-40B4-BE49-F238E27FC236}">
                <a16:creationId xmlns:a16="http://schemas.microsoft.com/office/drawing/2014/main" id="{E085654A-58DA-2FA9-CD16-26C906362E4D}"/>
              </a:ext>
            </a:extLst>
          </p:cNvPr>
          <p:cNvSpPr txBox="1"/>
          <p:nvPr/>
        </p:nvSpPr>
        <p:spPr>
          <a:xfrm>
            <a:off x="8321475" y="2815737"/>
            <a:ext cx="1954650" cy="307777"/>
          </a:xfrm>
          <a:prstGeom prst="rect">
            <a:avLst/>
          </a:prstGeom>
          <a:noFill/>
        </p:spPr>
        <p:txBody>
          <a:bodyPr wrap="square" rtlCol="0">
            <a:spAutoFit/>
          </a:bodyPr>
          <a:lstStyle/>
          <a:p>
            <a:pPr algn="ctr"/>
            <a:r>
              <a:rPr lang="en-MY" sz="1400" dirty="0">
                <a:solidFill>
                  <a:srgbClr val="FF0000"/>
                </a:solidFill>
              </a:rPr>
              <a:t>Style: Heading 1</a:t>
            </a:r>
          </a:p>
        </p:txBody>
      </p:sp>
      <p:sp>
        <p:nvSpPr>
          <p:cNvPr id="13" name="TextBox 12">
            <a:extLst>
              <a:ext uri="{FF2B5EF4-FFF2-40B4-BE49-F238E27FC236}">
                <a16:creationId xmlns:a16="http://schemas.microsoft.com/office/drawing/2014/main" id="{D19B0738-BA73-2C5B-1789-E60EC10B7C8A}"/>
              </a:ext>
            </a:extLst>
          </p:cNvPr>
          <p:cNvSpPr txBox="1"/>
          <p:nvPr/>
        </p:nvSpPr>
        <p:spPr>
          <a:xfrm>
            <a:off x="6988694" y="3975466"/>
            <a:ext cx="2194560" cy="307777"/>
          </a:xfrm>
          <a:prstGeom prst="rect">
            <a:avLst/>
          </a:prstGeom>
          <a:noFill/>
        </p:spPr>
        <p:txBody>
          <a:bodyPr wrap="square" rtlCol="0">
            <a:spAutoFit/>
          </a:bodyPr>
          <a:lstStyle/>
          <a:p>
            <a:pPr algn="ctr"/>
            <a:r>
              <a:rPr lang="en-MY" sz="1400" dirty="0">
                <a:solidFill>
                  <a:srgbClr val="FF0000"/>
                </a:solidFill>
              </a:rPr>
              <a:t>Style: Heading 2</a:t>
            </a:r>
          </a:p>
        </p:txBody>
      </p:sp>
      <p:sp>
        <p:nvSpPr>
          <p:cNvPr id="14" name="TextBox 13">
            <a:extLst>
              <a:ext uri="{FF2B5EF4-FFF2-40B4-BE49-F238E27FC236}">
                <a16:creationId xmlns:a16="http://schemas.microsoft.com/office/drawing/2014/main" id="{4CAB2E12-44C9-0042-2CD2-29038C205A7F}"/>
              </a:ext>
            </a:extLst>
          </p:cNvPr>
          <p:cNvSpPr txBox="1"/>
          <p:nvPr/>
        </p:nvSpPr>
        <p:spPr>
          <a:xfrm>
            <a:off x="10195784" y="5199707"/>
            <a:ext cx="1987518" cy="307777"/>
          </a:xfrm>
          <a:prstGeom prst="rect">
            <a:avLst/>
          </a:prstGeom>
          <a:noFill/>
        </p:spPr>
        <p:txBody>
          <a:bodyPr wrap="square" rtlCol="0">
            <a:spAutoFit/>
          </a:bodyPr>
          <a:lstStyle/>
          <a:p>
            <a:pPr algn="ctr"/>
            <a:r>
              <a:rPr lang="en-MY" sz="1400" dirty="0">
                <a:solidFill>
                  <a:srgbClr val="FF0000"/>
                </a:solidFill>
              </a:rPr>
              <a:t>Style: Para 2 lines</a:t>
            </a:r>
          </a:p>
        </p:txBody>
      </p:sp>
      <p:sp>
        <p:nvSpPr>
          <p:cNvPr id="3" name="Content Placeholder 2">
            <a:extLst>
              <a:ext uri="{FF2B5EF4-FFF2-40B4-BE49-F238E27FC236}">
                <a16:creationId xmlns:a16="http://schemas.microsoft.com/office/drawing/2014/main" id="{D743601D-9053-2427-533B-75B97C88BC57}"/>
              </a:ext>
            </a:extLst>
          </p:cNvPr>
          <p:cNvSpPr>
            <a:spLocks noGrp="1"/>
          </p:cNvSpPr>
          <p:nvPr>
            <p:ph idx="1"/>
          </p:nvPr>
        </p:nvSpPr>
        <p:spPr>
          <a:xfrm>
            <a:off x="133349" y="949189"/>
            <a:ext cx="3235881" cy="1724341"/>
          </a:xfrm>
        </p:spPr>
        <p:txBody>
          <a:bodyPr>
            <a:normAutofit/>
          </a:bodyPr>
          <a:lstStyle/>
          <a:p>
            <a:r>
              <a:rPr lang="en-MY" sz="2400" dirty="0"/>
              <a:t>Use the </a:t>
            </a:r>
            <a:r>
              <a:rPr lang="en-MY" sz="2400" dirty="0">
                <a:highlight>
                  <a:srgbClr val="FFFF00"/>
                </a:highlight>
              </a:rPr>
              <a:t>correct style </a:t>
            </a:r>
            <a:r>
              <a:rPr lang="en-MY" sz="2400" dirty="0"/>
              <a:t>for every part of the text.</a:t>
            </a:r>
          </a:p>
        </p:txBody>
      </p:sp>
      <p:sp>
        <p:nvSpPr>
          <p:cNvPr id="7" name="TextBox 6">
            <a:extLst>
              <a:ext uri="{FF2B5EF4-FFF2-40B4-BE49-F238E27FC236}">
                <a16:creationId xmlns:a16="http://schemas.microsoft.com/office/drawing/2014/main" id="{F7BB6231-8FCE-04E4-02AA-FC420070F941}"/>
              </a:ext>
            </a:extLst>
          </p:cNvPr>
          <p:cNvSpPr txBox="1"/>
          <p:nvPr/>
        </p:nvSpPr>
        <p:spPr>
          <a:xfrm>
            <a:off x="2183450" y="274863"/>
            <a:ext cx="981358" cy="338554"/>
          </a:xfrm>
          <a:prstGeom prst="rect">
            <a:avLst/>
          </a:prstGeom>
          <a:noFill/>
        </p:spPr>
        <p:txBody>
          <a:bodyPr wrap="none" rtlCol="0">
            <a:spAutoFit/>
          </a:bodyPr>
          <a:lstStyle/>
          <a:p>
            <a:pPr algn="r"/>
            <a:r>
              <a:rPr lang="en-MY" sz="1600" spc="600" dirty="0">
                <a:solidFill>
                  <a:srgbClr val="002060"/>
                </a:solidFill>
              </a:rPr>
              <a:t>[1/5]</a:t>
            </a:r>
          </a:p>
        </p:txBody>
      </p:sp>
    </p:spTree>
    <p:extLst>
      <p:ext uri="{BB962C8B-B14F-4D97-AF65-F5344CB8AC3E}">
        <p14:creationId xmlns:p14="http://schemas.microsoft.com/office/powerpoint/2010/main" val="2712036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061CCB-B919-828F-85A2-146A0D7884C6}"/>
              </a:ext>
            </a:extLst>
          </p:cNvPr>
          <p:cNvSpPr>
            <a:spLocks noGrp="1"/>
          </p:cNvSpPr>
          <p:nvPr>
            <p:ph idx="1"/>
          </p:nvPr>
        </p:nvSpPr>
        <p:spPr>
          <a:xfrm>
            <a:off x="133350" y="949190"/>
            <a:ext cx="11925300" cy="454394"/>
          </a:xfrm>
        </p:spPr>
        <p:txBody>
          <a:bodyPr>
            <a:normAutofit/>
          </a:bodyPr>
          <a:lstStyle/>
          <a:p>
            <a:r>
              <a:rPr lang="en-MY" sz="2400" dirty="0"/>
              <a:t>A style is applicable for </a:t>
            </a:r>
            <a:r>
              <a:rPr lang="en-MY" sz="2400" dirty="0">
                <a:highlight>
                  <a:srgbClr val="FFFF00"/>
                </a:highlight>
              </a:rPr>
              <a:t>listing items in the text</a:t>
            </a:r>
            <a:r>
              <a:rPr lang="en-MY" sz="2400" dirty="0"/>
              <a:t>: </a:t>
            </a:r>
          </a:p>
        </p:txBody>
      </p:sp>
      <p:sp>
        <p:nvSpPr>
          <p:cNvPr id="16" name="Title 1">
            <a:extLst>
              <a:ext uri="{FF2B5EF4-FFF2-40B4-BE49-F238E27FC236}">
                <a16:creationId xmlns:a16="http://schemas.microsoft.com/office/drawing/2014/main" id="{ABBF5905-F586-DFC4-1CA8-101BB7E90EAE}"/>
              </a:ext>
            </a:extLst>
          </p:cNvPr>
          <p:cNvSpPr>
            <a:spLocks noGrp="1"/>
          </p:cNvSpPr>
          <p:nvPr>
            <p:ph type="title"/>
          </p:nvPr>
        </p:nvSpPr>
        <p:spPr>
          <a:xfrm>
            <a:off x="0" y="1"/>
            <a:ext cx="10515600" cy="853440"/>
          </a:xfrm>
        </p:spPr>
        <p:txBody>
          <a:bodyPr/>
          <a:lstStyle/>
          <a:p>
            <a:r>
              <a:rPr lang="en-MY" dirty="0"/>
              <a:t>(2) Styles</a:t>
            </a:r>
          </a:p>
        </p:txBody>
      </p:sp>
      <p:grpSp>
        <p:nvGrpSpPr>
          <p:cNvPr id="4" name="Group 3">
            <a:extLst>
              <a:ext uri="{FF2B5EF4-FFF2-40B4-BE49-F238E27FC236}">
                <a16:creationId xmlns:a16="http://schemas.microsoft.com/office/drawing/2014/main" id="{006C7A45-C731-B8DD-90C7-7420E6064C55}"/>
              </a:ext>
            </a:extLst>
          </p:cNvPr>
          <p:cNvGrpSpPr/>
          <p:nvPr/>
        </p:nvGrpSpPr>
        <p:grpSpPr>
          <a:xfrm>
            <a:off x="133350" y="1403584"/>
            <a:ext cx="7400925" cy="4780636"/>
            <a:chOff x="4552950" y="1835373"/>
            <a:chExt cx="7400925" cy="4780636"/>
          </a:xfrm>
        </p:grpSpPr>
        <p:pic>
          <p:nvPicPr>
            <p:cNvPr id="15" name="Picture 14">
              <a:extLst>
                <a:ext uri="{FF2B5EF4-FFF2-40B4-BE49-F238E27FC236}">
                  <a16:creationId xmlns:a16="http://schemas.microsoft.com/office/drawing/2014/main" id="{FF7437B5-F9F2-6B80-E025-7246C0C824BF}"/>
                </a:ext>
              </a:extLst>
            </p:cNvPr>
            <p:cNvPicPr>
              <a:picLocks noChangeAspect="1"/>
            </p:cNvPicPr>
            <p:nvPr/>
          </p:nvPicPr>
          <p:blipFill>
            <a:blip r:embed="rId2"/>
            <a:stretch>
              <a:fillRect/>
            </a:stretch>
          </p:blipFill>
          <p:spPr>
            <a:xfrm>
              <a:off x="4552950" y="1835373"/>
              <a:ext cx="7400925" cy="4780636"/>
            </a:xfrm>
            <a:prstGeom prst="rect">
              <a:avLst/>
            </a:prstGeom>
          </p:spPr>
        </p:pic>
        <p:sp>
          <p:nvSpPr>
            <p:cNvPr id="22" name="Right Brace 21">
              <a:extLst>
                <a:ext uri="{FF2B5EF4-FFF2-40B4-BE49-F238E27FC236}">
                  <a16:creationId xmlns:a16="http://schemas.microsoft.com/office/drawing/2014/main" id="{2C1F30D2-9278-A41A-99EC-0CD0E3F5258D}"/>
                </a:ext>
              </a:extLst>
            </p:cNvPr>
            <p:cNvSpPr/>
            <p:nvPr/>
          </p:nvSpPr>
          <p:spPr>
            <a:xfrm>
              <a:off x="8118429" y="4693348"/>
              <a:ext cx="269966" cy="1215462"/>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23" name="TextBox 22">
              <a:extLst>
                <a:ext uri="{FF2B5EF4-FFF2-40B4-BE49-F238E27FC236}">
                  <a16:creationId xmlns:a16="http://schemas.microsoft.com/office/drawing/2014/main" id="{F364B032-C4C1-A73F-542F-372A7B598B52}"/>
                </a:ext>
              </a:extLst>
            </p:cNvPr>
            <p:cNvSpPr txBox="1"/>
            <p:nvPr/>
          </p:nvSpPr>
          <p:spPr>
            <a:xfrm>
              <a:off x="8519928" y="5146639"/>
              <a:ext cx="2052678" cy="307777"/>
            </a:xfrm>
            <a:prstGeom prst="rect">
              <a:avLst/>
            </a:prstGeom>
            <a:noFill/>
          </p:spPr>
          <p:txBody>
            <a:bodyPr wrap="none" rtlCol="0">
              <a:spAutoFit/>
            </a:bodyPr>
            <a:lstStyle/>
            <a:p>
              <a:pPr algn="ctr"/>
              <a:r>
                <a:rPr lang="en-MY" sz="1400" dirty="0">
                  <a:solidFill>
                    <a:srgbClr val="FF0000"/>
                  </a:solidFill>
                </a:rPr>
                <a:t>Style: Paragraph (Itemize)</a:t>
              </a:r>
            </a:p>
          </p:txBody>
        </p:sp>
      </p:grpSp>
      <p:pic>
        <p:nvPicPr>
          <p:cNvPr id="2" name="Picture 1">
            <a:extLst>
              <a:ext uri="{FF2B5EF4-FFF2-40B4-BE49-F238E27FC236}">
                <a16:creationId xmlns:a16="http://schemas.microsoft.com/office/drawing/2014/main" id="{52E9AE33-998C-EF7E-DF61-6E9C6E1EB973}"/>
              </a:ext>
            </a:extLst>
          </p:cNvPr>
          <p:cNvPicPr>
            <a:picLocks noChangeAspect="1"/>
          </p:cNvPicPr>
          <p:nvPr/>
        </p:nvPicPr>
        <p:blipFill>
          <a:blip r:embed="rId3"/>
          <a:stretch>
            <a:fillRect/>
          </a:stretch>
        </p:blipFill>
        <p:spPr>
          <a:xfrm>
            <a:off x="7402286" y="399073"/>
            <a:ext cx="4656364" cy="4100549"/>
          </a:xfrm>
          <a:prstGeom prst="rect">
            <a:avLst/>
          </a:prstGeom>
          <a:ln w="19050">
            <a:solidFill>
              <a:srgbClr val="FF0000"/>
            </a:solidFill>
          </a:ln>
        </p:spPr>
      </p:pic>
      <p:sp>
        <p:nvSpPr>
          <p:cNvPr id="5" name="Arrow: Down 4">
            <a:extLst>
              <a:ext uri="{FF2B5EF4-FFF2-40B4-BE49-F238E27FC236}">
                <a16:creationId xmlns:a16="http://schemas.microsoft.com/office/drawing/2014/main" id="{2B462851-C161-65A5-7110-0B3C6D5F0AD7}"/>
              </a:ext>
            </a:extLst>
          </p:cNvPr>
          <p:cNvSpPr/>
          <p:nvPr/>
        </p:nvSpPr>
        <p:spPr>
          <a:xfrm>
            <a:off x="10920549" y="1403584"/>
            <a:ext cx="252548" cy="383178"/>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AE9CDD36-7C83-2B28-E7BA-AB0E3779C5FF}"/>
              </a:ext>
            </a:extLst>
          </p:cNvPr>
          <p:cNvSpPr txBox="1"/>
          <p:nvPr/>
        </p:nvSpPr>
        <p:spPr>
          <a:xfrm>
            <a:off x="2183449" y="274863"/>
            <a:ext cx="981359" cy="338554"/>
          </a:xfrm>
          <a:prstGeom prst="rect">
            <a:avLst/>
          </a:prstGeom>
          <a:noFill/>
        </p:spPr>
        <p:txBody>
          <a:bodyPr wrap="none" rtlCol="0">
            <a:spAutoFit/>
          </a:bodyPr>
          <a:lstStyle/>
          <a:p>
            <a:pPr algn="r"/>
            <a:r>
              <a:rPr lang="en-MY" sz="1600" spc="600" dirty="0">
                <a:solidFill>
                  <a:srgbClr val="002060"/>
                </a:solidFill>
              </a:rPr>
              <a:t>[2/5]</a:t>
            </a:r>
          </a:p>
        </p:txBody>
      </p:sp>
      <p:sp>
        <p:nvSpPr>
          <p:cNvPr id="6" name="TextBox 5">
            <a:extLst>
              <a:ext uri="{FF2B5EF4-FFF2-40B4-BE49-F238E27FC236}">
                <a16:creationId xmlns:a16="http://schemas.microsoft.com/office/drawing/2014/main" id="{D4B68885-BE67-AB79-BCF0-EAF0B5FE3938}"/>
              </a:ext>
            </a:extLst>
          </p:cNvPr>
          <p:cNvSpPr txBox="1"/>
          <p:nvPr/>
        </p:nvSpPr>
        <p:spPr>
          <a:xfrm>
            <a:off x="8736709" y="97487"/>
            <a:ext cx="1987518" cy="307777"/>
          </a:xfrm>
          <a:prstGeom prst="rect">
            <a:avLst/>
          </a:prstGeom>
          <a:noFill/>
        </p:spPr>
        <p:txBody>
          <a:bodyPr wrap="square" rtlCol="0">
            <a:spAutoFit/>
          </a:bodyPr>
          <a:lstStyle/>
          <a:p>
            <a:pPr algn="ctr"/>
            <a:r>
              <a:rPr lang="en-MY" sz="1400" dirty="0">
                <a:solidFill>
                  <a:srgbClr val="FF0000"/>
                </a:solidFill>
              </a:rPr>
              <a:t>Styles</a:t>
            </a:r>
          </a:p>
        </p:txBody>
      </p:sp>
    </p:spTree>
    <p:extLst>
      <p:ext uri="{BB962C8B-B14F-4D97-AF65-F5344CB8AC3E}">
        <p14:creationId xmlns:p14="http://schemas.microsoft.com/office/powerpoint/2010/main" val="1617840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EE1C15-8770-4C4A-AB92-E0ED2A95F98C}"/>
              </a:ext>
            </a:extLst>
          </p:cNvPr>
          <p:cNvPicPr>
            <a:picLocks noChangeAspect="1"/>
          </p:cNvPicPr>
          <p:nvPr/>
        </p:nvPicPr>
        <p:blipFill rotWithShape="1">
          <a:blip r:embed="rId2"/>
          <a:srcRect b="4145"/>
          <a:stretch/>
        </p:blipFill>
        <p:spPr>
          <a:xfrm>
            <a:off x="6609806" y="484689"/>
            <a:ext cx="5348347" cy="6238840"/>
          </a:xfrm>
          <a:prstGeom prst="rect">
            <a:avLst/>
          </a:prstGeom>
        </p:spPr>
      </p:pic>
      <p:sp>
        <p:nvSpPr>
          <p:cNvPr id="3" name="Content Placeholder 2">
            <a:extLst>
              <a:ext uri="{FF2B5EF4-FFF2-40B4-BE49-F238E27FC236}">
                <a16:creationId xmlns:a16="http://schemas.microsoft.com/office/drawing/2014/main" id="{8C061CCB-B919-828F-85A2-146A0D7884C6}"/>
              </a:ext>
            </a:extLst>
          </p:cNvPr>
          <p:cNvSpPr>
            <a:spLocks noGrp="1"/>
          </p:cNvSpPr>
          <p:nvPr>
            <p:ph idx="1"/>
          </p:nvPr>
        </p:nvSpPr>
        <p:spPr>
          <a:xfrm>
            <a:off x="133350" y="949190"/>
            <a:ext cx="6415496" cy="2307816"/>
          </a:xfrm>
        </p:spPr>
        <p:txBody>
          <a:bodyPr>
            <a:normAutofit/>
          </a:bodyPr>
          <a:lstStyle/>
          <a:p>
            <a:pPr algn="just"/>
            <a:r>
              <a:rPr lang="en-MY" sz="2400" dirty="0"/>
              <a:t>The last paragraph (or text) of a preceding paragraph must be at a </a:t>
            </a:r>
            <a:r>
              <a:rPr lang="en-MY" sz="2400" dirty="0">
                <a:highlight>
                  <a:srgbClr val="FFFF00"/>
                </a:highlight>
              </a:rPr>
              <a:t>two-line spacing</a:t>
            </a:r>
            <a:r>
              <a:rPr lang="en-MY" sz="2400" dirty="0"/>
              <a:t> before the next paragraph. </a:t>
            </a:r>
          </a:p>
          <a:p>
            <a:pPr algn="just"/>
            <a:r>
              <a:rPr lang="en-MY" sz="2400" dirty="0"/>
              <a:t>The </a:t>
            </a:r>
            <a:r>
              <a:rPr lang="en-MY" sz="2400" dirty="0">
                <a:highlight>
                  <a:srgbClr val="FFFF00"/>
                </a:highlight>
              </a:rPr>
              <a:t>line spacing in the text is 1.5</a:t>
            </a:r>
            <a:r>
              <a:rPr lang="en-MY" sz="2400" dirty="0"/>
              <a:t> throughout the report.</a:t>
            </a:r>
          </a:p>
        </p:txBody>
      </p:sp>
      <p:sp>
        <p:nvSpPr>
          <p:cNvPr id="16" name="Title 1">
            <a:extLst>
              <a:ext uri="{FF2B5EF4-FFF2-40B4-BE49-F238E27FC236}">
                <a16:creationId xmlns:a16="http://schemas.microsoft.com/office/drawing/2014/main" id="{ABBF5905-F586-DFC4-1CA8-101BB7E90EAE}"/>
              </a:ext>
            </a:extLst>
          </p:cNvPr>
          <p:cNvSpPr>
            <a:spLocks noGrp="1"/>
          </p:cNvSpPr>
          <p:nvPr>
            <p:ph type="title"/>
          </p:nvPr>
        </p:nvSpPr>
        <p:spPr>
          <a:xfrm>
            <a:off x="0" y="1"/>
            <a:ext cx="10515600" cy="853440"/>
          </a:xfrm>
        </p:spPr>
        <p:txBody>
          <a:bodyPr/>
          <a:lstStyle/>
          <a:p>
            <a:r>
              <a:rPr lang="en-MY" dirty="0"/>
              <a:t>(2) Styles</a:t>
            </a:r>
          </a:p>
        </p:txBody>
      </p:sp>
      <p:sp>
        <p:nvSpPr>
          <p:cNvPr id="22" name="Right Brace 21">
            <a:extLst>
              <a:ext uri="{FF2B5EF4-FFF2-40B4-BE49-F238E27FC236}">
                <a16:creationId xmlns:a16="http://schemas.microsoft.com/office/drawing/2014/main" id="{2C1F30D2-9278-A41A-99EC-0CD0E3F5258D}"/>
              </a:ext>
            </a:extLst>
          </p:cNvPr>
          <p:cNvSpPr/>
          <p:nvPr/>
        </p:nvSpPr>
        <p:spPr>
          <a:xfrm>
            <a:off x="9859203" y="6000118"/>
            <a:ext cx="269966" cy="352698"/>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23" name="TextBox 22">
            <a:extLst>
              <a:ext uri="{FF2B5EF4-FFF2-40B4-BE49-F238E27FC236}">
                <a16:creationId xmlns:a16="http://schemas.microsoft.com/office/drawing/2014/main" id="{F364B032-C4C1-A73F-542F-372A7B598B52}"/>
              </a:ext>
            </a:extLst>
          </p:cNvPr>
          <p:cNvSpPr txBox="1"/>
          <p:nvPr/>
        </p:nvSpPr>
        <p:spPr>
          <a:xfrm>
            <a:off x="10129169" y="6022578"/>
            <a:ext cx="1396922" cy="307777"/>
          </a:xfrm>
          <a:prstGeom prst="rect">
            <a:avLst/>
          </a:prstGeom>
          <a:noFill/>
        </p:spPr>
        <p:txBody>
          <a:bodyPr wrap="none" rtlCol="0">
            <a:spAutoFit/>
          </a:bodyPr>
          <a:lstStyle/>
          <a:p>
            <a:pPr algn="ctr"/>
            <a:r>
              <a:rPr lang="en-MY" sz="1400" dirty="0">
                <a:solidFill>
                  <a:srgbClr val="FF0000"/>
                </a:solidFill>
              </a:rPr>
              <a:t>Two-line spacing</a:t>
            </a:r>
          </a:p>
        </p:txBody>
      </p:sp>
      <p:sp>
        <p:nvSpPr>
          <p:cNvPr id="4" name="Oval 3">
            <a:extLst>
              <a:ext uri="{FF2B5EF4-FFF2-40B4-BE49-F238E27FC236}">
                <a16:creationId xmlns:a16="http://schemas.microsoft.com/office/drawing/2014/main" id="{895A23FE-9825-DDF3-EF07-43EF683DF43F}"/>
              </a:ext>
            </a:extLst>
          </p:cNvPr>
          <p:cNvSpPr/>
          <p:nvPr/>
        </p:nvSpPr>
        <p:spPr>
          <a:xfrm>
            <a:off x="9588137" y="1463552"/>
            <a:ext cx="1532709" cy="30777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Arrow: Down 4">
            <a:extLst>
              <a:ext uri="{FF2B5EF4-FFF2-40B4-BE49-F238E27FC236}">
                <a16:creationId xmlns:a16="http://schemas.microsoft.com/office/drawing/2014/main" id="{B3CE1EAA-73F6-8885-FFF7-2D0DF9A2CB24}"/>
              </a:ext>
            </a:extLst>
          </p:cNvPr>
          <p:cNvSpPr/>
          <p:nvPr/>
        </p:nvSpPr>
        <p:spPr>
          <a:xfrm rot="8329335">
            <a:off x="10541646" y="1741700"/>
            <a:ext cx="252548" cy="383178"/>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6" name="Picture 5">
            <a:extLst>
              <a:ext uri="{FF2B5EF4-FFF2-40B4-BE49-F238E27FC236}">
                <a16:creationId xmlns:a16="http://schemas.microsoft.com/office/drawing/2014/main" id="{8CF2164E-7A9F-62B6-C329-050CEBE8ADDB}"/>
              </a:ext>
            </a:extLst>
          </p:cNvPr>
          <p:cNvPicPr>
            <a:picLocks noChangeAspect="1"/>
          </p:cNvPicPr>
          <p:nvPr/>
        </p:nvPicPr>
        <p:blipFill>
          <a:blip r:embed="rId3"/>
          <a:stretch>
            <a:fillRect/>
          </a:stretch>
        </p:blipFill>
        <p:spPr>
          <a:xfrm>
            <a:off x="393224" y="3218467"/>
            <a:ext cx="6302286" cy="3452159"/>
          </a:xfrm>
          <a:prstGeom prst="rect">
            <a:avLst/>
          </a:prstGeom>
        </p:spPr>
      </p:pic>
      <p:sp>
        <p:nvSpPr>
          <p:cNvPr id="7" name="Arrow: Down 6">
            <a:extLst>
              <a:ext uri="{FF2B5EF4-FFF2-40B4-BE49-F238E27FC236}">
                <a16:creationId xmlns:a16="http://schemas.microsoft.com/office/drawing/2014/main" id="{2590B976-F8BE-BB06-1D58-8644E66C2460}"/>
              </a:ext>
            </a:extLst>
          </p:cNvPr>
          <p:cNvSpPr/>
          <p:nvPr/>
        </p:nvSpPr>
        <p:spPr>
          <a:xfrm>
            <a:off x="4508485" y="2890684"/>
            <a:ext cx="240496" cy="921494"/>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TextBox 8">
            <a:extLst>
              <a:ext uri="{FF2B5EF4-FFF2-40B4-BE49-F238E27FC236}">
                <a16:creationId xmlns:a16="http://schemas.microsoft.com/office/drawing/2014/main" id="{EB1A4584-5DCF-81A8-4D76-79660C3D69A6}"/>
              </a:ext>
            </a:extLst>
          </p:cNvPr>
          <p:cNvSpPr txBox="1"/>
          <p:nvPr/>
        </p:nvSpPr>
        <p:spPr>
          <a:xfrm>
            <a:off x="2183449" y="274863"/>
            <a:ext cx="981359" cy="338554"/>
          </a:xfrm>
          <a:prstGeom prst="rect">
            <a:avLst/>
          </a:prstGeom>
          <a:noFill/>
        </p:spPr>
        <p:txBody>
          <a:bodyPr wrap="none" rtlCol="0">
            <a:spAutoFit/>
          </a:bodyPr>
          <a:lstStyle/>
          <a:p>
            <a:pPr algn="r"/>
            <a:r>
              <a:rPr lang="en-MY" sz="1600" spc="600" dirty="0">
                <a:solidFill>
                  <a:srgbClr val="002060"/>
                </a:solidFill>
              </a:rPr>
              <a:t>[3/5]</a:t>
            </a:r>
          </a:p>
        </p:txBody>
      </p:sp>
      <p:sp>
        <p:nvSpPr>
          <p:cNvPr id="8" name="TextBox 7">
            <a:extLst>
              <a:ext uri="{FF2B5EF4-FFF2-40B4-BE49-F238E27FC236}">
                <a16:creationId xmlns:a16="http://schemas.microsoft.com/office/drawing/2014/main" id="{21E3927D-73A5-5A1B-F86F-330A04B86CF3}"/>
              </a:ext>
            </a:extLst>
          </p:cNvPr>
          <p:cNvSpPr txBox="1"/>
          <p:nvPr/>
        </p:nvSpPr>
        <p:spPr>
          <a:xfrm>
            <a:off x="3634974" y="2571446"/>
            <a:ext cx="1987518" cy="307777"/>
          </a:xfrm>
          <a:prstGeom prst="rect">
            <a:avLst/>
          </a:prstGeom>
          <a:noFill/>
        </p:spPr>
        <p:txBody>
          <a:bodyPr wrap="square" rtlCol="0">
            <a:spAutoFit/>
          </a:bodyPr>
          <a:lstStyle/>
          <a:p>
            <a:pPr algn="ctr"/>
            <a:r>
              <a:rPr lang="en-MY" sz="1400" dirty="0">
                <a:solidFill>
                  <a:srgbClr val="FF0000"/>
                </a:solidFill>
              </a:rPr>
              <a:t>Line spacing</a:t>
            </a:r>
          </a:p>
        </p:txBody>
      </p:sp>
    </p:spTree>
    <p:extLst>
      <p:ext uri="{BB962C8B-B14F-4D97-AF65-F5344CB8AC3E}">
        <p14:creationId xmlns:p14="http://schemas.microsoft.com/office/powerpoint/2010/main" val="394629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4" grpId="0" animBg="1"/>
      <p:bldP spid="5" grpId="0" animBg="1"/>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061CCB-B919-828F-85A2-146A0D7884C6}"/>
              </a:ext>
            </a:extLst>
          </p:cNvPr>
          <p:cNvSpPr>
            <a:spLocks noGrp="1"/>
          </p:cNvSpPr>
          <p:nvPr>
            <p:ph idx="1"/>
          </p:nvPr>
        </p:nvSpPr>
        <p:spPr>
          <a:xfrm>
            <a:off x="133350" y="949190"/>
            <a:ext cx="11925300" cy="4351338"/>
          </a:xfrm>
        </p:spPr>
        <p:txBody>
          <a:bodyPr>
            <a:normAutofit/>
          </a:bodyPr>
          <a:lstStyle/>
          <a:p>
            <a:r>
              <a:rPr lang="en-MY" sz="2400" dirty="0"/>
              <a:t>The last paragraph (or text) of a preceding paragraph must be at a two-line spacing before the next paragraph. </a:t>
            </a:r>
          </a:p>
        </p:txBody>
      </p:sp>
      <p:pic>
        <p:nvPicPr>
          <p:cNvPr id="15" name="Picture 14">
            <a:extLst>
              <a:ext uri="{FF2B5EF4-FFF2-40B4-BE49-F238E27FC236}">
                <a16:creationId xmlns:a16="http://schemas.microsoft.com/office/drawing/2014/main" id="{FF7437B5-F9F2-6B80-E025-7246C0C824BF}"/>
              </a:ext>
            </a:extLst>
          </p:cNvPr>
          <p:cNvPicPr>
            <a:picLocks noChangeAspect="1"/>
          </p:cNvPicPr>
          <p:nvPr/>
        </p:nvPicPr>
        <p:blipFill>
          <a:blip r:embed="rId2"/>
          <a:stretch>
            <a:fillRect/>
          </a:stretch>
        </p:blipFill>
        <p:spPr>
          <a:xfrm>
            <a:off x="4552950" y="1835373"/>
            <a:ext cx="7400925" cy="4780636"/>
          </a:xfrm>
          <a:prstGeom prst="rect">
            <a:avLst/>
          </a:prstGeom>
        </p:spPr>
      </p:pic>
      <p:sp>
        <p:nvSpPr>
          <p:cNvPr id="16" name="Title 1">
            <a:extLst>
              <a:ext uri="{FF2B5EF4-FFF2-40B4-BE49-F238E27FC236}">
                <a16:creationId xmlns:a16="http://schemas.microsoft.com/office/drawing/2014/main" id="{ABBF5905-F586-DFC4-1CA8-101BB7E90EAE}"/>
              </a:ext>
            </a:extLst>
          </p:cNvPr>
          <p:cNvSpPr>
            <a:spLocks noGrp="1"/>
          </p:cNvSpPr>
          <p:nvPr>
            <p:ph type="title"/>
          </p:nvPr>
        </p:nvSpPr>
        <p:spPr>
          <a:xfrm>
            <a:off x="0" y="1"/>
            <a:ext cx="10515600" cy="853440"/>
          </a:xfrm>
        </p:spPr>
        <p:txBody>
          <a:bodyPr/>
          <a:lstStyle/>
          <a:p>
            <a:r>
              <a:rPr lang="en-MY" dirty="0"/>
              <a:t>(2) Styles</a:t>
            </a:r>
          </a:p>
        </p:txBody>
      </p:sp>
      <p:sp>
        <p:nvSpPr>
          <p:cNvPr id="17" name="Rectangle: Rounded Corners 16">
            <a:extLst>
              <a:ext uri="{FF2B5EF4-FFF2-40B4-BE49-F238E27FC236}">
                <a16:creationId xmlns:a16="http://schemas.microsoft.com/office/drawing/2014/main" id="{D02A8028-27B0-9514-BA1C-1106DA6BBDC0}"/>
              </a:ext>
            </a:extLst>
          </p:cNvPr>
          <p:cNvSpPr/>
          <p:nvPr/>
        </p:nvSpPr>
        <p:spPr>
          <a:xfrm>
            <a:off x="3969204" y="2095500"/>
            <a:ext cx="485775" cy="390525"/>
          </a:xfrm>
          <a:prstGeom prst="roundRect">
            <a:avLst/>
          </a:prstGeom>
          <a:solidFill>
            <a:schemeClr val="accent4">
              <a:lumMod val="40000"/>
              <a:lumOff val="60000"/>
            </a:schemeClr>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2000" dirty="0">
                <a:solidFill>
                  <a:srgbClr val="FF0000"/>
                </a:solidFill>
              </a:rPr>
              <a:t>1</a:t>
            </a:r>
          </a:p>
        </p:txBody>
      </p:sp>
      <p:sp>
        <p:nvSpPr>
          <p:cNvPr id="18" name="Rectangle: Rounded Corners 17">
            <a:extLst>
              <a:ext uri="{FF2B5EF4-FFF2-40B4-BE49-F238E27FC236}">
                <a16:creationId xmlns:a16="http://schemas.microsoft.com/office/drawing/2014/main" id="{F6863E29-33B3-085B-6B3F-6F6FB0ADF2A4}"/>
              </a:ext>
            </a:extLst>
          </p:cNvPr>
          <p:cNvSpPr/>
          <p:nvPr/>
        </p:nvSpPr>
        <p:spPr>
          <a:xfrm>
            <a:off x="7239000" y="2838450"/>
            <a:ext cx="485775" cy="390525"/>
          </a:xfrm>
          <a:prstGeom prst="roundRect">
            <a:avLst/>
          </a:prstGeom>
          <a:solidFill>
            <a:schemeClr val="accent4">
              <a:lumMod val="40000"/>
              <a:lumOff val="60000"/>
            </a:schemeClr>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2000" dirty="0">
                <a:solidFill>
                  <a:srgbClr val="FF0000"/>
                </a:solidFill>
              </a:rPr>
              <a:t>3</a:t>
            </a:r>
          </a:p>
        </p:txBody>
      </p:sp>
      <p:sp>
        <p:nvSpPr>
          <p:cNvPr id="19" name="Rectangle: Rounded Corners 18">
            <a:extLst>
              <a:ext uri="{FF2B5EF4-FFF2-40B4-BE49-F238E27FC236}">
                <a16:creationId xmlns:a16="http://schemas.microsoft.com/office/drawing/2014/main" id="{9C698242-76EE-E937-F3F5-5C436ED21E49}"/>
              </a:ext>
            </a:extLst>
          </p:cNvPr>
          <p:cNvSpPr/>
          <p:nvPr/>
        </p:nvSpPr>
        <p:spPr>
          <a:xfrm>
            <a:off x="6591300" y="5567743"/>
            <a:ext cx="485775" cy="390525"/>
          </a:xfrm>
          <a:prstGeom prst="roundRect">
            <a:avLst/>
          </a:prstGeom>
          <a:solidFill>
            <a:schemeClr val="accent4">
              <a:lumMod val="40000"/>
              <a:lumOff val="60000"/>
            </a:schemeClr>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2000" dirty="0">
                <a:solidFill>
                  <a:srgbClr val="FF0000"/>
                </a:solidFill>
              </a:rPr>
              <a:t>2</a:t>
            </a:r>
          </a:p>
        </p:txBody>
      </p:sp>
      <p:sp>
        <p:nvSpPr>
          <p:cNvPr id="20" name="TextBox 19">
            <a:extLst>
              <a:ext uri="{FF2B5EF4-FFF2-40B4-BE49-F238E27FC236}">
                <a16:creationId xmlns:a16="http://schemas.microsoft.com/office/drawing/2014/main" id="{F06FBA20-F1C3-4E64-B52A-27E5C39B0712}"/>
              </a:ext>
            </a:extLst>
          </p:cNvPr>
          <p:cNvSpPr txBox="1"/>
          <p:nvPr/>
        </p:nvSpPr>
        <p:spPr>
          <a:xfrm>
            <a:off x="7724775" y="2838450"/>
            <a:ext cx="2152897" cy="369332"/>
          </a:xfrm>
          <a:prstGeom prst="rect">
            <a:avLst/>
          </a:prstGeom>
          <a:noFill/>
        </p:spPr>
        <p:txBody>
          <a:bodyPr wrap="none" rtlCol="0">
            <a:spAutoFit/>
          </a:bodyPr>
          <a:lstStyle/>
          <a:p>
            <a:r>
              <a:rPr lang="en-MY" dirty="0">
                <a:solidFill>
                  <a:srgbClr val="FF0000"/>
                </a:solidFill>
              </a:rPr>
              <a:t>Type ‘2 line’ in ‘After’</a:t>
            </a:r>
          </a:p>
        </p:txBody>
      </p:sp>
      <p:sp>
        <p:nvSpPr>
          <p:cNvPr id="21" name="TextBox 20">
            <a:extLst>
              <a:ext uri="{FF2B5EF4-FFF2-40B4-BE49-F238E27FC236}">
                <a16:creationId xmlns:a16="http://schemas.microsoft.com/office/drawing/2014/main" id="{BB7D716D-F850-234C-2430-887479F9F8BD}"/>
              </a:ext>
            </a:extLst>
          </p:cNvPr>
          <p:cNvSpPr txBox="1"/>
          <p:nvPr/>
        </p:nvSpPr>
        <p:spPr>
          <a:xfrm>
            <a:off x="2733675" y="5560655"/>
            <a:ext cx="3980129" cy="369332"/>
          </a:xfrm>
          <a:prstGeom prst="rect">
            <a:avLst/>
          </a:prstGeom>
          <a:noFill/>
        </p:spPr>
        <p:txBody>
          <a:bodyPr wrap="none" rtlCol="0">
            <a:spAutoFit/>
          </a:bodyPr>
          <a:lstStyle/>
          <a:p>
            <a:r>
              <a:rPr lang="en-MY" dirty="0">
                <a:solidFill>
                  <a:srgbClr val="FF0000"/>
                </a:solidFill>
              </a:rPr>
              <a:t>Highlight the last point in the list e.g. (c)</a:t>
            </a:r>
          </a:p>
        </p:txBody>
      </p:sp>
      <p:sp>
        <p:nvSpPr>
          <p:cNvPr id="22" name="Right Brace 21">
            <a:extLst>
              <a:ext uri="{FF2B5EF4-FFF2-40B4-BE49-F238E27FC236}">
                <a16:creationId xmlns:a16="http://schemas.microsoft.com/office/drawing/2014/main" id="{2C1F30D2-9278-A41A-99EC-0CD0E3F5258D}"/>
              </a:ext>
            </a:extLst>
          </p:cNvPr>
          <p:cNvSpPr/>
          <p:nvPr/>
        </p:nvSpPr>
        <p:spPr>
          <a:xfrm>
            <a:off x="8104142" y="5781919"/>
            <a:ext cx="269966" cy="352698"/>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23" name="TextBox 22">
            <a:extLst>
              <a:ext uri="{FF2B5EF4-FFF2-40B4-BE49-F238E27FC236}">
                <a16:creationId xmlns:a16="http://schemas.microsoft.com/office/drawing/2014/main" id="{F364B032-C4C1-A73F-542F-372A7B598B52}"/>
              </a:ext>
            </a:extLst>
          </p:cNvPr>
          <p:cNvSpPr txBox="1"/>
          <p:nvPr/>
        </p:nvSpPr>
        <p:spPr>
          <a:xfrm>
            <a:off x="8495407" y="5791444"/>
            <a:ext cx="2084289" cy="307777"/>
          </a:xfrm>
          <a:prstGeom prst="rect">
            <a:avLst/>
          </a:prstGeom>
          <a:noFill/>
        </p:spPr>
        <p:txBody>
          <a:bodyPr wrap="none" rtlCol="0">
            <a:spAutoFit/>
          </a:bodyPr>
          <a:lstStyle/>
          <a:p>
            <a:pPr algn="ctr"/>
            <a:r>
              <a:rPr lang="en-MY" sz="1400" dirty="0">
                <a:solidFill>
                  <a:srgbClr val="FF0000"/>
                </a:solidFill>
              </a:rPr>
              <a:t>Spacing becomes two-line</a:t>
            </a:r>
          </a:p>
        </p:txBody>
      </p:sp>
      <p:sp>
        <p:nvSpPr>
          <p:cNvPr id="24" name="Rectangle: Rounded Corners 23">
            <a:extLst>
              <a:ext uri="{FF2B5EF4-FFF2-40B4-BE49-F238E27FC236}">
                <a16:creationId xmlns:a16="http://schemas.microsoft.com/office/drawing/2014/main" id="{504397EC-2831-2FC4-1048-DC60A192183E}"/>
              </a:ext>
            </a:extLst>
          </p:cNvPr>
          <p:cNvSpPr/>
          <p:nvPr/>
        </p:nvSpPr>
        <p:spPr>
          <a:xfrm>
            <a:off x="9139470" y="5382249"/>
            <a:ext cx="485775" cy="390525"/>
          </a:xfrm>
          <a:prstGeom prst="roundRect">
            <a:avLst/>
          </a:prstGeom>
          <a:solidFill>
            <a:schemeClr val="accent4">
              <a:lumMod val="40000"/>
              <a:lumOff val="60000"/>
            </a:schemeClr>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2000" dirty="0">
                <a:solidFill>
                  <a:srgbClr val="FF0000"/>
                </a:solidFill>
              </a:rPr>
              <a:t>4</a:t>
            </a:r>
          </a:p>
        </p:txBody>
      </p:sp>
      <p:sp>
        <p:nvSpPr>
          <p:cNvPr id="2" name="TextBox 1">
            <a:extLst>
              <a:ext uri="{FF2B5EF4-FFF2-40B4-BE49-F238E27FC236}">
                <a16:creationId xmlns:a16="http://schemas.microsoft.com/office/drawing/2014/main" id="{46D2E2A5-2344-AA77-5125-57EC37379BC5}"/>
              </a:ext>
            </a:extLst>
          </p:cNvPr>
          <p:cNvSpPr txBox="1"/>
          <p:nvPr/>
        </p:nvSpPr>
        <p:spPr>
          <a:xfrm>
            <a:off x="2689170" y="2486025"/>
            <a:ext cx="1863780" cy="369332"/>
          </a:xfrm>
          <a:prstGeom prst="rect">
            <a:avLst/>
          </a:prstGeom>
          <a:noFill/>
        </p:spPr>
        <p:txBody>
          <a:bodyPr wrap="none" rtlCol="0">
            <a:spAutoFit/>
          </a:bodyPr>
          <a:lstStyle/>
          <a:p>
            <a:r>
              <a:rPr lang="en-MY" dirty="0">
                <a:solidFill>
                  <a:srgbClr val="FF0000"/>
                </a:solidFill>
              </a:rPr>
              <a:t>Go to ‘Layout’ tab</a:t>
            </a:r>
          </a:p>
        </p:txBody>
      </p:sp>
      <p:sp>
        <p:nvSpPr>
          <p:cNvPr id="5" name="TextBox 4">
            <a:extLst>
              <a:ext uri="{FF2B5EF4-FFF2-40B4-BE49-F238E27FC236}">
                <a16:creationId xmlns:a16="http://schemas.microsoft.com/office/drawing/2014/main" id="{B2B6B2E0-44F7-B169-2F36-2F2E97A3AA18}"/>
              </a:ext>
            </a:extLst>
          </p:cNvPr>
          <p:cNvSpPr txBox="1"/>
          <p:nvPr/>
        </p:nvSpPr>
        <p:spPr>
          <a:xfrm>
            <a:off x="2183449" y="274863"/>
            <a:ext cx="981359" cy="338554"/>
          </a:xfrm>
          <a:prstGeom prst="rect">
            <a:avLst/>
          </a:prstGeom>
          <a:noFill/>
        </p:spPr>
        <p:txBody>
          <a:bodyPr wrap="none" rtlCol="0">
            <a:spAutoFit/>
          </a:bodyPr>
          <a:lstStyle/>
          <a:p>
            <a:pPr algn="r"/>
            <a:r>
              <a:rPr lang="en-MY" sz="1600" spc="600" dirty="0">
                <a:solidFill>
                  <a:srgbClr val="002060"/>
                </a:solidFill>
              </a:rPr>
              <a:t>[4/5]</a:t>
            </a:r>
          </a:p>
        </p:txBody>
      </p:sp>
      <p:sp>
        <p:nvSpPr>
          <p:cNvPr id="4" name="TextBox 3">
            <a:extLst>
              <a:ext uri="{FF2B5EF4-FFF2-40B4-BE49-F238E27FC236}">
                <a16:creationId xmlns:a16="http://schemas.microsoft.com/office/drawing/2014/main" id="{DBA680C3-CE79-C9DD-A04A-6AB89BE4E28D}"/>
              </a:ext>
            </a:extLst>
          </p:cNvPr>
          <p:cNvSpPr txBox="1"/>
          <p:nvPr/>
        </p:nvSpPr>
        <p:spPr>
          <a:xfrm>
            <a:off x="6263148" y="22119"/>
            <a:ext cx="5928852" cy="461665"/>
          </a:xfrm>
          <a:prstGeom prst="rect">
            <a:avLst/>
          </a:prstGeom>
          <a:noFill/>
          <a:ln>
            <a:noFill/>
          </a:ln>
        </p:spPr>
        <p:txBody>
          <a:bodyPr wrap="square">
            <a:spAutoFit/>
          </a:bodyPr>
          <a:lstStyle/>
          <a:p>
            <a:pPr algn="r"/>
            <a:r>
              <a:rPr lang="en-MY" sz="2400" dirty="0">
                <a:solidFill>
                  <a:srgbClr val="FF0000"/>
                </a:solidFill>
              </a:rPr>
              <a:t>How to select &amp; apply line spacing</a:t>
            </a:r>
          </a:p>
        </p:txBody>
      </p:sp>
    </p:spTree>
    <p:extLst>
      <p:ext uri="{BB962C8B-B14F-4D97-AF65-F5344CB8AC3E}">
        <p14:creationId xmlns:p14="http://schemas.microsoft.com/office/powerpoint/2010/main" val="31862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p:bldP spid="21" grpId="0"/>
      <p:bldP spid="22" grpId="0" animBg="1"/>
      <p:bldP spid="23" grpId="0"/>
      <p:bldP spid="24"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3F9E1E-B281-6779-EA2F-B1D03A62D3B5}"/>
              </a:ext>
            </a:extLst>
          </p:cNvPr>
          <p:cNvPicPr>
            <a:picLocks noChangeAspect="1"/>
          </p:cNvPicPr>
          <p:nvPr/>
        </p:nvPicPr>
        <p:blipFill>
          <a:blip r:embed="rId2"/>
          <a:stretch>
            <a:fillRect/>
          </a:stretch>
        </p:blipFill>
        <p:spPr>
          <a:xfrm>
            <a:off x="2095761" y="1619794"/>
            <a:ext cx="8000477" cy="4208231"/>
          </a:xfrm>
          <a:prstGeom prst="rect">
            <a:avLst/>
          </a:prstGeom>
        </p:spPr>
      </p:pic>
      <p:sp>
        <p:nvSpPr>
          <p:cNvPr id="3" name="Content Placeholder 2">
            <a:extLst>
              <a:ext uri="{FF2B5EF4-FFF2-40B4-BE49-F238E27FC236}">
                <a16:creationId xmlns:a16="http://schemas.microsoft.com/office/drawing/2014/main" id="{8C061CCB-B919-828F-85A2-146A0D7884C6}"/>
              </a:ext>
            </a:extLst>
          </p:cNvPr>
          <p:cNvSpPr>
            <a:spLocks noGrp="1"/>
          </p:cNvSpPr>
          <p:nvPr>
            <p:ph idx="1"/>
          </p:nvPr>
        </p:nvSpPr>
        <p:spPr>
          <a:xfrm>
            <a:off x="133350" y="949190"/>
            <a:ext cx="11925300" cy="670604"/>
          </a:xfrm>
        </p:spPr>
        <p:txBody>
          <a:bodyPr>
            <a:normAutofit/>
          </a:bodyPr>
          <a:lstStyle/>
          <a:p>
            <a:r>
              <a:rPr lang="en-MY" sz="2400" dirty="0"/>
              <a:t>Set all paragraphs to ‘</a:t>
            </a:r>
            <a:r>
              <a:rPr lang="en-MY" sz="2400" b="1" dirty="0">
                <a:solidFill>
                  <a:srgbClr val="FF0000"/>
                </a:solidFill>
              </a:rPr>
              <a:t>Justify</a:t>
            </a:r>
            <a:r>
              <a:rPr lang="en-MY" sz="2400" dirty="0"/>
              <a:t>’ so that your text is spread out evenly between the two margins. </a:t>
            </a:r>
          </a:p>
        </p:txBody>
      </p:sp>
      <p:sp>
        <p:nvSpPr>
          <p:cNvPr id="16" name="Title 1">
            <a:extLst>
              <a:ext uri="{FF2B5EF4-FFF2-40B4-BE49-F238E27FC236}">
                <a16:creationId xmlns:a16="http://schemas.microsoft.com/office/drawing/2014/main" id="{ABBF5905-F586-DFC4-1CA8-101BB7E90EAE}"/>
              </a:ext>
            </a:extLst>
          </p:cNvPr>
          <p:cNvSpPr>
            <a:spLocks noGrp="1"/>
          </p:cNvSpPr>
          <p:nvPr>
            <p:ph type="title"/>
          </p:nvPr>
        </p:nvSpPr>
        <p:spPr>
          <a:xfrm>
            <a:off x="0" y="1"/>
            <a:ext cx="10515600" cy="853440"/>
          </a:xfrm>
        </p:spPr>
        <p:txBody>
          <a:bodyPr/>
          <a:lstStyle/>
          <a:p>
            <a:r>
              <a:rPr lang="en-MY" dirty="0"/>
              <a:t>(2) Styles</a:t>
            </a:r>
          </a:p>
        </p:txBody>
      </p:sp>
      <p:sp>
        <p:nvSpPr>
          <p:cNvPr id="5" name="Oval 4">
            <a:extLst>
              <a:ext uri="{FF2B5EF4-FFF2-40B4-BE49-F238E27FC236}">
                <a16:creationId xmlns:a16="http://schemas.microsoft.com/office/drawing/2014/main" id="{6B1A4005-48C0-FC8D-4B17-F78A0B463E3B}"/>
              </a:ext>
            </a:extLst>
          </p:cNvPr>
          <p:cNvSpPr/>
          <p:nvPr/>
        </p:nvSpPr>
        <p:spPr>
          <a:xfrm>
            <a:off x="6844940" y="2309914"/>
            <a:ext cx="609600" cy="37232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Arrow: Down 5">
            <a:extLst>
              <a:ext uri="{FF2B5EF4-FFF2-40B4-BE49-F238E27FC236}">
                <a16:creationId xmlns:a16="http://schemas.microsoft.com/office/drawing/2014/main" id="{C05E50A1-A37E-CCB2-F048-9D71BF4E5F9F}"/>
              </a:ext>
            </a:extLst>
          </p:cNvPr>
          <p:cNvSpPr/>
          <p:nvPr/>
        </p:nvSpPr>
        <p:spPr>
          <a:xfrm rot="8329335">
            <a:off x="7397048" y="2546413"/>
            <a:ext cx="252548" cy="383178"/>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8" name="Straight Arrow Connector 7">
            <a:extLst>
              <a:ext uri="{FF2B5EF4-FFF2-40B4-BE49-F238E27FC236}">
                <a16:creationId xmlns:a16="http://schemas.microsoft.com/office/drawing/2014/main" id="{BE1B734C-4522-35B0-D7D6-576A53814953}"/>
              </a:ext>
            </a:extLst>
          </p:cNvPr>
          <p:cNvCxnSpPr/>
          <p:nvPr/>
        </p:nvCxnSpPr>
        <p:spPr>
          <a:xfrm>
            <a:off x="5077096" y="5756367"/>
            <a:ext cx="4680000"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81EF256-4AC6-7645-B097-22953A359D84}"/>
              </a:ext>
            </a:extLst>
          </p:cNvPr>
          <p:cNvCxnSpPr/>
          <p:nvPr/>
        </p:nvCxnSpPr>
        <p:spPr>
          <a:xfrm>
            <a:off x="9757096" y="4101737"/>
            <a:ext cx="0" cy="172628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29533B5-9DBA-3D20-AC81-11331F001A42}"/>
              </a:ext>
            </a:extLst>
          </p:cNvPr>
          <p:cNvCxnSpPr/>
          <p:nvPr/>
        </p:nvCxnSpPr>
        <p:spPr>
          <a:xfrm>
            <a:off x="5077096" y="4101737"/>
            <a:ext cx="0" cy="172628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6F84022-3E3D-97AD-A7DB-1ACD8D218C88}"/>
              </a:ext>
            </a:extLst>
          </p:cNvPr>
          <p:cNvSpPr txBox="1"/>
          <p:nvPr/>
        </p:nvSpPr>
        <p:spPr>
          <a:xfrm>
            <a:off x="2183449" y="274863"/>
            <a:ext cx="981359" cy="338554"/>
          </a:xfrm>
          <a:prstGeom prst="rect">
            <a:avLst/>
          </a:prstGeom>
          <a:noFill/>
        </p:spPr>
        <p:txBody>
          <a:bodyPr wrap="none" rtlCol="0">
            <a:spAutoFit/>
          </a:bodyPr>
          <a:lstStyle/>
          <a:p>
            <a:pPr algn="r"/>
            <a:r>
              <a:rPr lang="en-MY" sz="1600" spc="600" dirty="0">
                <a:solidFill>
                  <a:srgbClr val="002060"/>
                </a:solidFill>
              </a:rPr>
              <a:t>[5/5]</a:t>
            </a:r>
          </a:p>
        </p:txBody>
      </p:sp>
      <p:sp>
        <p:nvSpPr>
          <p:cNvPr id="2" name="TextBox 1">
            <a:extLst>
              <a:ext uri="{FF2B5EF4-FFF2-40B4-BE49-F238E27FC236}">
                <a16:creationId xmlns:a16="http://schemas.microsoft.com/office/drawing/2014/main" id="{244AD90F-3021-2082-DBD0-3600060EFF2C}"/>
              </a:ext>
            </a:extLst>
          </p:cNvPr>
          <p:cNvSpPr txBox="1"/>
          <p:nvPr/>
        </p:nvSpPr>
        <p:spPr>
          <a:xfrm>
            <a:off x="6263148" y="22119"/>
            <a:ext cx="5928852" cy="461665"/>
          </a:xfrm>
          <a:prstGeom prst="rect">
            <a:avLst/>
          </a:prstGeom>
          <a:noFill/>
          <a:ln>
            <a:noFill/>
          </a:ln>
        </p:spPr>
        <p:txBody>
          <a:bodyPr wrap="square">
            <a:spAutoFit/>
          </a:bodyPr>
          <a:lstStyle/>
          <a:p>
            <a:pPr algn="r"/>
            <a:r>
              <a:rPr lang="en-MY" sz="2400" dirty="0">
                <a:solidFill>
                  <a:srgbClr val="FF0000"/>
                </a:solidFill>
              </a:rPr>
              <a:t>Paragraph style</a:t>
            </a:r>
          </a:p>
        </p:txBody>
      </p:sp>
    </p:spTree>
    <p:extLst>
      <p:ext uri="{BB962C8B-B14F-4D97-AF65-F5344CB8AC3E}">
        <p14:creationId xmlns:p14="http://schemas.microsoft.com/office/powerpoint/2010/main" val="1095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TotalTime>
  <Words>1870</Words>
  <Application>Microsoft Office PowerPoint</Application>
  <PresentationFormat>Widescreen</PresentationFormat>
  <Paragraphs>251</Paragraphs>
  <Slides>26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Franklin Gothic Demi</vt:lpstr>
      <vt:lpstr>Google Sans</vt:lpstr>
      <vt:lpstr>Times New Roman</vt:lpstr>
      <vt:lpstr>Office Theme</vt:lpstr>
      <vt:lpstr>FYP REPORT FORMATTING WITH UTM THESIS TEMPLATE 2023</vt:lpstr>
      <vt:lpstr>PRESENTATION OUTLINE</vt:lpstr>
      <vt:lpstr>Most Important Things…</vt:lpstr>
      <vt:lpstr>Most Important Things…continued</vt:lpstr>
      <vt:lpstr>(2) Styles</vt:lpstr>
      <vt:lpstr>(2) Styles</vt:lpstr>
      <vt:lpstr>(2) Styles</vt:lpstr>
      <vt:lpstr>(2) Styles</vt:lpstr>
      <vt:lpstr>(2) Styles</vt:lpstr>
      <vt:lpstr>(3) Tables</vt:lpstr>
      <vt:lpstr>(3) Tables</vt:lpstr>
      <vt:lpstr>(3) Tables</vt:lpstr>
      <vt:lpstr>(4) Figures</vt:lpstr>
      <vt:lpstr>(4) Figures</vt:lpstr>
      <vt:lpstr>(4) Figures</vt:lpstr>
      <vt:lpstr>(4) Figures</vt:lpstr>
      <vt:lpstr>(4) Figures</vt:lpstr>
      <vt:lpstr>(4) Figures</vt:lpstr>
      <vt:lpstr>(4) Figures</vt:lpstr>
      <vt:lpstr>(5) Referencing Tool</vt:lpstr>
      <vt:lpstr>(5) Referencing Tool</vt:lpstr>
      <vt:lpstr>(5) Referencing Tool</vt:lpstr>
      <vt:lpstr>(5) Referencing Tool</vt:lpstr>
      <vt:lpstr>(5) Referencing Tool</vt:lpstr>
      <vt:lpstr>(5) Referencing Tool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FORMATTING WITH UTM THESIS TEMPLATE</dc:title>
  <dc:creator>AHMAD FAIZ BIN MOHAMMAD</dc:creator>
  <cp:lastModifiedBy>AHMAD FAIZ BIN MOHAMMAD</cp:lastModifiedBy>
  <cp:revision>136</cp:revision>
  <dcterms:created xsi:type="dcterms:W3CDTF">2023-12-06T05:13:12Z</dcterms:created>
  <dcterms:modified xsi:type="dcterms:W3CDTF">2023-12-08T07:53:19Z</dcterms:modified>
</cp:coreProperties>
</file>