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2" r:id="rId5"/>
    <p:sldId id="259" r:id="rId6"/>
    <p:sldId id="264" r:id="rId7"/>
    <p:sldId id="265" r:id="rId8"/>
    <p:sldId id="270" r:id="rId9"/>
    <p:sldId id="271" r:id="rId10"/>
    <p:sldId id="260" r:id="rId11"/>
    <p:sldId id="267" r:id="rId12"/>
    <p:sldId id="273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NBA Daily Fantasy Scores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Luther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8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3 main types of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Linear Regression with all predictors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Lasso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8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2023214"/>
            <a:ext cx="7158446" cy="385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5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neural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67748"/>
            <a:ext cx="3098683" cy="466447"/>
          </a:xfrm>
        </p:spPr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941" y="2989983"/>
            <a:ext cx="5984402" cy="24688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1" y="1960467"/>
            <a:ext cx="2796952" cy="6810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What’s happening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1" y="2741460"/>
            <a:ext cx="5213581" cy="32788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Line 1:  sequential indicates a linear stack of layers. </a:t>
            </a:r>
          </a:p>
          <a:p>
            <a:r>
              <a:rPr lang="en-US" dirty="0" smtClean="0"/>
              <a:t>Line 2:</a:t>
            </a:r>
          </a:p>
          <a:p>
            <a:pPr lvl="1"/>
            <a:r>
              <a:rPr lang="en-US" dirty="0" smtClean="0"/>
              <a:t>Creates15-neuron hidden layer from 507 input neurons</a:t>
            </a:r>
          </a:p>
          <a:p>
            <a:pPr lvl="1"/>
            <a:r>
              <a:rPr lang="en-US" dirty="0" err="1" smtClean="0"/>
              <a:t>Kernal</a:t>
            </a:r>
            <a:r>
              <a:rPr lang="en-US" dirty="0" smtClean="0"/>
              <a:t> initializer = “normal” uses a normal distribution to initialize weights.</a:t>
            </a:r>
          </a:p>
          <a:p>
            <a:pPr lvl="1"/>
            <a:r>
              <a:rPr lang="en-US" dirty="0" err="1" smtClean="0"/>
              <a:t>Relu</a:t>
            </a:r>
            <a:r>
              <a:rPr lang="en-US" dirty="0" smtClean="0"/>
              <a:t> = “rectified linear activation unit”</a:t>
            </a:r>
          </a:p>
          <a:p>
            <a:pPr lvl="1"/>
            <a:r>
              <a:rPr lang="en-US" dirty="0" smtClean="0"/>
              <a:t>L1 is an activity </a:t>
            </a:r>
            <a:r>
              <a:rPr lang="en-US" dirty="0" err="1" smtClean="0"/>
              <a:t>regularizer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Line 3: adds a 25% chance of dropping a given neuron each iteration through the data.</a:t>
            </a:r>
          </a:p>
          <a:p>
            <a:r>
              <a:rPr lang="en-US" dirty="0" smtClean="0"/>
              <a:t>Line 4:  Adds our output layer. A linear activation can be thought of as an identity activation function. </a:t>
            </a:r>
          </a:p>
          <a:p>
            <a:r>
              <a:rPr lang="en-US" dirty="0" smtClean="0"/>
              <a:t>Line 6:  .compile configures the model for training. We specify what metric we use to optimize our loss function. “</a:t>
            </a:r>
            <a:r>
              <a:rPr lang="en-US" dirty="0" err="1" smtClean="0"/>
              <a:t>adam</a:t>
            </a:r>
            <a:r>
              <a:rPr lang="en-US" dirty="0" smtClean="0"/>
              <a:t>” is a stochastic gradient-based optimization method, similar to stochastic gradient descent. </a:t>
            </a:r>
          </a:p>
          <a:p>
            <a:r>
              <a:rPr lang="en-US" dirty="0" smtClean="0"/>
              <a:t>Final line: fitting the data to our train set.</a:t>
            </a:r>
          </a:p>
          <a:p>
            <a:pPr lvl="1"/>
            <a:r>
              <a:rPr lang="en-US" dirty="0" smtClean="0"/>
              <a:t>Epochs: how many forward and backward passes we are training our model over</a:t>
            </a:r>
          </a:p>
        </p:txBody>
      </p:sp>
    </p:spTree>
    <p:extLst>
      <p:ext uri="{BB962C8B-B14F-4D97-AF65-F5344CB8AC3E}">
        <p14:creationId xmlns:p14="http://schemas.microsoft.com/office/powerpoint/2010/main" val="395652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769415" cy="40193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Linear model with all predictors was the most accurate on the test data</a:t>
            </a:r>
          </a:p>
          <a:p>
            <a:pPr lvl="1"/>
            <a:r>
              <a:rPr lang="en-US" dirty="0" smtClean="0"/>
              <a:t>MAE of 4.12 (the MAE of the lasso model was 4.14, the MAE of the best neural network model was 4.24)</a:t>
            </a:r>
          </a:p>
          <a:p>
            <a:pPr lvl="1"/>
            <a:r>
              <a:rPr lang="en-US" dirty="0" smtClean="0"/>
              <a:t>The best MAE the Stanford people got was 6.603 – take that, nerds!</a:t>
            </a:r>
          </a:p>
          <a:p>
            <a:r>
              <a:rPr lang="en-US" dirty="0" smtClean="0"/>
              <a:t>What do we make of this?</a:t>
            </a:r>
          </a:p>
          <a:p>
            <a:pPr lvl="1"/>
            <a:r>
              <a:rPr lang="en-US" dirty="0" smtClean="0"/>
              <a:t>All variables linearly related </a:t>
            </a:r>
          </a:p>
          <a:p>
            <a:pPr lvl="1"/>
            <a:r>
              <a:rPr lang="en-US" dirty="0" smtClean="0"/>
              <a:t>Hope was that the neural network would help choose weights for each lag</a:t>
            </a:r>
          </a:p>
          <a:p>
            <a:pPr lvl="1"/>
            <a:r>
              <a:rPr lang="en-US" dirty="0" smtClean="0"/>
              <a:t>For something like this, prediction accuracy is our only goal – even though the correlated predictors will bias our coefficients, we are not concerned with the coefficients – just the outcome.</a:t>
            </a:r>
          </a:p>
          <a:p>
            <a:pPr lvl="1"/>
            <a:r>
              <a:rPr lang="en-US" dirty="0" smtClean="0"/>
              <a:t>Perhaps the neural network will help with in future work when we add more complicated variables…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4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– 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17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Build program to select best lineup</a:t>
            </a:r>
          </a:p>
          <a:p>
            <a:pPr lvl="1"/>
            <a:r>
              <a:rPr lang="en-US" dirty="0" smtClean="0"/>
              <a:t>Would need to scrape cost each day from </a:t>
            </a:r>
            <a:r>
              <a:rPr lang="en-US" dirty="0" err="1" smtClean="0"/>
              <a:t>DraftKings</a:t>
            </a:r>
            <a:r>
              <a:rPr lang="en-US" dirty="0" smtClean="0"/>
              <a:t> website</a:t>
            </a:r>
          </a:p>
          <a:p>
            <a:pPr lvl="1"/>
            <a:r>
              <a:rPr lang="en-US" dirty="0" smtClean="0"/>
              <a:t>Write program to optimize lineup given each player’s cost while following positional lineup requirements</a:t>
            </a:r>
          </a:p>
          <a:p>
            <a:r>
              <a:rPr lang="en-US" dirty="0" smtClean="0"/>
              <a:t>What other data could be useful in making a model?</a:t>
            </a:r>
          </a:p>
          <a:p>
            <a:pPr lvl="1"/>
            <a:r>
              <a:rPr lang="en-US" dirty="0" smtClean="0"/>
              <a:t>If they did not play in recent game(s)– why did they not play?</a:t>
            </a:r>
          </a:p>
          <a:p>
            <a:pPr lvl="2"/>
            <a:r>
              <a:rPr lang="en-US" dirty="0" smtClean="0"/>
              <a:t>Players may play better than their averages after a day of rest</a:t>
            </a:r>
          </a:p>
          <a:p>
            <a:pPr lvl="2"/>
            <a:r>
              <a:rPr lang="en-US" dirty="0" smtClean="0"/>
              <a:t>Players may play worse than their averages after coming back from injury</a:t>
            </a:r>
          </a:p>
          <a:p>
            <a:pPr lvl="1"/>
            <a:r>
              <a:rPr lang="en-US" dirty="0" smtClean="0"/>
              <a:t>More information on player’s team</a:t>
            </a:r>
          </a:p>
          <a:p>
            <a:pPr lvl="2"/>
            <a:r>
              <a:rPr lang="en-US" dirty="0" smtClean="0"/>
              <a:t>Are they missing teammates due to injury or rest? </a:t>
            </a:r>
          </a:p>
          <a:p>
            <a:pPr lvl="3"/>
            <a:r>
              <a:rPr lang="en-US" dirty="0" smtClean="0"/>
              <a:t>If they are missing a high-scoring teammate, they may score more in his place</a:t>
            </a:r>
          </a:p>
          <a:p>
            <a:pPr lvl="1"/>
            <a:r>
              <a:rPr lang="en-US" dirty="0" smtClean="0"/>
              <a:t>More information on the opposing team</a:t>
            </a:r>
          </a:p>
          <a:p>
            <a:pPr lvl="2"/>
            <a:r>
              <a:rPr lang="en-US" dirty="0" smtClean="0"/>
              <a:t>Average defensive stats</a:t>
            </a:r>
          </a:p>
          <a:p>
            <a:pPr lvl="2"/>
            <a:r>
              <a:rPr lang="en-US" dirty="0" smtClean="0"/>
              <a:t>Available players on roster – what if opponent has injured starters or is resting players? 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07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one source where all data from NBA games can be exported to Excel</a:t>
            </a:r>
          </a:p>
          <a:p>
            <a:r>
              <a:rPr lang="en-US" dirty="0" smtClean="0"/>
              <a:t>Time to get scraping!</a:t>
            </a:r>
          </a:p>
          <a:p>
            <a:r>
              <a:rPr lang="en-US" dirty="0"/>
              <a:t>b</a:t>
            </a:r>
            <a:r>
              <a:rPr lang="en-US" dirty="0" smtClean="0"/>
              <a:t>asketball-reference.com has box score statistics for each game of a given NBA season: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94" y="3541915"/>
            <a:ext cx="6319565" cy="32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7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362" y="2015730"/>
            <a:ext cx="9603275" cy="3450613"/>
          </a:xfrm>
        </p:spPr>
        <p:txBody>
          <a:bodyPr/>
          <a:lstStyle/>
          <a:p>
            <a:r>
              <a:rPr lang="en-US" dirty="0" smtClean="0"/>
              <a:t>Clicking on “Box Score” brings you to a separate page </a:t>
            </a:r>
          </a:p>
          <a:p>
            <a:r>
              <a:rPr lang="en-US" dirty="0" smtClean="0"/>
              <a:t>There are multiple elements on the page that are important for the scraping: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1" y="3605473"/>
            <a:ext cx="2002835" cy="1178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44" y="4984341"/>
            <a:ext cx="1906361" cy="177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056" y="3605473"/>
            <a:ext cx="4285745" cy="2296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6444" y="3233204"/>
            <a:ext cx="2255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element helps grab the box scores for each team below.  We also use these to determine the opposing team for players in a given game.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93344" y="6453051"/>
            <a:ext cx="1413329" cy="169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0161" y="5424455"/>
            <a:ext cx="225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Grab the date for each game, This is important for grouping the data later on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770061" y="3143808"/>
            <a:ext cx="2255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 example of a box score for one of the teams in a game. </a:t>
            </a:r>
            <a:r>
              <a:rPr lang="en-US" sz="1200" dirty="0"/>
              <a:t> </a:t>
            </a:r>
            <a:r>
              <a:rPr lang="en-US" sz="1200" dirty="0" smtClean="0"/>
              <a:t>Using beautiful soup, this can be read into a “list of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objects.” Accessing [0] of this list will get the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itself. Then, concatenate this score and the other box score of the game for each game.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61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– basic features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 24,000 unique observations. </a:t>
            </a:r>
          </a:p>
          <a:p>
            <a:r>
              <a:rPr lang="en-US" dirty="0" smtClean="0"/>
              <a:t>506 different players. </a:t>
            </a:r>
          </a:p>
          <a:p>
            <a:r>
              <a:rPr lang="en-US" dirty="0" err="1" smtClean="0"/>
              <a:t>BeautifulSoup</a:t>
            </a:r>
            <a:r>
              <a:rPr lang="en-US" dirty="0" smtClean="0"/>
              <a:t> read the html all in as a string – so even the columns containing numbers are stored in a pandas </a:t>
            </a:r>
            <a:r>
              <a:rPr lang="en-US" dirty="0" err="1" smtClean="0"/>
              <a:t>dataframe</a:t>
            </a:r>
            <a:r>
              <a:rPr lang="en-US" dirty="0" smtClean="0"/>
              <a:t> as strings. </a:t>
            </a:r>
          </a:p>
          <a:p>
            <a:pPr lvl="1"/>
            <a:r>
              <a:rPr lang="en-US" dirty="0" smtClean="0"/>
              <a:t>Convert those to numeric </a:t>
            </a:r>
          </a:p>
          <a:p>
            <a:r>
              <a:rPr lang="en-US" dirty="0" smtClean="0"/>
              <a:t>If a player did not play, each column in that row said either “Did Not Play”, “Did Not Dress”, or “Not With Team”</a:t>
            </a:r>
          </a:p>
          <a:p>
            <a:pPr lvl="1"/>
            <a:r>
              <a:rPr lang="en-US" dirty="0" smtClean="0"/>
              <a:t>Those rows were removed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9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First, we need to calculate the fantasy points scored. </a:t>
            </a:r>
            <a:r>
              <a:rPr lang="en-US" dirty="0" err="1" smtClean="0"/>
              <a:t>DraftKings</a:t>
            </a:r>
            <a:r>
              <a:rPr lang="en-US" dirty="0" smtClean="0"/>
              <a:t> standard game scoring was used. </a:t>
            </a:r>
          </a:p>
          <a:p>
            <a:r>
              <a:rPr lang="en-US" dirty="0" smtClean="0"/>
              <a:t>What variables do we want to use as predictors?</a:t>
            </a:r>
          </a:p>
          <a:p>
            <a:pPr lvl="1"/>
            <a:r>
              <a:rPr lang="en-US" dirty="0" smtClean="0"/>
              <a:t>We need to use previous game performance – otherwise, we need to predict each statistic and then from those calculate that game’s performance</a:t>
            </a:r>
          </a:p>
          <a:p>
            <a:pPr lvl="1"/>
            <a:r>
              <a:rPr lang="en-US" dirty="0" smtClean="0"/>
              <a:t>Lagged values from previous 5 games played</a:t>
            </a:r>
          </a:p>
          <a:p>
            <a:pPr lvl="1"/>
            <a:r>
              <a:rPr lang="en-US" dirty="0" smtClean="0"/>
              <a:t>Average fantasy points scored up to that game</a:t>
            </a:r>
          </a:p>
          <a:p>
            <a:pPr lvl="1"/>
            <a:r>
              <a:rPr lang="en-US" dirty="0" smtClean="0"/>
              <a:t>Opposing team</a:t>
            </a:r>
          </a:p>
          <a:p>
            <a:r>
              <a:rPr lang="en-US" dirty="0" smtClean="0"/>
              <a:t>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37716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convert date as a string to a </a:t>
            </a:r>
            <a:r>
              <a:rPr lang="en-US" dirty="0" err="1" smtClean="0"/>
              <a:t>datetime</a:t>
            </a:r>
            <a:r>
              <a:rPr lang="en-US" dirty="0" smtClean="0"/>
              <a:t> object</a:t>
            </a:r>
            <a:r>
              <a:rPr lang="en-US" dirty="0"/>
              <a:t> </a:t>
            </a:r>
            <a:r>
              <a:rPr lang="en-US" dirty="0" smtClean="0"/>
              <a:t>for grouping purposes</a:t>
            </a:r>
          </a:p>
          <a:p>
            <a:r>
              <a:rPr lang="en-US" dirty="0" smtClean="0"/>
              <a:t>Then, group the </a:t>
            </a:r>
            <a:r>
              <a:rPr lang="en-US" dirty="0" err="1" smtClean="0"/>
              <a:t>dataframe</a:t>
            </a:r>
            <a:r>
              <a:rPr lang="en-US" dirty="0" smtClean="0"/>
              <a:t> by unique players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45" y="3321020"/>
            <a:ext cx="9097741" cy="24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fantasy points scored going into current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logic:</a:t>
            </a:r>
          </a:p>
          <a:p>
            <a:pPr lvl="1"/>
            <a:r>
              <a:rPr lang="en-US" dirty="0" smtClean="0"/>
              <a:t>First create a function to count games played for each player</a:t>
            </a:r>
          </a:p>
          <a:p>
            <a:pPr lvl="1"/>
            <a:r>
              <a:rPr lang="en-US" dirty="0" smtClean="0"/>
              <a:t>Calculate running total of points for </a:t>
            </a:r>
            <a:r>
              <a:rPr lang="en-US" smtClean="0"/>
              <a:t>each player</a:t>
            </a:r>
            <a:endParaRPr lang="en-US" dirty="0" smtClean="0"/>
          </a:p>
          <a:p>
            <a:pPr lvl="1"/>
            <a:r>
              <a:rPr lang="en-US" dirty="0" smtClean="0"/>
              <a:t>Divide that by games played</a:t>
            </a:r>
          </a:p>
          <a:p>
            <a:pPr lvl="1"/>
            <a:r>
              <a:rPr lang="en-US" dirty="0" smtClean="0"/>
              <a:t>Shift column down one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8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lagged values and moving averages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Running sum of points by player</a:t>
            </a:r>
          </a:p>
          <a:p>
            <a:endParaRPr lang="en-US" dirty="0"/>
          </a:p>
          <a:p>
            <a:r>
              <a:rPr lang="en-US" dirty="0" smtClean="0"/>
              <a:t>Now, all that needs to be done is to divide this cumulative sum column by the games counter column, and shift it down one using .shift(1)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6" y="2572429"/>
            <a:ext cx="6289167" cy="18247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Games counter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82" y="2455817"/>
            <a:ext cx="49106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3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Visuals on the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2101948"/>
            <a:ext cx="5562463" cy="3841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292" y="1853754"/>
            <a:ext cx="3230202" cy="2429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596" y="4376057"/>
            <a:ext cx="3119434" cy="23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126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3298</TotalTime>
  <Words>900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Predicting NBA Daily Fantasy Scores</vt:lpstr>
      <vt:lpstr>Getting the data</vt:lpstr>
      <vt:lpstr>Scraping data</vt:lpstr>
      <vt:lpstr>The data – basic features And cleaning</vt:lpstr>
      <vt:lpstr>Feature creation</vt:lpstr>
      <vt:lpstr>Lagged Values</vt:lpstr>
      <vt:lpstr>Average fantasy points scored going into current game</vt:lpstr>
      <vt:lpstr>Creating lagged values and moving averages</vt:lpstr>
      <vt:lpstr>Some Visuals on the data</vt:lpstr>
      <vt:lpstr>Model building</vt:lpstr>
      <vt:lpstr>Neural network overview</vt:lpstr>
      <vt:lpstr>My neural network</vt:lpstr>
      <vt:lpstr>The winning model</vt:lpstr>
      <vt:lpstr>Future work – applying the model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Daily Fantasy Scores</dc:title>
  <dc:creator>Michael Luther</dc:creator>
  <cp:lastModifiedBy>Michael Luther</cp:lastModifiedBy>
  <cp:revision>61</cp:revision>
  <dcterms:created xsi:type="dcterms:W3CDTF">2019-12-13T21:02:34Z</dcterms:created>
  <dcterms:modified xsi:type="dcterms:W3CDTF">2020-01-09T01:01:36Z</dcterms:modified>
</cp:coreProperties>
</file>