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7A5D4-8D08-406F-A8ED-16920E774496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A78D7-2F83-4D21-8DFB-D7DB365B7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837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7A5D4-8D08-406F-A8ED-16920E774496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A78D7-2F83-4D21-8DFB-D7DB365B7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562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7A5D4-8D08-406F-A8ED-16920E774496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A78D7-2F83-4D21-8DFB-D7DB365B7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060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7A5D4-8D08-406F-A8ED-16920E774496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A78D7-2F83-4D21-8DFB-D7DB365B7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532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7A5D4-8D08-406F-A8ED-16920E774496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A78D7-2F83-4D21-8DFB-D7DB365B7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707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7A5D4-8D08-406F-A8ED-16920E774496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A78D7-2F83-4D21-8DFB-D7DB365B7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357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7A5D4-8D08-406F-A8ED-16920E774496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A78D7-2F83-4D21-8DFB-D7DB365B7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850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7A5D4-8D08-406F-A8ED-16920E774496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A78D7-2F83-4D21-8DFB-D7DB365B7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06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7A5D4-8D08-406F-A8ED-16920E774496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A78D7-2F83-4D21-8DFB-D7DB365B7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28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7A5D4-8D08-406F-A8ED-16920E774496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A78D7-2F83-4D21-8DFB-D7DB365B7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317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7A5D4-8D08-406F-A8ED-16920E774496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A78D7-2F83-4D21-8DFB-D7DB365B7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643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D7A5D4-8D08-406F-A8ED-16920E774496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8A78D7-2F83-4D21-8DFB-D7DB365B7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569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tankertrackers.com/report/sanctioned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mailto:oilBandit@x.com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Dark Fleet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Presented by Matthew </a:t>
            </a:r>
            <a:r>
              <a:rPr lang="en-US" dirty="0" err="1" smtClean="0"/>
              <a:t>McCarroll</a:t>
            </a:r>
            <a:endParaRPr lang="en-US" dirty="0" smtClean="0"/>
          </a:p>
          <a:p>
            <a:r>
              <a:rPr lang="en-US" dirty="0" smtClean="0"/>
              <a:t>August 2025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5276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Dark Fleet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>
            <a:normAutofit/>
          </a:bodyPr>
          <a:lstStyle/>
          <a:p>
            <a:r>
              <a:rPr lang="en-US" sz="1800" dirty="0" smtClean="0"/>
              <a:t>Normal distribution of build year</a:t>
            </a:r>
          </a:p>
          <a:p>
            <a:r>
              <a:rPr lang="en-US" sz="1800" dirty="0" smtClean="0"/>
              <a:t>~ 20 years average sanction vessel age</a:t>
            </a:r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" y="2221992"/>
            <a:ext cx="8961120" cy="448056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83093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Dark Fleet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>
            <a:normAutofit/>
          </a:bodyPr>
          <a:lstStyle/>
          <a:p>
            <a:r>
              <a:rPr lang="en-US" sz="1800" dirty="0" smtClean="0"/>
              <a:t>Normal distribution of build year</a:t>
            </a:r>
          </a:p>
          <a:p>
            <a:r>
              <a:rPr lang="en-US" sz="1800" dirty="0" smtClean="0"/>
              <a:t>~ 20 years average sanction vessel age</a:t>
            </a:r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" y="2225040"/>
            <a:ext cx="8961120" cy="448056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83093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Dark </a:t>
            </a:r>
            <a:r>
              <a:rPr lang="en-US" dirty="0"/>
              <a:t>F</a:t>
            </a:r>
            <a:r>
              <a:rPr lang="en-US" dirty="0" smtClean="0"/>
              <a:t>leet Data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TankerTrackers</a:t>
            </a:r>
            <a:r>
              <a:rPr lang="en-US" dirty="0" smtClean="0"/>
              <a:t> provides free data detailing sanctioned dark fleet vessels</a:t>
            </a:r>
          </a:p>
          <a:p>
            <a:r>
              <a:rPr lang="en-US" dirty="0" err="1" smtClean="0"/>
              <a:t>Api</a:t>
            </a:r>
            <a:r>
              <a:rPr lang="en-US" dirty="0" smtClean="0"/>
              <a:t> allows instant updates, although website gives class size while the </a:t>
            </a:r>
            <a:r>
              <a:rPr lang="en-US" dirty="0" err="1" smtClean="0"/>
              <a:t>api</a:t>
            </a:r>
            <a:r>
              <a:rPr lang="en-US" dirty="0" smtClean="0"/>
              <a:t> does not</a:t>
            </a:r>
          </a:p>
          <a:p>
            <a:r>
              <a:rPr lang="en-US" dirty="0" smtClean="0">
                <a:hlinkClick r:id="rId2"/>
              </a:rPr>
              <a:t>https://tankertrackers.com/report/sanctioned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816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Dark Fleet Data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Vessel </a:t>
            </a:r>
            <a:r>
              <a:rPr lang="en-US" dirty="0" err="1" smtClean="0"/>
              <a:t>imo</a:t>
            </a:r>
            <a:r>
              <a:rPr lang="en-US" dirty="0" smtClean="0"/>
              <a:t> was used to </a:t>
            </a:r>
            <a:r>
              <a:rPr lang="en-US" dirty="0" err="1" smtClean="0"/>
              <a:t>webscrape</a:t>
            </a:r>
            <a:r>
              <a:rPr lang="en-US" dirty="0" smtClean="0"/>
              <a:t> for build year and DWT</a:t>
            </a:r>
          </a:p>
          <a:p>
            <a:r>
              <a:rPr lang="en-US" dirty="0" smtClean="0"/>
              <a:t>Build year cross checked from datasheet provided by </a:t>
            </a:r>
            <a:r>
              <a:rPr lang="en-US" dirty="0" smtClean="0">
                <a:hlinkClick r:id="rId2"/>
              </a:rPr>
              <a:t>oilBandit@x.com</a:t>
            </a:r>
            <a:endParaRPr lang="en-US" dirty="0" smtClean="0"/>
          </a:p>
          <a:p>
            <a:r>
              <a:rPr lang="en-US" dirty="0" smtClean="0"/>
              <a:t>At time of analysis, collected </a:t>
            </a:r>
            <a:r>
              <a:rPr lang="en-US" dirty="0" smtClean="0"/>
              <a:t>dead weight ton (DWT), </a:t>
            </a:r>
            <a:r>
              <a:rPr lang="en-US" dirty="0" smtClean="0"/>
              <a:t>build year, and class size for 1204 sanctioned vessels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798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Dark Fleet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8229600" cy="45259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Approximately half of sanctioned vessels are  oil tankers  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01" t="6117" r="2612" b="22651"/>
          <a:stretch/>
        </p:blipFill>
        <p:spPr>
          <a:xfrm>
            <a:off x="1466393" y="1762659"/>
            <a:ext cx="6296558" cy="480791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98386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Dark Fleet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Vessel class size </a:t>
            </a:r>
            <a:r>
              <a:rPr lang="en-US" dirty="0" smtClean="0"/>
              <a:t>identified </a:t>
            </a:r>
            <a:r>
              <a:rPr lang="en-US" dirty="0" smtClean="0"/>
              <a:t>by DWT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3063240"/>
            <a:ext cx="8915400" cy="356616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46073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Dark Fleet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>
            <a:normAutofit/>
          </a:bodyPr>
          <a:lstStyle/>
          <a:p>
            <a:r>
              <a:rPr lang="en-US" sz="1800" dirty="0" smtClean="0"/>
              <a:t>Normal distribution of build year</a:t>
            </a:r>
          </a:p>
          <a:p>
            <a:r>
              <a:rPr lang="en-US" sz="1800" dirty="0" smtClean="0"/>
              <a:t>~ 20 years average sanction vessel age</a:t>
            </a:r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2286000"/>
            <a:ext cx="6858000" cy="4572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07200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Dark Fleet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3539490" cy="4525963"/>
          </a:xfrm>
        </p:spPr>
        <p:txBody>
          <a:bodyPr>
            <a:normAutofit/>
          </a:bodyPr>
          <a:lstStyle/>
          <a:p>
            <a:r>
              <a:rPr lang="en-US" sz="1800" dirty="0" smtClean="0"/>
              <a:t>Normal distribution of build year</a:t>
            </a:r>
          </a:p>
          <a:p>
            <a:r>
              <a:rPr lang="en-US" sz="1800" dirty="0" smtClean="0"/>
              <a:t>~ 20 years average sanction vessel age</a:t>
            </a:r>
            <a:endParaRPr lang="en-US" sz="1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6690" y="1405890"/>
            <a:ext cx="5071110" cy="507111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51098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Dark Fleet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>
            <a:normAutofit/>
          </a:bodyPr>
          <a:lstStyle/>
          <a:p>
            <a:r>
              <a:rPr lang="en-US" sz="1800" dirty="0" smtClean="0"/>
              <a:t>Normal distribution of build year</a:t>
            </a:r>
          </a:p>
          <a:p>
            <a:r>
              <a:rPr lang="en-US" sz="1800" dirty="0" smtClean="0"/>
              <a:t>~ 20 years average sanction vessel age</a:t>
            </a:r>
            <a:endParaRPr lang="en-US" sz="1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2788920"/>
            <a:ext cx="8915400" cy="356616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51098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Dark Fleet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>
            <a:normAutofit/>
          </a:bodyPr>
          <a:lstStyle/>
          <a:p>
            <a:r>
              <a:rPr lang="en-US" sz="1800" dirty="0" smtClean="0"/>
              <a:t>Normal distribution of build year</a:t>
            </a:r>
          </a:p>
          <a:p>
            <a:r>
              <a:rPr lang="en-US" sz="1800" dirty="0" smtClean="0"/>
              <a:t>~ 20 years average sanction vessel age</a:t>
            </a:r>
            <a:endParaRPr lang="en-US" sz="1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2209800"/>
            <a:ext cx="6858000" cy="4572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51098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196</Words>
  <Application>Microsoft Office PowerPoint</Application>
  <PresentationFormat>On-screen Show (4:3)</PresentationFormat>
  <Paragraphs>33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Dark Fleet Analysis</vt:lpstr>
      <vt:lpstr>Dark Fleet Data</vt:lpstr>
      <vt:lpstr>Dark Fleet Data Cont.</vt:lpstr>
      <vt:lpstr>Dark Fleet Overview</vt:lpstr>
      <vt:lpstr>Dark Fleet Overview</vt:lpstr>
      <vt:lpstr>Dark Fleet Overview</vt:lpstr>
      <vt:lpstr>Dark Fleet Overview</vt:lpstr>
      <vt:lpstr>Dark Fleet Overview</vt:lpstr>
      <vt:lpstr>Dark Fleet Overview</vt:lpstr>
      <vt:lpstr>Dark Fleet Overview</vt:lpstr>
      <vt:lpstr>Dark Fleet Overview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Dark Fleet Analysis</dc:title>
  <dc:creator>Matthew M</dc:creator>
  <cp:lastModifiedBy>Matthew M</cp:lastModifiedBy>
  <cp:revision>8</cp:revision>
  <dcterms:created xsi:type="dcterms:W3CDTF">2025-08-26T02:22:42Z</dcterms:created>
  <dcterms:modified xsi:type="dcterms:W3CDTF">2025-08-27T02:57:36Z</dcterms:modified>
</cp:coreProperties>
</file>