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7" r:id="rId2"/>
    <p:sldId id="258" r:id="rId3"/>
    <p:sldId id="264" r:id="rId4"/>
    <p:sldId id="265" r:id="rId5"/>
    <p:sldId id="280" r:id="rId6"/>
    <p:sldId id="297" r:id="rId7"/>
    <p:sldId id="281" r:id="rId8"/>
    <p:sldId id="298" r:id="rId9"/>
    <p:sldId id="261" r:id="rId10"/>
    <p:sldId id="266" r:id="rId11"/>
    <p:sldId id="282" r:id="rId12"/>
    <p:sldId id="262" r:id="rId13"/>
    <p:sldId id="267" r:id="rId14"/>
    <p:sldId id="268" r:id="rId15"/>
    <p:sldId id="269" r:id="rId16"/>
    <p:sldId id="270" r:id="rId17"/>
    <p:sldId id="272" r:id="rId18"/>
    <p:sldId id="273" r:id="rId19"/>
    <p:sldId id="271" r:id="rId20"/>
    <p:sldId id="274" r:id="rId21"/>
    <p:sldId id="275" r:id="rId22"/>
    <p:sldId id="276" r:id="rId23"/>
    <p:sldId id="277" r:id="rId24"/>
    <p:sldId id="293" r:id="rId25"/>
    <p:sldId id="294" r:id="rId26"/>
    <p:sldId id="295" r:id="rId27"/>
    <p:sldId id="296" r:id="rId28"/>
    <p:sldId id="278" r:id="rId29"/>
    <p:sldId id="279" r:id="rId30"/>
    <p:sldId id="283" r:id="rId31"/>
    <p:sldId id="284" r:id="rId32"/>
    <p:sldId id="285" r:id="rId33"/>
    <p:sldId id="286" r:id="rId34"/>
    <p:sldId id="287" r:id="rId35"/>
    <p:sldId id="288" r:id="rId36"/>
    <p:sldId id="289" r:id="rId37"/>
    <p:sldId id="290" r:id="rId38"/>
    <p:sldId id="291" r:id="rId39"/>
    <p:sldId id="292" r:id="rId40"/>
    <p:sldId id="25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32"/>
    <p:restoredTop sz="92175"/>
  </p:normalViewPr>
  <p:slideViewPr>
    <p:cSldViewPr snapToGrid="0" snapToObjects="1">
      <p:cViewPr>
        <p:scale>
          <a:sx n="92" d="100"/>
          <a:sy n="92" d="100"/>
        </p:scale>
        <p:origin x="1368"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deploy_joe/OneDrive/GA/excel-bootcamp/GLD%20vs%20S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S&amp;P500 vs. Apple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xVal>
            <c:numRef>
              <c:f>Data!$B$2:$B$53</c:f>
              <c:numCache>
                <c:formatCode>0.00%</c:formatCode>
                <c:ptCount val="52"/>
                <c:pt idx="0">
                  <c:v>0.0159425324135312</c:v>
                </c:pt>
                <c:pt idx="1">
                  <c:v>0.00878886798040824</c:v>
                </c:pt>
                <c:pt idx="2">
                  <c:v>0.0201890541822476</c:v>
                </c:pt>
                <c:pt idx="3">
                  <c:v>0.000721964077549655</c:v>
                </c:pt>
                <c:pt idx="4">
                  <c:v>0.021472099500825</c:v>
                </c:pt>
                <c:pt idx="5">
                  <c:v>-0.00168183582957975</c:v>
                </c:pt>
                <c:pt idx="6">
                  <c:v>0.0137508777609835</c:v>
                </c:pt>
                <c:pt idx="7">
                  <c:v>0.00330770350385606</c:v>
                </c:pt>
                <c:pt idx="8">
                  <c:v>0.00284422408842816</c:v>
                </c:pt>
                <c:pt idx="9">
                  <c:v>0.000904944414976785</c:v>
                </c:pt>
                <c:pt idx="10">
                  <c:v>0.0240008061087617</c:v>
                </c:pt>
                <c:pt idx="11">
                  <c:v>-0.00504056356233164</c:v>
                </c:pt>
                <c:pt idx="12">
                  <c:v>0.00809819152047036</c:v>
                </c:pt>
                <c:pt idx="13">
                  <c:v>-0.00740414207199783</c:v>
                </c:pt>
                <c:pt idx="14">
                  <c:v>-0.0200993639251426</c:v>
                </c:pt>
                <c:pt idx="15">
                  <c:v>0.00601721117475353</c:v>
                </c:pt>
                <c:pt idx="16">
                  <c:v>0.0178516471903893</c:v>
                </c:pt>
                <c:pt idx="17">
                  <c:v>-0.0247157715633611</c:v>
                </c:pt>
                <c:pt idx="18">
                  <c:v>-0.0115410336674637</c:v>
                </c:pt>
                <c:pt idx="19">
                  <c:v>-0.0439319910974057</c:v>
                </c:pt>
                <c:pt idx="20">
                  <c:v>0.0172982912995466</c:v>
                </c:pt>
                <c:pt idx="21">
                  <c:v>-0.0306512018221695</c:v>
                </c:pt>
                <c:pt idx="22">
                  <c:v>0.0365827942584495</c:v>
                </c:pt>
                <c:pt idx="23">
                  <c:v>0.0128763255531821</c:v>
                </c:pt>
                <c:pt idx="24">
                  <c:v>-0.00584050116830953</c:v>
                </c:pt>
                <c:pt idx="25">
                  <c:v>0.0201254021168486</c:v>
                </c:pt>
                <c:pt idx="26">
                  <c:v>-0.00550641105093259</c:v>
                </c:pt>
                <c:pt idx="27">
                  <c:v>0.00154898130150175</c:v>
                </c:pt>
                <c:pt idx="28">
                  <c:v>0.00432442647259944</c:v>
                </c:pt>
                <c:pt idx="29">
                  <c:v>0.0169615836583896</c:v>
                </c:pt>
                <c:pt idx="30">
                  <c:v>0.0036154683310451</c:v>
                </c:pt>
                <c:pt idx="31">
                  <c:v>0.0106406043889129</c:v>
                </c:pt>
                <c:pt idx="32">
                  <c:v>0.00870392849162417</c:v>
                </c:pt>
                <c:pt idx="33">
                  <c:v>-0.00496945485788333</c:v>
                </c:pt>
                <c:pt idx="34">
                  <c:v>-0.00322957575816417</c:v>
                </c:pt>
                <c:pt idx="35">
                  <c:v>0.0220363988205818</c:v>
                </c:pt>
                <c:pt idx="36">
                  <c:v>0.0191830767328641</c:v>
                </c:pt>
                <c:pt idx="37">
                  <c:v>-0.00384153149188206</c:v>
                </c:pt>
                <c:pt idx="38">
                  <c:v>-0.0134308870113632</c:v>
                </c:pt>
                <c:pt idx="39">
                  <c:v>0.0139649360744075</c:v>
                </c:pt>
                <c:pt idx="40">
                  <c:v>-0.0223852753777194</c:v>
                </c:pt>
                <c:pt idx="41">
                  <c:v>0.00321478517684073</c:v>
                </c:pt>
                <c:pt idx="42">
                  <c:v>-0.01493808378072</c:v>
                </c:pt>
                <c:pt idx="43">
                  <c:v>0.00159935493764975</c:v>
                </c:pt>
                <c:pt idx="44">
                  <c:v>-0.0245892025788646</c:v>
                </c:pt>
                <c:pt idx="45">
                  <c:v>-0.0145783370482583</c:v>
                </c:pt>
                <c:pt idx="46">
                  <c:v>0.035590225170553</c:v>
                </c:pt>
                <c:pt idx="47">
                  <c:v>0.00497642010527209</c:v>
                </c:pt>
                <c:pt idx="48">
                  <c:v>0.00133368635804746</c:v>
                </c:pt>
                <c:pt idx="49">
                  <c:v>-0.00317129854540209</c:v>
                </c:pt>
                <c:pt idx="50">
                  <c:v>0.011653840226253</c:v>
                </c:pt>
                <c:pt idx="51">
                  <c:v>-0.00846138639044095</c:v>
                </c:pt>
              </c:numCache>
            </c:numRef>
          </c:xVal>
          <c:yVal>
            <c:numRef>
              <c:f>Data!$C$2:$C$53</c:f>
              <c:numCache>
                <c:formatCode>0.00%</c:formatCode>
                <c:ptCount val="52"/>
                <c:pt idx="0">
                  <c:v>0.042048822368571</c:v>
                </c:pt>
                <c:pt idx="1">
                  <c:v>-0.00615725660211695</c:v>
                </c:pt>
                <c:pt idx="2">
                  <c:v>0.00117688044230558</c:v>
                </c:pt>
                <c:pt idx="3">
                  <c:v>0.0622104412017394</c:v>
                </c:pt>
                <c:pt idx="4">
                  <c:v>0.027344106610998</c:v>
                </c:pt>
                <c:pt idx="5">
                  <c:v>0.07084499863638</c:v>
                </c:pt>
                <c:pt idx="6">
                  <c:v>0.0174714105885192</c:v>
                </c:pt>
                <c:pt idx="7">
                  <c:v>0.0396108937423045</c:v>
                </c:pt>
                <c:pt idx="8">
                  <c:v>0.0426642161718558</c:v>
                </c:pt>
                <c:pt idx="9">
                  <c:v>-1.85056673611654E-5</c:v>
                </c:pt>
                <c:pt idx="10">
                  <c:v>0.0714978892988247</c:v>
                </c:pt>
                <c:pt idx="11">
                  <c:v>0.0177255712470921</c:v>
                </c:pt>
                <c:pt idx="12">
                  <c:v>0.00585621088547479</c:v>
                </c:pt>
                <c:pt idx="13">
                  <c:v>0.0553656279176358</c:v>
                </c:pt>
                <c:pt idx="14">
                  <c:v>-0.0459364148012877</c:v>
                </c:pt>
                <c:pt idx="15">
                  <c:v>-0.0547471953203559</c:v>
                </c:pt>
                <c:pt idx="16">
                  <c:v>0.0510564455501504</c:v>
                </c:pt>
                <c:pt idx="17">
                  <c:v>-0.064653414496025</c:v>
                </c:pt>
                <c:pt idx="18">
                  <c:v>0.0025846947071628</c:v>
                </c:pt>
                <c:pt idx="19">
                  <c:v>-0.0662537751994584</c:v>
                </c:pt>
                <c:pt idx="20">
                  <c:v>0.0584257367269632</c:v>
                </c:pt>
                <c:pt idx="21">
                  <c:v>-0.00231724836263366</c:v>
                </c:pt>
                <c:pt idx="22">
                  <c:v>0.033876973248166</c:v>
                </c:pt>
                <c:pt idx="23">
                  <c:v>-0.0107141697300506</c:v>
                </c:pt>
                <c:pt idx="24">
                  <c:v>0.01378658207933</c:v>
                </c:pt>
                <c:pt idx="25">
                  <c:v>0.00325304827293918</c:v>
                </c:pt>
                <c:pt idx="26">
                  <c:v>0.0367852498652638</c:v>
                </c:pt>
                <c:pt idx="27">
                  <c:v>-0.0015164268563853</c:v>
                </c:pt>
                <c:pt idx="28">
                  <c:v>-0.00110126656772506</c:v>
                </c:pt>
                <c:pt idx="29">
                  <c:v>-0.0321828638052444</c:v>
                </c:pt>
                <c:pt idx="30">
                  <c:v>0.0508725234738568</c:v>
                </c:pt>
                <c:pt idx="31">
                  <c:v>0.0139773662280249</c:v>
                </c:pt>
                <c:pt idx="32">
                  <c:v>0.0416031135759555</c:v>
                </c:pt>
                <c:pt idx="33">
                  <c:v>0.0230444713701111</c:v>
                </c:pt>
                <c:pt idx="34">
                  <c:v>0.00305500759375495</c:v>
                </c:pt>
                <c:pt idx="35">
                  <c:v>0.0225902990138978</c:v>
                </c:pt>
                <c:pt idx="36">
                  <c:v>0.0158041795777407</c:v>
                </c:pt>
                <c:pt idx="37">
                  <c:v>0.0126639719980505</c:v>
                </c:pt>
                <c:pt idx="38">
                  <c:v>-0.0482687119958311</c:v>
                </c:pt>
                <c:pt idx="39">
                  <c:v>-0.0219999890558435</c:v>
                </c:pt>
                <c:pt idx="40">
                  <c:v>-0.0356802989888278</c:v>
                </c:pt>
                <c:pt idx="41">
                  <c:v>-0.0320631718994609</c:v>
                </c:pt>
                <c:pt idx="42">
                  <c:v>-0.00963328424260231</c:v>
                </c:pt>
                <c:pt idx="43">
                  <c:v>-0.0460678854089371</c:v>
                </c:pt>
                <c:pt idx="44">
                  <c:v>-0.0483844503905807</c:v>
                </c:pt>
                <c:pt idx="45">
                  <c:v>-0.0360684462492191</c:v>
                </c:pt>
                <c:pt idx="46">
                  <c:v>0.0797744438636314</c:v>
                </c:pt>
                <c:pt idx="47">
                  <c:v>0.0238258819676355</c:v>
                </c:pt>
                <c:pt idx="48">
                  <c:v>-0.0931000078510408</c:v>
                </c:pt>
                <c:pt idx="49">
                  <c:v>-0.0449914811373361</c:v>
                </c:pt>
                <c:pt idx="50">
                  <c:v>0.0185406430426242</c:v>
                </c:pt>
                <c:pt idx="51">
                  <c:v>-0.0189330384252414</c:v>
                </c:pt>
              </c:numCache>
            </c:numRef>
          </c:yVal>
          <c:smooth val="0"/>
        </c:ser>
        <c:dLbls>
          <c:showLegendKey val="0"/>
          <c:showVal val="0"/>
          <c:showCatName val="0"/>
          <c:showSerName val="0"/>
          <c:showPercent val="0"/>
          <c:showBubbleSize val="0"/>
        </c:dLbls>
        <c:axId val="2135991968"/>
        <c:axId val="-2080977072"/>
      </c:scatterChart>
      <c:valAx>
        <c:axId val="213599196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S&amp;P500</a:t>
                </a:r>
              </a:p>
            </c:rich>
          </c:tx>
          <c:layout>
            <c:manualLayout>
              <c:xMode val="edge"/>
              <c:yMode val="edge"/>
              <c:x val="0.45581605424322"/>
              <c:y val="0.911579880516221"/>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80977072"/>
        <c:crosses val="autoZero"/>
        <c:crossBetween val="midCat"/>
      </c:valAx>
      <c:valAx>
        <c:axId val="-208097707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dirty="0"/>
                  <a:t>AAPL</a:t>
                </a:r>
              </a:p>
            </c:rich>
          </c:tx>
          <c:layout>
            <c:manualLayout>
              <c:xMode val="edge"/>
              <c:yMode val="edge"/>
              <c:x val="0.0166666666666667"/>
              <c:y val="0.477352525585301"/>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35991968"/>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4E7BF-92DB-DD45-A6A7-1A30E455F5BA}" type="datetimeFigureOut">
              <a:rPr lang="en-US" smtClean="0"/>
              <a:t>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F2E3D-0F8A-F44F-ACE7-FE4263BE61A0}" type="slidenum">
              <a:rPr lang="en-US" smtClean="0"/>
              <a:t>‹#›</a:t>
            </a:fld>
            <a:endParaRPr lang="en-US"/>
          </a:p>
        </p:txBody>
      </p:sp>
    </p:spTree>
    <p:extLst>
      <p:ext uri="{BB962C8B-B14F-4D97-AF65-F5344CB8AC3E}">
        <p14:creationId xmlns:p14="http://schemas.microsoft.com/office/powerpoint/2010/main" val="113110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788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4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476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6543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6251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304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9692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2025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55B73D-903A-314C-A6BE-1E24661B74F9}"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4E4F-64CE-684F-9E6E-87F80D0CAF6B}" type="slidenum">
              <a:rPr lang="en-US" smtClean="0"/>
              <a:t>‹#›</a:t>
            </a:fld>
            <a:endParaRPr lang="en-US"/>
          </a:p>
        </p:txBody>
      </p:sp>
    </p:spTree>
    <p:extLst>
      <p:ext uri="{BB962C8B-B14F-4D97-AF65-F5344CB8AC3E}">
        <p14:creationId xmlns:p14="http://schemas.microsoft.com/office/powerpoint/2010/main" val="71827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5B73D-903A-314C-A6BE-1E24661B74F9}"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4E4F-64CE-684F-9E6E-87F80D0CAF6B}" type="slidenum">
              <a:rPr lang="en-US" smtClean="0"/>
              <a:t>‹#›</a:t>
            </a:fld>
            <a:endParaRPr lang="en-US"/>
          </a:p>
        </p:txBody>
      </p:sp>
    </p:spTree>
    <p:extLst>
      <p:ext uri="{BB962C8B-B14F-4D97-AF65-F5344CB8AC3E}">
        <p14:creationId xmlns:p14="http://schemas.microsoft.com/office/powerpoint/2010/main" val="160237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5B73D-903A-314C-A6BE-1E24661B74F9}"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4E4F-64CE-684F-9E6E-87F80D0CAF6B}" type="slidenum">
              <a:rPr lang="en-US" smtClean="0"/>
              <a:t>‹#›</a:t>
            </a:fld>
            <a:endParaRPr lang="en-US"/>
          </a:p>
        </p:txBody>
      </p:sp>
    </p:spTree>
    <p:extLst>
      <p:ext uri="{BB962C8B-B14F-4D97-AF65-F5344CB8AC3E}">
        <p14:creationId xmlns:p14="http://schemas.microsoft.com/office/powerpoint/2010/main" val="167056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9"/>
        <p:cNvGrpSpPr/>
        <p:nvPr/>
      </p:nvGrpSpPr>
      <p:grpSpPr>
        <a:xfrm>
          <a:off x="0" y="0"/>
          <a:ext cx="0" cy="0"/>
          <a:chOff x="0" y="0"/>
          <a:chExt cx="0" cy="0"/>
        </a:xfrm>
      </p:grpSpPr>
      <p:cxnSp>
        <p:nvCxnSpPr>
          <p:cNvPr id="10" name="Shape 10"/>
          <p:cNvCxnSpPr/>
          <p:nvPr/>
        </p:nvCxnSpPr>
        <p:spPr>
          <a:xfrm>
            <a:off x="595313" y="596348"/>
            <a:ext cx="11001375" cy="10"/>
          </a:xfrm>
          <a:prstGeom prst="straightConnector1">
            <a:avLst/>
          </a:prstGeom>
          <a:noFill/>
          <a:ln w="12700" cap="flat" cmpd="sng">
            <a:solidFill>
              <a:srgbClr val="FFFFFF"/>
            </a:solidFill>
            <a:prstDash val="solid"/>
            <a:miter/>
            <a:headEnd type="none" w="med" len="med"/>
            <a:tailEnd type="none" w="med" len="med"/>
          </a:ln>
        </p:spPr>
      </p:cxnSp>
      <p:cxnSp>
        <p:nvCxnSpPr>
          <p:cNvPr id="11" name="Shape 11"/>
          <p:cNvCxnSpPr/>
          <p:nvPr/>
        </p:nvCxnSpPr>
        <p:spPr>
          <a:xfrm>
            <a:off x="595313" y="1144988"/>
            <a:ext cx="11001375" cy="10"/>
          </a:xfrm>
          <a:prstGeom prst="straightConnector1">
            <a:avLst/>
          </a:prstGeom>
          <a:noFill/>
          <a:ln w="12700" cap="flat" cmpd="sng">
            <a:solidFill>
              <a:srgbClr val="FFFFFF"/>
            </a:solidFill>
            <a:prstDash val="solid"/>
            <a:miter/>
            <a:headEnd type="none" w="med" len="med"/>
            <a:tailEnd type="none" w="med" len="med"/>
          </a:ln>
        </p:spPr>
      </p:cxnSp>
      <p:pic>
        <p:nvPicPr>
          <p:cNvPr id="12" name="Shape 12" descr="GA_primary_horiz_rev.png"/>
          <p:cNvPicPr preferRelativeResize="0"/>
          <p:nvPr/>
        </p:nvPicPr>
        <p:blipFill rotWithShape="1">
          <a:blip r:embed="rId2">
            <a:alphaModFix/>
          </a:blip>
          <a:srcRect/>
          <a:stretch/>
        </p:blipFill>
        <p:spPr>
          <a:xfrm>
            <a:off x="525956" y="639994"/>
            <a:ext cx="2424968" cy="413871"/>
          </a:xfrm>
          <a:prstGeom prst="rect">
            <a:avLst/>
          </a:prstGeom>
          <a:noFill/>
          <a:ln>
            <a:noFill/>
          </a:ln>
        </p:spPr>
      </p:pic>
    </p:spTree>
    <p:extLst>
      <p:ext uri="{BB962C8B-B14F-4D97-AF65-F5344CB8AC3E}">
        <p14:creationId xmlns:p14="http://schemas.microsoft.com/office/powerpoint/2010/main" val="994014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genda">
    <p:spTree>
      <p:nvGrpSpPr>
        <p:cNvPr id="1" name="Shape 16"/>
        <p:cNvGrpSpPr/>
        <p:nvPr/>
      </p:nvGrpSpPr>
      <p:grpSpPr>
        <a:xfrm>
          <a:off x="0" y="0"/>
          <a:ext cx="0" cy="0"/>
          <a:chOff x="0" y="0"/>
          <a:chExt cx="0" cy="0"/>
        </a:xfrm>
      </p:grpSpPr>
    </p:spTree>
    <p:extLst>
      <p:ext uri="{BB962C8B-B14F-4D97-AF65-F5344CB8AC3E}">
        <p14:creationId xmlns:p14="http://schemas.microsoft.com/office/powerpoint/2010/main" val="1603967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1"/>
        <p:cNvGrpSpPr/>
        <p:nvPr/>
      </p:nvGrpSpPr>
      <p:grpSpPr>
        <a:xfrm>
          <a:off x="0" y="0"/>
          <a:ext cx="0" cy="0"/>
          <a:chOff x="0" y="0"/>
          <a:chExt cx="0" cy="0"/>
        </a:xfrm>
      </p:grpSpPr>
      <p:cxnSp>
        <p:nvCxnSpPr>
          <p:cNvPr id="42" name="Shape 42"/>
          <p:cNvCxnSpPr/>
          <p:nvPr/>
        </p:nvCxnSpPr>
        <p:spPr>
          <a:xfrm>
            <a:off x="595313" y="596348"/>
            <a:ext cx="11001375" cy="10"/>
          </a:xfrm>
          <a:prstGeom prst="straightConnector1">
            <a:avLst/>
          </a:prstGeom>
          <a:noFill/>
          <a:ln w="12700" cap="flat" cmpd="sng">
            <a:solidFill>
              <a:srgbClr val="FFFFFF"/>
            </a:solidFill>
            <a:prstDash val="solid"/>
            <a:miter/>
            <a:headEnd type="none" w="med" len="med"/>
            <a:tailEnd type="none" w="med" len="med"/>
          </a:ln>
        </p:spPr>
      </p:cxnSp>
      <p:cxnSp>
        <p:nvCxnSpPr>
          <p:cNvPr id="43" name="Shape 43"/>
          <p:cNvCxnSpPr/>
          <p:nvPr/>
        </p:nvCxnSpPr>
        <p:spPr>
          <a:xfrm>
            <a:off x="595313" y="1144988"/>
            <a:ext cx="11001375" cy="10"/>
          </a:xfrm>
          <a:prstGeom prst="straightConnector1">
            <a:avLst/>
          </a:prstGeom>
          <a:noFill/>
          <a:ln w="12700" cap="flat" cmpd="sng">
            <a:solidFill>
              <a:srgbClr val="FFFFFF"/>
            </a:solidFill>
            <a:prstDash val="solid"/>
            <a:miter/>
            <a:headEnd type="none" w="med" len="med"/>
            <a:tailEnd type="none" w="med" len="med"/>
          </a:ln>
        </p:spPr>
      </p:cxnSp>
      <p:sp>
        <p:nvSpPr>
          <p:cNvPr id="44" name="Shape 44"/>
          <p:cNvSpPr/>
          <p:nvPr/>
        </p:nvSpPr>
        <p:spPr>
          <a:xfrm>
            <a:off x="595313" y="2134926"/>
            <a:ext cx="11001375" cy="3578086"/>
          </a:xfrm>
          <a:prstGeom prst="rect">
            <a:avLst/>
          </a:prstGeom>
          <a:noFill/>
          <a:ln>
            <a:noFill/>
          </a:ln>
        </p:spPr>
        <p:txBody>
          <a:bodyPr lIns="0" tIns="0" rIns="0" bIns="0" anchor="t" anchorCtr="0">
            <a:noAutofit/>
          </a:bodyPr>
          <a:lstStyle/>
          <a:p>
            <a:pPr marL="166688" marR="0" lvl="1" indent="-166688" algn="l" rtl="0">
              <a:lnSpc>
                <a:spcPct val="110000"/>
              </a:lnSpc>
              <a:spcBef>
                <a:spcPts val="0"/>
              </a:spcBef>
              <a:spcAft>
                <a:spcPts val="0"/>
              </a:spcAft>
              <a:buClr>
                <a:srgbClr val="000000"/>
              </a:buClr>
              <a:buSzPct val="85000"/>
              <a:buFont typeface="Merriweather Sans"/>
              <a:buChar char="‣"/>
            </a:pPr>
            <a:r>
              <a:rPr lang="en-US" sz="2344" b="0" i="0" u="none" strike="noStrike" cap="none">
                <a:solidFill>
                  <a:srgbClr val="000000"/>
                </a:solidFill>
                <a:latin typeface="Arial"/>
                <a:ea typeface="Arial"/>
                <a:cs typeface="Arial"/>
                <a:sym typeface="Arial"/>
              </a:rPr>
              <a:t>Body Level One</a:t>
            </a:r>
          </a:p>
          <a:p>
            <a:pPr marL="166688" marR="0" lvl="1" indent="-166688" algn="l" rtl="0">
              <a:lnSpc>
                <a:spcPct val="110000"/>
              </a:lnSpc>
              <a:spcBef>
                <a:spcPts val="375"/>
              </a:spcBef>
              <a:spcAft>
                <a:spcPts val="0"/>
              </a:spcAft>
              <a:buClr>
                <a:srgbClr val="000000"/>
              </a:buClr>
              <a:buSzPct val="85000"/>
              <a:buFont typeface="Merriweather Sans"/>
              <a:buChar char="‣"/>
            </a:pPr>
            <a:r>
              <a:rPr lang="en-US" sz="2344" b="0" i="0" u="none" strike="noStrike" cap="none">
                <a:solidFill>
                  <a:srgbClr val="000000"/>
                </a:solidFill>
                <a:latin typeface="Arial"/>
                <a:ea typeface="Arial"/>
                <a:cs typeface="Arial"/>
                <a:sym typeface="Arial"/>
              </a:rPr>
              <a:t>Body Level Two</a:t>
            </a:r>
          </a:p>
          <a:p>
            <a:pPr marL="166688" marR="0" lvl="1" indent="-166688" algn="l" rtl="0">
              <a:lnSpc>
                <a:spcPct val="110000"/>
              </a:lnSpc>
              <a:spcBef>
                <a:spcPts val="375"/>
              </a:spcBef>
              <a:spcAft>
                <a:spcPts val="0"/>
              </a:spcAft>
              <a:buClr>
                <a:srgbClr val="000000"/>
              </a:buClr>
              <a:buSzPct val="85000"/>
              <a:buFont typeface="Merriweather Sans"/>
              <a:buChar char="‣"/>
            </a:pPr>
            <a:r>
              <a:rPr lang="en-US" sz="2344" b="0" i="0" u="none" strike="noStrike" cap="none">
                <a:solidFill>
                  <a:srgbClr val="000000"/>
                </a:solidFill>
                <a:latin typeface="Arial"/>
                <a:ea typeface="Arial"/>
                <a:cs typeface="Arial"/>
                <a:sym typeface="Arial"/>
              </a:rPr>
              <a:t>Body Level Three</a:t>
            </a:r>
          </a:p>
          <a:p>
            <a:pPr marL="166688" marR="0" lvl="1" indent="-166688" algn="l" rtl="0">
              <a:lnSpc>
                <a:spcPct val="110000"/>
              </a:lnSpc>
              <a:spcBef>
                <a:spcPts val="375"/>
              </a:spcBef>
              <a:spcAft>
                <a:spcPts val="0"/>
              </a:spcAft>
              <a:buClr>
                <a:srgbClr val="000000"/>
              </a:buClr>
              <a:buSzPct val="85000"/>
              <a:buFont typeface="Merriweather Sans"/>
              <a:buChar char="‣"/>
            </a:pPr>
            <a:r>
              <a:rPr lang="en-US" sz="2344" b="0" i="0" u="none" strike="noStrike" cap="none">
                <a:solidFill>
                  <a:srgbClr val="000000"/>
                </a:solidFill>
                <a:latin typeface="Arial"/>
                <a:ea typeface="Arial"/>
                <a:cs typeface="Arial"/>
                <a:sym typeface="Arial"/>
              </a:rPr>
              <a:t>Body Level Four</a:t>
            </a:r>
          </a:p>
          <a:p>
            <a:pPr marL="166688" marR="0" lvl="1" indent="-166688" algn="l" rtl="0">
              <a:lnSpc>
                <a:spcPct val="110000"/>
              </a:lnSpc>
              <a:spcBef>
                <a:spcPts val="375"/>
              </a:spcBef>
              <a:buClr>
                <a:srgbClr val="000000"/>
              </a:buClr>
              <a:buSzPct val="85000"/>
              <a:buFont typeface="Merriweather Sans"/>
              <a:buChar char="‣"/>
            </a:pPr>
            <a:r>
              <a:rPr lang="en-US" sz="2344" b="0" i="0" u="none" strike="noStrike" cap="none">
                <a:solidFill>
                  <a:srgbClr val="000000"/>
                </a:solidFill>
                <a:latin typeface="Arial"/>
                <a:ea typeface="Arial"/>
                <a:cs typeface="Arial"/>
                <a:sym typeface="Arial"/>
              </a:rPr>
              <a:t>Body Level Five</a:t>
            </a:r>
          </a:p>
        </p:txBody>
      </p:sp>
      <p:sp>
        <p:nvSpPr>
          <p:cNvPr id="45" name="Shape 45"/>
          <p:cNvSpPr/>
          <p:nvPr/>
        </p:nvSpPr>
        <p:spPr>
          <a:xfrm>
            <a:off x="595313" y="2134926"/>
            <a:ext cx="11001375" cy="3578086"/>
          </a:xfrm>
          <a:prstGeom prst="rect">
            <a:avLst/>
          </a:prstGeom>
          <a:noFill/>
          <a:ln>
            <a:noFill/>
          </a:ln>
        </p:spPr>
        <p:txBody>
          <a:bodyPr lIns="0" tIns="0" rIns="0" bIns="0" anchor="t" anchorCtr="0">
            <a:noAutofit/>
          </a:bodyPr>
          <a:lstStyle/>
          <a:p>
            <a:pPr marL="166688" marR="0" lvl="1" indent="-166688" algn="l" rtl="0">
              <a:lnSpc>
                <a:spcPct val="110000"/>
              </a:lnSpc>
              <a:spcBef>
                <a:spcPts val="0"/>
              </a:spcBef>
              <a:spcAft>
                <a:spcPts val="0"/>
              </a:spcAft>
              <a:buClr>
                <a:srgbClr val="000000"/>
              </a:buClr>
              <a:buSzPct val="85000"/>
              <a:buFont typeface="Merriweather Sans"/>
              <a:buChar char="‣"/>
            </a:pPr>
            <a:r>
              <a:rPr lang="en-US" sz="2344" b="0" i="0" u="none" strike="noStrike" cap="none">
                <a:solidFill>
                  <a:srgbClr val="000000"/>
                </a:solidFill>
                <a:latin typeface="Arial"/>
                <a:ea typeface="Arial"/>
                <a:cs typeface="Arial"/>
                <a:sym typeface="Arial"/>
              </a:rPr>
              <a:t>Body Level One</a:t>
            </a:r>
          </a:p>
          <a:p>
            <a:pPr marL="166688" marR="0" lvl="1" indent="-166688" algn="l" rtl="0">
              <a:lnSpc>
                <a:spcPct val="110000"/>
              </a:lnSpc>
              <a:spcBef>
                <a:spcPts val="375"/>
              </a:spcBef>
              <a:spcAft>
                <a:spcPts val="0"/>
              </a:spcAft>
              <a:buClr>
                <a:srgbClr val="000000"/>
              </a:buClr>
              <a:buSzPct val="85000"/>
              <a:buFont typeface="Merriweather Sans"/>
              <a:buChar char="‣"/>
            </a:pPr>
            <a:r>
              <a:rPr lang="en-US" sz="2344" b="0" i="0" u="none" strike="noStrike" cap="none">
                <a:solidFill>
                  <a:srgbClr val="000000"/>
                </a:solidFill>
                <a:latin typeface="Arial"/>
                <a:ea typeface="Arial"/>
                <a:cs typeface="Arial"/>
                <a:sym typeface="Arial"/>
              </a:rPr>
              <a:t>Body Level Two</a:t>
            </a:r>
          </a:p>
          <a:p>
            <a:pPr marL="166688" marR="0" lvl="1" indent="-166688" algn="l" rtl="0">
              <a:lnSpc>
                <a:spcPct val="110000"/>
              </a:lnSpc>
              <a:spcBef>
                <a:spcPts val="375"/>
              </a:spcBef>
              <a:spcAft>
                <a:spcPts val="0"/>
              </a:spcAft>
              <a:buClr>
                <a:srgbClr val="000000"/>
              </a:buClr>
              <a:buSzPct val="85000"/>
              <a:buFont typeface="Merriweather Sans"/>
              <a:buChar char="‣"/>
            </a:pPr>
            <a:r>
              <a:rPr lang="en-US" sz="2344" b="0" i="0" u="none" strike="noStrike" cap="none">
                <a:solidFill>
                  <a:srgbClr val="000000"/>
                </a:solidFill>
                <a:latin typeface="Arial"/>
                <a:ea typeface="Arial"/>
                <a:cs typeface="Arial"/>
                <a:sym typeface="Arial"/>
              </a:rPr>
              <a:t>Body Level Three</a:t>
            </a:r>
          </a:p>
          <a:p>
            <a:pPr marL="166688" marR="0" lvl="1" indent="-166688" algn="l" rtl="0">
              <a:lnSpc>
                <a:spcPct val="110000"/>
              </a:lnSpc>
              <a:spcBef>
                <a:spcPts val="375"/>
              </a:spcBef>
              <a:spcAft>
                <a:spcPts val="0"/>
              </a:spcAft>
              <a:buClr>
                <a:srgbClr val="000000"/>
              </a:buClr>
              <a:buSzPct val="85000"/>
              <a:buFont typeface="Merriweather Sans"/>
              <a:buChar char="‣"/>
            </a:pPr>
            <a:r>
              <a:rPr lang="en-US" sz="2344" b="0" i="0" u="none" strike="noStrike" cap="none">
                <a:solidFill>
                  <a:srgbClr val="000000"/>
                </a:solidFill>
                <a:latin typeface="Arial"/>
                <a:ea typeface="Arial"/>
                <a:cs typeface="Arial"/>
                <a:sym typeface="Arial"/>
              </a:rPr>
              <a:t>Body Level Four</a:t>
            </a:r>
          </a:p>
          <a:p>
            <a:pPr marL="166688" marR="0" lvl="1" indent="-166688" algn="l" rtl="0">
              <a:lnSpc>
                <a:spcPct val="110000"/>
              </a:lnSpc>
              <a:spcBef>
                <a:spcPts val="375"/>
              </a:spcBef>
              <a:buClr>
                <a:srgbClr val="000000"/>
              </a:buClr>
              <a:buSzPct val="85000"/>
              <a:buFont typeface="Merriweather Sans"/>
              <a:buChar char="‣"/>
            </a:pPr>
            <a:r>
              <a:rPr lang="en-US" sz="2344" b="0" i="0" u="none" strike="noStrike" cap="none">
                <a:solidFill>
                  <a:srgbClr val="000000"/>
                </a:solidFill>
                <a:latin typeface="Arial"/>
                <a:ea typeface="Arial"/>
                <a:cs typeface="Arial"/>
                <a:sym typeface="Arial"/>
              </a:rPr>
              <a:t>Body Level Five</a:t>
            </a:r>
          </a:p>
        </p:txBody>
      </p:sp>
    </p:spTree>
    <p:extLst>
      <p:ext uri="{BB962C8B-B14F-4D97-AF65-F5344CB8AC3E}">
        <p14:creationId xmlns:p14="http://schemas.microsoft.com/office/powerpoint/2010/main" val="1909697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Text Rev">
    <p:bg>
      <p:bgPr>
        <a:solidFill>
          <a:schemeClr val="bg1"/>
        </a:solidFill>
        <a:effectLst/>
      </p:bgPr>
    </p:bg>
    <p:spTree>
      <p:nvGrpSpPr>
        <p:cNvPr id="1" name="Shape 35"/>
        <p:cNvGrpSpPr/>
        <p:nvPr/>
      </p:nvGrpSpPr>
      <p:grpSpPr>
        <a:xfrm>
          <a:off x="0" y="0"/>
          <a:ext cx="0" cy="0"/>
          <a:chOff x="0" y="0"/>
          <a:chExt cx="0" cy="0"/>
        </a:xfrm>
      </p:grpSpPr>
      <p:sp>
        <p:nvSpPr>
          <p:cNvPr id="4" name="Title 3"/>
          <p:cNvSpPr>
            <a:spLocks noGrp="1"/>
          </p:cNvSpPr>
          <p:nvPr>
            <p:ph type="title" hasCustomPrompt="1"/>
          </p:nvPr>
        </p:nvSpPr>
        <p:spPr>
          <a:xfrm>
            <a:off x="587484" y="596348"/>
            <a:ext cx="10515600" cy="548640"/>
          </a:xfrm>
        </p:spPr>
        <p:txBody>
          <a:bodyPr>
            <a:noAutofit/>
          </a:bodyPr>
          <a:lstStyle>
            <a:lvl1pPr>
              <a:defRPr sz="3200" baseline="0">
                <a:latin typeface="News706BT-RomanC" charset="0"/>
                <a:ea typeface="News706BT-RomanC" charset="0"/>
                <a:cs typeface="News706BT-RomanC" charset="0"/>
              </a:defRPr>
            </a:lvl1pPr>
          </a:lstStyle>
          <a:p>
            <a:r>
              <a:rPr lang="en-US" dirty="0" smtClean="0"/>
              <a:t>EXCEL BOOTCAMP</a:t>
            </a:r>
            <a:endParaRPr lang="en-US" dirty="0"/>
          </a:p>
        </p:txBody>
      </p:sp>
      <p:cxnSp>
        <p:nvCxnSpPr>
          <p:cNvPr id="36" name="Shape 36"/>
          <p:cNvCxnSpPr/>
          <p:nvPr/>
        </p:nvCxnSpPr>
        <p:spPr>
          <a:xfrm>
            <a:off x="595313" y="596348"/>
            <a:ext cx="11001375" cy="10"/>
          </a:xfrm>
          <a:prstGeom prst="straightConnector1">
            <a:avLst/>
          </a:prstGeom>
          <a:noFill/>
          <a:ln w="25400" cap="flat" cmpd="sng">
            <a:solidFill>
              <a:schemeClr val="tx1"/>
            </a:solidFill>
            <a:prstDash val="solid"/>
            <a:miter/>
            <a:headEnd type="none" w="med" len="med"/>
            <a:tailEnd type="none" w="med" len="med"/>
          </a:ln>
        </p:spPr>
      </p:cxnSp>
      <p:cxnSp>
        <p:nvCxnSpPr>
          <p:cNvPr id="37" name="Shape 37"/>
          <p:cNvCxnSpPr/>
          <p:nvPr/>
        </p:nvCxnSpPr>
        <p:spPr>
          <a:xfrm>
            <a:off x="595313" y="1144988"/>
            <a:ext cx="11001375" cy="10"/>
          </a:xfrm>
          <a:prstGeom prst="straightConnector1">
            <a:avLst/>
          </a:prstGeom>
          <a:noFill/>
          <a:ln w="12700" cap="flat" cmpd="sng">
            <a:solidFill>
              <a:schemeClr val="tx1"/>
            </a:solidFill>
            <a:prstDash val="solid"/>
            <a:miter/>
            <a:headEnd type="none" w="med" len="med"/>
            <a:tailEnd type="none" w="med" len="med"/>
          </a:ln>
        </p:spPr>
      </p:cxnSp>
      <p:sp>
        <p:nvSpPr>
          <p:cNvPr id="3" name="Content Placeholder 2"/>
          <p:cNvSpPr>
            <a:spLocks noGrp="1"/>
          </p:cNvSpPr>
          <p:nvPr>
            <p:ph sz="quarter" idx="10"/>
          </p:nvPr>
        </p:nvSpPr>
        <p:spPr>
          <a:xfrm>
            <a:off x="595313" y="2182761"/>
            <a:ext cx="11001375" cy="3731342"/>
          </a:xfrm>
        </p:spPr>
        <p:txBody>
          <a:bodyPr/>
          <a:lstStyle>
            <a:lvl1pPr marL="228600" indent="-228600">
              <a:buFont typeface="LucidaGrande" charset="0"/>
              <a:buChar char="▸"/>
              <a:defRPr>
                <a:latin typeface="News706BT-RomanC" charset="0"/>
                <a:ea typeface="News706BT-RomanC" charset="0"/>
                <a:cs typeface="News706BT-RomanC" charset="0"/>
              </a:defRPr>
            </a:lvl1pPr>
            <a:lvl2pPr marL="685800" indent="-228600">
              <a:buFont typeface="LucidaGrande" charset="0"/>
              <a:buChar char="▸"/>
              <a:defRPr>
                <a:latin typeface="News706BT-RomanC" charset="0"/>
                <a:ea typeface="News706BT-RomanC" charset="0"/>
                <a:cs typeface="News706BT-RomanC" charset="0"/>
              </a:defRPr>
            </a:lvl2pPr>
            <a:lvl3pPr marL="1143000" indent="-228600">
              <a:buFont typeface="LucidaGrande" charset="0"/>
              <a:buChar char="▸"/>
              <a:defRPr>
                <a:latin typeface="News706BT-RomanC" charset="0"/>
                <a:ea typeface="News706BT-RomanC" charset="0"/>
                <a:cs typeface="News706BT-RomanC" charset="0"/>
              </a:defRPr>
            </a:lvl3pPr>
            <a:lvl4pPr marL="1600200" indent="-228600">
              <a:buFont typeface="LucidaGrande" charset="0"/>
              <a:buChar char="▸"/>
              <a:defRPr>
                <a:latin typeface="News706BT-RomanC" charset="0"/>
                <a:ea typeface="News706BT-RomanC" charset="0"/>
                <a:cs typeface="News706BT-RomanC" charset="0"/>
              </a:defRPr>
            </a:lvl4pPr>
            <a:lvl5pPr marL="2057400" indent="-228600">
              <a:buFont typeface="LucidaGrande" charset="0"/>
              <a:buChar char="▸"/>
              <a:defRPr>
                <a:latin typeface="News706BT-RomanC" charset="0"/>
                <a:ea typeface="News706BT-RomanC" charset="0"/>
                <a:cs typeface="News706BT-RomanC"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04431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News706BT-RomanC" charset="0"/>
                <a:ea typeface="News706BT-RomanC" charset="0"/>
                <a:cs typeface="News706BT-RomanC"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News706BT-RomanC" charset="0"/>
                <a:ea typeface="News706BT-RomanC" charset="0"/>
                <a:cs typeface="News706BT-RomanC" charset="0"/>
              </a:defRPr>
            </a:lvl1pPr>
            <a:lvl2pPr>
              <a:defRPr>
                <a:latin typeface="News706BT-RomanC" charset="0"/>
                <a:ea typeface="News706BT-RomanC" charset="0"/>
                <a:cs typeface="News706BT-RomanC" charset="0"/>
              </a:defRPr>
            </a:lvl2pPr>
            <a:lvl3pPr>
              <a:defRPr>
                <a:latin typeface="News706BT-RomanC" charset="0"/>
                <a:ea typeface="News706BT-RomanC" charset="0"/>
                <a:cs typeface="News706BT-RomanC" charset="0"/>
              </a:defRPr>
            </a:lvl3pPr>
            <a:lvl4pPr>
              <a:defRPr>
                <a:latin typeface="News706BT-RomanC" charset="0"/>
                <a:ea typeface="News706BT-RomanC" charset="0"/>
                <a:cs typeface="News706BT-RomanC" charset="0"/>
              </a:defRPr>
            </a:lvl4pPr>
            <a:lvl5pPr>
              <a:defRPr>
                <a:latin typeface="News706BT-RomanC" charset="0"/>
                <a:ea typeface="News706BT-RomanC" charset="0"/>
                <a:cs typeface="News706BT-RomanC"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News706BT-RomanC" charset="0"/>
                <a:ea typeface="News706BT-RomanC" charset="0"/>
                <a:cs typeface="News706BT-RomanC" charset="0"/>
              </a:defRPr>
            </a:lvl1pPr>
          </a:lstStyle>
          <a:p>
            <a:fld id="{5A55B73D-903A-314C-A6BE-1E24661B74F9}" type="datetimeFigureOut">
              <a:rPr lang="en-US" smtClean="0"/>
              <a:pPr/>
              <a:t>2/8/17</a:t>
            </a:fld>
            <a:endParaRPr lang="en-US"/>
          </a:p>
        </p:txBody>
      </p:sp>
      <p:sp>
        <p:nvSpPr>
          <p:cNvPr id="5" name="Footer Placeholder 4"/>
          <p:cNvSpPr>
            <a:spLocks noGrp="1"/>
          </p:cNvSpPr>
          <p:nvPr>
            <p:ph type="ftr" sz="quarter" idx="11"/>
          </p:nvPr>
        </p:nvSpPr>
        <p:spPr/>
        <p:txBody>
          <a:bodyPr/>
          <a:lstStyle>
            <a:lvl1pPr>
              <a:defRPr>
                <a:latin typeface="News706BT-RomanC" charset="0"/>
                <a:ea typeface="News706BT-RomanC" charset="0"/>
                <a:cs typeface="News706BT-RomanC" charset="0"/>
              </a:defRPr>
            </a:lvl1pPr>
          </a:lstStyle>
          <a:p>
            <a:endParaRPr lang="en-US"/>
          </a:p>
        </p:txBody>
      </p:sp>
      <p:sp>
        <p:nvSpPr>
          <p:cNvPr id="6" name="Slide Number Placeholder 5"/>
          <p:cNvSpPr>
            <a:spLocks noGrp="1"/>
          </p:cNvSpPr>
          <p:nvPr>
            <p:ph type="sldNum" sz="quarter" idx="12"/>
          </p:nvPr>
        </p:nvSpPr>
        <p:spPr/>
        <p:txBody>
          <a:bodyPr/>
          <a:lstStyle>
            <a:lvl1pPr>
              <a:defRPr>
                <a:latin typeface="News706BT-RomanC" charset="0"/>
                <a:ea typeface="News706BT-RomanC" charset="0"/>
                <a:cs typeface="News706BT-RomanC" charset="0"/>
              </a:defRPr>
            </a:lvl1pPr>
          </a:lstStyle>
          <a:p>
            <a:fld id="{57D44E4F-64CE-684F-9E6E-87F80D0CAF6B}" type="slidenum">
              <a:rPr lang="en-US" smtClean="0"/>
              <a:pPr/>
              <a:t>‹#›</a:t>
            </a:fld>
            <a:endParaRPr lang="en-US"/>
          </a:p>
        </p:txBody>
      </p:sp>
    </p:spTree>
    <p:extLst>
      <p:ext uri="{BB962C8B-B14F-4D97-AF65-F5344CB8AC3E}">
        <p14:creationId xmlns:p14="http://schemas.microsoft.com/office/powerpoint/2010/main" val="114229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55B73D-903A-314C-A6BE-1E24661B74F9}"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4E4F-64CE-684F-9E6E-87F80D0CAF6B}" type="slidenum">
              <a:rPr lang="en-US" smtClean="0"/>
              <a:t>‹#›</a:t>
            </a:fld>
            <a:endParaRPr lang="en-US"/>
          </a:p>
        </p:txBody>
      </p:sp>
    </p:spTree>
    <p:extLst>
      <p:ext uri="{BB962C8B-B14F-4D97-AF65-F5344CB8AC3E}">
        <p14:creationId xmlns:p14="http://schemas.microsoft.com/office/powerpoint/2010/main" val="4365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55B73D-903A-314C-A6BE-1E24661B74F9}"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4E4F-64CE-684F-9E6E-87F80D0CAF6B}" type="slidenum">
              <a:rPr lang="en-US" smtClean="0"/>
              <a:t>‹#›</a:t>
            </a:fld>
            <a:endParaRPr lang="en-US"/>
          </a:p>
        </p:txBody>
      </p:sp>
    </p:spTree>
    <p:extLst>
      <p:ext uri="{BB962C8B-B14F-4D97-AF65-F5344CB8AC3E}">
        <p14:creationId xmlns:p14="http://schemas.microsoft.com/office/powerpoint/2010/main" val="142945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55B73D-903A-314C-A6BE-1E24661B74F9}" type="datetimeFigureOut">
              <a:rPr lang="en-US" smtClean="0"/>
              <a:t>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44E4F-64CE-684F-9E6E-87F80D0CAF6B}" type="slidenum">
              <a:rPr lang="en-US" smtClean="0"/>
              <a:t>‹#›</a:t>
            </a:fld>
            <a:endParaRPr lang="en-US"/>
          </a:p>
        </p:txBody>
      </p:sp>
    </p:spTree>
    <p:extLst>
      <p:ext uri="{BB962C8B-B14F-4D97-AF65-F5344CB8AC3E}">
        <p14:creationId xmlns:p14="http://schemas.microsoft.com/office/powerpoint/2010/main" val="103276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55B73D-903A-314C-A6BE-1E24661B74F9}" type="datetimeFigureOut">
              <a:rPr lang="en-US" smtClean="0"/>
              <a:t>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44E4F-64CE-684F-9E6E-87F80D0CAF6B}" type="slidenum">
              <a:rPr lang="en-US" smtClean="0"/>
              <a:t>‹#›</a:t>
            </a:fld>
            <a:endParaRPr lang="en-US"/>
          </a:p>
        </p:txBody>
      </p:sp>
    </p:spTree>
    <p:extLst>
      <p:ext uri="{BB962C8B-B14F-4D97-AF65-F5344CB8AC3E}">
        <p14:creationId xmlns:p14="http://schemas.microsoft.com/office/powerpoint/2010/main" val="166507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5B73D-903A-314C-A6BE-1E24661B74F9}" type="datetimeFigureOut">
              <a:rPr lang="en-US" smtClean="0"/>
              <a:t>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44E4F-64CE-684F-9E6E-87F80D0CAF6B}" type="slidenum">
              <a:rPr lang="en-US" smtClean="0"/>
              <a:t>‹#›</a:t>
            </a:fld>
            <a:endParaRPr lang="en-US"/>
          </a:p>
        </p:txBody>
      </p:sp>
    </p:spTree>
    <p:extLst>
      <p:ext uri="{BB962C8B-B14F-4D97-AF65-F5344CB8AC3E}">
        <p14:creationId xmlns:p14="http://schemas.microsoft.com/office/powerpoint/2010/main" val="103403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55B73D-903A-314C-A6BE-1E24661B74F9}"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4E4F-64CE-684F-9E6E-87F80D0CAF6B}" type="slidenum">
              <a:rPr lang="en-US" smtClean="0"/>
              <a:t>‹#›</a:t>
            </a:fld>
            <a:endParaRPr lang="en-US"/>
          </a:p>
        </p:txBody>
      </p:sp>
    </p:spTree>
    <p:extLst>
      <p:ext uri="{BB962C8B-B14F-4D97-AF65-F5344CB8AC3E}">
        <p14:creationId xmlns:p14="http://schemas.microsoft.com/office/powerpoint/2010/main" val="161454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55B73D-903A-314C-A6BE-1E24661B74F9}"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4E4F-64CE-684F-9E6E-87F80D0CAF6B}" type="slidenum">
              <a:rPr lang="en-US" smtClean="0"/>
              <a:t>‹#›</a:t>
            </a:fld>
            <a:endParaRPr lang="en-US"/>
          </a:p>
        </p:txBody>
      </p:sp>
    </p:spTree>
    <p:extLst>
      <p:ext uri="{BB962C8B-B14F-4D97-AF65-F5344CB8AC3E}">
        <p14:creationId xmlns:p14="http://schemas.microsoft.com/office/powerpoint/2010/main" val="21227909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5B73D-903A-314C-A6BE-1E24661B74F9}" type="datetimeFigureOut">
              <a:rPr lang="en-US" smtClean="0"/>
              <a:t>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44E4F-64CE-684F-9E6E-87F80D0CAF6B}" type="slidenum">
              <a:rPr lang="en-US" smtClean="0"/>
              <a:t>‹#›</a:t>
            </a:fld>
            <a:endParaRPr lang="en-US"/>
          </a:p>
        </p:txBody>
      </p:sp>
    </p:spTree>
    <p:extLst>
      <p:ext uri="{BB962C8B-B14F-4D97-AF65-F5344CB8AC3E}">
        <p14:creationId xmlns:p14="http://schemas.microsoft.com/office/powerpoint/2010/main" val="768215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yahoo.financ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hart" Target="../charts/char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tif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hyperlink" Target="mailto:matthew.macarty@alphabench.com" TargetMode="External"/><Relationship Id="rId4" Type="http://schemas.openxmlformats.org/officeDocument/2006/relationships/hyperlink" Target="http://alphabench.com/" TargetMode="External"/><Relationship Id="rId5" Type="http://schemas.openxmlformats.org/officeDocument/2006/relationships/hyperlink" Target="https://www.youtube.com/user/mjmacarty" TargetMode="External"/><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cxnSp>
        <p:nvCxnSpPr>
          <p:cNvPr id="51" name="Shape 51"/>
          <p:cNvCxnSpPr/>
          <p:nvPr/>
        </p:nvCxnSpPr>
        <p:spPr>
          <a:xfrm>
            <a:off x="595313" y="601266"/>
            <a:ext cx="11001375" cy="10"/>
          </a:xfrm>
          <a:prstGeom prst="straightConnector1">
            <a:avLst/>
          </a:prstGeom>
          <a:noFill/>
          <a:ln w="12700" cap="flat" cmpd="sng">
            <a:solidFill>
              <a:srgbClr val="FFFFFF"/>
            </a:solidFill>
            <a:prstDash val="solid"/>
            <a:miter/>
            <a:headEnd type="none" w="med" len="med"/>
            <a:tailEnd type="none" w="med" len="med"/>
          </a:ln>
        </p:spPr>
      </p:cxnSp>
      <p:cxnSp>
        <p:nvCxnSpPr>
          <p:cNvPr id="52" name="Shape 52"/>
          <p:cNvCxnSpPr/>
          <p:nvPr/>
        </p:nvCxnSpPr>
        <p:spPr>
          <a:xfrm>
            <a:off x="595313" y="1148954"/>
            <a:ext cx="11001375" cy="10"/>
          </a:xfrm>
          <a:prstGeom prst="straightConnector1">
            <a:avLst/>
          </a:prstGeom>
          <a:noFill/>
          <a:ln w="12700" cap="flat" cmpd="sng">
            <a:solidFill>
              <a:srgbClr val="FFFFFF"/>
            </a:solidFill>
            <a:prstDash val="solid"/>
            <a:miter/>
            <a:headEnd type="none" w="med" len="med"/>
            <a:tailEnd type="none" w="med" len="med"/>
          </a:ln>
        </p:spPr>
      </p:cxnSp>
      <p:sp>
        <p:nvSpPr>
          <p:cNvPr id="53" name="Shape 53"/>
          <p:cNvSpPr/>
          <p:nvPr/>
        </p:nvSpPr>
        <p:spPr>
          <a:xfrm>
            <a:off x="595313" y="1482328"/>
            <a:ext cx="11001375" cy="1512094"/>
          </a:xfrm>
          <a:prstGeom prst="rect">
            <a:avLst/>
          </a:prstGeom>
          <a:noFill/>
          <a:ln>
            <a:noFill/>
          </a:ln>
        </p:spPr>
        <p:txBody>
          <a:bodyPr lIns="0" tIns="0" rIns="0" bIns="0" anchor="t" anchorCtr="0">
            <a:noAutofit/>
          </a:bodyPr>
          <a:lstStyle/>
          <a:p>
            <a:pPr>
              <a:lnSpc>
                <a:spcPct val="65000"/>
              </a:lnSpc>
              <a:buSzPct val="25000"/>
            </a:pPr>
            <a:r>
              <a:rPr lang="en-US" sz="9375" b="1" dirty="0" smtClean="0">
                <a:solidFill>
                  <a:srgbClr val="FFFFFF"/>
                </a:solidFill>
                <a:latin typeface="News706BT-RomanC" charset="0"/>
                <a:ea typeface="News706BT-RomanC" charset="0"/>
                <a:cs typeface="News706BT-RomanC" charset="0"/>
              </a:rPr>
              <a:t>Excel Boot Camp</a:t>
            </a:r>
            <a:endParaRPr lang="en-US" sz="9375" b="1" dirty="0">
              <a:solidFill>
                <a:srgbClr val="FFFFFF"/>
              </a:solidFill>
              <a:latin typeface="News706BT-RomanC" charset="0"/>
              <a:ea typeface="News706BT-RomanC" charset="0"/>
              <a:cs typeface="News706BT-RomanC" charset="0"/>
            </a:endParaRPr>
          </a:p>
        </p:txBody>
      </p:sp>
      <p:sp>
        <p:nvSpPr>
          <p:cNvPr id="54" name="Shape 54"/>
          <p:cNvSpPr/>
          <p:nvPr/>
        </p:nvSpPr>
        <p:spPr>
          <a:xfrm>
            <a:off x="595313" y="5792391"/>
            <a:ext cx="11001375" cy="333375"/>
          </a:xfrm>
          <a:prstGeom prst="rect">
            <a:avLst/>
          </a:prstGeom>
          <a:noFill/>
          <a:ln>
            <a:noFill/>
          </a:ln>
        </p:spPr>
        <p:txBody>
          <a:bodyPr lIns="0" tIns="0" rIns="0" bIns="0" anchor="t" anchorCtr="0">
            <a:noAutofit/>
          </a:bodyPr>
          <a:lstStyle/>
          <a:p>
            <a:pPr>
              <a:lnSpc>
                <a:spcPct val="110000"/>
              </a:lnSpc>
              <a:buSzPct val="25000"/>
            </a:pPr>
            <a:r>
              <a:rPr lang="en-US" sz="2250" dirty="0" smtClean="0">
                <a:solidFill>
                  <a:srgbClr val="FFFFFF"/>
                </a:solidFill>
              </a:rPr>
              <a:t>Matt </a:t>
            </a:r>
            <a:r>
              <a:rPr lang="en-US" sz="2250" dirty="0" err="1" smtClean="0">
                <a:solidFill>
                  <a:srgbClr val="FFFFFF"/>
                </a:solidFill>
              </a:rPr>
              <a:t>Macarty</a:t>
            </a:r>
            <a:endParaRPr lang="en-US" sz="2250" dirty="0">
              <a:solidFill>
                <a:srgbClr val="FFFFFF"/>
              </a:solidFill>
            </a:endParaRPr>
          </a:p>
        </p:txBody>
      </p:sp>
    </p:spTree>
    <p:extLst>
      <p:ext uri="{BB962C8B-B14F-4D97-AF65-F5344CB8AC3E}">
        <p14:creationId xmlns:p14="http://schemas.microsoft.com/office/powerpoint/2010/main" val="883213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p:nvPr/>
        </p:nvSpPr>
        <p:spPr>
          <a:xfrm>
            <a:off x="595313" y="1696642"/>
            <a:ext cx="11001375" cy="4012404"/>
          </a:xfrm>
          <a:prstGeom prst="rect">
            <a:avLst/>
          </a:prstGeom>
          <a:noFill/>
          <a:ln>
            <a:noFill/>
          </a:ln>
        </p:spPr>
        <p:txBody>
          <a:bodyPr lIns="0" tIns="0" rIns="0" bIns="0" anchor="t" anchorCtr="0">
            <a:noAutofit/>
          </a:bodyPr>
          <a:lstStyle/>
          <a:p>
            <a:pPr marL="342900" indent="-342900">
              <a:buFont typeface="LucidaGrande" charset="0"/>
              <a:buChar char="▸"/>
            </a:pPr>
            <a:r>
              <a:rPr lang="en-US" sz="2400" dirty="0" smtClean="0">
                <a:latin typeface="News706BT-RomanC" charset="0"/>
                <a:ea typeface="News706BT-RomanC" charset="0"/>
                <a:cs typeface="News706BT-RomanC" charset="0"/>
              </a:rPr>
              <a:t>Break even analysis</a:t>
            </a:r>
          </a:p>
          <a:p>
            <a:pPr marL="1257300" lvl="2" indent="-342900">
              <a:buFont typeface="LucidaGrande" charset="0"/>
              <a:buChar char="▸"/>
            </a:pPr>
            <a:r>
              <a:rPr lang="en-US" sz="2400" dirty="0" smtClean="0">
                <a:latin typeface="News706BT-RomanC" charset="0"/>
                <a:ea typeface="News706BT-RomanC" charset="0"/>
                <a:cs typeface="News706BT-RomanC" charset="0"/>
                <a:sym typeface="Wingdings"/>
              </a:rPr>
              <a:t>BEQ =  FC/( Price-VC )</a:t>
            </a:r>
          </a:p>
          <a:p>
            <a:pPr marL="1257300" lvl="2" indent="-342900">
              <a:buFont typeface="LucidaGrande" charset="0"/>
              <a:buChar char="▸"/>
            </a:pPr>
            <a:r>
              <a:rPr lang="en-US" sz="2400" dirty="0" smtClean="0">
                <a:latin typeface="News706BT-RomanC" charset="0"/>
                <a:ea typeface="News706BT-RomanC" charset="0"/>
                <a:cs typeface="News706BT-RomanC" charset="0"/>
                <a:sym typeface="Wingdings"/>
              </a:rPr>
              <a:t>Excel Goal Seek</a:t>
            </a:r>
          </a:p>
          <a:p>
            <a:pPr marL="342900" indent="-342900">
              <a:buFont typeface="LucidaGrande" charset="0"/>
              <a:buChar char="▸"/>
            </a:pPr>
            <a:r>
              <a:rPr lang="en-US" sz="2400" dirty="0" smtClean="0">
                <a:latin typeface="News706BT-RomanC" charset="0"/>
                <a:ea typeface="News706BT-RomanC" charset="0"/>
                <a:cs typeface="News706BT-RomanC" charset="0"/>
                <a:sym typeface="Wingdings"/>
              </a:rPr>
              <a:t>Excel Data Tables</a:t>
            </a:r>
          </a:p>
          <a:p>
            <a:pPr marL="800100" lvl="1" indent="-342900">
              <a:buFont typeface="LucidaGrande" charset="0"/>
              <a:buChar char="▸"/>
            </a:pPr>
            <a:r>
              <a:rPr lang="en-US" sz="2400" dirty="0" smtClean="0">
                <a:latin typeface="News706BT-RomanC" charset="0"/>
                <a:ea typeface="News706BT-RomanC" charset="0"/>
                <a:cs typeface="News706BT-RomanC" charset="0"/>
                <a:sym typeface="Wingdings"/>
              </a:rPr>
              <a:t>Tables are used as the basis for data visualization via graph </a:t>
            </a:r>
          </a:p>
          <a:p>
            <a:pPr marL="342900" indent="-342900">
              <a:buFont typeface="LucidaGrande" charset="0"/>
              <a:buChar char="▸"/>
            </a:pPr>
            <a:r>
              <a:rPr lang="en-US" sz="2400" dirty="0" smtClean="0">
                <a:latin typeface="News706BT-RomanC" charset="0"/>
                <a:ea typeface="News706BT-RomanC" charset="0"/>
                <a:cs typeface="News706BT-RomanC" charset="0"/>
                <a:sym typeface="Wingdings"/>
              </a:rPr>
              <a:t>Excel Scenario Analysis</a:t>
            </a:r>
          </a:p>
          <a:p>
            <a:pPr marL="342900" indent="-342900">
              <a:buFont typeface="LucidaGrande" charset="0"/>
              <a:buChar char="▸"/>
            </a:pPr>
            <a:r>
              <a:rPr lang="en-US" sz="2400" dirty="0" smtClean="0">
                <a:latin typeface="News706BT-RomanC" charset="0"/>
                <a:ea typeface="News706BT-RomanC" charset="0"/>
                <a:cs typeface="News706BT-RomanC" charset="0"/>
                <a:sym typeface="Wingdings"/>
              </a:rPr>
              <a:t>Statistical techniques</a:t>
            </a:r>
          </a:p>
          <a:p>
            <a:pPr marL="800100" lvl="1" indent="-342900">
              <a:buFont typeface="LucidaGrande" charset="0"/>
              <a:buChar char="▸"/>
            </a:pPr>
            <a:r>
              <a:rPr lang="en-US" sz="2400" dirty="0" smtClean="0">
                <a:latin typeface="News706BT-RomanC" charset="0"/>
                <a:ea typeface="News706BT-RomanC" charset="0"/>
                <a:cs typeface="News706BT-RomanC" charset="0"/>
                <a:sym typeface="Wingdings"/>
              </a:rPr>
              <a:t>Scatter plots</a:t>
            </a:r>
          </a:p>
          <a:p>
            <a:pPr marL="800100" lvl="1" indent="-342900">
              <a:buFont typeface="LucidaGrande" charset="0"/>
              <a:buChar char="▸"/>
            </a:pPr>
            <a:r>
              <a:rPr lang="en-US" sz="2400" dirty="0" smtClean="0">
                <a:latin typeface="News706BT-RomanC" charset="0"/>
                <a:ea typeface="News706BT-RomanC" charset="0"/>
                <a:cs typeface="News706BT-RomanC" charset="0"/>
                <a:sym typeface="Wingdings"/>
              </a:rPr>
              <a:t>Correlation</a:t>
            </a:r>
          </a:p>
          <a:p>
            <a:pPr marL="800100" lvl="1" indent="-342900">
              <a:buFont typeface="LucidaGrande" charset="0"/>
              <a:buChar char="▸"/>
            </a:pPr>
            <a:r>
              <a:rPr lang="en-US" sz="2400" dirty="0" smtClean="0">
                <a:latin typeface="News706BT-RomanC" charset="0"/>
                <a:ea typeface="News706BT-RomanC" charset="0"/>
                <a:cs typeface="News706BT-RomanC" charset="0"/>
                <a:sym typeface="Wingdings"/>
              </a:rPr>
              <a:t>Linear regression</a:t>
            </a:r>
          </a:p>
          <a:p>
            <a:pPr marL="800100" lvl="1" indent="-342900">
              <a:buFont typeface="LucidaGrande" charset="0"/>
              <a:buChar char="▸"/>
            </a:pPr>
            <a:r>
              <a:rPr lang="en-US" sz="2400" dirty="0" smtClean="0">
                <a:latin typeface="News706BT-RomanC" charset="0"/>
                <a:ea typeface="News706BT-RomanC" charset="0"/>
                <a:cs typeface="News706BT-RomanC" charset="0"/>
                <a:sym typeface="Wingdings"/>
              </a:rPr>
              <a:t>Analysis of variance</a:t>
            </a:r>
          </a:p>
        </p:txBody>
      </p:sp>
      <p:cxnSp>
        <p:nvCxnSpPr>
          <p:cNvPr id="139" name="Shape 139"/>
          <p:cNvCxnSpPr/>
          <p:nvPr/>
        </p:nvCxnSpPr>
        <p:spPr>
          <a:xfrm>
            <a:off x="595313" y="601266"/>
            <a:ext cx="11001375" cy="10"/>
          </a:xfrm>
          <a:prstGeom prst="straightConnector1">
            <a:avLst/>
          </a:prstGeom>
          <a:noFill/>
          <a:ln w="12700" cap="flat" cmpd="sng">
            <a:solidFill>
              <a:srgbClr val="FFFFFF"/>
            </a:solidFill>
            <a:prstDash val="solid"/>
            <a:miter/>
            <a:headEnd type="none" w="med" len="med"/>
            <a:tailEnd type="none" w="med" len="med"/>
          </a:ln>
        </p:spPr>
      </p:cxnSp>
      <p:cxnSp>
        <p:nvCxnSpPr>
          <p:cNvPr id="140" name="Shape 140"/>
          <p:cNvCxnSpPr/>
          <p:nvPr/>
        </p:nvCxnSpPr>
        <p:spPr>
          <a:xfrm>
            <a:off x="595313" y="1148954"/>
            <a:ext cx="11001375" cy="10"/>
          </a:xfrm>
          <a:prstGeom prst="straightConnector1">
            <a:avLst/>
          </a:prstGeom>
          <a:noFill/>
          <a:ln w="12700" cap="flat" cmpd="sng">
            <a:solidFill>
              <a:schemeClr val="tx1"/>
            </a:solidFill>
            <a:prstDash val="solid"/>
            <a:miter/>
            <a:headEnd type="none" w="med" len="med"/>
            <a:tailEnd type="none" w="med" len="med"/>
          </a:ln>
        </p:spPr>
      </p:cxnSp>
      <p:sp>
        <p:nvSpPr>
          <p:cNvPr id="141" name="Shape 141"/>
          <p:cNvSpPr/>
          <p:nvPr/>
        </p:nvSpPr>
        <p:spPr>
          <a:xfrm>
            <a:off x="595313" y="696516"/>
            <a:ext cx="7238999" cy="404812"/>
          </a:xfrm>
          <a:prstGeom prst="rect">
            <a:avLst/>
          </a:prstGeom>
          <a:noFill/>
          <a:ln>
            <a:noFill/>
          </a:ln>
        </p:spPr>
        <p:txBody>
          <a:bodyPr lIns="0" tIns="0" rIns="0" bIns="0" anchor="t" anchorCtr="0">
            <a:noAutofit/>
          </a:bodyPr>
          <a:lstStyle/>
          <a:p>
            <a:pPr>
              <a:lnSpc>
                <a:spcPct val="114285"/>
              </a:lnSpc>
              <a:buSzPct val="25000"/>
            </a:pPr>
            <a:r>
              <a:rPr lang="en-US" sz="2625" b="1" dirty="0" smtClean="0">
                <a:latin typeface="News706BT-RomanC" charset="0"/>
                <a:ea typeface="News706BT-RomanC" charset="0"/>
                <a:cs typeface="News706BT-RomanC" charset="0"/>
                <a:sym typeface="Arial"/>
              </a:rPr>
              <a:t>EXCEL BOOTCAMP</a:t>
            </a:r>
          </a:p>
          <a:p>
            <a:pPr>
              <a:lnSpc>
                <a:spcPct val="114285"/>
              </a:lnSpc>
              <a:buSzPct val="25000"/>
            </a:pPr>
            <a:r>
              <a:rPr lang="en-US" sz="2625" b="1" dirty="0" smtClean="0">
                <a:latin typeface="News706BT-RomanC" charset="0"/>
                <a:ea typeface="News706BT-RomanC" charset="0"/>
                <a:cs typeface="News706BT-RomanC" charset="0"/>
                <a:sym typeface="Arial"/>
              </a:rPr>
              <a:t>Common Sensitivity Analysis Techniques</a:t>
            </a:r>
            <a:endParaRPr lang="en-US" sz="2625" b="1" dirty="0">
              <a:latin typeface="News706BT-RomanC" charset="0"/>
              <a:ea typeface="News706BT-RomanC" charset="0"/>
              <a:cs typeface="News706BT-RomanC" charset="0"/>
              <a:sym typeface="Arial"/>
            </a:endParaRPr>
          </a:p>
        </p:txBody>
      </p:sp>
    </p:spTree>
    <p:extLst>
      <p:ext uri="{BB962C8B-B14F-4D97-AF65-F5344CB8AC3E}">
        <p14:creationId xmlns:p14="http://schemas.microsoft.com/office/powerpoint/2010/main" val="1605934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lnSpcReduction="10000"/>
          </a:bodyPr>
          <a:lstStyle/>
          <a:p>
            <a:r>
              <a:rPr lang="en-US" dirty="0" smtClean="0"/>
              <a:t>In this example we are trying to estimate profitability of a marketing campaign</a:t>
            </a:r>
          </a:p>
          <a:p>
            <a:r>
              <a:rPr lang="en-US" dirty="0" smtClean="0"/>
              <a:t>We can use some simple formulas to create a base case</a:t>
            </a:r>
          </a:p>
          <a:p>
            <a:r>
              <a:rPr lang="en-US" dirty="0" smtClean="0"/>
              <a:t>The base case is built on assumptions</a:t>
            </a:r>
          </a:p>
          <a:p>
            <a:r>
              <a:rPr lang="en-US" dirty="0" smtClean="0"/>
              <a:t>What does the model look like when one or more of those assumptions is wrong?</a:t>
            </a:r>
          </a:p>
          <a:p>
            <a:r>
              <a:rPr lang="en-US" dirty="0" smtClean="0"/>
              <a:t>Goal Seek for Breakeven </a:t>
            </a:r>
          </a:p>
          <a:p>
            <a:r>
              <a:rPr lang="en-US" dirty="0" smtClean="0"/>
              <a:t>Data tables for more thorough analysis</a:t>
            </a:r>
          </a:p>
          <a:p>
            <a:endParaRPr lang="en-US" dirty="0"/>
          </a:p>
        </p:txBody>
      </p:sp>
      <p:sp>
        <p:nvSpPr>
          <p:cNvPr id="4" name="TextBox 3"/>
          <p:cNvSpPr txBox="1"/>
          <p:nvPr/>
        </p:nvSpPr>
        <p:spPr>
          <a:xfrm>
            <a:off x="624809" y="1356852"/>
            <a:ext cx="4935332"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Profit model example</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71844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p:nvSpPr>
          <p:cNvPr id="138" name="Shape 138"/>
          <p:cNvSpPr/>
          <p:nvPr/>
        </p:nvSpPr>
        <p:spPr>
          <a:xfrm>
            <a:off x="595313" y="1844126"/>
            <a:ext cx="11001375" cy="4012404"/>
          </a:xfrm>
          <a:prstGeom prst="rect">
            <a:avLst/>
          </a:prstGeom>
          <a:noFill/>
          <a:ln>
            <a:noFill/>
          </a:ln>
        </p:spPr>
        <p:txBody>
          <a:bodyPr lIns="0" tIns="0" rIns="0" bIns="0" anchor="t" anchorCtr="0">
            <a:noAutofit/>
          </a:bodyPr>
          <a:lstStyle/>
          <a:p>
            <a:pPr marL="342900" indent="-342900">
              <a:spcAft>
                <a:spcPts val="600"/>
              </a:spcAft>
              <a:buFont typeface="LucidaGrande" charset="0"/>
              <a:buChar char="▸"/>
            </a:pPr>
            <a:r>
              <a:rPr lang="en-US" sz="2400" dirty="0" smtClean="0">
                <a:latin typeface="News706BT-RomanC" charset="0"/>
                <a:ea typeface="News706BT-RomanC" charset="0"/>
                <a:cs typeface="News706BT-RomanC" charset="0"/>
                <a:sym typeface="Wingdings"/>
              </a:rPr>
              <a:t>Excel supports many formats</a:t>
            </a:r>
          </a:p>
          <a:p>
            <a:pPr marL="342900" indent="-342900">
              <a:spcAft>
                <a:spcPts val="600"/>
              </a:spcAft>
              <a:buFont typeface="LucidaGrande" charset="0"/>
              <a:buChar char="▸"/>
            </a:pPr>
            <a:r>
              <a:rPr lang="en-US" sz="2400" dirty="0" smtClean="0">
                <a:latin typeface="News706BT-RomanC" charset="0"/>
                <a:ea typeface="News706BT-RomanC" charset="0"/>
                <a:cs typeface="News706BT-RomanC" charset="0"/>
                <a:sym typeface="Wingdings"/>
              </a:rPr>
              <a:t>Typically data comes on some type of “text” file (.txt, .csv)</a:t>
            </a:r>
          </a:p>
          <a:p>
            <a:pPr marL="342900" indent="-342900">
              <a:spcAft>
                <a:spcPts val="600"/>
              </a:spcAft>
              <a:buFont typeface="LucidaGrande" charset="0"/>
              <a:buChar char="▸"/>
            </a:pPr>
            <a:r>
              <a:rPr lang="en-US" sz="2400" dirty="0" smtClean="0">
                <a:latin typeface="News706BT-RomanC" charset="0"/>
                <a:ea typeface="News706BT-RomanC" charset="0"/>
                <a:cs typeface="News706BT-RomanC" charset="0"/>
                <a:sym typeface="Wingdings"/>
              </a:rPr>
              <a:t>Copy and pasting from the source data is one option</a:t>
            </a:r>
          </a:p>
          <a:p>
            <a:pPr marL="342900" indent="-342900">
              <a:spcAft>
                <a:spcPts val="600"/>
              </a:spcAft>
              <a:buFont typeface="LucidaGrande" charset="0"/>
              <a:buChar char="▸"/>
            </a:pPr>
            <a:r>
              <a:rPr lang="en-US" sz="2400" dirty="0" smtClean="0">
                <a:latin typeface="News706BT-RomanC" charset="0"/>
                <a:ea typeface="News706BT-RomanC" charset="0"/>
                <a:cs typeface="News706BT-RomanC" charset="0"/>
                <a:sym typeface="Wingdings"/>
              </a:rPr>
              <a:t>Import from other software (Access, Word, etc.)</a:t>
            </a:r>
          </a:p>
          <a:p>
            <a:pPr marL="342900" indent="-342900">
              <a:spcAft>
                <a:spcPts val="600"/>
              </a:spcAft>
              <a:buFont typeface="LucidaGrande" charset="0"/>
              <a:buChar char="▸"/>
            </a:pPr>
            <a:r>
              <a:rPr lang="en-US" sz="2400" dirty="0" smtClean="0">
                <a:latin typeface="News706BT-RomanC" charset="0"/>
                <a:ea typeface="News706BT-RomanC" charset="0"/>
                <a:cs typeface="News706BT-RomanC" charset="0"/>
                <a:sym typeface="Wingdings"/>
              </a:rPr>
              <a:t>We will use a .csv downloaded from:</a:t>
            </a:r>
          </a:p>
          <a:p>
            <a:pPr marL="800100" lvl="1" indent="-342900">
              <a:spcAft>
                <a:spcPts val="600"/>
              </a:spcAft>
              <a:buFont typeface="LucidaGrande" charset="0"/>
              <a:buChar char="▸"/>
            </a:pPr>
            <a:r>
              <a:rPr lang="en-US" sz="2400" dirty="0" smtClean="0">
                <a:latin typeface="News706BT-RomanC" charset="0"/>
                <a:ea typeface="News706BT-RomanC" charset="0"/>
                <a:cs typeface="News706BT-RomanC" charset="0"/>
                <a:sym typeface="Wingdings"/>
                <a:hlinkClick r:id="rId3"/>
              </a:rPr>
              <a:t>http://yahoo.finance.com</a:t>
            </a:r>
            <a:endParaRPr lang="en-US" sz="2400" dirty="0" smtClean="0">
              <a:latin typeface="News706BT-RomanC" charset="0"/>
              <a:ea typeface="News706BT-RomanC" charset="0"/>
              <a:cs typeface="News706BT-RomanC" charset="0"/>
              <a:sym typeface="Wingdings"/>
            </a:endParaRPr>
          </a:p>
          <a:p>
            <a:pPr marL="800100" lvl="1" indent="-342900">
              <a:spcAft>
                <a:spcPts val="600"/>
              </a:spcAft>
              <a:buFont typeface="LucidaGrande" charset="0"/>
              <a:buChar char="▸"/>
            </a:pPr>
            <a:r>
              <a:rPr lang="en-US" sz="2400" dirty="0" smtClean="0">
                <a:latin typeface="News706BT-RomanC" charset="0"/>
                <a:ea typeface="News706BT-RomanC" charset="0"/>
                <a:cs typeface="News706BT-RomanC" charset="0"/>
                <a:sym typeface="Wingdings"/>
              </a:rPr>
              <a:t>Daily price data for Priceline, PCLN</a:t>
            </a:r>
          </a:p>
          <a:p>
            <a:pPr marL="800100" lvl="1" indent="-342900">
              <a:spcAft>
                <a:spcPts val="600"/>
              </a:spcAft>
              <a:buFont typeface="LucidaGrande" charset="0"/>
              <a:buChar char="▸"/>
            </a:pPr>
            <a:r>
              <a:rPr lang="en-US" sz="2400" dirty="0" smtClean="0">
                <a:latin typeface="News706BT-RomanC" charset="0"/>
                <a:ea typeface="News706BT-RomanC" charset="0"/>
                <a:cs typeface="News706BT-RomanC" charset="0"/>
                <a:sym typeface="Wingdings"/>
              </a:rPr>
              <a:t>File Name: </a:t>
            </a:r>
            <a:r>
              <a:rPr lang="en-US" sz="2400" dirty="0" err="1" smtClean="0">
                <a:latin typeface="News706BT-RomanC" charset="0"/>
                <a:ea typeface="News706BT-RomanC" charset="0"/>
                <a:cs typeface="News706BT-RomanC" charset="0"/>
                <a:sym typeface="Wingdings"/>
              </a:rPr>
              <a:t>PCLN.csv</a:t>
            </a:r>
            <a:endParaRPr lang="en-US" sz="2400" dirty="0" smtClean="0">
              <a:latin typeface="News706BT-RomanC" charset="0"/>
              <a:ea typeface="News706BT-RomanC" charset="0"/>
              <a:cs typeface="News706BT-RomanC" charset="0"/>
              <a:sym typeface="Wingdings"/>
            </a:endParaRPr>
          </a:p>
          <a:p>
            <a:pPr marL="342900" indent="-342900">
              <a:buFont typeface="LucidaGrande" charset="0"/>
              <a:buChar char="▸"/>
            </a:pPr>
            <a:endParaRPr lang="en-US" sz="2400" dirty="0" smtClean="0">
              <a:latin typeface="News706BT-RomanC" charset="0"/>
              <a:ea typeface="News706BT-RomanC" charset="0"/>
              <a:cs typeface="News706BT-RomanC" charset="0"/>
              <a:sym typeface="Wingdings"/>
            </a:endParaRPr>
          </a:p>
        </p:txBody>
      </p:sp>
      <p:cxnSp>
        <p:nvCxnSpPr>
          <p:cNvPr id="139" name="Shape 139"/>
          <p:cNvCxnSpPr/>
          <p:nvPr/>
        </p:nvCxnSpPr>
        <p:spPr>
          <a:xfrm>
            <a:off x="595313" y="601266"/>
            <a:ext cx="11001375" cy="10"/>
          </a:xfrm>
          <a:prstGeom prst="straightConnector1">
            <a:avLst/>
          </a:prstGeom>
          <a:noFill/>
          <a:ln w="12700" cap="flat" cmpd="sng">
            <a:solidFill>
              <a:schemeClr val="tx1"/>
            </a:solidFill>
            <a:prstDash val="solid"/>
            <a:miter/>
            <a:headEnd type="none" w="med" len="med"/>
            <a:tailEnd type="none" w="med" len="med"/>
          </a:ln>
        </p:spPr>
      </p:cxnSp>
      <p:cxnSp>
        <p:nvCxnSpPr>
          <p:cNvPr id="140" name="Shape 140"/>
          <p:cNvCxnSpPr/>
          <p:nvPr/>
        </p:nvCxnSpPr>
        <p:spPr>
          <a:xfrm>
            <a:off x="595313" y="1148954"/>
            <a:ext cx="11001375" cy="10"/>
          </a:xfrm>
          <a:prstGeom prst="straightConnector1">
            <a:avLst/>
          </a:prstGeom>
          <a:noFill/>
          <a:ln w="12700" cap="flat" cmpd="sng">
            <a:solidFill>
              <a:schemeClr val="tx1"/>
            </a:solidFill>
            <a:prstDash val="solid"/>
            <a:miter/>
            <a:headEnd type="none" w="med" len="med"/>
            <a:tailEnd type="none" w="med" len="med"/>
          </a:ln>
        </p:spPr>
      </p:cxnSp>
      <p:sp>
        <p:nvSpPr>
          <p:cNvPr id="141" name="Shape 141"/>
          <p:cNvSpPr/>
          <p:nvPr/>
        </p:nvSpPr>
        <p:spPr>
          <a:xfrm>
            <a:off x="595313" y="696516"/>
            <a:ext cx="7238999" cy="404812"/>
          </a:xfrm>
          <a:prstGeom prst="rect">
            <a:avLst/>
          </a:prstGeom>
          <a:noFill/>
          <a:ln>
            <a:noFill/>
          </a:ln>
        </p:spPr>
        <p:txBody>
          <a:bodyPr lIns="0" tIns="0" rIns="0" bIns="0" anchor="t" anchorCtr="0">
            <a:noAutofit/>
          </a:bodyPr>
          <a:lstStyle/>
          <a:p>
            <a:pPr>
              <a:lnSpc>
                <a:spcPct val="114285"/>
              </a:lnSpc>
              <a:buSzPct val="25000"/>
            </a:pPr>
            <a:r>
              <a:rPr lang="en-US" sz="2625" b="1" dirty="0" smtClean="0">
                <a:latin typeface="News706BT-RomanC" charset="0"/>
                <a:ea typeface="News706BT-RomanC" charset="0"/>
                <a:cs typeface="News706BT-RomanC" charset="0"/>
                <a:sym typeface="Arial"/>
              </a:rPr>
              <a:t>EXCEL BOOTCAMP</a:t>
            </a:r>
          </a:p>
          <a:p>
            <a:pPr>
              <a:lnSpc>
                <a:spcPct val="114285"/>
              </a:lnSpc>
              <a:buSzPct val="25000"/>
            </a:pPr>
            <a:r>
              <a:rPr lang="en-US" sz="2625" b="1" dirty="0" smtClean="0">
                <a:latin typeface="News706BT-RomanC" charset="0"/>
                <a:ea typeface="News706BT-RomanC" charset="0"/>
                <a:cs typeface="News706BT-RomanC" charset="0"/>
                <a:sym typeface="Arial"/>
              </a:rPr>
              <a:t>Getting Data</a:t>
            </a:r>
          </a:p>
        </p:txBody>
      </p:sp>
    </p:spTree>
    <p:extLst>
      <p:ext uri="{BB962C8B-B14F-4D97-AF65-F5344CB8AC3E}">
        <p14:creationId xmlns:p14="http://schemas.microsoft.com/office/powerpoint/2010/main" val="1760632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normAutofit lnSpcReduction="10000"/>
          </a:bodyPr>
          <a:lstStyle/>
          <a:p>
            <a:r>
              <a:rPr lang="en-US" dirty="0" smtClean="0"/>
              <a:t>Save as an Excel workbook </a:t>
            </a:r>
            <a:r>
              <a:rPr lang="en-US" dirty="0" smtClean="0">
                <a:sym typeface="Wingdings"/>
              </a:rPr>
              <a:t>so you can use all functionality</a:t>
            </a:r>
          </a:p>
          <a:p>
            <a:r>
              <a:rPr lang="en-US" dirty="0" smtClean="0">
                <a:sym typeface="Wingdings"/>
              </a:rPr>
              <a:t>Sorting the data (at least with these data)</a:t>
            </a:r>
          </a:p>
          <a:p>
            <a:r>
              <a:rPr lang="en-US" dirty="0" smtClean="0">
                <a:sym typeface="Wingdings"/>
              </a:rPr>
              <a:t>What kinds of things might you be interested in?</a:t>
            </a:r>
          </a:p>
          <a:p>
            <a:r>
              <a:rPr lang="en-US" dirty="0" smtClean="0">
                <a:sym typeface="Wingdings"/>
              </a:rPr>
              <a:t>Maybe some sort of graphical representation is a place to start</a:t>
            </a:r>
          </a:p>
          <a:p>
            <a:r>
              <a:rPr lang="en-US" dirty="0" smtClean="0">
                <a:sym typeface="Wingdings"/>
              </a:rPr>
              <a:t>You may have to somehow transform the data</a:t>
            </a:r>
          </a:p>
          <a:p>
            <a:r>
              <a:rPr lang="en-US" dirty="0" smtClean="0">
                <a:sym typeface="Wingdings"/>
              </a:rPr>
              <a:t>For a stock you might want to start by looking at how it moves</a:t>
            </a:r>
          </a:p>
          <a:p>
            <a:pPr lvl="1"/>
            <a:r>
              <a:rPr lang="en-US" dirty="0" smtClean="0">
                <a:sym typeface="Wingdings"/>
              </a:rPr>
              <a:t>Daily changes</a:t>
            </a:r>
          </a:p>
          <a:p>
            <a:pPr lvl="1"/>
            <a:r>
              <a:rPr lang="en-US" dirty="0" smtClean="0">
                <a:sym typeface="Wingdings"/>
              </a:rPr>
              <a:t>Some kind of measure of variability of changes</a:t>
            </a:r>
            <a:r>
              <a:rPr lang="is-IS" dirty="0" smtClean="0">
                <a:sym typeface="Wingdings"/>
              </a:rPr>
              <a:t>…</a:t>
            </a:r>
            <a:r>
              <a:rPr lang="en-US" dirty="0" smtClean="0">
                <a:sym typeface="Wingdings"/>
              </a:rPr>
              <a:t> </a:t>
            </a:r>
            <a:endParaRPr lang="en-US" dirty="0"/>
          </a:p>
        </p:txBody>
      </p:sp>
      <p:sp>
        <p:nvSpPr>
          <p:cNvPr id="4" name="TextBox 3"/>
          <p:cNvSpPr txBox="1"/>
          <p:nvPr/>
        </p:nvSpPr>
        <p:spPr>
          <a:xfrm>
            <a:off x="595313" y="1297858"/>
            <a:ext cx="4271655"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First Steps</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294515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normAutofit fontScale="92500" lnSpcReduction="20000"/>
          </a:bodyPr>
          <a:lstStyle/>
          <a:p>
            <a:r>
              <a:rPr lang="en-US" dirty="0" smtClean="0"/>
              <a:t>Adds simple database functionality to spreadsheet</a:t>
            </a:r>
          </a:p>
          <a:p>
            <a:r>
              <a:rPr lang="en-US" dirty="0" smtClean="0"/>
              <a:t>Adds structured reference</a:t>
            </a:r>
          </a:p>
          <a:p>
            <a:r>
              <a:rPr lang="en-US" dirty="0" smtClean="0"/>
              <a:t>Automates formula replication</a:t>
            </a:r>
          </a:p>
          <a:p>
            <a:r>
              <a:rPr lang="en-US" dirty="0" smtClean="0"/>
              <a:t>Allows complex sorting and filtering of data</a:t>
            </a:r>
          </a:p>
          <a:p>
            <a:r>
              <a:rPr lang="en-US" dirty="0" smtClean="0"/>
              <a:t>Generates basic </a:t>
            </a:r>
            <a:r>
              <a:rPr lang="en-US" dirty="0" smtClean="0"/>
              <a:t>statistics</a:t>
            </a:r>
          </a:p>
          <a:p>
            <a:r>
              <a:rPr lang="en-US" dirty="0" smtClean="0"/>
              <a:t>From the insert tab, select Table</a:t>
            </a:r>
          </a:p>
          <a:p>
            <a:r>
              <a:rPr lang="en-US" dirty="0" smtClean="0"/>
              <a:t>Excel adds the context sensitive Table tab</a:t>
            </a:r>
          </a:p>
          <a:p>
            <a:r>
              <a:rPr lang="en-US" dirty="0" smtClean="0"/>
              <a:t>Exploring the table tab</a:t>
            </a:r>
          </a:p>
          <a:p>
            <a:pPr lvl="1"/>
            <a:r>
              <a:rPr lang="en-US" dirty="0" smtClean="0"/>
              <a:t>Names, Totals, Removing table functionality</a:t>
            </a:r>
            <a:endParaRPr lang="en-US" dirty="0" smtClean="0"/>
          </a:p>
        </p:txBody>
      </p:sp>
      <p:sp>
        <p:nvSpPr>
          <p:cNvPr id="4" name="TextBox 3"/>
          <p:cNvSpPr txBox="1"/>
          <p:nvPr/>
        </p:nvSpPr>
        <p:spPr>
          <a:xfrm>
            <a:off x="595312" y="1144988"/>
            <a:ext cx="4728855"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Excel’s Table Feature</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217200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lstStyle/>
          <a:p>
            <a:r>
              <a:rPr lang="en-US" dirty="0" smtClean="0"/>
              <a:t>TEXT</a:t>
            </a:r>
            <a:r>
              <a:rPr lang="en-US" dirty="0" smtClean="0"/>
              <a:t>() </a:t>
            </a:r>
            <a:r>
              <a:rPr lang="en-US" dirty="0" smtClean="0">
                <a:sym typeface="Wingdings"/>
              </a:rPr>
              <a:t> convert date to day of the week</a:t>
            </a:r>
            <a:endParaRPr lang="en-US" dirty="0" smtClean="0"/>
          </a:p>
          <a:p>
            <a:r>
              <a:rPr lang="en-US" dirty="0" smtClean="0"/>
              <a:t>DAY(), MONTH(), YEAR</a:t>
            </a:r>
            <a:r>
              <a:rPr lang="en-US" dirty="0" smtClean="0"/>
              <a:t>() </a:t>
            </a:r>
            <a:r>
              <a:rPr lang="en-US" dirty="0" smtClean="0">
                <a:sym typeface="Wingdings"/>
              </a:rPr>
              <a:t> extract numerical parts of a date</a:t>
            </a:r>
            <a:endParaRPr lang="en-US" dirty="0" smtClean="0"/>
          </a:p>
          <a:p>
            <a:r>
              <a:rPr lang="en-US" dirty="0" smtClean="0"/>
              <a:t>LN</a:t>
            </a:r>
            <a:r>
              <a:rPr lang="en-US" dirty="0" smtClean="0"/>
              <a:t>() </a:t>
            </a:r>
            <a:r>
              <a:rPr lang="en-US" dirty="0" smtClean="0">
                <a:sym typeface="Wingdings"/>
              </a:rPr>
              <a:t> calculate an </a:t>
            </a:r>
            <a:r>
              <a:rPr lang="en-US" dirty="0" err="1" smtClean="0">
                <a:sym typeface="Wingdings"/>
              </a:rPr>
              <a:t>instanteous</a:t>
            </a:r>
            <a:r>
              <a:rPr lang="en-US" dirty="0" smtClean="0">
                <a:sym typeface="Wingdings"/>
              </a:rPr>
              <a:t> rate of return</a:t>
            </a:r>
            <a:endParaRPr lang="en-US" dirty="0" smtClean="0"/>
          </a:p>
          <a:p>
            <a:r>
              <a:rPr lang="en-US" dirty="0"/>
              <a:t>GROWTH (CHANGE): B/E-1 or (E-B)/</a:t>
            </a:r>
            <a:r>
              <a:rPr lang="en-US" dirty="0" smtClean="0"/>
              <a:t>B </a:t>
            </a:r>
            <a:r>
              <a:rPr lang="en-US" dirty="0" smtClean="0">
                <a:sym typeface="Wingdings"/>
              </a:rPr>
              <a:t> traditional growth</a:t>
            </a:r>
            <a:endParaRPr lang="en-US" dirty="0"/>
          </a:p>
          <a:p>
            <a:r>
              <a:rPr lang="en-US" dirty="0" smtClean="0"/>
              <a:t>STDEV.S() </a:t>
            </a:r>
            <a:r>
              <a:rPr lang="en-US" dirty="0" smtClean="0">
                <a:sym typeface="Wingdings"/>
              </a:rPr>
              <a:t> measure of variability relative to the mean</a:t>
            </a:r>
            <a:endParaRPr lang="en-US" dirty="0" smtClean="0"/>
          </a:p>
          <a:p>
            <a:r>
              <a:rPr lang="en-US" dirty="0" smtClean="0"/>
              <a:t>IF(), AND(), OR</a:t>
            </a:r>
            <a:r>
              <a:rPr lang="en-US" dirty="0" smtClean="0"/>
              <a:t>()</a:t>
            </a:r>
            <a:endParaRPr lang="en-US" dirty="0" smtClean="0"/>
          </a:p>
        </p:txBody>
      </p:sp>
      <p:sp>
        <p:nvSpPr>
          <p:cNvPr id="4" name="TextBox 3"/>
          <p:cNvSpPr txBox="1"/>
          <p:nvPr/>
        </p:nvSpPr>
        <p:spPr>
          <a:xfrm>
            <a:off x="595313" y="1283110"/>
            <a:ext cx="5245048"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Formulas and Functions</a:t>
            </a:r>
            <a:r>
              <a:rPr lang="en-US" sz="2800" b="1" dirty="0" smtClean="0"/>
              <a:t> </a:t>
            </a:r>
            <a:endParaRPr lang="en-US" sz="2800" b="1" dirty="0"/>
          </a:p>
        </p:txBody>
      </p:sp>
    </p:spTree>
    <p:extLst>
      <p:ext uri="{BB962C8B-B14F-4D97-AF65-F5344CB8AC3E}">
        <p14:creationId xmlns:p14="http://schemas.microsoft.com/office/powerpoint/2010/main" val="1925242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What if you want to know the day of the week?</a:t>
            </a:r>
          </a:p>
          <a:p>
            <a:r>
              <a:rPr lang="en-US" dirty="0" smtClean="0"/>
              <a:t>Expected </a:t>
            </a:r>
            <a:r>
              <a:rPr lang="en-US" dirty="0" smtClean="0"/>
              <a:t>move in a given </a:t>
            </a:r>
            <a:r>
              <a:rPr lang="en-US" dirty="0" smtClean="0"/>
              <a:t>day (a 1 std. dev. </a:t>
            </a:r>
            <a:r>
              <a:rPr lang="en-US" dirty="0"/>
              <a:t>m</a:t>
            </a:r>
            <a:r>
              <a:rPr lang="en-US" dirty="0" smtClean="0"/>
              <a:t>ove)</a:t>
            </a:r>
            <a:endParaRPr lang="en-US" dirty="0" smtClean="0"/>
          </a:p>
          <a:p>
            <a:r>
              <a:rPr lang="en-US" dirty="0" smtClean="0"/>
              <a:t>Compare actual move to expected </a:t>
            </a:r>
            <a:r>
              <a:rPr lang="en-US" dirty="0" smtClean="0"/>
              <a:t>move</a:t>
            </a:r>
          </a:p>
          <a:p>
            <a:r>
              <a:rPr lang="en-US" dirty="0"/>
              <a:t>How would you flag the third Friday in a month</a:t>
            </a:r>
            <a:r>
              <a:rPr lang="en-US" dirty="0" smtClean="0"/>
              <a:t>?</a:t>
            </a:r>
            <a:endParaRPr lang="en-US" dirty="0" smtClean="0"/>
          </a:p>
          <a:p>
            <a:r>
              <a:rPr lang="en-US" dirty="0" smtClean="0"/>
              <a:t>Runs of consecutive positive or negative days</a:t>
            </a:r>
            <a:endParaRPr lang="en-US" dirty="0"/>
          </a:p>
        </p:txBody>
      </p:sp>
      <p:sp>
        <p:nvSpPr>
          <p:cNvPr id="4" name="TextBox 3"/>
          <p:cNvSpPr txBox="1"/>
          <p:nvPr/>
        </p:nvSpPr>
        <p:spPr>
          <a:xfrm>
            <a:off x="595312" y="1283110"/>
            <a:ext cx="7392988"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Other Examples of Transformations</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1868346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lstStyle/>
          <a:p>
            <a:r>
              <a:rPr lang="en-US" i="1" dirty="0" smtClean="0"/>
              <a:t>Descriptive Statistics</a:t>
            </a:r>
            <a:r>
              <a:rPr lang="en-US" dirty="0" smtClean="0"/>
              <a:t> – deals with describing data collectively in terms of shape, center and variation</a:t>
            </a:r>
          </a:p>
          <a:p>
            <a:r>
              <a:rPr lang="en-US" i="1" dirty="0" smtClean="0"/>
              <a:t>Inferential Statistics</a:t>
            </a:r>
            <a:r>
              <a:rPr lang="en-US" dirty="0" smtClean="0"/>
              <a:t> – deals with using data to make predictions about a larger population or to test beliefs</a:t>
            </a:r>
          </a:p>
          <a:p>
            <a:r>
              <a:rPr lang="en-US" dirty="0" smtClean="0"/>
              <a:t>Types of Data </a:t>
            </a:r>
          </a:p>
          <a:p>
            <a:pPr lvl="1"/>
            <a:r>
              <a:rPr lang="en-US" dirty="0" smtClean="0"/>
              <a:t>Categorical vs. Quantitative</a:t>
            </a:r>
          </a:p>
          <a:p>
            <a:pPr lvl="1"/>
            <a:r>
              <a:rPr lang="en-US" dirty="0" smtClean="0"/>
              <a:t>Cross-sectional vs. Time Series</a:t>
            </a:r>
            <a:endParaRPr lang="en-US" dirty="0"/>
          </a:p>
        </p:txBody>
      </p:sp>
      <p:sp>
        <p:nvSpPr>
          <p:cNvPr id="5" name="TextBox 4"/>
          <p:cNvSpPr txBox="1"/>
          <p:nvPr/>
        </p:nvSpPr>
        <p:spPr>
          <a:xfrm>
            <a:off x="595313" y="1144988"/>
            <a:ext cx="5481022"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Statistical Concepts</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1059716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normAutofit lnSpcReduction="10000"/>
          </a:bodyPr>
          <a:lstStyle/>
          <a:p>
            <a:r>
              <a:rPr lang="en-US" dirty="0" smtClean="0"/>
              <a:t>Spreadsheet functions</a:t>
            </a:r>
          </a:p>
          <a:p>
            <a:pPr lvl="1"/>
            <a:r>
              <a:rPr lang="en-US" dirty="0" smtClean="0"/>
              <a:t>AVERAGE(), STDEV.S(), MEDIAN(), MODE(), MIN(),  MAX(), LARGE(),  SMALL(),  ETC.</a:t>
            </a:r>
          </a:p>
          <a:p>
            <a:r>
              <a:rPr lang="en-US" dirty="0" smtClean="0"/>
              <a:t>Summary statistics (built in </a:t>
            </a:r>
            <a:r>
              <a:rPr lang="en-US" dirty="0" smtClean="0"/>
              <a:t>Data </a:t>
            </a:r>
            <a:r>
              <a:rPr lang="en-US" dirty="0"/>
              <a:t>A</a:t>
            </a:r>
            <a:r>
              <a:rPr lang="en-US" dirty="0" smtClean="0"/>
              <a:t>nalysis </a:t>
            </a:r>
            <a:r>
              <a:rPr lang="en-US" dirty="0" err="1" smtClean="0"/>
              <a:t>toolpak</a:t>
            </a:r>
            <a:r>
              <a:rPr lang="en-US" dirty="0" smtClean="0"/>
              <a:t>)</a:t>
            </a:r>
          </a:p>
          <a:p>
            <a:r>
              <a:rPr lang="en-US" dirty="0" smtClean="0"/>
              <a:t>Percentiles</a:t>
            </a:r>
          </a:p>
          <a:p>
            <a:r>
              <a:rPr lang="en-US" dirty="0" smtClean="0"/>
              <a:t>Graphical</a:t>
            </a:r>
          </a:p>
          <a:p>
            <a:pPr lvl="1"/>
            <a:r>
              <a:rPr lang="en-US" dirty="0" smtClean="0"/>
              <a:t>Histogram</a:t>
            </a:r>
          </a:p>
          <a:p>
            <a:pPr lvl="1"/>
            <a:r>
              <a:rPr lang="en-US" dirty="0" smtClean="0"/>
              <a:t>Scatter plot</a:t>
            </a:r>
          </a:p>
          <a:p>
            <a:pPr lvl="1"/>
            <a:r>
              <a:rPr lang="en-US" dirty="0" smtClean="0"/>
              <a:t>Pie chart? </a:t>
            </a:r>
            <a:endParaRPr lang="en-US" dirty="0"/>
          </a:p>
        </p:txBody>
      </p:sp>
      <p:sp>
        <p:nvSpPr>
          <p:cNvPr id="4" name="TextBox 3"/>
          <p:cNvSpPr txBox="1"/>
          <p:nvPr/>
        </p:nvSpPr>
        <p:spPr>
          <a:xfrm>
            <a:off x="587483" y="1262972"/>
            <a:ext cx="6580233"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How do you describe data with Excel?</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1351527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lstStyle/>
          <a:p>
            <a:r>
              <a:rPr lang="en-US" dirty="0" smtClean="0"/>
              <a:t>What does the distribution of daily price changes look like</a:t>
            </a:r>
            <a:r>
              <a:rPr lang="en-US" dirty="0" smtClean="0"/>
              <a:t>?</a:t>
            </a:r>
          </a:p>
          <a:p>
            <a:pPr lvl="1"/>
            <a:r>
              <a:rPr lang="en-US" dirty="0" smtClean="0"/>
              <a:t>FREQUENCY function </a:t>
            </a:r>
            <a:r>
              <a:rPr lang="en-US" dirty="0" smtClean="0">
                <a:sym typeface="Wingdings"/>
              </a:rPr>
              <a:t> an array function</a:t>
            </a:r>
          </a:p>
          <a:p>
            <a:pPr lvl="1"/>
            <a:r>
              <a:rPr lang="en-US" dirty="0" smtClean="0">
                <a:sym typeface="Wingdings"/>
              </a:rPr>
              <a:t>Can be used to create a histogram  data sorted into classes</a:t>
            </a:r>
          </a:p>
          <a:p>
            <a:pPr lvl="2"/>
            <a:r>
              <a:rPr lang="en-US" dirty="0" smtClean="0">
                <a:sym typeface="Wingdings"/>
              </a:rPr>
              <a:t>First we have to build a reference table based on the data</a:t>
            </a:r>
            <a:endParaRPr lang="en-US" dirty="0" smtClean="0">
              <a:sym typeface="Wingdings"/>
            </a:endParaRPr>
          </a:p>
          <a:p>
            <a:pPr lvl="1"/>
            <a:r>
              <a:rPr lang="en-US" dirty="0" smtClean="0">
                <a:sym typeface="Wingdings"/>
              </a:rPr>
              <a:t>Excel now builds that in but you may not like what you get</a:t>
            </a:r>
            <a:r>
              <a:rPr lang="is-IS" dirty="0" smtClean="0">
                <a:sym typeface="Wingdings"/>
              </a:rPr>
              <a:t>…</a:t>
            </a:r>
            <a:endParaRPr lang="en-US" dirty="0" smtClean="0"/>
          </a:p>
          <a:p>
            <a:r>
              <a:rPr lang="en-US" dirty="0" smtClean="0"/>
              <a:t>What is the average price movement?</a:t>
            </a:r>
          </a:p>
          <a:p>
            <a:r>
              <a:rPr lang="en-US" dirty="0" smtClean="0"/>
              <a:t>How likely are you to see a specific movement or more extreme?</a:t>
            </a:r>
          </a:p>
          <a:p>
            <a:pPr lvl="1"/>
            <a:r>
              <a:rPr lang="en-US" dirty="0" smtClean="0"/>
              <a:t>PERCENTILE()</a:t>
            </a:r>
          </a:p>
          <a:p>
            <a:endParaRPr lang="en-US" dirty="0" smtClean="0"/>
          </a:p>
          <a:p>
            <a:endParaRPr lang="en-US" dirty="0"/>
          </a:p>
        </p:txBody>
      </p:sp>
      <p:sp>
        <p:nvSpPr>
          <p:cNvPr id="4" name="TextBox 3"/>
          <p:cNvSpPr txBox="1"/>
          <p:nvPr/>
        </p:nvSpPr>
        <p:spPr>
          <a:xfrm>
            <a:off x="580565" y="1268365"/>
            <a:ext cx="4920584" cy="584775"/>
          </a:xfrm>
          <a:prstGeom prst="rect">
            <a:avLst/>
          </a:prstGeom>
          <a:noFill/>
        </p:spPr>
        <p:txBody>
          <a:bodyPr wrap="square" rtlCol="0">
            <a:spAutoFit/>
          </a:bodyPr>
          <a:lstStyle/>
          <a:p>
            <a:r>
              <a:rPr lang="en-US" sz="3200" b="1" dirty="0" smtClean="0">
                <a:latin typeface="News706BT-RomanC" charset="0"/>
                <a:ea typeface="News706BT-RomanC" charset="0"/>
                <a:cs typeface="News706BT-RomanC" charset="0"/>
              </a:rPr>
              <a:t>Data Analysis</a:t>
            </a:r>
            <a:endParaRPr lang="en-US" sz="32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2128431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cxnSp>
        <p:nvCxnSpPr>
          <p:cNvPr id="59" name="Shape 59"/>
          <p:cNvCxnSpPr/>
          <p:nvPr/>
        </p:nvCxnSpPr>
        <p:spPr>
          <a:xfrm>
            <a:off x="595313" y="601266"/>
            <a:ext cx="11001375" cy="10"/>
          </a:xfrm>
          <a:prstGeom prst="straightConnector1">
            <a:avLst/>
          </a:prstGeom>
          <a:noFill/>
          <a:ln w="25400">
            <a:solidFill>
              <a:schemeClr val="tx1"/>
            </a:solidFill>
          </a:ln>
        </p:spPr>
      </p:cxnSp>
      <p:cxnSp>
        <p:nvCxnSpPr>
          <p:cNvPr id="60" name="Shape 60"/>
          <p:cNvCxnSpPr/>
          <p:nvPr/>
        </p:nvCxnSpPr>
        <p:spPr>
          <a:xfrm>
            <a:off x="595313" y="1148954"/>
            <a:ext cx="11001375" cy="10"/>
          </a:xfrm>
          <a:prstGeom prst="straightConnector1">
            <a:avLst/>
          </a:prstGeom>
          <a:noFill/>
          <a:ln>
            <a:solidFill>
              <a:schemeClr val="tx1"/>
            </a:solidFill>
          </a:ln>
        </p:spPr>
      </p:cxnSp>
      <p:sp>
        <p:nvSpPr>
          <p:cNvPr id="61" name="Shape 61"/>
          <p:cNvSpPr/>
          <p:nvPr/>
        </p:nvSpPr>
        <p:spPr>
          <a:xfrm>
            <a:off x="595313" y="696516"/>
            <a:ext cx="7238999" cy="404812"/>
          </a:xfrm>
          <a:prstGeom prst="rect">
            <a:avLst/>
          </a:prstGeom>
          <a:noFill/>
          <a:ln>
            <a:noFill/>
          </a:ln>
        </p:spPr>
        <p:txBody>
          <a:bodyPr lIns="0" tIns="0" rIns="0" bIns="0" anchor="t" anchorCtr="0">
            <a:noAutofit/>
          </a:bodyPr>
          <a:lstStyle/>
          <a:p>
            <a:pPr>
              <a:lnSpc>
                <a:spcPct val="114285"/>
              </a:lnSpc>
              <a:buSzPct val="25000"/>
            </a:pPr>
            <a:r>
              <a:rPr lang="en-US" sz="2625" b="1" dirty="0" smtClean="0">
                <a:solidFill>
                  <a:srgbClr val="000000"/>
                </a:solidFill>
                <a:latin typeface="News706BT-RomanC" charset="0"/>
                <a:ea typeface="News706BT-RomanC" charset="0"/>
                <a:cs typeface="News706BT-RomanC" charset="0"/>
                <a:sym typeface="Arial"/>
              </a:rPr>
              <a:t>AGENDA*</a:t>
            </a:r>
            <a:endParaRPr lang="en-US" sz="2625" b="1" dirty="0">
              <a:solidFill>
                <a:srgbClr val="000000"/>
              </a:solidFill>
              <a:latin typeface="News706BT-RomanC" charset="0"/>
              <a:ea typeface="News706BT-RomanC" charset="0"/>
              <a:cs typeface="News706BT-RomanC" charset="0"/>
              <a:sym typeface="Arial"/>
            </a:endParaRPr>
          </a:p>
        </p:txBody>
      </p:sp>
      <p:sp>
        <p:nvSpPr>
          <p:cNvPr id="62" name="Shape 62"/>
          <p:cNvSpPr/>
          <p:nvPr/>
        </p:nvSpPr>
        <p:spPr>
          <a:xfrm>
            <a:off x="595313" y="1649006"/>
            <a:ext cx="11001375" cy="4060040"/>
          </a:xfrm>
          <a:prstGeom prst="rect">
            <a:avLst/>
          </a:prstGeom>
          <a:noFill/>
          <a:ln>
            <a:noFill/>
          </a:ln>
        </p:spPr>
        <p:txBody>
          <a:bodyPr lIns="0" tIns="0" rIns="0" bIns="0" anchor="t" anchorCtr="0">
            <a:noAutofit/>
          </a:bodyPr>
          <a:lstStyle/>
          <a:p>
            <a:pPr marL="166688" lvl="1" indent="-166688">
              <a:lnSpc>
                <a:spcPct val="110000"/>
              </a:lnSpc>
              <a:buClr>
                <a:srgbClr val="000000"/>
              </a:buClr>
              <a:buSzPct val="100000"/>
              <a:buFont typeface="Merriweather Sans"/>
              <a:buChar char="‣"/>
            </a:pPr>
            <a:r>
              <a:rPr lang="en-US" sz="2344" dirty="0" smtClean="0">
                <a:solidFill>
                  <a:srgbClr val="000000"/>
                </a:solidFill>
                <a:latin typeface="News706BT-RomanC" charset="0"/>
                <a:ea typeface="News706BT-RomanC" charset="0"/>
                <a:cs typeface="News706BT-RomanC" charset="0"/>
                <a:sym typeface="Arial"/>
              </a:rPr>
              <a:t>Working with data</a:t>
            </a:r>
          </a:p>
          <a:p>
            <a:pPr marL="166688" lvl="1" indent="-166688">
              <a:lnSpc>
                <a:spcPct val="110000"/>
              </a:lnSpc>
              <a:buClr>
                <a:srgbClr val="000000"/>
              </a:buClr>
              <a:buSzPct val="100000"/>
              <a:buFont typeface="Merriweather Sans"/>
              <a:buChar char="‣"/>
            </a:pPr>
            <a:r>
              <a:rPr lang="en-US" sz="2344" dirty="0" smtClean="0">
                <a:solidFill>
                  <a:srgbClr val="000000"/>
                </a:solidFill>
                <a:latin typeface="News706BT-RomanC" charset="0"/>
                <a:ea typeface="News706BT-RomanC" charset="0"/>
                <a:cs typeface="News706BT-RomanC" charset="0"/>
                <a:sym typeface="Arial"/>
              </a:rPr>
              <a:t>Introduction to Spreadsheet Modeling</a:t>
            </a:r>
          </a:p>
          <a:p>
            <a:pPr marL="166688" lvl="1" indent="-166688">
              <a:lnSpc>
                <a:spcPct val="110000"/>
              </a:lnSpc>
              <a:spcBef>
                <a:spcPts val="375"/>
              </a:spcBef>
              <a:buClr>
                <a:srgbClr val="000000"/>
              </a:buClr>
              <a:buSzPct val="100000"/>
              <a:buFont typeface="Merriweather Sans"/>
              <a:buChar char="‣"/>
            </a:pPr>
            <a:r>
              <a:rPr lang="en-US" sz="2344" dirty="0" smtClean="0">
                <a:solidFill>
                  <a:srgbClr val="000000"/>
                </a:solidFill>
                <a:latin typeface="News706BT-RomanC" charset="0"/>
                <a:ea typeface="News706BT-RomanC" charset="0"/>
                <a:cs typeface="News706BT-RomanC" charset="0"/>
                <a:sym typeface="Arial"/>
              </a:rPr>
              <a:t>Data Analysis</a:t>
            </a:r>
          </a:p>
          <a:p>
            <a:pPr marL="166688" lvl="1" indent="-166688">
              <a:lnSpc>
                <a:spcPct val="110000"/>
              </a:lnSpc>
              <a:spcBef>
                <a:spcPts val="375"/>
              </a:spcBef>
              <a:buClr>
                <a:srgbClr val="000000"/>
              </a:buClr>
              <a:buSzPct val="100000"/>
              <a:buFont typeface="Merriweather Sans"/>
              <a:buChar char="‣"/>
            </a:pPr>
            <a:r>
              <a:rPr lang="en-US" sz="2344" dirty="0" smtClean="0">
                <a:solidFill>
                  <a:srgbClr val="000000"/>
                </a:solidFill>
                <a:latin typeface="News706BT-RomanC" charset="0"/>
                <a:ea typeface="News706BT-RomanC" charset="0"/>
                <a:cs typeface="News706BT-RomanC" charset="0"/>
                <a:sym typeface="Arial"/>
              </a:rPr>
              <a:t>Tables and Pivot Tables</a:t>
            </a:r>
          </a:p>
          <a:p>
            <a:pPr marL="166688" lvl="1" indent="-166688">
              <a:lnSpc>
                <a:spcPct val="110000"/>
              </a:lnSpc>
              <a:spcBef>
                <a:spcPts val="375"/>
              </a:spcBef>
              <a:buClr>
                <a:srgbClr val="000000"/>
              </a:buClr>
              <a:buSzPct val="100000"/>
              <a:buFont typeface="Merriweather Sans"/>
              <a:buChar char="‣"/>
            </a:pPr>
            <a:r>
              <a:rPr lang="en-US" sz="2344" dirty="0" smtClean="0">
                <a:solidFill>
                  <a:srgbClr val="000000"/>
                </a:solidFill>
                <a:latin typeface="News706BT-RomanC" charset="0"/>
                <a:ea typeface="News706BT-RomanC" charset="0"/>
                <a:cs typeface="News706BT-RomanC" charset="0"/>
                <a:sym typeface="Arial"/>
              </a:rPr>
              <a:t>Data Visualization</a:t>
            </a:r>
          </a:p>
          <a:p>
            <a:pPr marL="166688" lvl="1" indent="-166688">
              <a:lnSpc>
                <a:spcPct val="110000"/>
              </a:lnSpc>
              <a:spcBef>
                <a:spcPts val="375"/>
              </a:spcBef>
              <a:buClr>
                <a:srgbClr val="000000"/>
              </a:buClr>
              <a:buSzPct val="100000"/>
              <a:buFont typeface="Merriweather Sans"/>
              <a:buChar char="‣"/>
            </a:pPr>
            <a:r>
              <a:rPr lang="en-US" sz="2344" dirty="0" smtClean="0">
                <a:solidFill>
                  <a:srgbClr val="000000"/>
                </a:solidFill>
                <a:latin typeface="News706BT-RomanC" charset="0"/>
                <a:ea typeface="News706BT-RomanC" charset="0"/>
                <a:cs typeface="News706BT-RomanC" charset="0"/>
                <a:sym typeface="Arial"/>
              </a:rPr>
              <a:t>Formulas and functions</a:t>
            </a:r>
          </a:p>
          <a:p>
            <a:pPr marL="166688" lvl="1" indent="-166688">
              <a:lnSpc>
                <a:spcPct val="110000"/>
              </a:lnSpc>
              <a:spcBef>
                <a:spcPts val="375"/>
              </a:spcBef>
              <a:buClr>
                <a:srgbClr val="000000"/>
              </a:buClr>
              <a:buSzPct val="100000"/>
              <a:buFont typeface="Merriweather Sans"/>
              <a:buChar char="‣"/>
            </a:pPr>
            <a:r>
              <a:rPr lang="en-US" sz="2344" dirty="0" smtClean="0">
                <a:solidFill>
                  <a:srgbClr val="000000"/>
                </a:solidFill>
                <a:latin typeface="News706BT-RomanC" charset="0"/>
                <a:ea typeface="News706BT-RomanC" charset="0"/>
                <a:cs typeface="News706BT-RomanC" charset="0"/>
                <a:sym typeface="Arial"/>
              </a:rPr>
              <a:t>Keyboard shortcuts</a:t>
            </a:r>
          </a:p>
          <a:p>
            <a:pPr marL="166688" lvl="1" indent="-166688">
              <a:lnSpc>
                <a:spcPct val="110000"/>
              </a:lnSpc>
              <a:spcBef>
                <a:spcPts val="375"/>
              </a:spcBef>
              <a:buClr>
                <a:srgbClr val="000000"/>
              </a:buClr>
              <a:buSzPct val="85000"/>
              <a:buFont typeface="Merriweather Sans"/>
              <a:buChar char="‣"/>
            </a:pPr>
            <a:endParaRPr lang="en-US" sz="2344" dirty="0">
              <a:solidFill>
                <a:srgbClr val="000000"/>
              </a:solidFill>
              <a:latin typeface="News706BT-RomanC" charset="0"/>
              <a:ea typeface="News706BT-RomanC" charset="0"/>
              <a:cs typeface="News706BT-RomanC" charset="0"/>
              <a:sym typeface="Arial"/>
            </a:endParaRPr>
          </a:p>
        </p:txBody>
      </p:sp>
      <p:sp>
        <p:nvSpPr>
          <p:cNvPr id="2" name="TextBox 1"/>
          <p:cNvSpPr txBox="1"/>
          <p:nvPr/>
        </p:nvSpPr>
        <p:spPr>
          <a:xfrm>
            <a:off x="953310" y="5389123"/>
            <a:ext cx="6303523" cy="369332"/>
          </a:xfrm>
          <a:prstGeom prst="rect">
            <a:avLst/>
          </a:prstGeom>
          <a:noFill/>
        </p:spPr>
        <p:txBody>
          <a:bodyPr wrap="square" rtlCol="0">
            <a:spAutoFit/>
          </a:bodyPr>
          <a:lstStyle/>
          <a:p>
            <a:r>
              <a:rPr lang="en-US" dirty="0" smtClean="0">
                <a:latin typeface="News706BT-RomanC" charset="0"/>
                <a:ea typeface="News706BT-RomanC" charset="0"/>
                <a:cs typeface="News706BT-RomanC" charset="0"/>
              </a:rPr>
              <a:t>*We won’t tend to </a:t>
            </a:r>
            <a:r>
              <a:rPr lang="en-US" smtClean="0">
                <a:latin typeface="News706BT-RomanC" charset="0"/>
                <a:ea typeface="News706BT-RomanC" charset="0"/>
                <a:cs typeface="News706BT-RomanC" charset="0"/>
              </a:rPr>
              <a:t>progress linearly through our agenda </a:t>
            </a:r>
            <a:endParaRPr lang="en-US" dirty="0">
              <a:latin typeface="News706BT-RomanC" charset="0"/>
              <a:ea typeface="News706BT-RomanC" charset="0"/>
              <a:cs typeface="News706BT-RomanC" charset="0"/>
            </a:endParaRPr>
          </a:p>
        </p:txBody>
      </p:sp>
    </p:spTree>
    <p:extLst>
      <p:ext uri="{BB962C8B-B14F-4D97-AF65-F5344CB8AC3E}">
        <p14:creationId xmlns:p14="http://schemas.microsoft.com/office/powerpoint/2010/main" val="527450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pic>
        <p:nvPicPr>
          <p:cNvPr id="4" name="Content Placeholder 3"/>
          <p:cNvPicPr>
            <a:picLocks noGrp="1" noChangeAspect="1"/>
          </p:cNvPicPr>
          <p:nvPr>
            <p:ph sz="quarter" idx="10"/>
          </p:nvPr>
        </p:nvPicPr>
        <p:blipFill>
          <a:blip r:embed="rId2"/>
          <a:stretch>
            <a:fillRect/>
          </a:stretch>
        </p:blipFill>
        <p:spPr>
          <a:xfrm>
            <a:off x="557988" y="1415848"/>
            <a:ext cx="11107987" cy="5338915"/>
          </a:xfrm>
          <a:prstGeom prst="rect">
            <a:avLst/>
          </a:prstGeom>
        </p:spPr>
      </p:pic>
    </p:spTree>
    <p:extLst>
      <p:ext uri="{BB962C8B-B14F-4D97-AF65-F5344CB8AC3E}">
        <p14:creationId xmlns:p14="http://schemas.microsoft.com/office/powerpoint/2010/main" val="577132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lstStyle/>
          <a:p>
            <a:r>
              <a:rPr lang="en-US" dirty="0" smtClean="0"/>
              <a:t>Correlation &amp; Regression</a:t>
            </a:r>
          </a:p>
          <a:p>
            <a:endParaRPr lang="en-US" dirty="0" smtClean="0"/>
          </a:p>
          <a:p>
            <a:endParaRPr lang="en-US" dirty="0"/>
          </a:p>
        </p:txBody>
      </p:sp>
      <p:sp>
        <p:nvSpPr>
          <p:cNvPr id="4" name="TextBox 3"/>
          <p:cNvSpPr txBox="1"/>
          <p:nvPr/>
        </p:nvSpPr>
        <p:spPr>
          <a:xfrm>
            <a:off x="624809" y="1356852"/>
            <a:ext cx="4935332"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Linear Models</a:t>
            </a:r>
            <a:endParaRPr lang="en-US" sz="2800" b="1" dirty="0">
              <a:latin typeface="News706BT-RomanC" charset="0"/>
              <a:ea typeface="News706BT-RomanC" charset="0"/>
              <a:cs typeface="News706BT-RomanC" charset="0"/>
            </a:endParaRPr>
          </a:p>
        </p:txBody>
      </p:sp>
      <p:graphicFrame>
        <p:nvGraphicFramePr>
          <p:cNvPr id="7" name="Chart 6"/>
          <p:cNvGraphicFramePr>
            <a:graphicFrameLocks/>
          </p:cNvGraphicFramePr>
          <p:nvPr>
            <p:extLst>
              <p:ext uri="{D42A27DB-BD31-4B8C-83A1-F6EECF244321}">
                <p14:modId xmlns:p14="http://schemas.microsoft.com/office/powerpoint/2010/main" val="90435344"/>
              </p:ext>
            </p:extLst>
          </p:nvPr>
        </p:nvGraphicFramePr>
        <p:xfrm>
          <a:off x="2794000" y="2917845"/>
          <a:ext cx="6210300" cy="34829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6714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normAutofit fontScale="85000" lnSpcReduction="20000"/>
          </a:bodyPr>
          <a:lstStyle/>
          <a:p>
            <a:r>
              <a:rPr lang="en-US" dirty="0" smtClean="0"/>
              <a:t>One or more variables (independent) can be used to describe or predict another variable (dependent)</a:t>
            </a:r>
          </a:p>
          <a:p>
            <a:r>
              <a:rPr lang="en-US" dirty="0" smtClean="0"/>
              <a:t>Start </a:t>
            </a:r>
            <a:r>
              <a:rPr lang="en-US" dirty="0" smtClean="0"/>
              <a:t>with  the S&amp;P_GLD File</a:t>
            </a:r>
          </a:p>
          <a:p>
            <a:r>
              <a:rPr lang="en-US" dirty="0" smtClean="0"/>
              <a:t>Monthly returns for </a:t>
            </a:r>
            <a:r>
              <a:rPr lang="en-US" dirty="0" smtClean="0"/>
              <a:t>S&amp;P500(ETF), Gold (ETF), Apple</a:t>
            </a:r>
          </a:p>
          <a:p>
            <a:r>
              <a:rPr lang="en-US" dirty="0" smtClean="0"/>
              <a:t>During this time period, AAPL first became the largest stock by market capitalization</a:t>
            </a:r>
            <a:endParaRPr lang="en-US" dirty="0" smtClean="0"/>
          </a:p>
          <a:p>
            <a:r>
              <a:rPr lang="en-US" dirty="0" smtClean="0"/>
              <a:t>S</a:t>
            </a:r>
            <a:r>
              <a:rPr lang="en-US" dirty="0" smtClean="0"/>
              <a:t>catter plots </a:t>
            </a:r>
            <a:r>
              <a:rPr lang="en-US" dirty="0" smtClean="0"/>
              <a:t>identify relationships between </a:t>
            </a:r>
            <a:r>
              <a:rPr lang="en-US" dirty="0" smtClean="0"/>
              <a:t>returns</a:t>
            </a:r>
            <a:endParaRPr lang="en-US" dirty="0" smtClean="0"/>
          </a:p>
          <a:p>
            <a:r>
              <a:rPr lang="en-US" dirty="0" smtClean="0"/>
              <a:t>Adding </a:t>
            </a:r>
            <a:r>
              <a:rPr lang="en-US" dirty="0" smtClean="0"/>
              <a:t>a trend </a:t>
            </a:r>
            <a:r>
              <a:rPr lang="en-US" dirty="0" smtClean="0"/>
              <a:t>line can help with relationship visualization</a:t>
            </a:r>
            <a:endParaRPr lang="en-US" dirty="0" smtClean="0"/>
          </a:p>
          <a:p>
            <a:r>
              <a:rPr lang="en-US" dirty="0" smtClean="0"/>
              <a:t>Display the equation of the line and show r-squared</a:t>
            </a:r>
          </a:p>
          <a:p>
            <a:r>
              <a:rPr lang="en-US" dirty="0" smtClean="0"/>
              <a:t>What does all this mean</a:t>
            </a:r>
            <a:r>
              <a:rPr lang="en-US" dirty="0" smtClean="0"/>
              <a:t>?</a:t>
            </a:r>
            <a:endParaRPr lang="en-US" dirty="0" smtClean="0"/>
          </a:p>
        </p:txBody>
      </p:sp>
      <p:sp>
        <p:nvSpPr>
          <p:cNvPr id="4" name="TextBox 3"/>
          <p:cNvSpPr txBox="1"/>
          <p:nvPr/>
        </p:nvSpPr>
        <p:spPr>
          <a:xfrm>
            <a:off x="624809" y="1356852"/>
            <a:ext cx="4935332"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Linear Models</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2082043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normAutofit lnSpcReduction="10000"/>
          </a:bodyPr>
          <a:lstStyle/>
          <a:p>
            <a:r>
              <a:rPr lang="en-US" dirty="0" smtClean="0"/>
              <a:t>Graphical tools are great for telling a story, but you may want more in depth analysis</a:t>
            </a:r>
            <a:r>
              <a:rPr lang="is-IS" dirty="0" smtClean="0"/>
              <a:t>…</a:t>
            </a:r>
          </a:p>
          <a:p>
            <a:r>
              <a:rPr lang="is-IS" dirty="0" smtClean="0"/>
              <a:t>Excel’s built-in statistical package: Data Analysis Toolpak</a:t>
            </a:r>
          </a:p>
          <a:p>
            <a:r>
              <a:rPr lang="is-IS" dirty="0" smtClean="0"/>
              <a:t>Spreadsheet functions can also be useful for specific applications</a:t>
            </a:r>
          </a:p>
          <a:p>
            <a:pPr lvl="1"/>
            <a:r>
              <a:rPr lang="is-IS" dirty="0" smtClean="0"/>
              <a:t>LINEST()</a:t>
            </a:r>
          </a:p>
          <a:p>
            <a:pPr lvl="1"/>
            <a:r>
              <a:rPr lang="is-IS" dirty="0" smtClean="0"/>
              <a:t>SLOPE()</a:t>
            </a:r>
          </a:p>
          <a:p>
            <a:pPr lvl="1"/>
            <a:r>
              <a:rPr lang="is-IS" dirty="0" smtClean="0"/>
              <a:t>TREND()</a:t>
            </a:r>
          </a:p>
          <a:p>
            <a:pPr lvl="1"/>
            <a:r>
              <a:rPr lang="is-IS" dirty="0" smtClean="0"/>
              <a:t>FORECAST()</a:t>
            </a:r>
          </a:p>
          <a:p>
            <a:r>
              <a:rPr lang="is-IS" dirty="0" smtClean="0"/>
              <a:t>U</a:t>
            </a:r>
            <a:r>
              <a:rPr lang="en-US" dirty="0" smtClean="0"/>
              <a:t>s</a:t>
            </a:r>
            <a:r>
              <a:rPr lang="is-IS" dirty="0" smtClean="0"/>
              <a:t>e the PCLN_TREND.xlsx file</a:t>
            </a:r>
            <a:endParaRPr lang="en-US" dirty="0"/>
          </a:p>
        </p:txBody>
      </p:sp>
      <p:sp>
        <p:nvSpPr>
          <p:cNvPr id="4" name="TextBox 3"/>
          <p:cNvSpPr txBox="1"/>
          <p:nvPr/>
        </p:nvSpPr>
        <p:spPr>
          <a:xfrm>
            <a:off x="624808" y="1356852"/>
            <a:ext cx="5267991"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Other Tools for Linear </a:t>
            </a:r>
            <a:r>
              <a:rPr lang="en-US" sz="2800" b="1" dirty="0" smtClean="0">
                <a:latin typeface="News706BT-RomanC" charset="0"/>
                <a:ea typeface="News706BT-RomanC" charset="0"/>
                <a:cs typeface="News706BT-RomanC" charset="0"/>
              </a:rPr>
              <a:t>Models</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1353499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normAutofit/>
          </a:bodyPr>
          <a:lstStyle/>
          <a:p>
            <a:r>
              <a:rPr lang="en-US" dirty="0" smtClean="0"/>
              <a:t>Correlation matrix</a:t>
            </a:r>
          </a:p>
          <a:p>
            <a:r>
              <a:rPr lang="en-US" dirty="0" smtClean="0"/>
              <a:t>Another tool that is part of the Data Analysis </a:t>
            </a:r>
            <a:r>
              <a:rPr lang="en-US" dirty="0" err="1" smtClean="0"/>
              <a:t>Toolpak</a:t>
            </a:r>
            <a:endParaRPr lang="en-US" dirty="0" smtClean="0"/>
          </a:p>
          <a:p>
            <a:r>
              <a:rPr lang="en-US" dirty="0" smtClean="0"/>
              <a:t>To demonstrate we will use the </a:t>
            </a:r>
            <a:r>
              <a:rPr lang="en-US" dirty="0" err="1" smtClean="0"/>
              <a:t>FANG_CORREL.xlsx</a:t>
            </a:r>
            <a:r>
              <a:rPr lang="en-US" dirty="0" smtClean="0"/>
              <a:t> file</a:t>
            </a:r>
          </a:p>
          <a:p>
            <a:r>
              <a:rPr lang="en-US" dirty="0" smtClean="0"/>
              <a:t>From the Data tab locate Correlation</a:t>
            </a:r>
            <a:endParaRPr lang="en-US" dirty="0"/>
          </a:p>
          <a:p>
            <a:r>
              <a:rPr lang="en-US" dirty="0" smtClean="0"/>
              <a:t>What can we conclude from a correlation matrix?</a:t>
            </a:r>
          </a:p>
        </p:txBody>
      </p:sp>
      <p:sp>
        <p:nvSpPr>
          <p:cNvPr id="4" name="TextBox 3"/>
          <p:cNvSpPr txBox="1"/>
          <p:nvPr/>
        </p:nvSpPr>
        <p:spPr>
          <a:xfrm>
            <a:off x="624808" y="1356852"/>
            <a:ext cx="5267991"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Other Tools for Linear </a:t>
            </a:r>
            <a:r>
              <a:rPr lang="en-US" sz="2800" b="1" dirty="0" smtClean="0">
                <a:latin typeface="News706BT-RomanC" charset="0"/>
                <a:ea typeface="News706BT-RomanC" charset="0"/>
                <a:cs typeface="News706BT-RomanC" charset="0"/>
              </a:rPr>
              <a:t>Models</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529166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normAutofit/>
          </a:bodyPr>
          <a:lstStyle/>
          <a:p>
            <a:r>
              <a:rPr lang="en-US" dirty="0" smtClean="0"/>
              <a:t>These reference functions are often used together</a:t>
            </a:r>
          </a:p>
          <a:p>
            <a:r>
              <a:rPr lang="en-US" dirty="0" smtClean="0"/>
              <a:t>INDEX as we have seen can be used to pick off  value in a table based on row and column number</a:t>
            </a:r>
          </a:p>
          <a:p>
            <a:r>
              <a:rPr lang="en-US" dirty="0" smtClean="0"/>
              <a:t>MATCH returns the position number of a value in an array</a:t>
            </a:r>
          </a:p>
          <a:p>
            <a:pPr lvl="1"/>
            <a:r>
              <a:rPr lang="en-US" dirty="0" smtClean="0"/>
              <a:t>Can be used to find and exact match or approximate</a:t>
            </a:r>
          </a:p>
          <a:p>
            <a:r>
              <a:rPr lang="en-US" dirty="0" smtClean="0"/>
              <a:t>Open </a:t>
            </a:r>
            <a:r>
              <a:rPr lang="en-US" dirty="0" err="1" smtClean="0"/>
              <a:t>DynamicComparisonChart_STRT.xlsx</a:t>
            </a:r>
            <a:endParaRPr lang="en-US" dirty="0" smtClean="0"/>
          </a:p>
          <a:p>
            <a:endParaRPr lang="en-US" dirty="0" smtClean="0"/>
          </a:p>
        </p:txBody>
      </p:sp>
      <p:sp>
        <p:nvSpPr>
          <p:cNvPr id="4" name="TextBox 3"/>
          <p:cNvSpPr txBox="1"/>
          <p:nvPr/>
        </p:nvSpPr>
        <p:spPr>
          <a:xfrm>
            <a:off x="624808" y="1356852"/>
            <a:ext cx="6652292"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Dynamic chart with INDEX &amp; MATCH</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264655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normAutofit fontScale="92500" lnSpcReduction="10000"/>
          </a:bodyPr>
          <a:lstStyle/>
          <a:p>
            <a:r>
              <a:rPr lang="en-US" dirty="0" smtClean="0"/>
              <a:t>We will work on a chart first then make it dynamic</a:t>
            </a:r>
            <a:endParaRPr lang="en-US" dirty="0"/>
          </a:p>
          <a:p>
            <a:pPr marL="514350" indent="-514350">
              <a:buFont typeface="+mj-lt"/>
              <a:buAutoNum type="arabicPeriod"/>
            </a:pPr>
            <a:r>
              <a:rPr lang="en-US" dirty="0" smtClean="0"/>
              <a:t>Copy two columns of data from the reference table into the target table</a:t>
            </a:r>
          </a:p>
          <a:p>
            <a:pPr marL="514350" indent="-514350">
              <a:buFont typeface="+mj-lt"/>
              <a:buAutoNum type="arabicPeriod"/>
            </a:pPr>
            <a:r>
              <a:rPr lang="en-US" dirty="0" smtClean="0"/>
              <a:t>Select the target table and  then insert a column chart</a:t>
            </a:r>
          </a:p>
          <a:p>
            <a:pPr marL="514350" indent="-514350">
              <a:buFont typeface="+mj-lt"/>
              <a:buAutoNum type="arabicPeriod"/>
            </a:pPr>
            <a:r>
              <a:rPr lang="en-US" dirty="0" smtClean="0"/>
              <a:t>Right click on one of the bars in the chart and select Format Data Series</a:t>
            </a:r>
          </a:p>
          <a:p>
            <a:pPr marL="514350" indent="-514350">
              <a:buFont typeface="+mj-lt"/>
              <a:buAutoNum type="arabicPeriod"/>
            </a:pPr>
            <a:r>
              <a:rPr lang="en-US" dirty="0" smtClean="0"/>
              <a:t>We will modify the series so they overlap and then make one of the series semi-transparent</a:t>
            </a:r>
          </a:p>
          <a:p>
            <a:pPr marL="514350" indent="-514350">
              <a:buFont typeface="+mj-lt"/>
              <a:buAutoNum type="arabicPeriod"/>
            </a:pPr>
            <a:r>
              <a:rPr lang="en-US" dirty="0" smtClean="0"/>
              <a:t>Add glow transparent series and a 3-D effect to the other one</a:t>
            </a:r>
          </a:p>
        </p:txBody>
      </p:sp>
      <p:sp>
        <p:nvSpPr>
          <p:cNvPr id="4" name="TextBox 3"/>
          <p:cNvSpPr txBox="1"/>
          <p:nvPr/>
        </p:nvSpPr>
        <p:spPr>
          <a:xfrm>
            <a:off x="624808" y="1356852"/>
            <a:ext cx="6588792" cy="523220"/>
          </a:xfrm>
          <a:prstGeom prst="rect">
            <a:avLst/>
          </a:prstGeom>
          <a:noFill/>
        </p:spPr>
        <p:txBody>
          <a:bodyPr wrap="square" rtlCol="0">
            <a:spAutoFit/>
          </a:bodyPr>
          <a:lstStyle/>
          <a:p>
            <a:r>
              <a:rPr lang="en-US" sz="2800" b="1" dirty="0">
                <a:latin typeface="News706BT-RomanC" charset="0"/>
                <a:ea typeface="News706BT-RomanC" charset="0"/>
                <a:cs typeface="News706BT-RomanC" charset="0"/>
              </a:rPr>
              <a:t>Dynamic chart with INDEX &amp; MATCH</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5720371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normAutofit/>
          </a:bodyPr>
          <a:lstStyle/>
          <a:p>
            <a:r>
              <a:rPr lang="en-US" dirty="0" smtClean="0"/>
              <a:t>Making it dynamic </a:t>
            </a:r>
            <a:endParaRPr lang="en-US" dirty="0"/>
          </a:p>
          <a:p>
            <a:pPr marL="514350" indent="-514350">
              <a:buFont typeface="+mj-lt"/>
              <a:buAutoNum type="arabicPeriod"/>
            </a:pPr>
            <a:r>
              <a:rPr lang="en-US" dirty="0" smtClean="0"/>
              <a:t>Add data validation to the dates above the chart</a:t>
            </a:r>
          </a:p>
          <a:p>
            <a:pPr marL="971550" lvl="1" indent="-514350">
              <a:buFont typeface="+mj-lt"/>
              <a:buAutoNum type="arabicPeriod"/>
            </a:pPr>
            <a:r>
              <a:rPr lang="en-US" dirty="0" smtClean="0"/>
              <a:t>Click in C4, go to the data tab select data validation</a:t>
            </a:r>
          </a:p>
          <a:p>
            <a:pPr marL="971550" lvl="1" indent="-514350">
              <a:buFont typeface="+mj-lt"/>
              <a:buAutoNum type="arabicPeriod"/>
            </a:pPr>
            <a:r>
              <a:rPr lang="en-US" dirty="0" smtClean="0"/>
              <a:t>Change the value from any value to list</a:t>
            </a:r>
          </a:p>
          <a:p>
            <a:pPr marL="971550" lvl="1" indent="-514350">
              <a:buFont typeface="+mj-lt"/>
              <a:buAutoNum type="arabicPeriod"/>
            </a:pPr>
            <a:r>
              <a:rPr lang="en-US" dirty="0" smtClean="0"/>
              <a:t>Click in the list box, then point, click and drag from N5:Q5</a:t>
            </a:r>
          </a:p>
          <a:p>
            <a:pPr marL="971550" lvl="1" indent="-514350">
              <a:buFont typeface="+mj-lt"/>
              <a:buAutoNum type="arabicPeriod"/>
            </a:pPr>
            <a:r>
              <a:rPr lang="en-US" dirty="0" smtClean="0"/>
              <a:t>Repeat in E4</a:t>
            </a:r>
          </a:p>
          <a:p>
            <a:pPr marL="514350" indent="-514350">
              <a:buFont typeface="+mj-lt"/>
              <a:buAutoNum type="arabicPeriod"/>
            </a:pPr>
            <a:r>
              <a:rPr lang="en-US" dirty="0"/>
              <a:t>In N16 add the formula: =INDEX(N6:Q6,1,MATCH($N$15,$N$5:$Q$5,0))</a:t>
            </a:r>
            <a:endParaRPr lang="en-US" dirty="0" smtClean="0"/>
          </a:p>
          <a:p>
            <a:pPr marL="971550" lvl="1" indent="-514350">
              <a:buFont typeface="+mj-lt"/>
              <a:buAutoNum type="arabicPeriod"/>
            </a:pPr>
            <a:endParaRPr lang="en-US" dirty="0" smtClean="0"/>
          </a:p>
        </p:txBody>
      </p:sp>
      <p:sp>
        <p:nvSpPr>
          <p:cNvPr id="4" name="TextBox 3"/>
          <p:cNvSpPr txBox="1"/>
          <p:nvPr/>
        </p:nvSpPr>
        <p:spPr>
          <a:xfrm>
            <a:off x="624808" y="1369552"/>
            <a:ext cx="6588792" cy="523220"/>
          </a:xfrm>
          <a:prstGeom prst="rect">
            <a:avLst/>
          </a:prstGeom>
          <a:noFill/>
        </p:spPr>
        <p:txBody>
          <a:bodyPr wrap="square" rtlCol="0">
            <a:spAutoFit/>
          </a:bodyPr>
          <a:lstStyle/>
          <a:p>
            <a:r>
              <a:rPr lang="en-US" sz="2800" b="1" dirty="0">
                <a:latin typeface="News706BT-RomanC" charset="0"/>
                <a:ea typeface="News706BT-RomanC" charset="0"/>
                <a:cs typeface="News706BT-RomanC" charset="0"/>
              </a:rPr>
              <a:t>Dynamic chart with INDEX &amp; MATCH</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7855924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EXCEL BOOTCAMP</a:t>
            </a:r>
            <a:endParaRPr lang="en-US" sz="2800" b="1" dirty="0"/>
          </a:p>
        </p:txBody>
      </p:sp>
      <p:sp>
        <p:nvSpPr>
          <p:cNvPr id="3" name="Content Placeholder 2"/>
          <p:cNvSpPr>
            <a:spLocks noGrp="1"/>
          </p:cNvSpPr>
          <p:nvPr>
            <p:ph sz="quarter" idx="10"/>
          </p:nvPr>
        </p:nvSpPr>
        <p:spPr/>
        <p:txBody>
          <a:bodyPr>
            <a:normAutofit fontScale="85000" lnSpcReduction="20000"/>
          </a:bodyPr>
          <a:lstStyle/>
          <a:p>
            <a:r>
              <a:rPr lang="en-US" dirty="0" smtClean="0"/>
              <a:t>Facilitates</a:t>
            </a:r>
            <a:r>
              <a:rPr lang="en-US" dirty="0" smtClean="0"/>
              <a:t> quick summarization of data in complex ways</a:t>
            </a:r>
          </a:p>
          <a:p>
            <a:r>
              <a:rPr lang="en-US" dirty="0" smtClean="0"/>
              <a:t>Data can be summarized across multiple dimensions</a:t>
            </a:r>
          </a:p>
          <a:p>
            <a:r>
              <a:rPr lang="en-US" dirty="0" smtClean="0"/>
              <a:t>Let’s take a look at some examples</a:t>
            </a:r>
          </a:p>
          <a:p>
            <a:pPr lvl="1"/>
            <a:r>
              <a:rPr lang="en-US" dirty="0" smtClean="0"/>
              <a:t>Open </a:t>
            </a:r>
            <a:r>
              <a:rPr lang="en-US" dirty="0" err="1" smtClean="0"/>
              <a:t>Groceriespttemp.xlsx</a:t>
            </a:r>
            <a:endParaRPr lang="en-US" dirty="0" smtClean="0"/>
          </a:p>
          <a:p>
            <a:r>
              <a:rPr lang="en-US" dirty="0" smtClean="0"/>
              <a:t>Perhaps we want to look at aggregate sales across years</a:t>
            </a:r>
          </a:p>
          <a:p>
            <a:r>
              <a:rPr lang="en-US" dirty="0" smtClean="0"/>
              <a:t>Maybe we want to compare data month-on-month</a:t>
            </a:r>
          </a:p>
          <a:p>
            <a:r>
              <a:rPr lang="en-US" dirty="0" smtClean="0"/>
              <a:t>How would you do that if you had to do it manually?</a:t>
            </a:r>
          </a:p>
          <a:p>
            <a:pPr lvl="1"/>
            <a:r>
              <a:rPr lang="en-US" dirty="0" smtClean="0"/>
              <a:t>Not very easily!</a:t>
            </a:r>
          </a:p>
          <a:p>
            <a:r>
              <a:rPr lang="en-US" dirty="0" smtClean="0"/>
              <a:t>Visualization can be helpful to identify trends</a:t>
            </a:r>
          </a:p>
          <a:p>
            <a:r>
              <a:rPr lang="en-US" dirty="0" smtClean="0"/>
              <a:t>Too much “slicing and dicing” can lead to meaningless output</a:t>
            </a:r>
          </a:p>
          <a:p>
            <a:endParaRPr lang="en-US" dirty="0"/>
          </a:p>
        </p:txBody>
      </p:sp>
      <p:sp>
        <p:nvSpPr>
          <p:cNvPr id="4" name="TextBox 3"/>
          <p:cNvSpPr txBox="1"/>
          <p:nvPr/>
        </p:nvSpPr>
        <p:spPr>
          <a:xfrm>
            <a:off x="595313" y="1244600"/>
            <a:ext cx="3798887"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Pivot Tables</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220522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659848"/>
            <a:ext cx="10515600" cy="548640"/>
          </a:xfrm>
        </p:spPr>
        <p:txBody>
          <a:bodyPr/>
          <a:lstStyle/>
          <a:p>
            <a:r>
              <a:rPr lang="en-US" sz="2800" dirty="0" smtClean="0"/>
              <a:t>EXCEL BOOTCAMP</a:t>
            </a:r>
            <a:endParaRPr lang="en-US" sz="2800" dirty="0"/>
          </a:p>
        </p:txBody>
      </p:sp>
      <p:sp>
        <p:nvSpPr>
          <p:cNvPr id="3" name="Content Placeholder 2"/>
          <p:cNvSpPr>
            <a:spLocks noGrp="1"/>
          </p:cNvSpPr>
          <p:nvPr>
            <p:ph sz="quarter" idx="10"/>
          </p:nvPr>
        </p:nvSpPr>
        <p:spPr/>
        <p:txBody>
          <a:bodyPr>
            <a:normAutofit lnSpcReduction="10000"/>
          </a:bodyPr>
          <a:lstStyle/>
          <a:p>
            <a:r>
              <a:rPr lang="en-US" dirty="0" smtClean="0"/>
              <a:t>Adding dimensions can be helpful to drill down</a:t>
            </a:r>
          </a:p>
          <a:p>
            <a:pPr lvl="1"/>
            <a:r>
              <a:rPr lang="en-US" dirty="0" smtClean="0"/>
              <a:t>Slicers</a:t>
            </a:r>
          </a:p>
          <a:p>
            <a:pPr lvl="1"/>
            <a:r>
              <a:rPr lang="en-US" dirty="0" smtClean="0"/>
              <a:t>Filters</a:t>
            </a:r>
          </a:p>
          <a:p>
            <a:r>
              <a:rPr lang="en-US" dirty="0" smtClean="0"/>
              <a:t>Excel has a number of built-in formats</a:t>
            </a:r>
          </a:p>
          <a:p>
            <a:r>
              <a:rPr lang="en-US" dirty="0" smtClean="0"/>
              <a:t>Grouping data can also be useful</a:t>
            </a:r>
          </a:p>
          <a:p>
            <a:pPr lvl="1"/>
            <a:r>
              <a:rPr lang="en-US" dirty="0" smtClean="0"/>
              <a:t>It would be nice to be able to group the months into quarters</a:t>
            </a:r>
          </a:p>
          <a:p>
            <a:pPr lvl="1"/>
            <a:r>
              <a:rPr lang="en-US" dirty="0" smtClean="0"/>
              <a:t>Data must be in a format amenable to grouping (dates &amp; numbers)</a:t>
            </a:r>
          </a:p>
          <a:p>
            <a:pPr lvl="1"/>
            <a:r>
              <a:rPr lang="en-US" dirty="0" smtClean="0"/>
              <a:t>Let’s take a look at the file </a:t>
            </a:r>
            <a:r>
              <a:rPr lang="en-US" dirty="0" err="1" smtClean="0"/>
              <a:t>SPSSdata.xlsx</a:t>
            </a:r>
            <a:endParaRPr lang="en-US" dirty="0" smtClean="0"/>
          </a:p>
          <a:p>
            <a:r>
              <a:rPr lang="en-US" dirty="0" smtClean="0"/>
              <a:t>It might be nice to do some income based analysis</a:t>
            </a:r>
            <a:r>
              <a:rPr lang="is-IS" dirty="0" smtClean="0"/>
              <a:t>…</a:t>
            </a:r>
            <a:endParaRPr lang="en-US" dirty="0" smtClean="0"/>
          </a:p>
          <a:p>
            <a:pPr lvl="1"/>
            <a:endParaRPr lang="en-US" dirty="0" smtClean="0"/>
          </a:p>
          <a:p>
            <a:pPr lvl="1"/>
            <a:endParaRPr lang="en-US" dirty="0"/>
          </a:p>
        </p:txBody>
      </p:sp>
      <p:sp>
        <p:nvSpPr>
          <p:cNvPr id="6" name="Title 1"/>
          <p:cNvSpPr txBox="1">
            <a:spLocks/>
          </p:cNvSpPr>
          <p:nvPr/>
        </p:nvSpPr>
        <p:spPr>
          <a:xfrm>
            <a:off x="595313" y="1146976"/>
            <a:ext cx="10515600" cy="548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baseline="0">
                <a:solidFill>
                  <a:schemeClr val="tx1"/>
                </a:solidFill>
                <a:latin typeface="News706BT-RomanC" charset="0"/>
                <a:ea typeface="News706BT-RomanC" charset="0"/>
                <a:cs typeface="News706BT-RomanC" charset="0"/>
              </a:defRPr>
            </a:lvl1pPr>
          </a:lstStyle>
          <a:p>
            <a:r>
              <a:rPr lang="en-US" sz="2800" b="1" dirty="0" smtClean="0"/>
              <a:t>Pivot Tables</a:t>
            </a:r>
            <a:endParaRPr lang="en-US" sz="2800" b="1" dirty="0"/>
          </a:p>
        </p:txBody>
      </p:sp>
    </p:spTree>
    <p:extLst>
      <p:ext uri="{BB962C8B-B14F-4D97-AF65-F5344CB8AC3E}">
        <p14:creationId xmlns:p14="http://schemas.microsoft.com/office/powerpoint/2010/main" val="64689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p:nvPr/>
        </p:nvSpPr>
        <p:spPr>
          <a:xfrm>
            <a:off x="595313" y="1946787"/>
            <a:ext cx="11001375" cy="3762259"/>
          </a:xfrm>
          <a:prstGeom prst="rect">
            <a:avLst/>
          </a:prstGeom>
          <a:noFill/>
          <a:ln>
            <a:noFill/>
          </a:ln>
        </p:spPr>
        <p:txBody>
          <a:bodyPr lIns="0" tIns="0" rIns="0" bIns="0" anchor="t" anchorCtr="0">
            <a:noAutofit/>
          </a:bodyPr>
          <a:lstStyle/>
          <a:p>
            <a:pPr marL="885825" lvl="1" indent="-457200">
              <a:lnSpc>
                <a:spcPct val="110000"/>
              </a:lnSpc>
              <a:spcAft>
                <a:spcPts val="600"/>
              </a:spcAft>
              <a:buSzPct val="50000"/>
              <a:buFont typeface="LucidaGrande" charset="0"/>
              <a:buChar char="▸"/>
            </a:pPr>
            <a:r>
              <a:rPr lang="en-US" sz="3200" dirty="0">
                <a:latin typeface="News706BT-RomanC" charset="0"/>
                <a:ea typeface="News706BT-RomanC" charset="0"/>
                <a:cs typeface="News706BT-RomanC" charset="0"/>
                <a:sym typeface="Arial"/>
              </a:rPr>
              <a:t>Spreadsheet models generally work the same way as any other model </a:t>
            </a:r>
            <a:r>
              <a:rPr lang="en-US" sz="3200" dirty="0">
                <a:latin typeface="News706BT-RomanC" charset="0"/>
                <a:ea typeface="News706BT-RomanC" charset="0"/>
                <a:cs typeface="News706BT-RomanC" charset="0"/>
                <a:sym typeface="Wingdings"/>
              </a:rPr>
              <a:t>– try to represent some real life system</a:t>
            </a:r>
          </a:p>
          <a:p>
            <a:pPr marL="885825" lvl="1" indent="-457200">
              <a:lnSpc>
                <a:spcPct val="110000"/>
              </a:lnSpc>
              <a:spcAft>
                <a:spcPts val="600"/>
              </a:spcAft>
              <a:buSzPct val="50000"/>
              <a:buFont typeface="LucidaGrande" charset="0"/>
              <a:buChar char="▸"/>
            </a:pPr>
            <a:r>
              <a:rPr lang="en-US" sz="3200" dirty="0">
                <a:latin typeface="News706BT-RomanC" charset="0"/>
                <a:ea typeface="News706BT-RomanC" charset="0"/>
                <a:cs typeface="News706BT-RomanC" charset="0"/>
                <a:sym typeface="Wingdings"/>
              </a:rPr>
              <a:t>Excel models like other models get looked at, and so we want to facilitate the viewers understanding</a:t>
            </a:r>
          </a:p>
          <a:p>
            <a:pPr marL="885825" lvl="1" indent="-457200">
              <a:lnSpc>
                <a:spcPct val="110000"/>
              </a:lnSpc>
              <a:spcAft>
                <a:spcPts val="600"/>
              </a:spcAft>
              <a:buSzPct val="50000"/>
              <a:buFont typeface="LucidaGrande" charset="0"/>
              <a:buChar char="▸"/>
            </a:pPr>
            <a:r>
              <a:rPr lang="en-US" sz="3200" dirty="0">
                <a:latin typeface="News706BT-RomanC" charset="0"/>
                <a:ea typeface="News706BT-RomanC" charset="0"/>
                <a:cs typeface="News706BT-RomanC" charset="0"/>
                <a:sym typeface="Wingdings"/>
              </a:rPr>
              <a:t>We use descriptive headings and captions, colors, cell and range names and comments</a:t>
            </a:r>
            <a:endParaRPr lang="en-US" sz="3200" dirty="0">
              <a:latin typeface="News706BT-RomanC" charset="0"/>
              <a:ea typeface="News706BT-RomanC" charset="0"/>
              <a:cs typeface="News706BT-RomanC" charset="0"/>
              <a:sym typeface="Arial"/>
            </a:endParaRPr>
          </a:p>
        </p:txBody>
      </p:sp>
      <p:cxnSp>
        <p:nvCxnSpPr>
          <p:cNvPr id="139" name="Shape 139"/>
          <p:cNvCxnSpPr/>
          <p:nvPr/>
        </p:nvCxnSpPr>
        <p:spPr>
          <a:xfrm>
            <a:off x="595313" y="601266"/>
            <a:ext cx="11001375" cy="10"/>
          </a:xfrm>
          <a:prstGeom prst="straightConnector1">
            <a:avLst/>
          </a:prstGeom>
          <a:noFill/>
          <a:ln w="12700" cap="flat" cmpd="sng">
            <a:solidFill>
              <a:srgbClr val="FFFFFF"/>
            </a:solidFill>
            <a:prstDash val="solid"/>
            <a:miter/>
            <a:headEnd type="none" w="med" len="med"/>
            <a:tailEnd type="none" w="med" len="med"/>
          </a:ln>
        </p:spPr>
      </p:cxnSp>
      <p:cxnSp>
        <p:nvCxnSpPr>
          <p:cNvPr id="140" name="Shape 140"/>
          <p:cNvCxnSpPr/>
          <p:nvPr/>
        </p:nvCxnSpPr>
        <p:spPr>
          <a:xfrm>
            <a:off x="595313" y="1148954"/>
            <a:ext cx="11001375" cy="10"/>
          </a:xfrm>
          <a:prstGeom prst="straightConnector1">
            <a:avLst/>
          </a:prstGeom>
          <a:noFill/>
          <a:ln w="12700" cap="flat" cmpd="sng">
            <a:solidFill>
              <a:schemeClr val="tx1"/>
            </a:solidFill>
            <a:prstDash val="solid"/>
            <a:miter/>
            <a:headEnd type="none" w="med" len="med"/>
            <a:tailEnd type="none" w="med" len="med"/>
          </a:ln>
        </p:spPr>
      </p:cxnSp>
      <p:sp>
        <p:nvSpPr>
          <p:cNvPr id="141" name="Shape 141"/>
          <p:cNvSpPr/>
          <p:nvPr/>
        </p:nvSpPr>
        <p:spPr>
          <a:xfrm>
            <a:off x="595313" y="696516"/>
            <a:ext cx="7238999" cy="404812"/>
          </a:xfrm>
          <a:prstGeom prst="rect">
            <a:avLst/>
          </a:prstGeom>
          <a:noFill/>
          <a:ln>
            <a:noFill/>
          </a:ln>
        </p:spPr>
        <p:txBody>
          <a:bodyPr lIns="0" tIns="0" rIns="0" bIns="0" anchor="t" anchorCtr="0">
            <a:noAutofit/>
          </a:bodyPr>
          <a:lstStyle/>
          <a:p>
            <a:pPr>
              <a:lnSpc>
                <a:spcPct val="114285"/>
              </a:lnSpc>
              <a:buSzPct val="25000"/>
            </a:pPr>
            <a:r>
              <a:rPr lang="en-US" sz="2625" b="1" dirty="0" smtClean="0">
                <a:latin typeface="News706BT-RomanC" charset="0"/>
                <a:ea typeface="News706BT-RomanC" charset="0"/>
                <a:cs typeface="News706BT-RomanC" charset="0"/>
                <a:sym typeface="Arial"/>
              </a:rPr>
              <a:t>EXCEL BOOTCAMP</a:t>
            </a:r>
          </a:p>
          <a:p>
            <a:pPr>
              <a:lnSpc>
                <a:spcPct val="114285"/>
              </a:lnSpc>
              <a:buSzPct val="25000"/>
            </a:pPr>
            <a:r>
              <a:rPr lang="en-US" sz="2625" b="1" dirty="0">
                <a:latin typeface="News706BT-RomanC" charset="0"/>
                <a:ea typeface="News706BT-RomanC" charset="0"/>
                <a:cs typeface="News706BT-RomanC" charset="0"/>
                <a:sym typeface="Arial"/>
              </a:rPr>
              <a:t>Spreadsheet modeling for decision making</a:t>
            </a:r>
          </a:p>
        </p:txBody>
      </p:sp>
    </p:spTree>
    <p:extLst>
      <p:ext uri="{BB962C8B-B14F-4D97-AF65-F5344CB8AC3E}">
        <p14:creationId xmlns:p14="http://schemas.microsoft.com/office/powerpoint/2010/main" val="853060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659848"/>
            <a:ext cx="10515600" cy="548640"/>
          </a:xfrm>
        </p:spPr>
        <p:txBody>
          <a:bodyPr/>
          <a:lstStyle/>
          <a:p>
            <a:r>
              <a:rPr lang="en-US" sz="2800" dirty="0" smtClean="0"/>
              <a:t>EXCEL BOOTCAMP</a:t>
            </a:r>
            <a:endParaRPr lang="en-US" sz="2800" dirty="0"/>
          </a:p>
        </p:txBody>
      </p:sp>
      <p:sp>
        <p:nvSpPr>
          <p:cNvPr id="3" name="Content Placeholder 2"/>
          <p:cNvSpPr>
            <a:spLocks noGrp="1"/>
          </p:cNvSpPr>
          <p:nvPr>
            <p:ph sz="quarter" idx="10"/>
          </p:nvPr>
        </p:nvSpPr>
        <p:spPr/>
        <p:txBody>
          <a:bodyPr/>
          <a:lstStyle/>
          <a:p>
            <a:r>
              <a:rPr lang="en-US" dirty="0" smtClean="0"/>
              <a:t>Data typical of what you might get from a survey</a:t>
            </a:r>
          </a:p>
          <a:p>
            <a:r>
              <a:rPr lang="en-US" dirty="0" smtClean="0"/>
              <a:t>Lots of data points, a mix of categorical and numerical data</a:t>
            </a:r>
          </a:p>
          <a:p>
            <a:r>
              <a:rPr lang="en-US" dirty="0" smtClean="0"/>
              <a:t>Categories often handled as a binary for yes or no</a:t>
            </a:r>
          </a:p>
          <a:p>
            <a:r>
              <a:rPr lang="en-US" dirty="0" smtClean="0"/>
              <a:t>Categories can also be used to divide data into percentiles (INCCAT)</a:t>
            </a:r>
          </a:p>
          <a:p>
            <a:r>
              <a:rPr lang="en-US" i="1" dirty="0" smtClean="0"/>
              <a:t>Before we dive into summarizing with pivot tables let’s see if we can recreate the INCCAT column</a:t>
            </a:r>
          </a:p>
          <a:p>
            <a:endParaRPr lang="en-US" dirty="0" smtClean="0"/>
          </a:p>
          <a:p>
            <a:pPr lvl="1"/>
            <a:endParaRPr lang="en-US" dirty="0"/>
          </a:p>
        </p:txBody>
      </p:sp>
      <p:sp>
        <p:nvSpPr>
          <p:cNvPr id="6" name="Title 1"/>
          <p:cNvSpPr txBox="1">
            <a:spLocks/>
          </p:cNvSpPr>
          <p:nvPr/>
        </p:nvSpPr>
        <p:spPr>
          <a:xfrm>
            <a:off x="595313" y="1146976"/>
            <a:ext cx="10515600" cy="548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baseline="0">
                <a:solidFill>
                  <a:schemeClr val="tx1"/>
                </a:solidFill>
                <a:latin typeface="News706BT-RomanC" charset="0"/>
                <a:ea typeface="News706BT-RomanC" charset="0"/>
                <a:cs typeface="News706BT-RomanC" charset="0"/>
              </a:defRPr>
            </a:lvl1pPr>
          </a:lstStyle>
          <a:p>
            <a:r>
              <a:rPr lang="en-US" sz="2800" b="1" dirty="0" smtClean="0"/>
              <a:t>Pivot Tables</a:t>
            </a:r>
            <a:endParaRPr lang="en-US" sz="2800" b="1" dirty="0"/>
          </a:p>
        </p:txBody>
      </p:sp>
    </p:spTree>
    <p:extLst>
      <p:ext uri="{BB962C8B-B14F-4D97-AF65-F5344CB8AC3E}">
        <p14:creationId xmlns:p14="http://schemas.microsoft.com/office/powerpoint/2010/main" val="14803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659848"/>
            <a:ext cx="10515600" cy="548640"/>
          </a:xfrm>
        </p:spPr>
        <p:txBody>
          <a:bodyPr/>
          <a:lstStyle/>
          <a:p>
            <a:r>
              <a:rPr lang="en-US" sz="2800" dirty="0" smtClean="0"/>
              <a:t>EXCEL BOOTCAMP</a:t>
            </a:r>
            <a:endParaRPr lang="en-US" sz="2800" dirty="0"/>
          </a:p>
        </p:txBody>
      </p:sp>
      <p:sp>
        <p:nvSpPr>
          <p:cNvPr id="3" name="Content Placeholder 2"/>
          <p:cNvSpPr>
            <a:spLocks noGrp="1"/>
          </p:cNvSpPr>
          <p:nvPr>
            <p:ph sz="quarter" idx="10"/>
          </p:nvPr>
        </p:nvSpPr>
        <p:spPr/>
        <p:txBody>
          <a:bodyPr/>
          <a:lstStyle/>
          <a:p>
            <a:r>
              <a:rPr lang="en-US" dirty="0" smtClean="0"/>
              <a:t>Excel has a number of reference functions, that serve to lookup values</a:t>
            </a:r>
          </a:p>
          <a:p>
            <a:pPr lvl="1"/>
            <a:r>
              <a:rPr lang="en-US" dirty="0" smtClean="0"/>
              <a:t>INDEX, MATCH, VLOOKUP, HLOOKUP</a:t>
            </a:r>
          </a:p>
          <a:p>
            <a:r>
              <a:rPr lang="en-US" dirty="0" smtClean="0"/>
              <a:t>To use VLOOKUP we first need to build a reference table</a:t>
            </a:r>
          </a:p>
          <a:p>
            <a:pPr lvl="1"/>
            <a:r>
              <a:rPr lang="en-US" dirty="0" smtClean="0"/>
              <a:t>Use the percentile function to segment income</a:t>
            </a:r>
          </a:p>
          <a:p>
            <a:pPr lvl="1"/>
            <a:r>
              <a:rPr lang="en-US" dirty="0" smtClean="0"/>
              <a:t>We will use quartiles to recreate the INCCAT column</a:t>
            </a:r>
          </a:p>
          <a:p>
            <a:pPr lvl="1"/>
            <a:r>
              <a:rPr lang="en-US" dirty="0" smtClean="0"/>
              <a:t>Other common income segments are quintiles and deciles</a:t>
            </a:r>
          </a:p>
          <a:p>
            <a:r>
              <a:rPr lang="en-US" dirty="0" smtClean="0"/>
              <a:t>Exact Match vs. Approximate Match </a:t>
            </a:r>
          </a:p>
          <a:p>
            <a:pPr lvl="1"/>
            <a:endParaRPr lang="en-US" dirty="0"/>
          </a:p>
        </p:txBody>
      </p:sp>
      <p:sp>
        <p:nvSpPr>
          <p:cNvPr id="6" name="Title 1"/>
          <p:cNvSpPr txBox="1">
            <a:spLocks/>
          </p:cNvSpPr>
          <p:nvPr/>
        </p:nvSpPr>
        <p:spPr>
          <a:xfrm>
            <a:off x="595313" y="1146976"/>
            <a:ext cx="10515600" cy="548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baseline="0">
                <a:solidFill>
                  <a:schemeClr val="tx1"/>
                </a:solidFill>
                <a:latin typeface="News706BT-RomanC" charset="0"/>
                <a:ea typeface="News706BT-RomanC" charset="0"/>
                <a:cs typeface="News706BT-RomanC" charset="0"/>
              </a:defRPr>
            </a:lvl1pPr>
          </a:lstStyle>
          <a:p>
            <a:r>
              <a:rPr lang="en-US" sz="2800" b="1" dirty="0" smtClean="0"/>
              <a:t>Using VLOOKUP</a:t>
            </a:r>
            <a:endParaRPr lang="en-US" sz="2800" b="1" dirty="0"/>
          </a:p>
        </p:txBody>
      </p:sp>
    </p:spTree>
    <p:extLst>
      <p:ext uri="{BB962C8B-B14F-4D97-AF65-F5344CB8AC3E}">
        <p14:creationId xmlns:p14="http://schemas.microsoft.com/office/powerpoint/2010/main" val="794792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659848"/>
            <a:ext cx="10515600" cy="548640"/>
          </a:xfrm>
        </p:spPr>
        <p:txBody>
          <a:bodyPr/>
          <a:lstStyle/>
          <a:p>
            <a:r>
              <a:rPr lang="en-US" sz="2800" dirty="0" smtClean="0"/>
              <a:t>EXCEL BOOTCAMP</a:t>
            </a:r>
            <a:endParaRPr lang="en-US" sz="2800" dirty="0"/>
          </a:p>
        </p:txBody>
      </p:sp>
      <p:sp>
        <p:nvSpPr>
          <p:cNvPr id="3" name="Content Placeholder 2"/>
          <p:cNvSpPr>
            <a:spLocks noGrp="1"/>
          </p:cNvSpPr>
          <p:nvPr>
            <p:ph sz="quarter" idx="10"/>
          </p:nvPr>
        </p:nvSpPr>
        <p:spPr/>
        <p:txBody>
          <a:bodyPr>
            <a:normAutofit/>
          </a:bodyPr>
          <a:lstStyle/>
          <a:p>
            <a:r>
              <a:rPr lang="en-US" dirty="0" smtClean="0"/>
              <a:t>One of the primary functions of pivot tables is to summarize data to make it more meaningful</a:t>
            </a:r>
          </a:p>
          <a:p>
            <a:r>
              <a:rPr lang="en-US" dirty="0" smtClean="0"/>
              <a:t>Since we started by creating an income category, let’s make pivot table based on that (for simplicity we can use the column in the original dataset, and look at it graphically </a:t>
            </a:r>
            <a:r>
              <a:rPr lang="en-US" dirty="0" smtClean="0">
                <a:sym typeface="Wingdings"/>
              </a:rPr>
              <a:t> histogram</a:t>
            </a:r>
            <a:endParaRPr lang="en-US" dirty="0" smtClean="0"/>
          </a:p>
          <a:p>
            <a:r>
              <a:rPr lang="en-US" dirty="0" smtClean="0"/>
              <a:t>There is a trade off between summarization and meaning</a:t>
            </a:r>
          </a:p>
          <a:p>
            <a:pPr lvl="1"/>
            <a:r>
              <a:rPr lang="en-US" dirty="0" smtClean="0"/>
              <a:t>Too much summarization masks dataset features</a:t>
            </a:r>
          </a:p>
        </p:txBody>
      </p:sp>
      <p:sp>
        <p:nvSpPr>
          <p:cNvPr id="6" name="Title 1"/>
          <p:cNvSpPr txBox="1">
            <a:spLocks/>
          </p:cNvSpPr>
          <p:nvPr/>
        </p:nvSpPr>
        <p:spPr>
          <a:xfrm>
            <a:off x="595313" y="1146976"/>
            <a:ext cx="10515600" cy="548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baseline="0">
                <a:solidFill>
                  <a:schemeClr val="tx1"/>
                </a:solidFill>
                <a:latin typeface="News706BT-RomanC" charset="0"/>
                <a:ea typeface="News706BT-RomanC" charset="0"/>
                <a:cs typeface="News706BT-RomanC" charset="0"/>
              </a:defRPr>
            </a:lvl1pPr>
          </a:lstStyle>
          <a:p>
            <a:r>
              <a:rPr lang="en-US" sz="2800" b="1" dirty="0" smtClean="0"/>
              <a:t>Pivot Tables</a:t>
            </a:r>
            <a:endParaRPr lang="en-US" sz="2800" b="1" dirty="0"/>
          </a:p>
        </p:txBody>
      </p:sp>
    </p:spTree>
    <p:extLst>
      <p:ext uri="{BB962C8B-B14F-4D97-AF65-F5344CB8AC3E}">
        <p14:creationId xmlns:p14="http://schemas.microsoft.com/office/powerpoint/2010/main" val="1975124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659848"/>
            <a:ext cx="10515600" cy="548640"/>
          </a:xfrm>
        </p:spPr>
        <p:txBody>
          <a:bodyPr/>
          <a:lstStyle/>
          <a:p>
            <a:r>
              <a:rPr lang="en-US" sz="2800" dirty="0" smtClean="0"/>
              <a:t>EXCEL BOOTCAMP</a:t>
            </a:r>
            <a:endParaRPr lang="en-US" sz="2800" dirty="0"/>
          </a:p>
        </p:txBody>
      </p:sp>
      <p:sp>
        <p:nvSpPr>
          <p:cNvPr id="3" name="Content Placeholder 2"/>
          <p:cNvSpPr>
            <a:spLocks noGrp="1"/>
          </p:cNvSpPr>
          <p:nvPr>
            <p:ph sz="quarter" idx="10"/>
          </p:nvPr>
        </p:nvSpPr>
        <p:spPr/>
        <p:txBody>
          <a:bodyPr>
            <a:normAutofit/>
          </a:bodyPr>
          <a:lstStyle/>
          <a:p>
            <a:r>
              <a:rPr lang="en-US" dirty="0" smtClean="0"/>
              <a:t>There is a formula for calculating how many bins or classes to sort numerical data into</a:t>
            </a:r>
            <a:r>
              <a:rPr lang="is-IS" dirty="0" smtClean="0"/>
              <a:t>…</a:t>
            </a:r>
          </a:p>
          <a:p>
            <a:r>
              <a:rPr lang="is-IS" dirty="0" smtClean="0"/>
              <a:t>...but most  of the time something like 10 – 15 classes is a good place to start</a:t>
            </a:r>
          </a:p>
          <a:p>
            <a:r>
              <a:rPr lang="is-IS" dirty="0" smtClean="0"/>
              <a:t>Summarizing/presenting data is as much art as science and usually you need a few trials </a:t>
            </a:r>
          </a:p>
          <a:p>
            <a:r>
              <a:rPr lang="is-IS" dirty="0" smtClean="0"/>
              <a:t>Also need to consider the underlying data</a:t>
            </a:r>
          </a:p>
          <a:p>
            <a:pPr lvl="1"/>
            <a:r>
              <a:rPr lang="en-US" dirty="0" smtClean="0"/>
              <a:t>Each class should contain similar observations</a:t>
            </a:r>
          </a:p>
          <a:p>
            <a:pPr lvl="1"/>
            <a:endParaRPr lang="en-US" dirty="0"/>
          </a:p>
        </p:txBody>
      </p:sp>
      <p:sp>
        <p:nvSpPr>
          <p:cNvPr id="6" name="Title 1"/>
          <p:cNvSpPr txBox="1">
            <a:spLocks/>
          </p:cNvSpPr>
          <p:nvPr/>
        </p:nvSpPr>
        <p:spPr>
          <a:xfrm>
            <a:off x="595313" y="1146976"/>
            <a:ext cx="10515600" cy="548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baseline="0">
                <a:solidFill>
                  <a:schemeClr val="tx1"/>
                </a:solidFill>
                <a:latin typeface="News706BT-RomanC" charset="0"/>
                <a:ea typeface="News706BT-RomanC" charset="0"/>
                <a:cs typeface="News706BT-RomanC" charset="0"/>
              </a:defRPr>
            </a:lvl1pPr>
          </a:lstStyle>
          <a:p>
            <a:r>
              <a:rPr lang="en-US" sz="2800" b="1" dirty="0" smtClean="0"/>
              <a:t>Pivot Tables</a:t>
            </a:r>
            <a:endParaRPr lang="en-US" sz="2800" b="1" dirty="0"/>
          </a:p>
        </p:txBody>
      </p:sp>
    </p:spTree>
    <p:extLst>
      <p:ext uri="{BB962C8B-B14F-4D97-AF65-F5344CB8AC3E}">
        <p14:creationId xmlns:p14="http://schemas.microsoft.com/office/powerpoint/2010/main" val="2069242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659848"/>
            <a:ext cx="10515600" cy="548640"/>
          </a:xfrm>
        </p:spPr>
        <p:txBody>
          <a:bodyPr/>
          <a:lstStyle/>
          <a:p>
            <a:r>
              <a:rPr lang="en-US" sz="2800" dirty="0" smtClean="0"/>
              <a:t>EXCEL BOOTCAMP</a:t>
            </a:r>
            <a:endParaRPr lang="en-US" sz="2800" dirty="0"/>
          </a:p>
        </p:txBody>
      </p:sp>
      <p:sp>
        <p:nvSpPr>
          <p:cNvPr id="3" name="Content Placeholder 2"/>
          <p:cNvSpPr>
            <a:spLocks noGrp="1"/>
          </p:cNvSpPr>
          <p:nvPr>
            <p:ph sz="quarter" idx="10"/>
          </p:nvPr>
        </p:nvSpPr>
        <p:spPr/>
        <p:txBody>
          <a:bodyPr/>
          <a:lstStyle/>
          <a:p>
            <a:r>
              <a:rPr lang="en-US" dirty="0" smtClean="0"/>
              <a:t>Consider Income of people in this dataset</a:t>
            </a:r>
          </a:p>
          <a:p>
            <a:r>
              <a:rPr lang="en-US" dirty="0" smtClean="0"/>
              <a:t>We started off trying to show you how to group data</a:t>
            </a:r>
          </a:p>
          <a:p>
            <a:r>
              <a:rPr lang="en-US" dirty="0" smtClean="0"/>
              <a:t>Add Income to the rows area of the Pivot Table Builder</a:t>
            </a:r>
          </a:p>
          <a:p>
            <a:r>
              <a:rPr lang="en-US" dirty="0" smtClean="0"/>
              <a:t>Now right click somewhere within the column of incomes</a:t>
            </a:r>
          </a:p>
          <a:p>
            <a:r>
              <a:rPr lang="en-US" dirty="0" smtClean="0"/>
              <a:t>Select Group and Outline &gt; Group</a:t>
            </a:r>
          </a:p>
          <a:p>
            <a:r>
              <a:rPr lang="en-US" dirty="0" smtClean="0"/>
              <a:t>How should we group these data?</a:t>
            </a:r>
          </a:p>
          <a:p>
            <a:pPr lvl="1"/>
            <a:r>
              <a:rPr lang="en-US" dirty="0" smtClean="0"/>
              <a:t>Income ranges that can be considered similar</a:t>
            </a:r>
          </a:p>
          <a:p>
            <a:endParaRPr lang="en-US" dirty="0" smtClean="0"/>
          </a:p>
          <a:p>
            <a:pPr lvl="1"/>
            <a:endParaRPr lang="en-US" dirty="0" smtClean="0"/>
          </a:p>
          <a:p>
            <a:pPr lvl="1"/>
            <a:endParaRPr lang="en-US" dirty="0"/>
          </a:p>
        </p:txBody>
      </p:sp>
      <p:sp>
        <p:nvSpPr>
          <p:cNvPr id="6" name="Title 1"/>
          <p:cNvSpPr txBox="1">
            <a:spLocks/>
          </p:cNvSpPr>
          <p:nvPr/>
        </p:nvSpPr>
        <p:spPr>
          <a:xfrm>
            <a:off x="595313" y="1146976"/>
            <a:ext cx="10515600" cy="548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baseline="0">
                <a:solidFill>
                  <a:schemeClr val="tx1"/>
                </a:solidFill>
                <a:latin typeface="News706BT-RomanC" charset="0"/>
                <a:ea typeface="News706BT-RomanC" charset="0"/>
                <a:cs typeface="News706BT-RomanC" charset="0"/>
              </a:defRPr>
            </a:lvl1pPr>
          </a:lstStyle>
          <a:p>
            <a:r>
              <a:rPr lang="en-US" sz="2800" b="1" dirty="0" smtClean="0"/>
              <a:t>Pivot Tables</a:t>
            </a:r>
            <a:endParaRPr lang="en-US" sz="2800" b="1" dirty="0"/>
          </a:p>
        </p:txBody>
      </p:sp>
      <p:pic>
        <p:nvPicPr>
          <p:cNvPr id="4" name="Picture 3"/>
          <p:cNvPicPr>
            <a:picLocks noChangeAspect="1"/>
          </p:cNvPicPr>
          <p:nvPr/>
        </p:nvPicPr>
        <p:blipFill>
          <a:blip r:embed="rId2"/>
          <a:stretch>
            <a:fillRect/>
          </a:stretch>
        </p:blipFill>
        <p:spPr>
          <a:xfrm>
            <a:off x="7937499" y="4275338"/>
            <a:ext cx="2398713" cy="1934962"/>
          </a:xfrm>
          <a:prstGeom prst="rect">
            <a:avLst/>
          </a:prstGeom>
        </p:spPr>
      </p:pic>
    </p:spTree>
    <p:extLst>
      <p:ext uri="{BB962C8B-B14F-4D97-AF65-F5344CB8AC3E}">
        <p14:creationId xmlns:p14="http://schemas.microsoft.com/office/powerpoint/2010/main" val="1518181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659848"/>
            <a:ext cx="10515600" cy="548640"/>
          </a:xfrm>
        </p:spPr>
        <p:txBody>
          <a:bodyPr/>
          <a:lstStyle/>
          <a:p>
            <a:r>
              <a:rPr lang="en-US" sz="2800" dirty="0" smtClean="0"/>
              <a:t>EXCEL BOOTCAMP</a:t>
            </a:r>
            <a:endParaRPr lang="en-US" sz="2800" dirty="0"/>
          </a:p>
        </p:txBody>
      </p:sp>
      <p:sp>
        <p:nvSpPr>
          <p:cNvPr id="3" name="Content Placeholder 2"/>
          <p:cNvSpPr>
            <a:spLocks noGrp="1"/>
          </p:cNvSpPr>
          <p:nvPr>
            <p:ph sz="quarter" idx="10"/>
          </p:nvPr>
        </p:nvSpPr>
        <p:spPr/>
        <p:txBody>
          <a:bodyPr>
            <a:normAutofit/>
          </a:bodyPr>
          <a:lstStyle/>
          <a:p>
            <a:r>
              <a:rPr lang="en-US" dirty="0" smtClean="0"/>
              <a:t>This introduces a new problem: how do you present data that is so spread out?</a:t>
            </a:r>
          </a:p>
          <a:p>
            <a:r>
              <a:rPr lang="en-US" dirty="0" smtClean="0"/>
              <a:t>We could add an indicator column to separate high earners</a:t>
            </a:r>
          </a:p>
          <a:p>
            <a:pPr lvl="1"/>
            <a:r>
              <a:rPr lang="en-US" dirty="0" smtClean="0"/>
              <a:t>Let’s call anyone earning more than $200K a high earner</a:t>
            </a:r>
          </a:p>
          <a:p>
            <a:r>
              <a:rPr lang="en-US" dirty="0" smtClean="0"/>
              <a:t>Now we can add a filter to our pivot table</a:t>
            </a:r>
          </a:p>
          <a:p>
            <a:pPr lvl="1"/>
            <a:r>
              <a:rPr lang="en-US" dirty="0" smtClean="0"/>
              <a:t>To see any data changes we will need to refresh the data</a:t>
            </a:r>
          </a:p>
          <a:p>
            <a:pPr lvl="1"/>
            <a:r>
              <a:rPr lang="en-US" dirty="0" smtClean="0"/>
              <a:t>From the Data tab select Refresh All</a:t>
            </a:r>
          </a:p>
          <a:p>
            <a:endParaRPr lang="en-US" dirty="0" smtClean="0"/>
          </a:p>
          <a:p>
            <a:pPr lvl="1"/>
            <a:endParaRPr lang="en-US" dirty="0" smtClean="0"/>
          </a:p>
          <a:p>
            <a:endParaRPr lang="en-US" dirty="0" smtClean="0"/>
          </a:p>
          <a:p>
            <a:pPr lvl="1"/>
            <a:endParaRPr lang="en-US" dirty="0" smtClean="0"/>
          </a:p>
          <a:p>
            <a:pPr lvl="1"/>
            <a:endParaRPr lang="en-US" dirty="0"/>
          </a:p>
        </p:txBody>
      </p:sp>
      <p:sp>
        <p:nvSpPr>
          <p:cNvPr id="6" name="Title 1"/>
          <p:cNvSpPr txBox="1">
            <a:spLocks/>
          </p:cNvSpPr>
          <p:nvPr/>
        </p:nvSpPr>
        <p:spPr>
          <a:xfrm>
            <a:off x="595313" y="1146976"/>
            <a:ext cx="10515600" cy="548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baseline="0">
                <a:solidFill>
                  <a:schemeClr val="tx1"/>
                </a:solidFill>
                <a:latin typeface="News706BT-RomanC" charset="0"/>
                <a:ea typeface="News706BT-RomanC" charset="0"/>
                <a:cs typeface="News706BT-RomanC" charset="0"/>
              </a:defRPr>
            </a:lvl1pPr>
          </a:lstStyle>
          <a:p>
            <a:r>
              <a:rPr lang="en-US" sz="2800" b="1" dirty="0" smtClean="0"/>
              <a:t>Pivot Tables</a:t>
            </a:r>
            <a:endParaRPr lang="en-US" sz="2800" b="1" dirty="0"/>
          </a:p>
        </p:txBody>
      </p:sp>
    </p:spTree>
    <p:extLst>
      <p:ext uri="{BB962C8B-B14F-4D97-AF65-F5344CB8AC3E}">
        <p14:creationId xmlns:p14="http://schemas.microsoft.com/office/powerpoint/2010/main" val="1626527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659848"/>
            <a:ext cx="10515600" cy="548640"/>
          </a:xfrm>
        </p:spPr>
        <p:txBody>
          <a:bodyPr/>
          <a:lstStyle/>
          <a:p>
            <a:r>
              <a:rPr lang="en-US" sz="2800" dirty="0" smtClean="0"/>
              <a:t>EXCEL BOOTCAMP</a:t>
            </a:r>
            <a:endParaRPr lang="en-US" sz="2800" dirty="0"/>
          </a:p>
        </p:txBody>
      </p:sp>
      <p:sp>
        <p:nvSpPr>
          <p:cNvPr id="3" name="Content Placeholder 2"/>
          <p:cNvSpPr>
            <a:spLocks noGrp="1"/>
          </p:cNvSpPr>
          <p:nvPr>
            <p:ph sz="quarter" idx="10"/>
          </p:nvPr>
        </p:nvSpPr>
        <p:spPr/>
        <p:txBody>
          <a:bodyPr>
            <a:normAutofit/>
          </a:bodyPr>
          <a:lstStyle/>
          <a:p>
            <a:r>
              <a:rPr lang="en-US" dirty="0" smtClean="0"/>
              <a:t>Hands on:</a:t>
            </a:r>
          </a:p>
          <a:p>
            <a:pPr lvl="1"/>
            <a:r>
              <a:rPr lang="en-US" dirty="0" smtClean="0"/>
              <a:t>Return to the </a:t>
            </a:r>
            <a:r>
              <a:rPr lang="en-US" dirty="0" err="1" smtClean="0"/>
              <a:t>PCLN.xlsx</a:t>
            </a:r>
            <a:r>
              <a:rPr lang="en-US" dirty="0" smtClean="0"/>
              <a:t> file we worked on earlier</a:t>
            </a:r>
          </a:p>
          <a:p>
            <a:pPr lvl="1"/>
            <a:r>
              <a:rPr lang="en-US" dirty="0" smtClean="0"/>
              <a:t>Add a pivot table and create a histogram of daily SD change</a:t>
            </a:r>
          </a:p>
          <a:p>
            <a:pPr lvl="1"/>
            <a:r>
              <a:rPr lang="en-US" dirty="0" smtClean="0"/>
              <a:t>What do you notice about the shape of the distribution</a:t>
            </a:r>
          </a:p>
          <a:p>
            <a:pPr lvl="1"/>
            <a:endParaRPr lang="en-US" dirty="0" smtClean="0"/>
          </a:p>
          <a:p>
            <a:endParaRPr lang="en-US" dirty="0" smtClean="0"/>
          </a:p>
          <a:p>
            <a:pPr lvl="1"/>
            <a:endParaRPr lang="en-US" dirty="0" smtClean="0"/>
          </a:p>
          <a:p>
            <a:endParaRPr lang="en-US" dirty="0" smtClean="0"/>
          </a:p>
          <a:p>
            <a:pPr lvl="1"/>
            <a:endParaRPr lang="en-US" dirty="0" smtClean="0"/>
          </a:p>
          <a:p>
            <a:pPr lvl="1"/>
            <a:endParaRPr lang="en-US" dirty="0"/>
          </a:p>
        </p:txBody>
      </p:sp>
      <p:sp>
        <p:nvSpPr>
          <p:cNvPr id="6" name="Title 1"/>
          <p:cNvSpPr txBox="1">
            <a:spLocks/>
          </p:cNvSpPr>
          <p:nvPr/>
        </p:nvSpPr>
        <p:spPr>
          <a:xfrm>
            <a:off x="595313" y="1146976"/>
            <a:ext cx="10515600" cy="548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baseline="0">
                <a:solidFill>
                  <a:schemeClr val="tx1"/>
                </a:solidFill>
                <a:latin typeface="News706BT-RomanC" charset="0"/>
                <a:ea typeface="News706BT-RomanC" charset="0"/>
                <a:cs typeface="News706BT-RomanC" charset="0"/>
              </a:defRPr>
            </a:lvl1pPr>
          </a:lstStyle>
          <a:p>
            <a:r>
              <a:rPr lang="en-US" sz="2800" b="1" dirty="0" smtClean="0"/>
              <a:t>Pivot Tables</a:t>
            </a:r>
            <a:endParaRPr lang="en-US" sz="2800" b="1" dirty="0"/>
          </a:p>
        </p:txBody>
      </p:sp>
    </p:spTree>
    <p:extLst>
      <p:ext uri="{BB962C8B-B14F-4D97-AF65-F5344CB8AC3E}">
        <p14:creationId xmlns:p14="http://schemas.microsoft.com/office/powerpoint/2010/main" val="134118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659848"/>
            <a:ext cx="10515600" cy="548640"/>
          </a:xfrm>
        </p:spPr>
        <p:txBody>
          <a:bodyPr/>
          <a:lstStyle/>
          <a:p>
            <a:r>
              <a:rPr lang="en-US" sz="2800" dirty="0" smtClean="0"/>
              <a:t>EXCEL BOOTCAMP</a:t>
            </a:r>
            <a:endParaRPr lang="en-US" sz="2800" dirty="0"/>
          </a:p>
        </p:txBody>
      </p:sp>
      <p:sp>
        <p:nvSpPr>
          <p:cNvPr id="3" name="Content Placeholder 2"/>
          <p:cNvSpPr>
            <a:spLocks noGrp="1"/>
          </p:cNvSpPr>
          <p:nvPr>
            <p:ph sz="quarter" idx="10"/>
          </p:nvPr>
        </p:nvSpPr>
        <p:spPr/>
        <p:txBody>
          <a:bodyPr>
            <a:normAutofit fontScale="92500" lnSpcReduction="10000"/>
          </a:bodyPr>
          <a:lstStyle/>
          <a:p>
            <a:r>
              <a:rPr lang="en-US" dirty="0" smtClean="0"/>
              <a:t>By the way once data is grouped once, it remains grouped</a:t>
            </a:r>
          </a:p>
          <a:p>
            <a:pPr lvl="1"/>
            <a:r>
              <a:rPr lang="en-US" dirty="0" smtClean="0"/>
              <a:t>Unless you ungroup it</a:t>
            </a:r>
          </a:p>
          <a:p>
            <a:r>
              <a:rPr lang="en-US" dirty="0" smtClean="0"/>
              <a:t>What else can we do with pivot tables?</a:t>
            </a:r>
          </a:p>
          <a:p>
            <a:pPr lvl="1"/>
            <a:r>
              <a:rPr lang="en-US" dirty="0" smtClean="0"/>
              <a:t>Suppose we are developing a new PDA! </a:t>
            </a:r>
          </a:p>
          <a:p>
            <a:pPr lvl="1"/>
            <a:r>
              <a:rPr lang="en-US" dirty="0" smtClean="0"/>
              <a:t>Who should we advertise to?</a:t>
            </a:r>
          </a:p>
          <a:p>
            <a:r>
              <a:rPr lang="en-US" dirty="0" smtClean="0"/>
              <a:t>Let’s start with ownership of PC and PDA</a:t>
            </a:r>
          </a:p>
          <a:p>
            <a:r>
              <a:rPr lang="en-US" dirty="0" smtClean="0"/>
              <a:t>Counts of data not always intuitive </a:t>
            </a:r>
            <a:r>
              <a:rPr lang="en-US" dirty="0" smtClean="0">
                <a:sym typeface="Wingdings"/>
              </a:rPr>
              <a:t> we can display proportions of data that fit into each group</a:t>
            </a:r>
            <a:endParaRPr lang="en-US" dirty="0" smtClean="0"/>
          </a:p>
          <a:p>
            <a:r>
              <a:rPr lang="en-US" dirty="0" smtClean="0"/>
              <a:t>Find Field Value Settings in </a:t>
            </a:r>
            <a:r>
              <a:rPr lang="en-US" smtClean="0"/>
              <a:t>the ribbon </a:t>
            </a:r>
            <a:endParaRPr lang="en-US" dirty="0" smtClean="0"/>
          </a:p>
          <a:p>
            <a:pPr lvl="1"/>
            <a:endParaRPr lang="en-US" dirty="0" smtClean="0"/>
          </a:p>
          <a:p>
            <a:endParaRPr lang="en-US" dirty="0" smtClean="0"/>
          </a:p>
          <a:p>
            <a:pPr lvl="1"/>
            <a:endParaRPr lang="en-US" dirty="0" smtClean="0"/>
          </a:p>
          <a:p>
            <a:pPr lvl="1"/>
            <a:endParaRPr lang="en-US" dirty="0"/>
          </a:p>
        </p:txBody>
      </p:sp>
      <p:sp>
        <p:nvSpPr>
          <p:cNvPr id="6" name="Title 1"/>
          <p:cNvSpPr txBox="1">
            <a:spLocks/>
          </p:cNvSpPr>
          <p:nvPr/>
        </p:nvSpPr>
        <p:spPr>
          <a:xfrm>
            <a:off x="595313" y="1146976"/>
            <a:ext cx="10515600" cy="548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baseline="0">
                <a:solidFill>
                  <a:schemeClr val="tx1"/>
                </a:solidFill>
                <a:latin typeface="News706BT-RomanC" charset="0"/>
                <a:ea typeface="News706BT-RomanC" charset="0"/>
                <a:cs typeface="News706BT-RomanC" charset="0"/>
              </a:defRPr>
            </a:lvl1pPr>
          </a:lstStyle>
          <a:p>
            <a:r>
              <a:rPr lang="en-US" sz="2800" b="1" dirty="0" smtClean="0"/>
              <a:t>Pivot Tables</a:t>
            </a:r>
            <a:endParaRPr lang="en-US" sz="2800" b="1" dirty="0"/>
          </a:p>
        </p:txBody>
      </p:sp>
    </p:spTree>
    <p:extLst>
      <p:ext uri="{BB962C8B-B14F-4D97-AF65-F5344CB8AC3E}">
        <p14:creationId xmlns:p14="http://schemas.microsoft.com/office/powerpoint/2010/main" val="1325692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659848"/>
            <a:ext cx="10515600" cy="548640"/>
          </a:xfrm>
        </p:spPr>
        <p:txBody>
          <a:bodyPr/>
          <a:lstStyle/>
          <a:p>
            <a:r>
              <a:rPr lang="en-US" sz="2800" dirty="0" smtClean="0"/>
              <a:t>EXCEL BOOTCAMP</a:t>
            </a:r>
            <a:endParaRPr lang="en-US" sz="2800" dirty="0"/>
          </a:p>
        </p:txBody>
      </p:sp>
      <p:sp>
        <p:nvSpPr>
          <p:cNvPr id="3" name="Content Placeholder 2"/>
          <p:cNvSpPr>
            <a:spLocks noGrp="1"/>
          </p:cNvSpPr>
          <p:nvPr>
            <p:ph sz="quarter" idx="10"/>
          </p:nvPr>
        </p:nvSpPr>
        <p:spPr/>
        <p:txBody>
          <a:bodyPr>
            <a:normAutofit/>
          </a:bodyPr>
          <a:lstStyle/>
          <a:p>
            <a:r>
              <a:rPr lang="en-US" dirty="0" smtClean="0"/>
              <a:t>Can we refine out target audience any better?</a:t>
            </a:r>
          </a:p>
          <a:p>
            <a:r>
              <a:rPr lang="en-US" dirty="0" smtClean="0"/>
              <a:t>Add slicers or filters for OWNPC, OWNPDA</a:t>
            </a:r>
          </a:p>
          <a:p>
            <a:r>
              <a:rPr lang="en-US" dirty="0" smtClean="0"/>
              <a:t>Make changes so your pivot table shows only people who own both</a:t>
            </a:r>
          </a:p>
          <a:p>
            <a:r>
              <a:rPr lang="en-US" dirty="0" smtClean="0"/>
              <a:t>Now we can start trying to identify other factors that determine high PDA ownership</a:t>
            </a:r>
          </a:p>
          <a:p>
            <a:pPr lvl="1"/>
            <a:r>
              <a:rPr lang="en-US" dirty="0" smtClean="0"/>
              <a:t>ED, GENDER, etc. </a:t>
            </a:r>
          </a:p>
          <a:p>
            <a:pPr lvl="1"/>
            <a:endParaRPr lang="en-US" dirty="0" smtClean="0"/>
          </a:p>
          <a:p>
            <a:endParaRPr lang="en-US" dirty="0" smtClean="0"/>
          </a:p>
          <a:p>
            <a:pPr lvl="1"/>
            <a:endParaRPr lang="en-US" dirty="0" smtClean="0"/>
          </a:p>
          <a:p>
            <a:pPr lvl="1"/>
            <a:endParaRPr lang="en-US" dirty="0"/>
          </a:p>
        </p:txBody>
      </p:sp>
      <p:sp>
        <p:nvSpPr>
          <p:cNvPr id="6" name="Title 1"/>
          <p:cNvSpPr txBox="1">
            <a:spLocks/>
          </p:cNvSpPr>
          <p:nvPr/>
        </p:nvSpPr>
        <p:spPr>
          <a:xfrm>
            <a:off x="595313" y="1146976"/>
            <a:ext cx="10515600" cy="548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baseline="0">
                <a:solidFill>
                  <a:schemeClr val="tx1"/>
                </a:solidFill>
                <a:latin typeface="News706BT-RomanC" charset="0"/>
                <a:ea typeface="News706BT-RomanC" charset="0"/>
                <a:cs typeface="News706BT-RomanC" charset="0"/>
              </a:defRPr>
            </a:lvl1pPr>
          </a:lstStyle>
          <a:p>
            <a:r>
              <a:rPr lang="en-US" sz="2800" b="1" dirty="0" smtClean="0"/>
              <a:t>Pivot Tables</a:t>
            </a:r>
            <a:endParaRPr lang="en-US" sz="2800" b="1" dirty="0"/>
          </a:p>
        </p:txBody>
      </p:sp>
    </p:spTree>
    <p:extLst>
      <p:ext uri="{BB962C8B-B14F-4D97-AF65-F5344CB8AC3E}">
        <p14:creationId xmlns:p14="http://schemas.microsoft.com/office/powerpoint/2010/main" val="447760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659848"/>
            <a:ext cx="10515600" cy="548640"/>
          </a:xfrm>
        </p:spPr>
        <p:txBody>
          <a:bodyPr/>
          <a:lstStyle/>
          <a:p>
            <a:r>
              <a:rPr lang="en-US" sz="2800" dirty="0" smtClean="0"/>
              <a:t>EXCEL BOOTCAMP</a:t>
            </a:r>
            <a:endParaRPr lang="en-US" sz="2800" dirty="0"/>
          </a:p>
        </p:txBody>
      </p:sp>
      <p:sp>
        <p:nvSpPr>
          <p:cNvPr id="3" name="Content Placeholder 2"/>
          <p:cNvSpPr>
            <a:spLocks noGrp="1"/>
          </p:cNvSpPr>
          <p:nvPr>
            <p:ph sz="quarter" idx="10"/>
          </p:nvPr>
        </p:nvSpPr>
        <p:spPr/>
        <p:txBody>
          <a:bodyPr>
            <a:normAutofit/>
          </a:bodyPr>
          <a:lstStyle/>
          <a:p>
            <a:r>
              <a:rPr lang="en-US" dirty="0" smtClean="0"/>
              <a:t>Hands on:</a:t>
            </a:r>
          </a:p>
          <a:p>
            <a:pPr lvl="1"/>
            <a:r>
              <a:rPr lang="en-US" dirty="0" smtClean="0"/>
              <a:t>Conduct an analysis of income vs gender</a:t>
            </a:r>
          </a:p>
          <a:p>
            <a:pPr lvl="1"/>
            <a:r>
              <a:rPr lang="en-US" dirty="0" smtClean="0"/>
              <a:t>Consider grouping data somehow</a:t>
            </a:r>
          </a:p>
          <a:p>
            <a:pPr lvl="1"/>
            <a:r>
              <a:rPr lang="en-US" dirty="0" smtClean="0"/>
              <a:t>Work with income averages</a:t>
            </a:r>
          </a:p>
          <a:p>
            <a:pPr lvl="1"/>
            <a:r>
              <a:rPr lang="en-US" dirty="0" smtClean="0"/>
              <a:t>Display as % Difference from ( your choice on Gender here, but the denominator will impact what you see)</a:t>
            </a:r>
          </a:p>
          <a:p>
            <a:pPr lvl="1"/>
            <a:r>
              <a:rPr lang="en-US" dirty="0" smtClean="0"/>
              <a:t>As you draw conclusions, what is a major deficiency in the data?</a:t>
            </a:r>
          </a:p>
          <a:p>
            <a:endParaRPr lang="en-US" dirty="0" smtClean="0"/>
          </a:p>
          <a:p>
            <a:pPr lvl="1"/>
            <a:endParaRPr lang="en-US" dirty="0" smtClean="0"/>
          </a:p>
          <a:p>
            <a:pPr lvl="1"/>
            <a:endParaRPr lang="en-US" dirty="0"/>
          </a:p>
        </p:txBody>
      </p:sp>
      <p:sp>
        <p:nvSpPr>
          <p:cNvPr id="6" name="Title 1"/>
          <p:cNvSpPr txBox="1">
            <a:spLocks/>
          </p:cNvSpPr>
          <p:nvPr/>
        </p:nvSpPr>
        <p:spPr>
          <a:xfrm>
            <a:off x="595313" y="1146976"/>
            <a:ext cx="10515600" cy="548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baseline="0">
                <a:solidFill>
                  <a:schemeClr val="tx1"/>
                </a:solidFill>
                <a:latin typeface="News706BT-RomanC" charset="0"/>
                <a:ea typeface="News706BT-RomanC" charset="0"/>
                <a:cs typeface="News706BT-RomanC" charset="0"/>
              </a:defRPr>
            </a:lvl1pPr>
          </a:lstStyle>
          <a:p>
            <a:r>
              <a:rPr lang="en-US" sz="2800" b="1" dirty="0" smtClean="0"/>
              <a:t>Pivot Tables</a:t>
            </a:r>
            <a:endParaRPr lang="en-US" sz="2800" b="1" dirty="0"/>
          </a:p>
        </p:txBody>
      </p:sp>
    </p:spTree>
    <p:extLst>
      <p:ext uri="{BB962C8B-B14F-4D97-AF65-F5344CB8AC3E}">
        <p14:creationId xmlns:p14="http://schemas.microsoft.com/office/powerpoint/2010/main" val="1749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p:nvPr/>
        </p:nvSpPr>
        <p:spPr>
          <a:xfrm>
            <a:off x="595313" y="2137172"/>
            <a:ext cx="11001375" cy="3571874"/>
          </a:xfrm>
          <a:prstGeom prst="rect">
            <a:avLst/>
          </a:prstGeom>
          <a:noFill/>
          <a:ln>
            <a:noFill/>
          </a:ln>
        </p:spPr>
        <p:txBody>
          <a:bodyPr lIns="0" tIns="0" rIns="0" bIns="0" anchor="t" anchorCtr="0">
            <a:noAutofit/>
          </a:bodyPr>
          <a:lstStyle/>
          <a:p>
            <a:pPr marL="1000125" lvl="1" indent="-571500">
              <a:lnSpc>
                <a:spcPct val="110000"/>
              </a:lnSpc>
              <a:spcAft>
                <a:spcPts val="600"/>
              </a:spcAft>
              <a:buSzPct val="50000"/>
              <a:buFont typeface="LucidaGrande" charset="0"/>
              <a:buChar char="▸"/>
            </a:pPr>
            <a:r>
              <a:rPr lang="en-US" sz="3200" dirty="0">
                <a:latin typeface="News706BT-RomanC" charset="0"/>
                <a:ea typeface="News706BT-RomanC" charset="0"/>
                <a:cs typeface="News706BT-RomanC" charset="0"/>
                <a:sym typeface="Arial"/>
              </a:rPr>
              <a:t>Spreadsheet models usually have three well defined sections</a:t>
            </a:r>
            <a:endParaRPr lang="en-US" sz="3200" dirty="0">
              <a:latin typeface="News706BT-RomanC" charset="0"/>
              <a:ea typeface="News706BT-RomanC" charset="0"/>
              <a:cs typeface="News706BT-RomanC" charset="0"/>
              <a:sym typeface="Wingdings"/>
            </a:endParaRPr>
          </a:p>
          <a:p>
            <a:pPr marL="1000125" lvl="1" indent="-571500">
              <a:lnSpc>
                <a:spcPct val="110000"/>
              </a:lnSpc>
              <a:spcAft>
                <a:spcPts val="600"/>
              </a:spcAft>
              <a:buSzPct val="50000"/>
              <a:buFont typeface="LucidaGrande" charset="0"/>
              <a:buChar char="▸"/>
            </a:pPr>
            <a:r>
              <a:rPr lang="en-US" sz="3200" dirty="0">
                <a:latin typeface="News706BT-RomanC" charset="0"/>
                <a:ea typeface="News706BT-RomanC" charset="0"/>
                <a:cs typeface="News706BT-RomanC" charset="0"/>
                <a:sym typeface="Wingdings"/>
              </a:rPr>
              <a:t>Inputs (independent variables)</a:t>
            </a:r>
          </a:p>
          <a:p>
            <a:pPr marL="1000125" lvl="1" indent="-571500">
              <a:lnSpc>
                <a:spcPct val="110000"/>
              </a:lnSpc>
              <a:spcAft>
                <a:spcPts val="600"/>
              </a:spcAft>
              <a:buSzPct val="50000"/>
              <a:buFont typeface="LucidaGrande" charset="0"/>
              <a:buChar char="▸"/>
            </a:pPr>
            <a:r>
              <a:rPr lang="en-US" sz="3200" dirty="0">
                <a:latin typeface="News706BT-RomanC" charset="0"/>
                <a:ea typeface="News706BT-RomanC" charset="0"/>
                <a:cs typeface="News706BT-RomanC" charset="0"/>
                <a:sym typeface="Wingdings"/>
              </a:rPr>
              <a:t>Calculations (intermediate steps toward the “answer”)</a:t>
            </a:r>
          </a:p>
          <a:p>
            <a:pPr marL="1000125" lvl="1" indent="-571500">
              <a:lnSpc>
                <a:spcPct val="110000"/>
              </a:lnSpc>
              <a:spcAft>
                <a:spcPts val="600"/>
              </a:spcAft>
              <a:buSzPct val="50000"/>
              <a:buFont typeface="LucidaGrande" charset="0"/>
              <a:buChar char="▸"/>
            </a:pPr>
            <a:r>
              <a:rPr lang="en-US" sz="3200" dirty="0">
                <a:latin typeface="News706BT-RomanC" charset="0"/>
                <a:ea typeface="News706BT-RomanC" charset="0"/>
                <a:cs typeface="News706BT-RomanC" charset="0"/>
                <a:sym typeface="Wingdings"/>
              </a:rPr>
              <a:t>Outputs (dependent variables)</a:t>
            </a:r>
          </a:p>
        </p:txBody>
      </p:sp>
      <p:cxnSp>
        <p:nvCxnSpPr>
          <p:cNvPr id="139" name="Shape 139"/>
          <p:cNvCxnSpPr/>
          <p:nvPr/>
        </p:nvCxnSpPr>
        <p:spPr>
          <a:xfrm>
            <a:off x="595313" y="601266"/>
            <a:ext cx="11001375" cy="10"/>
          </a:xfrm>
          <a:prstGeom prst="straightConnector1">
            <a:avLst/>
          </a:prstGeom>
          <a:noFill/>
          <a:ln w="12700" cap="flat" cmpd="sng">
            <a:solidFill>
              <a:srgbClr val="FFFFFF"/>
            </a:solidFill>
            <a:prstDash val="solid"/>
            <a:miter/>
            <a:headEnd type="none" w="med" len="med"/>
            <a:tailEnd type="none" w="med" len="med"/>
          </a:ln>
        </p:spPr>
      </p:cxnSp>
      <p:cxnSp>
        <p:nvCxnSpPr>
          <p:cNvPr id="140" name="Shape 140"/>
          <p:cNvCxnSpPr/>
          <p:nvPr/>
        </p:nvCxnSpPr>
        <p:spPr>
          <a:xfrm>
            <a:off x="595313" y="1148954"/>
            <a:ext cx="11001375" cy="10"/>
          </a:xfrm>
          <a:prstGeom prst="straightConnector1">
            <a:avLst/>
          </a:prstGeom>
          <a:noFill/>
          <a:ln w="12700" cap="flat" cmpd="sng">
            <a:solidFill>
              <a:schemeClr val="tx1"/>
            </a:solidFill>
            <a:prstDash val="solid"/>
            <a:miter/>
            <a:headEnd type="none" w="med" len="med"/>
            <a:tailEnd type="none" w="med" len="med"/>
          </a:ln>
        </p:spPr>
      </p:cxnSp>
      <p:sp>
        <p:nvSpPr>
          <p:cNvPr id="141" name="Shape 141"/>
          <p:cNvSpPr/>
          <p:nvPr/>
        </p:nvSpPr>
        <p:spPr>
          <a:xfrm>
            <a:off x="595313" y="696516"/>
            <a:ext cx="7238999" cy="404812"/>
          </a:xfrm>
          <a:prstGeom prst="rect">
            <a:avLst/>
          </a:prstGeom>
          <a:noFill/>
          <a:ln>
            <a:noFill/>
          </a:ln>
        </p:spPr>
        <p:txBody>
          <a:bodyPr lIns="0" tIns="0" rIns="0" bIns="0" anchor="t" anchorCtr="0">
            <a:noAutofit/>
          </a:bodyPr>
          <a:lstStyle/>
          <a:p>
            <a:pPr>
              <a:lnSpc>
                <a:spcPct val="114285"/>
              </a:lnSpc>
              <a:buSzPct val="25000"/>
            </a:pPr>
            <a:r>
              <a:rPr lang="en-US" sz="2625" b="1" dirty="0" smtClean="0">
                <a:latin typeface="News706BT-RomanC" charset="0"/>
                <a:ea typeface="News706BT-RomanC" charset="0"/>
                <a:cs typeface="News706BT-RomanC" charset="0"/>
                <a:sym typeface="Arial"/>
              </a:rPr>
              <a:t>EXCEL BOOTCAMP</a:t>
            </a:r>
          </a:p>
          <a:p>
            <a:pPr>
              <a:lnSpc>
                <a:spcPct val="114285"/>
              </a:lnSpc>
              <a:buSzPct val="25000"/>
            </a:pPr>
            <a:r>
              <a:rPr lang="en-US" sz="2625" b="1" dirty="0" smtClean="0">
                <a:latin typeface="News706BT-RomanC" charset="0"/>
                <a:ea typeface="News706BT-RomanC" charset="0"/>
                <a:cs typeface="News706BT-RomanC" charset="0"/>
                <a:sym typeface="Arial"/>
              </a:rPr>
              <a:t>Spreadsheet modeling for decision making</a:t>
            </a:r>
            <a:endParaRPr lang="en-US" sz="2625" b="1" dirty="0">
              <a:latin typeface="News706BT-RomanC" charset="0"/>
              <a:ea typeface="News706BT-RomanC" charset="0"/>
              <a:cs typeface="News706BT-RomanC" charset="0"/>
              <a:sym typeface="Arial"/>
            </a:endParaRPr>
          </a:p>
        </p:txBody>
      </p:sp>
    </p:spTree>
    <p:extLst>
      <p:ext uri="{BB962C8B-B14F-4D97-AF65-F5344CB8AC3E}">
        <p14:creationId xmlns:p14="http://schemas.microsoft.com/office/powerpoint/2010/main" val="1470837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cxnSp>
        <p:nvCxnSpPr>
          <p:cNvPr id="174" name="Shape 174"/>
          <p:cNvCxnSpPr/>
          <p:nvPr/>
        </p:nvCxnSpPr>
        <p:spPr>
          <a:xfrm>
            <a:off x="595313" y="601266"/>
            <a:ext cx="11001375" cy="10"/>
          </a:xfrm>
          <a:prstGeom prst="straightConnector1">
            <a:avLst/>
          </a:prstGeom>
          <a:noFill/>
          <a:ln w="12700" cap="flat" cmpd="sng">
            <a:solidFill>
              <a:srgbClr val="FFFFFF"/>
            </a:solidFill>
            <a:prstDash val="solid"/>
            <a:miter/>
            <a:headEnd type="none" w="med" len="med"/>
            <a:tailEnd type="none" w="med" len="med"/>
          </a:ln>
        </p:spPr>
      </p:cxnSp>
      <p:cxnSp>
        <p:nvCxnSpPr>
          <p:cNvPr id="175" name="Shape 175"/>
          <p:cNvCxnSpPr/>
          <p:nvPr/>
        </p:nvCxnSpPr>
        <p:spPr>
          <a:xfrm>
            <a:off x="595313" y="1148954"/>
            <a:ext cx="11001375" cy="10"/>
          </a:xfrm>
          <a:prstGeom prst="straightConnector1">
            <a:avLst/>
          </a:prstGeom>
          <a:noFill/>
          <a:ln w="12700" cap="flat" cmpd="sng">
            <a:solidFill>
              <a:srgbClr val="FFFFFF"/>
            </a:solidFill>
            <a:prstDash val="solid"/>
            <a:miter/>
            <a:headEnd type="none" w="med" len="med"/>
            <a:tailEnd type="none" w="med" len="med"/>
          </a:ln>
        </p:spPr>
      </p:cxnSp>
      <p:sp>
        <p:nvSpPr>
          <p:cNvPr id="176" name="Shape 176"/>
          <p:cNvSpPr/>
          <p:nvPr/>
        </p:nvSpPr>
        <p:spPr>
          <a:xfrm>
            <a:off x="595313" y="696516"/>
            <a:ext cx="7238999" cy="404812"/>
          </a:xfrm>
          <a:prstGeom prst="rect">
            <a:avLst/>
          </a:prstGeom>
          <a:noFill/>
          <a:ln>
            <a:noFill/>
          </a:ln>
        </p:spPr>
        <p:txBody>
          <a:bodyPr lIns="0" tIns="0" rIns="0" bIns="0" anchor="t" anchorCtr="0">
            <a:noAutofit/>
          </a:bodyPr>
          <a:lstStyle/>
          <a:p>
            <a:pPr>
              <a:lnSpc>
                <a:spcPct val="114285"/>
              </a:lnSpc>
              <a:buSzPct val="25000"/>
            </a:pPr>
            <a:r>
              <a:rPr lang="en-US" sz="2625" b="1">
                <a:solidFill>
                  <a:srgbClr val="FFFFFF"/>
                </a:solidFill>
                <a:latin typeface="Arial"/>
                <a:ea typeface="Arial"/>
                <a:cs typeface="Arial"/>
                <a:sym typeface="Arial"/>
              </a:rPr>
              <a:t>THANKS!</a:t>
            </a:r>
          </a:p>
        </p:txBody>
      </p:sp>
      <p:sp>
        <p:nvSpPr>
          <p:cNvPr id="177" name="Shape 177"/>
          <p:cNvSpPr/>
          <p:nvPr/>
        </p:nvSpPr>
        <p:spPr>
          <a:xfrm>
            <a:off x="595313" y="2137172"/>
            <a:ext cx="11001375" cy="3571874"/>
          </a:xfrm>
          <a:prstGeom prst="rect">
            <a:avLst/>
          </a:prstGeom>
          <a:noFill/>
          <a:ln>
            <a:noFill/>
          </a:ln>
        </p:spPr>
        <p:txBody>
          <a:bodyPr lIns="0" tIns="0" rIns="0" bIns="0" anchor="t" anchorCtr="0">
            <a:noAutofit/>
          </a:bodyPr>
          <a:lstStyle/>
          <a:p>
            <a:pPr marL="166688" lvl="1" indent="-166688">
              <a:lnSpc>
                <a:spcPct val="110000"/>
              </a:lnSpc>
              <a:buClr>
                <a:srgbClr val="000000"/>
              </a:buClr>
              <a:buSzPct val="85000"/>
              <a:buFont typeface="Merriweather Sans"/>
              <a:buChar char="‣"/>
            </a:pPr>
            <a:r>
              <a:rPr lang="en-US" sz="2344">
                <a:solidFill>
                  <a:srgbClr val="000000"/>
                </a:solidFill>
                <a:latin typeface="Arial"/>
                <a:ea typeface="Arial"/>
                <a:cs typeface="Arial"/>
                <a:sym typeface="Arial"/>
              </a:rPr>
              <a:t>Body Level One</a:t>
            </a:r>
          </a:p>
          <a:p>
            <a:pPr marL="166688" lvl="1" indent="-166688">
              <a:lnSpc>
                <a:spcPct val="110000"/>
              </a:lnSpc>
              <a:spcBef>
                <a:spcPts val="375"/>
              </a:spcBef>
              <a:buClr>
                <a:srgbClr val="000000"/>
              </a:buClr>
              <a:buSzPct val="85000"/>
              <a:buFont typeface="Merriweather Sans"/>
              <a:buChar char="‣"/>
            </a:pPr>
            <a:r>
              <a:rPr lang="en-US" sz="2344">
                <a:solidFill>
                  <a:srgbClr val="000000"/>
                </a:solidFill>
                <a:latin typeface="Arial"/>
                <a:ea typeface="Arial"/>
                <a:cs typeface="Arial"/>
                <a:sym typeface="Arial"/>
              </a:rPr>
              <a:t>Body Level Two</a:t>
            </a:r>
          </a:p>
          <a:p>
            <a:pPr marL="166688" lvl="1" indent="-166688">
              <a:lnSpc>
                <a:spcPct val="110000"/>
              </a:lnSpc>
              <a:spcBef>
                <a:spcPts val="375"/>
              </a:spcBef>
              <a:buClr>
                <a:srgbClr val="000000"/>
              </a:buClr>
              <a:buSzPct val="85000"/>
              <a:buFont typeface="Merriweather Sans"/>
              <a:buChar char="‣"/>
            </a:pPr>
            <a:r>
              <a:rPr lang="en-US" sz="2344">
                <a:solidFill>
                  <a:srgbClr val="000000"/>
                </a:solidFill>
                <a:latin typeface="Arial"/>
                <a:ea typeface="Arial"/>
                <a:cs typeface="Arial"/>
                <a:sym typeface="Arial"/>
              </a:rPr>
              <a:t>Body Level Three</a:t>
            </a:r>
          </a:p>
          <a:p>
            <a:pPr marL="166688" lvl="1" indent="-166688">
              <a:lnSpc>
                <a:spcPct val="110000"/>
              </a:lnSpc>
              <a:spcBef>
                <a:spcPts val="375"/>
              </a:spcBef>
              <a:buClr>
                <a:srgbClr val="000000"/>
              </a:buClr>
              <a:buSzPct val="85000"/>
              <a:buFont typeface="Merriweather Sans"/>
              <a:buChar char="‣"/>
            </a:pPr>
            <a:r>
              <a:rPr lang="en-US" sz="2344">
                <a:solidFill>
                  <a:srgbClr val="000000"/>
                </a:solidFill>
                <a:latin typeface="Arial"/>
                <a:ea typeface="Arial"/>
                <a:cs typeface="Arial"/>
                <a:sym typeface="Arial"/>
              </a:rPr>
              <a:t>Body Level Four</a:t>
            </a:r>
          </a:p>
          <a:p>
            <a:pPr marL="166688" lvl="1" indent="-166688">
              <a:lnSpc>
                <a:spcPct val="110000"/>
              </a:lnSpc>
              <a:spcBef>
                <a:spcPts val="375"/>
              </a:spcBef>
              <a:buClr>
                <a:srgbClr val="000000"/>
              </a:buClr>
              <a:buSzPct val="85000"/>
              <a:buFont typeface="Merriweather Sans"/>
              <a:buChar char="‣"/>
            </a:pPr>
            <a:r>
              <a:rPr lang="en-US" sz="2344">
                <a:solidFill>
                  <a:srgbClr val="000000"/>
                </a:solidFill>
                <a:latin typeface="Arial"/>
                <a:ea typeface="Arial"/>
                <a:cs typeface="Arial"/>
                <a:sym typeface="Arial"/>
              </a:rPr>
              <a:t>Body Level Five</a:t>
            </a:r>
          </a:p>
        </p:txBody>
      </p:sp>
      <p:sp>
        <p:nvSpPr>
          <p:cNvPr id="178" name="Shape 178"/>
          <p:cNvSpPr/>
          <p:nvPr/>
        </p:nvSpPr>
        <p:spPr>
          <a:xfrm>
            <a:off x="595313" y="1494234"/>
            <a:ext cx="11001375" cy="559594"/>
          </a:xfrm>
          <a:prstGeom prst="rect">
            <a:avLst/>
          </a:prstGeom>
          <a:noFill/>
          <a:ln>
            <a:noFill/>
          </a:ln>
        </p:spPr>
        <p:txBody>
          <a:bodyPr lIns="0" tIns="0" rIns="0" bIns="0" anchor="t" anchorCtr="0">
            <a:noAutofit/>
          </a:bodyPr>
          <a:lstStyle/>
          <a:p>
            <a:pPr>
              <a:lnSpc>
                <a:spcPct val="65000"/>
              </a:lnSpc>
              <a:buSzPct val="25000"/>
            </a:pPr>
            <a:r>
              <a:rPr lang="en-US" sz="3375" b="1" dirty="0" smtClean="0">
                <a:solidFill>
                  <a:srgbClr val="FFFFFF"/>
                </a:solidFill>
                <a:latin typeface="Arial"/>
                <a:ea typeface="Arial"/>
                <a:cs typeface="Arial"/>
                <a:sym typeface="Arial"/>
              </a:rPr>
              <a:t>Matt </a:t>
            </a:r>
            <a:r>
              <a:rPr lang="en-US" sz="3375" b="1" dirty="0" err="1" smtClean="0">
                <a:solidFill>
                  <a:srgbClr val="FFFFFF"/>
                </a:solidFill>
                <a:latin typeface="Arial"/>
                <a:ea typeface="Arial"/>
                <a:cs typeface="Arial"/>
                <a:sym typeface="Arial"/>
              </a:rPr>
              <a:t>Macarty</a:t>
            </a:r>
            <a:endParaRPr lang="en-US" sz="3375" b="1" dirty="0">
              <a:solidFill>
                <a:srgbClr val="FFFFFF"/>
              </a:solidFill>
              <a:latin typeface="Arial"/>
              <a:ea typeface="Arial"/>
              <a:cs typeface="Arial"/>
              <a:sym typeface="Arial"/>
            </a:endParaRPr>
          </a:p>
        </p:txBody>
      </p:sp>
      <p:sp>
        <p:nvSpPr>
          <p:cNvPr id="179" name="Shape 179"/>
          <p:cNvSpPr/>
          <p:nvPr/>
        </p:nvSpPr>
        <p:spPr>
          <a:xfrm>
            <a:off x="595313" y="2137172"/>
            <a:ext cx="11001375" cy="3571874"/>
          </a:xfrm>
          <a:prstGeom prst="rect">
            <a:avLst/>
          </a:prstGeom>
          <a:noFill/>
          <a:ln>
            <a:noFill/>
          </a:ln>
        </p:spPr>
        <p:txBody>
          <a:bodyPr lIns="0" tIns="0" rIns="0" bIns="0" anchor="t" anchorCtr="0">
            <a:noAutofit/>
          </a:bodyPr>
          <a:lstStyle/>
          <a:p>
            <a:pPr marL="166688" lvl="1" indent="-166688">
              <a:lnSpc>
                <a:spcPct val="110000"/>
              </a:lnSpc>
              <a:buClr>
                <a:srgbClr val="000000"/>
              </a:buClr>
              <a:buSzPct val="85000"/>
              <a:buFont typeface="Merriweather Sans"/>
              <a:buChar char="‣"/>
            </a:pPr>
            <a:r>
              <a:rPr lang="en-US" sz="2344">
                <a:solidFill>
                  <a:srgbClr val="000000"/>
                </a:solidFill>
                <a:latin typeface="Arial"/>
                <a:ea typeface="Arial"/>
                <a:cs typeface="Arial"/>
                <a:sym typeface="Arial"/>
              </a:rPr>
              <a:t>Body Level One</a:t>
            </a:r>
          </a:p>
          <a:p>
            <a:pPr marL="166688" lvl="1" indent="-166688">
              <a:lnSpc>
                <a:spcPct val="110000"/>
              </a:lnSpc>
              <a:spcBef>
                <a:spcPts val="375"/>
              </a:spcBef>
              <a:buClr>
                <a:srgbClr val="000000"/>
              </a:buClr>
              <a:buSzPct val="85000"/>
              <a:buFont typeface="Merriweather Sans"/>
              <a:buChar char="‣"/>
            </a:pPr>
            <a:r>
              <a:rPr lang="en-US" sz="2344">
                <a:solidFill>
                  <a:srgbClr val="000000"/>
                </a:solidFill>
                <a:latin typeface="Arial"/>
                <a:ea typeface="Arial"/>
                <a:cs typeface="Arial"/>
                <a:sym typeface="Arial"/>
              </a:rPr>
              <a:t>Body Level Two</a:t>
            </a:r>
          </a:p>
          <a:p>
            <a:pPr marL="166688" lvl="1" indent="-166688">
              <a:lnSpc>
                <a:spcPct val="110000"/>
              </a:lnSpc>
              <a:spcBef>
                <a:spcPts val="375"/>
              </a:spcBef>
              <a:buClr>
                <a:srgbClr val="000000"/>
              </a:buClr>
              <a:buSzPct val="85000"/>
              <a:buFont typeface="Merriweather Sans"/>
              <a:buChar char="‣"/>
            </a:pPr>
            <a:r>
              <a:rPr lang="en-US" sz="2344">
                <a:solidFill>
                  <a:srgbClr val="000000"/>
                </a:solidFill>
                <a:latin typeface="Arial"/>
                <a:ea typeface="Arial"/>
                <a:cs typeface="Arial"/>
                <a:sym typeface="Arial"/>
              </a:rPr>
              <a:t>Body Level Three</a:t>
            </a:r>
          </a:p>
          <a:p>
            <a:pPr marL="166688" lvl="1" indent="-166688">
              <a:lnSpc>
                <a:spcPct val="110000"/>
              </a:lnSpc>
              <a:spcBef>
                <a:spcPts val="375"/>
              </a:spcBef>
              <a:buClr>
                <a:srgbClr val="000000"/>
              </a:buClr>
              <a:buSzPct val="85000"/>
              <a:buFont typeface="Merriweather Sans"/>
              <a:buChar char="‣"/>
            </a:pPr>
            <a:r>
              <a:rPr lang="en-US" sz="2344">
                <a:solidFill>
                  <a:srgbClr val="000000"/>
                </a:solidFill>
                <a:latin typeface="Arial"/>
                <a:ea typeface="Arial"/>
                <a:cs typeface="Arial"/>
                <a:sym typeface="Arial"/>
              </a:rPr>
              <a:t>Body Level Four</a:t>
            </a:r>
          </a:p>
          <a:p>
            <a:pPr marL="166688" lvl="1" indent="-166688">
              <a:lnSpc>
                <a:spcPct val="110000"/>
              </a:lnSpc>
              <a:spcBef>
                <a:spcPts val="375"/>
              </a:spcBef>
              <a:buClr>
                <a:srgbClr val="000000"/>
              </a:buClr>
              <a:buSzPct val="85000"/>
              <a:buFont typeface="Merriweather Sans"/>
              <a:buChar char="‣"/>
            </a:pPr>
            <a:r>
              <a:rPr lang="en-US" sz="2344">
                <a:solidFill>
                  <a:srgbClr val="000000"/>
                </a:solidFill>
                <a:latin typeface="Arial"/>
                <a:ea typeface="Arial"/>
                <a:cs typeface="Arial"/>
                <a:sym typeface="Arial"/>
              </a:rPr>
              <a:t>Body Level Five</a:t>
            </a:r>
          </a:p>
        </p:txBody>
      </p:sp>
      <p:sp>
        <p:nvSpPr>
          <p:cNvPr id="180" name="Shape 180"/>
          <p:cNvSpPr/>
          <p:nvPr/>
        </p:nvSpPr>
        <p:spPr>
          <a:xfrm>
            <a:off x="595313" y="2137172"/>
            <a:ext cx="11001375" cy="3571874"/>
          </a:xfrm>
          <a:prstGeom prst="rect">
            <a:avLst/>
          </a:prstGeom>
          <a:noFill/>
          <a:ln>
            <a:noFill/>
          </a:ln>
        </p:spPr>
        <p:txBody>
          <a:bodyPr lIns="0" tIns="0" rIns="0" bIns="0" anchor="t" anchorCtr="0">
            <a:noAutofit/>
          </a:bodyPr>
          <a:lstStyle/>
          <a:p>
            <a:pPr marL="166688" lvl="1" indent="-166688">
              <a:lnSpc>
                <a:spcPct val="110000"/>
              </a:lnSpc>
              <a:spcBef>
                <a:spcPts val="375"/>
              </a:spcBef>
              <a:buClr>
                <a:srgbClr val="FFFFFF"/>
              </a:buClr>
              <a:buSzPct val="85000"/>
              <a:buFont typeface="Merriweather Sans"/>
              <a:buChar char="‣"/>
            </a:pPr>
            <a:r>
              <a:rPr lang="en-US" sz="2344" dirty="0" err="1">
                <a:solidFill>
                  <a:srgbClr val="FFFFFF"/>
                </a:solidFill>
                <a:latin typeface="Arial"/>
                <a:ea typeface="Arial"/>
                <a:cs typeface="Arial"/>
                <a:sym typeface="Arial"/>
                <a:hlinkClick r:id="rId3"/>
              </a:rPr>
              <a:t>m</a:t>
            </a:r>
            <a:r>
              <a:rPr lang="en-US" sz="2344" dirty="0" err="1" smtClean="0">
                <a:solidFill>
                  <a:srgbClr val="FFFFFF"/>
                </a:solidFill>
                <a:latin typeface="Arial"/>
                <a:ea typeface="Arial"/>
                <a:cs typeface="Arial"/>
                <a:sym typeface="Arial"/>
                <a:hlinkClick r:id="rId3"/>
              </a:rPr>
              <a:t>atthew.macarty@alphabench.com</a:t>
            </a:r>
            <a:endParaRPr lang="en-US" sz="2344" dirty="0">
              <a:solidFill>
                <a:srgbClr val="FFFFFF"/>
              </a:solidFill>
              <a:latin typeface="Arial"/>
              <a:ea typeface="Arial"/>
              <a:cs typeface="Arial"/>
              <a:sym typeface="Arial"/>
            </a:endParaRPr>
          </a:p>
          <a:p>
            <a:pPr marL="166688" lvl="1" indent="-166688">
              <a:lnSpc>
                <a:spcPct val="110000"/>
              </a:lnSpc>
              <a:spcBef>
                <a:spcPts val="375"/>
              </a:spcBef>
              <a:buClr>
                <a:srgbClr val="FFFFFF"/>
              </a:buClr>
              <a:buSzPct val="85000"/>
              <a:buFont typeface="Merriweather Sans"/>
              <a:buChar char="‣"/>
            </a:pPr>
            <a:r>
              <a:rPr lang="en-US" sz="2344" dirty="0" smtClean="0">
                <a:solidFill>
                  <a:srgbClr val="FFFFFF"/>
                </a:solidFill>
                <a:latin typeface="Arial"/>
                <a:ea typeface="Arial"/>
                <a:cs typeface="Arial"/>
                <a:sym typeface="Arial"/>
                <a:hlinkClick r:id="rId4"/>
              </a:rPr>
              <a:t>http://</a:t>
            </a:r>
            <a:r>
              <a:rPr lang="en-US" sz="2344" dirty="0" err="1" smtClean="0">
                <a:solidFill>
                  <a:srgbClr val="FFFFFF"/>
                </a:solidFill>
                <a:latin typeface="Arial"/>
                <a:ea typeface="Arial"/>
                <a:cs typeface="Arial"/>
                <a:sym typeface="Arial"/>
                <a:hlinkClick r:id="rId4"/>
              </a:rPr>
              <a:t>alphabench.com</a:t>
            </a:r>
            <a:endParaRPr lang="en-US" sz="2344" dirty="0">
              <a:solidFill>
                <a:srgbClr val="FFFFFF"/>
              </a:solidFill>
              <a:latin typeface="Arial"/>
              <a:ea typeface="Arial"/>
              <a:cs typeface="Arial"/>
              <a:sym typeface="Arial"/>
            </a:endParaRPr>
          </a:p>
          <a:p>
            <a:pPr marL="166688" lvl="1" indent="-166688">
              <a:lnSpc>
                <a:spcPct val="110000"/>
              </a:lnSpc>
              <a:spcBef>
                <a:spcPts val="375"/>
              </a:spcBef>
              <a:buClr>
                <a:srgbClr val="FFFFFF"/>
              </a:buClr>
              <a:buSzPct val="85000"/>
              <a:buFont typeface="Merriweather Sans"/>
              <a:buChar char="‣"/>
            </a:pPr>
            <a:r>
              <a:rPr lang="en-US" sz="2344" dirty="0" smtClean="0">
                <a:solidFill>
                  <a:srgbClr val="FFFFFF"/>
                </a:solidFill>
                <a:latin typeface="Arial"/>
                <a:ea typeface="Arial"/>
                <a:cs typeface="Arial"/>
                <a:sym typeface="Arial"/>
                <a:hlinkClick r:id="rId5"/>
              </a:rPr>
              <a:t>https://www.youtube.com/user/mjmacarty</a:t>
            </a:r>
            <a:endParaRPr lang="en-US" sz="2344" dirty="0" smtClean="0">
              <a:solidFill>
                <a:srgbClr val="FFFFFF"/>
              </a:solidFill>
              <a:latin typeface="Arial"/>
              <a:ea typeface="Arial"/>
              <a:cs typeface="Arial"/>
              <a:sym typeface="Arial"/>
            </a:endParaRPr>
          </a:p>
          <a:p>
            <a:pPr marL="166688" lvl="1" indent="-166688">
              <a:lnSpc>
                <a:spcPct val="110000"/>
              </a:lnSpc>
              <a:spcBef>
                <a:spcPts val="375"/>
              </a:spcBef>
              <a:buClr>
                <a:srgbClr val="FFFFFF"/>
              </a:buClr>
              <a:buSzPct val="85000"/>
              <a:buFont typeface="Merriweather Sans"/>
              <a:buChar char="‣"/>
            </a:pPr>
            <a:endParaRPr lang="en-US" sz="2344"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2141652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lnSpcReduction="10000"/>
          </a:bodyPr>
          <a:lstStyle/>
          <a:p>
            <a:r>
              <a:rPr lang="en-US" dirty="0" smtClean="0"/>
              <a:t>Suppose you want to estimate the size of your retirement account in the future</a:t>
            </a:r>
          </a:p>
          <a:p>
            <a:r>
              <a:rPr lang="en-US" dirty="0" smtClean="0"/>
              <a:t>What inputs will we need to build a model?</a:t>
            </a:r>
          </a:p>
          <a:p>
            <a:r>
              <a:rPr lang="en-US" dirty="0" smtClean="0"/>
              <a:t>Let’s start simply and work our way up from there</a:t>
            </a:r>
          </a:p>
          <a:p>
            <a:pPr lvl="1"/>
            <a:r>
              <a:rPr lang="en-US" dirty="0" smtClean="0"/>
              <a:t>PV of account</a:t>
            </a:r>
          </a:p>
          <a:p>
            <a:pPr lvl="1"/>
            <a:r>
              <a:rPr lang="en-US" dirty="0" smtClean="0"/>
              <a:t>Time to retirement</a:t>
            </a:r>
          </a:p>
          <a:p>
            <a:pPr lvl="1"/>
            <a:r>
              <a:rPr lang="en-US" dirty="0" smtClean="0"/>
              <a:t>Rate of return</a:t>
            </a:r>
          </a:p>
          <a:p>
            <a:r>
              <a:rPr lang="en-US" dirty="0" smtClean="0"/>
              <a:t>As an aside: let’s look at Excel’s “pattern recognition” capabilities</a:t>
            </a:r>
          </a:p>
          <a:p>
            <a:endParaRPr lang="en-US" dirty="0" smtClean="0"/>
          </a:p>
          <a:p>
            <a:pPr lvl="1"/>
            <a:endParaRPr lang="en-US" dirty="0"/>
          </a:p>
        </p:txBody>
      </p:sp>
      <p:sp>
        <p:nvSpPr>
          <p:cNvPr id="4" name="TextBox 3"/>
          <p:cNvSpPr txBox="1"/>
          <p:nvPr/>
        </p:nvSpPr>
        <p:spPr>
          <a:xfrm>
            <a:off x="587483" y="1262972"/>
            <a:ext cx="6580233" cy="523220"/>
          </a:xfrm>
          <a:prstGeom prst="rect">
            <a:avLst/>
          </a:prstGeom>
          <a:noFill/>
        </p:spPr>
        <p:txBody>
          <a:bodyPr wrap="square" rtlCol="0">
            <a:spAutoFit/>
          </a:bodyPr>
          <a:lstStyle/>
          <a:p>
            <a:r>
              <a:rPr lang="en-US" sz="2800" dirty="0" smtClean="0">
                <a:latin typeface="News706BT-RomanC" charset="0"/>
                <a:ea typeface="News706BT-RomanC" charset="0"/>
                <a:cs typeface="News706BT-RomanC" charset="0"/>
              </a:rPr>
              <a:t>Modeling a retirement account</a:t>
            </a:r>
            <a:endParaRPr lang="en-US" sz="2800" dirty="0">
              <a:latin typeface="News706BT-RomanC" charset="0"/>
              <a:ea typeface="News706BT-RomanC" charset="0"/>
              <a:cs typeface="News706BT-RomanC" charset="0"/>
            </a:endParaRPr>
          </a:p>
        </p:txBody>
      </p:sp>
    </p:spTree>
    <p:extLst>
      <p:ext uri="{BB962C8B-B14F-4D97-AF65-F5344CB8AC3E}">
        <p14:creationId xmlns:p14="http://schemas.microsoft.com/office/powerpoint/2010/main" val="135578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r>
              <a:rPr lang="en-US" dirty="0" smtClean="0"/>
              <a:t>Good modeling practices</a:t>
            </a:r>
          </a:p>
          <a:p>
            <a:pPr lvl="1"/>
            <a:r>
              <a:rPr lang="en-US" dirty="0" smtClean="0"/>
              <a:t>Use of color to guide people to key model features</a:t>
            </a:r>
          </a:p>
          <a:p>
            <a:pPr lvl="2"/>
            <a:r>
              <a:rPr lang="en-US" dirty="0" smtClean="0"/>
              <a:t>Generally yellow means an input you can vary without breaking the model</a:t>
            </a:r>
          </a:p>
          <a:p>
            <a:pPr lvl="2"/>
            <a:r>
              <a:rPr lang="en-US" dirty="0" smtClean="0"/>
              <a:t>Blue or grey is the “answer” you are looking for</a:t>
            </a:r>
          </a:p>
          <a:p>
            <a:pPr lvl="1"/>
            <a:r>
              <a:rPr lang="en-US" dirty="0" smtClean="0"/>
              <a:t>Use of documentation, commenting </a:t>
            </a:r>
          </a:p>
          <a:p>
            <a:pPr lvl="1"/>
            <a:r>
              <a:rPr lang="en-US" dirty="0" smtClean="0"/>
              <a:t>Naming cells and ranges </a:t>
            </a:r>
          </a:p>
          <a:p>
            <a:pPr lvl="1"/>
            <a:endParaRPr lang="en-US" dirty="0"/>
          </a:p>
        </p:txBody>
      </p:sp>
      <p:sp>
        <p:nvSpPr>
          <p:cNvPr id="4" name="TextBox 3"/>
          <p:cNvSpPr txBox="1"/>
          <p:nvPr/>
        </p:nvSpPr>
        <p:spPr>
          <a:xfrm>
            <a:off x="587483" y="1262972"/>
            <a:ext cx="6580233" cy="523220"/>
          </a:xfrm>
          <a:prstGeom prst="rect">
            <a:avLst/>
          </a:prstGeom>
          <a:noFill/>
        </p:spPr>
        <p:txBody>
          <a:bodyPr wrap="square" rtlCol="0">
            <a:spAutoFit/>
          </a:bodyPr>
          <a:lstStyle/>
          <a:p>
            <a:r>
              <a:rPr lang="en-US" sz="2800" b="1" dirty="0" smtClean="0">
                <a:latin typeface="News706BT-RomanC" charset="0"/>
                <a:ea typeface="News706BT-RomanC" charset="0"/>
                <a:cs typeface="News706BT-RomanC" charset="0"/>
              </a:rPr>
              <a:t>Modeling a retirement account</a:t>
            </a:r>
            <a:endParaRPr lang="en-US" sz="2800" b="1" dirty="0">
              <a:latin typeface="News706BT-RomanC" charset="0"/>
              <a:ea typeface="News706BT-RomanC" charset="0"/>
              <a:cs typeface="News706BT-RomanC" charset="0"/>
            </a:endParaRPr>
          </a:p>
        </p:txBody>
      </p:sp>
    </p:spTree>
    <p:extLst>
      <p:ext uri="{BB962C8B-B14F-4D97-AF65-F5344CB8AC3E}">
        <p14:creationId xmlns:p14="http://schemas.microsoft.com/office/powerpoint/2010/main" val="8357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a:xfrm>
            <a:off x="595313" y="2182760"/>
            <a:ext cx="11001375" cy="4027539"/>
          </a:xfrm>
        </p:spPr>
        <p:txBody>
          <a:bodyPr>
            <a:normAutofit fontScale="85000" lnSpcReduction="20000"/>
          </a:bodyPr>
          <a:lstStyle/>
          <a:p>
            <a:r>
              <a:rPr lang="en-US" dirty="0" smtClean="0"/>
              <a:t>What if we want to make annual additions?</a:t>
            </a:r>
          </a:p>
          <a:p>
            <a:pPr lvl="1"/>
            <a:r>
              <a:rPr lang="en-US" dirty="0" smtClean="0"/>
              <a:t>Comparison of formula vs. FV() function</a:t>
            </a:r>
          </a:p>
          <a:p>
            <a:r>
              <a:rPr lang="en-US" dirty="0" smtClean="0"/>
              <a:t>How long will the money last?</a:t>
            </a:r>
          </a:p>
          <a:p>
            <a:r>
              <a:rPr lang="en-US" dirty="0" smtClean="0"/>
              <a:t>Does investing in something like the stock market give us a steady rate of return?</a:t>
            </a:r>
          </a:p>
          <a:p>
            <a:r>
              <a:rPr lang="en-US" dirty="0" smtClean="0"/>
              <a:t>How do we model uncertain Returns?</a:t>
            </a:r>
          </a:p>
          <a:p>
            <a:pPr lvl="1"/>
            <a:r>
              <a:rPr lang="en-US" dirty="0" smtClean="0"/>
              <a:t>RAND()</a:t>
            </a:r>
          </a:p>
          <a:p>
            <a:pPr lvl="1"/>
            <a:r>
              <a:rPr lang="en-US" dirty="0" smtClean="0"/>
              <a:t>NORM.INV()</a:t>
            </a:r>
          </a:p>
          <a:p>
            <a:r>
              <a:rPr lang="en-US" dirty="0" smtClean="0"/>
              <a:t>How do we make sure our formulas are working correctly?</a:t>
            </a:r>
          </a:p>
          <a:p>
            <a:pPr lvl="1"/>
            <a:r>
              <a:rPr lang="en-US" dirty="0" smtClean="0"/>
              <a:t>Relative vs. Mixed vs. Absolute referencing</a:t>
            </a:r>
          </a:p>
          <a:p>
            <a:r>
              <a:rPr lang="en-US" dirty="0" smtClean="0"/>
              <a:t>Which one of the random ending balances is correct? </a:t>
            </a:r>
          </a:p>
          <a:p>
            <a:pPr lvl="1"/>
            <a:r>
              <a:rPr lang="en-US" dirty="0" smtClean="0"/>
              <a:t>Use of Monte Carlo Simulation can help characterize what might happen</a:t>
            </a:r>
          </a:p>
          <a:p>
            <a:pPr lvl="1"/>
            <a:endParaRPr lang="en-US" dirty="0"/>
          </a:p>
        </p:txBody>
      </p:sp>
      <p:sp>
        <p:nvSpPr>
          <p:cNvPr id="4" name="TextBox 3"/>
          <p:cNvSpPr txBox="1"/>
          <p:nvPr/>
        </p:nvSpPr>
        <p:spPr>
          <a:xfrm>
            <a:off x="587483" y="1262972"/>
            <a:ext cx="6580233" cy="523220"/>
          </a:xfrm>
          <a:prstGeom prst="rect">
            <a:avLst/>
          </a:prstGeom>
          <a:noFill/>
        </p:spPr>
        <p:txBody>
          <a:bodyPr wrap="square" rtlCol="0">
            <a:spAutoFit/>
          </a:bodyPr>
          <a:lstStyle/>
          <a:p>
            <a:r>
              <a:rPr lang="en-US" sz="2800" dirty="0" smtClean="0">
                <a:latin typeface="News706BT-RomanC" charset="0"/>
                <a:ea typeface="News706BT-RomanC" charset="0"/>
                <a:cs typeface="News706BT-RomanC" charset="0"/>
              </a:rPr>
              <a:t>Improving our model</a:t>
            </a:r>
            <a:endParaRPr lang="en-US" sz="2800" dirty="0">
              <a:latin typeface="News706BT-RomanC" charset="0"/>
              <a:ea typeface="News706BT-RomanC" charset="0"/>
              <a:cs typeface="News706BT-RomanC" charset="0"/>
            </a:endParaRPr>
          </a:p>
        </p:txBody>
      </p:sp>
    </p:spTree>
    <p:extLst>
      <p:ext uri="{BB962C8B-B14F-4D97-AF65-F5344CB8AC3E}">
        <p14:creationId xmlns:p14="http://schemas.microsoft.com/office/powerpoint/2010/main" val="491703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a:xfrm>
            <a:off x="595313" y="2182760"/>
            <a:ext cx="11001375" cy="4027539"/>
          </a:xfrm>
        </p:spPr>
        <p:txBody>
          <a:bodyPr>
            <a:normAutofit/>
          </a:bodyPr>
          <a:lstStyle/>
          <a:p>
            <a:r>
              <a:rPr lang="en-US" dirty="0" smtClean="0"/>
              <a:t>How do we make sure our formulas are working correctly?</a:t>
            </a:r>
          </a:p>
          <a:p>
            <a:pPr lvl="1"/>
            <a:r>
              <a:rPr lang="en-US" dirty="0" smtClean="0"/>
              <a:t>Relative vs. Mixed vs. Absolute referencing</a:t>
            </a:r>
          </a:p>
          <a:p>
            <a:r>
              <a:rPr lang="en-US" dirty="0" smtClean="0"/>
              <a:t>Picking the right value out of a table: INDEX() function </a:t>
            </a:r>
          </a:p>
          <a:p>
            <a:r>
              <a:rPr lang="en-US" dirty="0" smtClean="0"/>
              <a:t>Which one of the random ending balances is correct? </a:t>
            </a:r>
          </a:p>
          <a:p>
            <a:pPr lvl="1"/>
            <a:r>
              <a:rPr lang="en-US" dirty="0" smtClean="0"/>
              <a:t>Use of Monte Carlo Simulation can help characterize what might happen</a:t>
            </a:r>
          </a:p>
          <a:p>
            <a:pPr lvl="1"/>
            <a:r>
              <a:rPr lang="en-US" dirty="0" smtClean="0"/>
              <a:t>Describe the data we </a:t>
            </a:r>
            <a:r>
              <a:rPr lang="en-US" smtClean="0"/>
              <a:t>get statistically</a:t>
            </a:r>
            <a:endParaRPr lang="en-US" dirty="0" smtClean="0"/>
          </a:p>
          <a:p>
            <a:pPr lvl="1"/>
            <a:endParaRPr lang="en-US" dirty="0"/>
          </a:p>
        </p:txBody>
      </p:sp>
      <p:sp>
        <p:nvSpPr>
          <p:cNvPr id="4" name="TextBox 3"/>
          <p:cNvSpPr txBox="1"/>
          <p:nvPr/>
        </p:nvSpPr>
        <p:spPr>
          <a:xfrm>
            <a:off x="587483" y="1262972"/>
            <a:ext cx="6580233" cy="523220"/>
          </a:xfrm>
          <a:prstGeom prst="rect">
            <a:avLst/>
          </a:prstGeom>
          <a:noFill/>
        </p:spPr>
        <p:txBody>
          <a:bodyPr wrap="square" rtlCol="0">
            <a:spAutoFit/>
          </a:bodyPr>
          <a:lstStyle/>
          <a:p>
            <a:r>
              <a:rPr lang="en-US" sz="2800" dirty="0" smtClean="0">
                <a:latin typeface="News706BT-RomanC" charset="0"/>
                <a:ea typeface="News706BT-RomanC" charset="0"/>
                <a:cs typeface="News706BT-RomanC" charset="0"/>
              </a:rPr>
              <a:t>Improving our model</a:t>
            </a:r>
            <a:endParaRPr lang="en-US" sz="2800" dirty="0">
              <a:latin typeface="News706BT-RomanC" charset="0"/>
              <a:ea typeface="News706BT-RomanC" charset="0"/>
              <a:cs typeface="News706BT-RomanC" charset="0"/>
            </a:endParaRPr>
          </a:p>
        </p:txBody>
      </p:sp>
    </p:spTree>
    <p:extLst>
      <p:ext uri="{BB962C8B-B14F-4D97-AF65-F5344CB8AC3E}">
        <p14:creationId xmlns:p14="http://schemas.microsoft.com/office/powerpoint/2010/main" val="204690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p:nvPr/>
        </p:nvSpPr>
        <p:spPr>
          <a:xfrm>
            <a:off x="595313" y="1696642"/>
            <a:ext cx="11001375" cy="4012404"/>
          </a:xfrm>
          <a:prstGeom prst="rect">
            <a:avLst/>
          </a:prstGeom>
          <a:noFill/>
          <a:ln>
            <a:noFill/>
          </a:ln>
        </p:spPr>
        <p:txBody>
          <a:bodyPr lIns="0" tIns="0" rIns="0" bIns="0" anchor="t" anchorCtr="0">
            <a:noAutofit/>
          </a:bodyPr>
          <a:lstStyle/>
          <a:p>
            <a:pPr marL="428625" lvl="1">
              <a:lnSpc>
                <a:spcPct val="110000"/>
              </a:lnSpc>
              <a:buSzPct val="25000"/>
            </a:pPr>
            <a:r>
              <a:rPr lang="en-US" sz="3200" dirty="0" smtClean="0">
                <a:latin typeface="News706BT-RomanC" charset="0"/>
                <a:ea typeface="News706BT-RomanC" charset="0"/>
                <a:cs typeface="News706BT-RomanC" charset="0"/>
              </a:rPr>
              <a:t>What is it &amp; why do we care?</a:t>
            </a:r>
            <a:endParaRPr lang="en-US" sz="3200" dirty="0">
              <a:latin typeface="News706BT-RomanC" charset="0"/>
              <a:ea typeface="News706BT-RomanC" charset="0"/>
              <a:cs typeface="News706BT-RomanC" charset="0"/>
              <a:sym typeface="Arial"/>
            </a:endParaRPr>
          </a:p>
          <a:p>
            <a:pPr marL="342900" indent="-342900">
              <a:spcAft>
                <a:spcPts val="200"/>
              </a:spcAft>
              <a:buFont typeface="LucidaGrande" charset="0"/>
              <a:buChar char="▸"/>
            </a:pPr>
            <a:r>
              <a:rPr lang="en-US" sz="2400" dirty="0" smtClean="0">
                <a:latin typeface="News706BT-RomanC" charset="0"/>
                <a:ea typeface="News706BT-RomanC" charset="0"/>
                <a:cs typeface="News706BT-RomanC" charset="0"/>
              </a:rPr>
              <a:t>Any model constructed with given assumptions is known as a “Base case” </a:t>
            </a:r>
          </a:p>
          <a:p>
            <a:pPr marL="342900" indent="-342900">
              <a:spcAft>
                <a:spcPts val="200"/>
              </a:spcAft>
              <a:buFont typeface="LucidaGrande" charset="0"/>
              <a:buChar char="▸"/>
            </a:pPr>
            <a:r>
              <a:rPr lang="en-US" sz="2400" dirty="0" smtClean="0">
                <a:latin typeface="News706BT-RomanC" charset="0"/>
                <a:ea typeface="News706BT-RomanC" charset="0"/>
                <a:cs typeface="News706BT-RomanC" charset="0"/>
              </a:rPr>
              <a:t>We can be reasonable sure the base case will not occur</a:t>
            </a:r>
          </a:p>
          <a:p>
            <a:pPr marL="800100" lvl="1" indent="-342900">
              <a:spcAft>
                <a:spcPts val="200"/>
              </a:spcAft>
              <a:buFont typeface="LucidaGrande" charset="0"/>
              <a:buChar char="▸"/>
            </a:pPr>
            <a:r>
              <a:rPr lang="en-US" sz="2400" dirty="0" smtClean="0">
                <a:latin typeface="News706BT-RomanC" charset="0"/>
                <a:ea typeface="News706BT-RomanC" charset="0"/>
                <a:cs typeface="News706BT-RomanC" charset="0"/>
              </a:rPr>
              <a:t>One or more of our assumptions may be wrong</a:t>
            </a:r>
          </a:p>
          <a:p>
            <a:pPr marL="800100" lvl="1" indent="-342900">
              <a:spcAft>
                <a:spcPts val="200"/>
              </a:spcAft>
              <a:buFont typeface="LucidaGrande" charset="0"/>
              <a:buChar char="▸"/>
            </a:pPr>
            <a:r>
              <a:rPr lang="en-US" sz="2400" dirty="0" smtClean="0">
                <a:latin typeface="News706BT-RomanC" charset="0"/>
                <a:ea typeface="News706BT-RomanC" charset="0"/>
                <a:cs typeface="News706BT-RomanC" charset="0"/>
              </a:rPr>
              <a:t>What is the worst case when assumptions are wrong?</a:t>
            </a:r>
          </a:p>
          <a:p>
            <a:pPr marL="800100" lvl="1" indent="-342900">
              <a:spcAft>
                <a:spcPts val="200"/>
              </a:spcAft>
              <a:buFont typeface="LucidaGrande" charset="0"/>
              <a:buChar char="▸"/>
            </a:pPr>
            <a:r>
              <a:rPr lang="en-US" sz="2400" dirty="0" smtClean="0">
                <a:latin typeface="News706BT-RomanC" charset="0"/>
                <a:ea typeface="News706BT-RomanC" charset="0"/>
                <a:cs typeface="News706BT-RomanC" charset="0"/>
              </a:rPr>
              <a:t>How robust is our conclusion in the face of uncertainty?</a:t>
            </a:r>
          </a:p>
          <a:p>
            <a:pPr marL="342900" indent="-342900">
              <a:spcAft>
                <a:spcPts val="200"/>
              </a:spcAft>
              <a:buFont typeface="LucidaGrande" charset="0"/>
              <a:buChar char="▸"/>
            </a:pPr>
            <a:r>
              <a:rPr lang="en-US" sz="2400" dirty="0" smtClean="0">
                <a:latin typeface="News706BT-RomanC" charset="0"/>
                <a:ea typeface="News706BT-RomanC" charset="0"/>
                <a:cs typeface="News706BT-RomanC" charset="0"/>
              </a:rPr>
              <a:t>Sensitivity Analysis is the analysis what happens to output(s) when inputs change</a:t>
            </a:r>
          </a:p>
          <a:p>
            <a:pPr marL="342900" indent="-342900">
              <a:spcAft>
                <a:spcPts val="200"/>
              </a:spcAft>
              <a:buFont typeface="LucidaGrande" charset="0"/>
              <a:buChar char="▸"/>
            </a:pPr>
            <a:r>
              <a:rPr lang="en-US" sz="2400" dirty="0" smtClean="0">
                <a:latin typeface="News706BT-RomanC" charset="0"/>
                <a:ea typeface="News706BT-RomanC" charset="0"/>
                <a:cs typeface="News706BT-RomanC" charset="0"/>
              </a:rPr>
              <a:t> Vary one input at a time, holding everything else constant, to isolate its impact</a:t>
            </a:r>
          </a:p>
          <a:p>
            <a:pPr marL="800100" lvl="1" indent="-342900">
              <a:spcAft>
                <a:spcPts val="200"/>
              </a:spcAft>
              <a:buFont typeface="LucidaGrande" charset="0"/>
              <a:buChar char="▸"/>
            </a:pPr>
            <a:r>
              <a:rPr lang="en-US" sz="2400" dirty="0" smtClean="0">
                <a:latin typeface="News706BT-RomanC" charset="0"/>
                <a:ea typeface="News706BT-RomanC" charset="0"/>
                <a:cs typeface="News706BT-RomanC" charset="0"/>
              </a:rPr>
              <a:t>Determine a likely range within which each input is like to fall</a:t>
            </a:r>
          </a:p>
          <a:p>
            <a:pPr marL="800100" lvl="1" indent="-342900">
              <a:spcAft>
                <a:spcPts val="200"/>
              </a:spcAft>
              <a:buFont typeface="LucidaGrande" charset="0"/>
              <a:buChar char="▸"/>
            </a:pPr>
            <a:r>
              <a:rPr lang="en-US" sz="2400" dirty="0" smtClean="0">
                <a:latin typeface="News706BT-RomanC" charset="0"/>
                <a:ea typeface="News706BT-RomanC" charset="0"/>
                <a:cs typeface="News706BT-RomanC" charset="0"/>
              </a:rPr>
              <a:t>Test output values at various points within that range</a:t>
            </a:r>
          </a:p>
          <a:p>
            <a:pPr marL="1000125" lvl="1" indent="-571500">
              <a:lnSpc>
                <a:spcPct val="110000"/>
              </a:lnSpc>
              <a:buSzPct val="25000"/>
              <a:buFont typeface="LucidaGrande" charset="0"/>
              <a:buChar char="▸"/>
            </a:pPr>
            <a:endParaRPr lang="en-US" sz="3600" dirty="0" smtClean="0">
              <a:latin typeface="News706BT-RomanC" charset="0"/>
              <a:ea typeface="News706BT-RomanC" charset="0"/>
              <a:cs typeface="News706BT-RomanC" charset="0"/>
            </a:endParaRPr>
          </a:p>
        </p:txBody>
      </p:sp>
      <p:cxnSp>
        <p:nvCxnSpPr>
          <p:cNvPr id="139" name="Shape 139"/>
          <p:cNvCxnSpPr/>
          <p:nvPr/>
        </p:nvCxnSpPr>
        <p:spPr>
          <a:xfrm>
            <a:off x="595313" y="601266"/>
            <a:ext cx="11001375" cy="10"/>
          </a:xfrm>
          <a:prstGeom prst="straightConnector1">
            <a:avLst/>
          </a:prstGeom>
          <a:noFill/>
          <a:ln w="12700" cap="flat" cmpd="sng">
            <a:solidFill>
              <a:srgbClr val="FFFFFF"/>
            </a:solidFill>
            <a:prstDash val="solid"/>
            <a:miter/>
            <a:headEnd type="none" w="med" len="med"/>
            <a:tailEnd type="none" w="med" len="med"/>
          </a:ln>
        </p:spPr>
      </p:cxnSp>
      <p:cxnSp>
        <p:nvCxnSpPr>
          <p:cNvPr id="140" name="Shape 140"/>
          <p:cNvCxnSpPr/>
          <p:nvPr/>
        </p:nvCxnSpPr>
        <p:spPr>
          <a:xfrm>
            <a:off x="595313" y="1148954"/>
            <a:ext cx="11001375" cy="10"/>
          </a:xfrm>
          <a:prstGeom prst="straightConnector1">
            <a:avLst/>
          </a:prstGeom>
          <a:noFill/>
          <a:ln w="12700" cap="flat" cmpd="sng">
            <a:solidFill>
              <a:schemeClr val="tx1"/>
            </a:solidFill>
            <a:prstDash val="solid"/>
            <a:miter/>
            <a:headEnd type="none" w="med" len="med"/>
            <a:tailEnd type="none" w="med" len="med"/>
          </a:ln>
        </p:spPr>
      </p:cxnSp>
      <p:sp>
        <p:nvSpPr>
          <p:cNvPr id="141" name="Shape 141"/>
          <p:cNvSpPr/>
          <p:nvPr/>
        </p:nvSpPr>
        <p:spPr>
          <a:xfrm>
            <a:off x="595313" y="696516"/>
            <a:ext cx="7238999" cy="404812"/>
          </a:xfrm>
          <a:prstGeom prst="rect">
            <a:avLst/>
          </a:prstGeom>
          <a:noFill/>
          <a:ln>
            <a:noFill/>
          </a:ln>
        </p:spPr>
        <p:txBody>
          <a:bodyPr lIns="0" tIns="0" rIns="0" bIns="0" anchor="t" anchorCtr="0">
            <a:noAutofit/>
          </a:bodyPr>
          <a:lstStyle/>
          <a:p>
            <a:pPr>
              <a:lnSpc>
                <a:spcPct val="114285"/>
              </a:lnSpc>
              <a:buSzPct val="25000"/>
            </a:pPr>
            <a:r>
              <a:rPr lang="en-US" sz="2625" b="1" dirty="0" smtClean="0">
                <a:latin typeface="News706BT-RomanC" charset="0"/>
                <a:ea typeface="News706BT-RomanC" charset="0"/>
                <a:cs typeface="News706BT-RomanC" charset="0"/>
                <a:sym typeface="Arial"/>
              </a:rPr>
              <a:t>EXCEL BOOTCAMP</a:t>
            </a:r>
          </a:p>
          <a:p>
            <a:pPr>
              <a:lnSpc>
                <a:spcPct val="114285"/>
              </a:lnSpc>
              <a:buSzPct val="25000"/>
            </a:pPr>
            <a:r>
              <a:rPr lang="en-US" sz="2625" b="1" dirty="0" smtClean="0">
                <a:latin typeface="News706BT-RomanC" charset="0"/>
                <a:ea typeface="News706BT-RomanC" charset="0"/>
                <a:cs typeface="News706BT-RomanC" charset="0"/>
                <a:sym typeface="Arial"/>
              </a:rPr>
              <a:t>Sensitivity Analysis</a:t>
            </a:r>
            <a:endParaRPr lang="en-US" sz="2625" b="1" dirty="0">
              <a:latin typeface="News706BT-RomanC" charset="0"/>
              <a:ea typeface="News706BT-RomanC" charset="0"/>
              <a:cs typeface="News706BT-RomanC" charset="0"/>
              <a:sym typeface="Arial"/>
            </a:endParaRPr>
          </a:p>
        </p:txBody>
      </p:sp>
    </p:spTree>
    <p:extLst>
      <p:ext uri="{BB962C8B-B14F-4D97-AF65-F5344CB8AC3E}">
        <p14:creationId xmlns:p14="http://schemas.microsoft.com/office/powerpoint/2010/main" val="90135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7357</TotalTime>
  <Words>2352</Words>
  <Application>Microsoft Macintosh PowerPoint</Application>
  <PresentationFormat>Widescreen</PresentationFormat>
  <Paragraphs>346</Paragraphs>
  <Slides>40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Calibri</vt:lpstr>
      <vt:lpstr>Calibri Light</vt:lpstr>
      <vt:lpstr>LucidaGrande</vt:lpstr>
      <vt:lpstr>Merriweather Sans</vt:lpstr>
      <vt:lpstr>News706BT-RomanC</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EXCEL BOOTCAMP</vt:lpstr>
      <vt:lpstr>EXCEL BOOTCAMP</vt:lpstr>
      <vt:lpstr>EXCEL BOOTCAMP</vt:lpstr>
      <vt:lpstr>PowerPoint Presentation</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EXCEL BOOTCAMP</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71</cp:revision>
  <dcterms:created xsi:type="dcterms:W3CDTF">2017-02-01T20:40:52Z</dcterms:created>
  <dcterms:modified xsi:type="dcterms:W3CDTF">2017-02-12T16:49:48Z</dcterms:modified>
</cp:coreProperties>
</file>