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5" r:id="rId31"/>
    <p:sldId id="296" r:id="rId32"/>
    <p:sldId id="286" r:id="rId33"/>
    <p:sldId id="288" r:id="rId34"/>
    <p:sldId id="287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58fbdbee6b09c04/GA/excel-at-excel/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by Segment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67-4DCF-964A-BEAD02E162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67-4DCF-964A-BEAD02E162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67-4DCF-964A-BEAD02E162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67-4DCF-964A-BEAD02E162A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Lit>
              <c:ptCount val="4"/>
              <c:pt idx="0">
                <c:v>Group Home</c:v>
              </c:pt>
              <c:pt idx="1">
                <c:v>Individual</c:v>
              </c:pt>
              <c:pt idx="2">
                <c:v>Residential Care</c:v>
              </c:pt>
              <c:pt idx="3">
                <c:v>Restaurant</c:v>
              </c:pt>
            </c:strLit>
          </c:cat>
          <c:val>
            <c:numLit>
              <c:formatCode>General</c:formatCode>
              <c:ptCount val="4"/>
              <c:pt idx="0">
                <c:v>0.23814370848876357</c:v>
              </c:pt>
              <c:pt idx="1">
                <c:v>0.25340013040972914</c:v>
              </c:pt>
              <c:pt idx="2">
                <c:v>0.16397810329663667</c:v>
              </c:pt>
              <c:pt idx="3">
                <c:v>0.34447805780487062</c:v>
              </c:pt>
            </c:numLit>
          </c:val>
          <c:extLst>
            <c:ext xmlns:c16="http://schemas.microsoft.com/office/drawing/2014/chart" uri="{C3380CC4-5D6E-409C-BE32-E72D297353CC}">
              <c16:uniqueId val="{00000008-7E67-4DCF-964A-BEAD02E16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9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7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0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8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5884D-F9D8-47B8-87FA-612738ED0F4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Excel at 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1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Excel uses the following symbols to perform calculations</a:t>
            </a:r>
          </a:p>
          <a:p>
            <a:pPr marL="457200" lvl="1" indent="0">
              <a:buNone/>
            </a:pPr>
            <a:r>
              <a:rPr lang="en-US" dirty="0" smtClean="0"/>
              <a:t>+ 	(addition)</a:t>
            </a:r>
          </a:p>
          <a:p>
            <a:pPr marL="457200" lvl="1" indent="0">
              <a:buNone/>
            </a:pPr>
            <a:r>
              <a:rPr lang="en-US" dirty="0" smtClean="0"/>
              <a:t>-   	(subtraction)</a:t>
            </a:r>
          </a:p>
          <a:p>
            <a:pPr marL="457200" lvl="1" indent="0">
              <a:buNone/>
            </a:pPr>
            <a:r>
              <a:rPr lang="en-US" dirty="0" smtClean="0"/>
              <a:t>* 	(multiplication)</a:t>
            </a:r>
          </a:p>
          <a:p>
            <a:pPr marL="457200" lvl="1" indent="0">
              <a:buNone/>
            </a:pPr>
            <a:r>
              <a:rPr lang="en-US" dirty="0" smtClean="0"/>
              <a:t>/ 	(division)</a:t>
            </a:r>
          </a:p>
          <a:p>
            <a:pPr marL="457200" lvl="1" indent="0">
              <a:buNone/>
            </a:pPr>
            <a:r>
              <a:rPr lang="en-US" dirty="0" smtClean="0"/>
              <a:t>^ 	(exponent)</a:t>
            </a:r>
          </a:p>
          <a:p>
            <a:r>
              <a:rPr lang="en-US" dirty="0" smtClean="0"/>
              <a:t>We will use some of these to complete the necessary </a:t>
            </a:r>
            <a:r>
              <a:rPr lang="en-US" dirty="0" err="1" smtClean="0"/>
              <a:t>calcuations</a:t>
            </a:r>
            <a:endParaRPr lang="en-US" dirty="0"/>
          </a:p>
          <a:p>
            <a:r>
              <a:rPr lang="en-US" dirty="0" smtClean="0"/>
              <a:t>To calculate the test plot in acres, in B10 enter the following:</a:t>
            </a:r>
          </a:p>
          <a:p>
            <a:pPr marL="457200" lvl="1" indent="0">
              <a:buNone/>
            </a:pPr>
            <a:r>
              <a:rPr lang="en-US" dirty="0" smtClean="0"/>
              <a:t>=2*B7*B8*B9/E7</a:t>
            </a:r>
          </a:p>
          <a:p>
            <a:r>
              <a:rPr lang="en-US" dirty="0" smtClean="0"/>
              <a:t>We have far more decimals displayed than necessary </a:t>
            </a:r>
          </a:p>
          <a:p>
            <a:r>
              <a:rPr lang="en-US" dirty="0" smtClean="0"/>
              <a:t>Adjust using decrease decimals from the number group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309" y="4921250"/>
            <a:ext cx="1752600" cy="13906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0828221" y="5204978"/>
            <a:ext cx="563880" cy="438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other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Our bean weight will need to be adjusted for the standardized moisture content expected</a:t>
            </a:r>
          </a:p>
          <a:p>
            <a:r>
              <a:rPr lang="en-US" dirty="0" smtClean="0"/>
              <a:t>The following formula should be entered in B15: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=B13*(1-B14)</a:t>
            </a:r>
          </a:p>
          <a:p>
            <a:r>
              <a:rPr lang="en-US" dirty="0" smtClean="0"/>
              <a:t>Then to calculate the weight we will be paid for in B16 enter: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=B15/(1-E8)</a:t>
            </a:r>
          </a:p>
          <a:p>
            <a:r>
              <a:rPr lang="en-US" dirty="0" smtClean="0"/>
              <a:t>Click in B19 and decrease the decimals so only the number 11 appears in the cell</a:t>
            </a:r>
          </a:p>
          <a:p>
            <a:r>
              <a:rPr lang="en-US" dirty="0" smtClean="0"/>
              <a:t>Calculate Bushels per acre as </a:t>
            </a:r>
            <a:r>
              <a:rPr lang="en-US" b="1" dirty="0">
                <a:solidFill>
                  <a:srgbClr val="FF0000"/>
                </a:solidFill>
              </a:rPr>
              <a:t>B19/B10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Calculate Total Yield as </a:t>
            </a:r>
            <a:r>
              <a:rPr lang="en-US" b="1" dirty="0">
                <a:solidFill>
                  <a:srgbClr val="FF0000"/>
                </a:solidFill>
              </a:rPr>
              <a:t>B20*B4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Calculate Estimated Revenue as </a:t>
            </a:r>
            <a:r>
              <a:rPr lang="en-US" b="1" dirty="0">
                <a:solidFill>
                  <a:srgbClr val="FF0000"/>
                </a:solidFill>
              </a:rPr>
              <a:t>B21*E10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3644" y="6176963"/>
            <a:ext cx="1027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Even though we have decreased decimals in some cases, Excel calculates results using actual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7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roughly $66,000 we estimated just isn’t enough and you wanted to find out what kind of yield would be needed to get to say $80,000</a:t>
            </a:r>
          </a:p>
          <a:p>
            <a:r>
              <a:rPr lang="en-US" dirty="0" smtClean="0"/>
              <a:t>Since we set up our sheet to be flexible we could simply click in B13 and test different values there until we hit the right one</a:t>
            </a:r>
          </a:p>
          <a:p>
            <a:r>
              <a:rPr lang="en-US" dirty="0" smtClean="0"/>
              <a:t>This is a form of </a:t>
            </a:r>
            <a:r>
              <a:rPr lang="en-US" i="1" dirty="0" smtClean="0"/>
              <a:t>What-if analysis</a:t>
            </a:r>
            <a:r>
              <a:rPr lang="en-US" dirty="0" smtClean="0"/>
              <a:t>, but it isn’t terribly efficient</a:t>
            </a:r>
          </a:p>
          <a:p>
            <a:r>
              <a:rPr lang="en-US" dirty="0" smtClean="0"/>
              <a:t>Fortunately Excel has a tool we can use to get there quickly…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Seek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 seek is a built-in tool that basically does what was described on the previous slide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cell B23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data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Locate the What-if Analysis button and click, and select Goal Seek…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sure B23 appears in the Set cell: 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in the To value: box and type 80000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in the By changing cell: box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B13, then click OK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4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some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has automated many of the longer calculations that are common and includes many reference and logical functions</a:t>
            </a:r>
          </a:p>
          <a:p>
            <a:r>
              <a:rPr lang="en-US" dirty="0" smtClean="0"/>
              <a:t>While the results of these functions is highly varied, they share a common syntax</a:t>
            </a:r>
          </a:p>
          <a:p>
            <a:r>
              <a:rPr lang="en-US" dirty="0" smtClean="0"/>
              <a:t>General syntax of all Excel functions: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cap="small" dirty="0" err="1" smtClean="0"/>
              <a:t>function_name</a:t>
            </a:r>
            <a:r>
              <a:rPr lang="en-US" sz="2400" dirty="0" smtClean="0"/>
              <a:t>(argument1, argument2, …)</a:t>
            </a:r>
          </a:p>
          <a:p>
            <a:r>
              <a:rPr lang="en-US" dirty="0" smtClean="0"/>
              <a:t>Square brackets indicate optional arguments:</a:t>
            </a:r>
          </a:p>
          <a:p>
            <a:pPr marL="457200" lvl="1" indent="0">
              <a:buNone/>
            </a:pPr>
            <a:r>
              <a:rPr lang="en-US" cap="small" dirty="0" smtClean="0"/>
              <a:t>	</a:t>
            </a:r>
            <a:r>
              <a:rPr lang="en-US" cap="small" dirty="0" err="1" smtClean="0"/>
              <a:t>function_name</a:t>
            </a:r>
            <a:r>
              <a:rPr lang="en-US" dirty="0" smtClean="0"/>
              <a:t>(argument1, [argument2], …)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5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statistical functions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566855"/>
              </p:ext>
            </p:extLst>
          </p:nvPr>
        </p:nvGraphicFramePr>
        <p:xfrm>
          <a:off x="838200" y="1825625"/>
          <a:ext cx="10515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908288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5004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3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the values in cells</a:t>
                      </a:r>
                      <a:r>
                        <a:rPr lang="en-US" baseline="0" dirty="0" smtClean="0"/>
                        <a:t> or ranges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8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Calculates</a:t>
                      </a:r>
                      <a:r>
                        <a:rPr lang="en-US" baseline="0" dirty="0" smtClean="0"/>
                        <a:t> the average of a collection of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MIN(),</a:t>
                      </a:r>
                      <a:r>
                        <a:rPr lang="en-US" baseline="0" dirty="0" smtClean="0"/>
                        <a:t> 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the smallest or biggest value from a collection of cells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1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 the number of cells with numeric values in them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09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COUNTA()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 the number of cells “non-empty</a:t>
                      </a:r>
                      <a:r>
                        <a:rPr lang="en-US" baseline="0" dirty="0" smtClean="0"/>
                        <a:t> cells in a range”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61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Middle value from a range</a:t>
                      </a:r>
                      <a:r>
                        <a:rPr lang="en-US" baseline="0" dirty="0" smtClean="0"/>
                        <a:t> of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1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Truncates a number at the specified number of digits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44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94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function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to the Yield History sheet by clicking its tab near the bottom of the Excel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in B5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Formulas tab above the ribbon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More Functions, then select Statistical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Locate Count and click it, the function wizard opens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spreadsheet point at E5, then Click and drag down to E27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Ok and the number of years growing history appears in B5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7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functions more efficiently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function wizard has its uses, but it tends to be slower than just typing the formula right in the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in B6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b="1" dirty="0" smtClean="0">
                <a:solidFill>
                  <a:srgbClr val="FF0000"/>
                </a:solidFill>
              </a:rPr>
              <a:t>=AVERAGE(E5:E27)</a:t>
            </a:r>
          </a:p>
          <a:p>
            <a:pPr lvl="1"/>
            <a:r>
              <a:rPr lang="en-US" dirty="0" smtClean="0"/>
              <a:t>Notice the answer presents with many decimals</a:t>
            </a:r>
          </a:p>
          <a:p>
            <a:pPr lvl="1"/>
            <a:r>
              <a:rPr lang="en-US" dirty="0" smtClean="0"/>
              <a:t>Instead of reducing the decimals we are going physically round the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into B6 and press F2 or Ctrl + U on a MAC to edit the formula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Place your cursor to immediately to the right of the = and type: </a:t>
            </a:r>
            <a:r>
              <a:rPr lang="en-US" b="1" dirty="0" smtClean="0">
                <a:solidFill>
                  <a:srgbClr val="FF0000"/>
                </a:solidFill>
              </a:rPr>
              <a:t>ROUND(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your cursor to the right of the closing parentheses and type </a:t>
            </a:r>
            <a:r>
              <a:rPr lang="en-US" b="1" dirty="0" smtClean="0">
                <a:solidFill>
                  <a:srgbClr val="FF0000"/>
                </a:solidFill>
              </a:rPr>
              <a:t>,0)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result is a rounded version of the average with no decimals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finished formula should look like this: =ROUND(AVERAGE(E5:E27),0)</a:t>
            </a:r>
          </a:p>
          <a:p>
            <a:r>
              <a:rPr lang="en-US" dirty="0" smtClean="0"/>
              <a:t>Notice that you can use functions as arguments for other functions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commonly statistical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further summarize the growing history, we will calculate the minimum, maximum and median yields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B7 enter =MIN(E5:E27)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B8 enter =MAX(E5:E27)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B9 enter =MEDIAN(E5:E27)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9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has many functions that deal with dates</a:t>
            </a:r>
          </a:p>
          <a:p>
            <a:r>
              <a:rPr lang="en-US" dirty="0" smtClean="0"/>
              <a:t>The include DAY([date]), MONTH([date]), YEAR([date]) to easily peel off different components of a date  </a:t>
            </a:r>
          </a:p>
          <a:p>
            <a:r>
              <a:rPr lang="en-US" dirty="0" smtClean="0"/>
              <a:t>The TODAY() function returns today’s date</a:t>
            </a:r>
          </a:p>
          <a:p>
            <a:r>
              <a:rPr lang="en-US" dirty="0" smtClean="0"/>
              <a:t>You can also add and subtract integers to dates to return days in the future or past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Anatomy of Excel</a:t>
            </a:r>
          </a:p>
          <a:p>
            <a:r>
              <a:rPr lang="en-US" dirty="0" smtClean="0"/>
              <a:t>Navigating in a spreadsheet</a:t>
            </a:r>
          </a:p>
          <a:p>
            <a:r>
              <a:rPr lang="en-US" dirty="0" smtClean="0"/>
              <a:t>Entering values and applying cell styles and conditional formatting</a:t>
            </a:r>
          </a:p>
          <a:p>
            <a:r>
              <a:rPr lang="en-US" dirty="0" smtClean="0"/>
              <a:t>Performing calculations &amp; Using built-in functions to perform calculations</a:t>
            </a:r>
          </a:p>
          <a:p>
            <a:r>
              <a:rPr lang="en-US" dirty="0" err="1" smtClean="0"/>
              <a:t>Autofilling</a:t>
            </a:r>
            <a:r>
              <a:rPr lang="en-US" dirty="0" smtClean="0"/>
              <a:t> Series and Formulae</a:t>
            </a:r>
          </a:p>
          <a:p>
            <a:r>
              <a:rPr lang="en-US" dirty="0" smtClean="0"/>
              <a:t>Using relative and absolute references</a:t>
            </a:r>
          </a:p>
          <a:p>
            <a:r>
              <a:rPr lang="en-US" dirty="0" smtClean="0"/>
              <a:t>Shortcuts for working more efficiently</a:t>
            </a:r>
          </a:p>
          <a:p>
            <a:r>
              <a:rPr lang="en-US" dirty="0" smtClean="0"/>
              <a:t>Introductory Tables and Pivot Tables</a:t>
            </a:r>
          </a:p>
          <a:p>
            <a:r>
              <a:rPr lang="en-US" dirty="0" smtClean="0"/>
              <a:t>Working with graphs and charts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9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to the Growth sheet and move to cell B4</a:t>
            </a:r>
          </a:p>
          <a:p>
            <a:r>
              <a:rPr lang="en-US" dirty="0" smtClean="0"/>
              <a:t>Type </a:t>
            </a:r>
            <a:r>
              <a:rPr lang="en-US" b="1" dirty="0" smtClean="0">
                <a:solidFill>
                  <a:srgbClr val="FF0000"/>
                </a:solidFill>
              </a:rPr>
              <a:t>=TODAY() </a:t>
            </a:r>
            <a:r>
              <a:rPr lang="en-US" dirty="0" smtClean="0"/>
              <a:t>to display todays date</a:t>
            </a:r>
          </a:p>
          <a:p>
            <a:r>
              <a:rPr lang="en-US" dirty="0" smtClean="0"/>
              <a:t>Move to B7 and type 4/15/2017</a:t>
            </a:r>
          </a:p>
          <a:p>
            <a:r>
              <a:rPr lang="en-US" dirty="0" smtClean="0"/>
              <a:t>Move to cell =B7 </a:t>
            </a:r>
          </a:p>
          <a:p>
            <a:pPr lvl="1"/>
            <a:r>
              <a:rPr lang="en-US" dirty="0" smtClean="0"/>
              <a:t>The value in B7 is displayed in L5 </a:t>
            </a:r>
            <a:r>
              <a:rPr lang="en-US" dirty="0" smtClean="0">
                <a:sym typeface="Wingdings" panose="05000000000000000000" pitchFamily="2" charset="2"/>
              </a:rPr>
              <a:t> changes in B7 automatically get passed to L5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 cell L6 enter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=L5+1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will now copy the formula down to fill in dates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dates are now able to be updated by changed the value in B7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01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Auto-filling lists of Dates, Numbers, etc.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Excel has features that make repetitive tasks more efficient</a:t>
            </a:r>
          </a:p>
          <a:p>
            <a:r>
              <a:rPr lang="en-US" dirty="0" smtClean="0"/>
              <a:t>Ranges of dates, numbers, months and days can automatically be filled in using the fill handle or Fill Series tools</a:t>
            </a:r>
          </a:p>
          <a:p>
            <a:r>
              <a:rPr lang="en-US" dirty="0" smtClean="0"/>
              <a:t>In D5 Type January, move out of the cell, then select D5 again and click and drag on the fill handle </a:t>
            </a:r>
            <a:r>
              <a:rPr lang="en-US" dirty="0" smtClean="0">
                <a:sym typeface="Wingdings" panose="05000000000000000000" pitchFamily="2" charset="2"/>
              </a:rPr>
              <a:t> the months are automatically copied down in sequential order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same thing can be dome with days of the week and dates, </a:t>
            </a:r>
            <a:r>
              <a:rPr lang="en-US" dirty="0" err="1" smtClean="0">
                <a:sym typeface="Wingdings" panose="05000000000000000000" pitchFamily="2" charset="2"/>
              </a:rPr>
              <a:t>i.e</a:t>
            </a:r>
            <a:r>
              <a:rPr lang="en-US" dirty="0" smtClean="0">
                <a:sym typeface="Wingdings" panose="05000000000000000000" pitchFamily="2" charset="2"/>
              </a:rPr>
              <a:t> enter one then copy it down or across to get a series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With numbers you have to start a pattern first to use the fill handle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Auto fill is more efficient when you have a long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0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referencing in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copying a formula from one cell to another behaves similarly to the other examples of: Excel updates cell references as you copy a formula</a:t>
            </a:r>
          </a:p>
          <a:p>
            <a:r>
              <a:rPr lang="en-US" dirty="0" smtClean="0"/>
              <a:t>This is called relative referencing </a:t>
            </a:r>
          </a:p>
          <a:p>
            <a:r>
              <a:rPr lang="en-US" dirty="0" smtClean="0"/>
              <a:t>Sometimes we want to override this default so the cell references do not update </a:t>
            </a:r>
            <a:r>
              <a:rPr lang="en-US" dirty="0" smtClean="0">
                <a:sym typeface="Wingdings" panose="05000000000000000000" pitchFamily="2" charset="2"/>
              </a:rPr>
              <a:t> called absolute referencing</a:t>
            </a:r>
            <a:endParaRPr lang="en-US" dirty="0" smtClean="0"/>
          </a:p>
          <a:p>
            <a:r>
              <a:rPr lang="en-US" dirty="0" smtClean="0"/>
              <a:t>Let’s see it in action to calculate  stage dates</a:t>
            </a:r>
          </a:p>
          <a:p>
            <a:r>
              <a:rPr lang="en-US" dirty="0" smtClean="0"/>
              <a:t>Reference values for the various stages can be found in a table N12:O16</a:t>
            </a:r>
          </a:p>
        </p:txBody>
      </p:sp>
    </p:spTree>
    <p:extLst>
      <p:ext uri="{BB962C8B-B14F-4D97-AF65-F5344CB8AC3E}">
        <p14:creationId xmlns:p14="http://schemas.microsoft.com/office/powerpoint/2010/main" val="1288973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relative and absolute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Select cell B8 and enter =B7+O12</a:t>
            </a:r>
          </a:p>
          <a:p>
            <a:pPr marL="514350" indent="-514350">
              <a:buAutoNum type="arabicPeriod"/>
            </a:pPr>
            <a:r>
              <a:rPr lang="en-US" dirty="0" smtClean="0"/>
              <a:t>Press enter to complete the calculation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Move back into B8 and double click on the fill handle</a:t>
            </a:r>
          </a:p>
          <a:p>
            <a:r>
              <a:rPr lang="en-US" dirty="0" smtClean="0"/>
              <a:t>The quickest way I know of to copy a formula down a column</a:t>
            </a:r>
          </a:p>
          <a:p>
            <a:r>
              <a:rPr lang="en-US" dirty="0" smtClean="0"/>
              <a:t>Notice that the harvest date is in January, which seems a tad late in the season</a:t>
            </a:r>
          </a:p>
          <a:p>
            <a:r>
              <a:rPr lang="en-US" dirty="0" smtClean="0"/>
              <a:t>The problem is that the growing dates are all relative to the planting date not the date above them</a:t>
            </a:r>
          </a:p>
          <a:p>
            <a:r>
              <a:rPr lang="en-US" dirty="0" smtClean="0"/>
              <a:t>Check the formulas to verify that the cell reference in each row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34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formulas and calculating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Double click in B8 to edit the formula</a:t>
            </a:r>
          </a:p>
          <a:p>
            <a:pPr marL="514350" indent="-514350">
              <a:buAutoNum type="arabicPeriod"/>
            </a:pPr>
            <a:r>
              <a:rPr lang="en-US" dirty="0" smtClean="0"/>
              <a:t>Navigate to the B7 part of the formula and press F4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formula should now be =$B$7+O12</a:t>
            </a:r>
          </a:p>
          <a:p>
            <a:pPr lvl="1"/>
            <a:r>
              <a:rPr lang="en-US" dirty="0" smtClean="0"/>
              <a:t>The dollar signs indicate that the cell reference to B7 should remain constant; the cell reference to O12 will update as the formula is copied</a:t>
            </a:r>
          </a:p>
          <a:p>
            <a:pPr marL="0" indent="0">
              <a:buNone/>
            </a:pPr>
            <a:r>
              <a:rPr lang="en-US" dirty="0" smtClean="0"/>
              <a:t>4. Double click the fill handle to copy the formula down and the harvest date should be 7/30/2017</a:t>
            </a:r>
          </a:p>
        </p:txBody>
      </p:sp>
    </p:spTree>
    <p:extLst>
      <p:ext uri="{BB962C8B-B14F-4D97-AF65-F5344CB8AC3E}">
        <p14:creationId xmlns:p14="http://schemas.microsoft.com/office/powerpoint/2010/main" val="3880524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formulas with absolute and mixed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calculate growing days, starting in G5 we need the maximum of E5 and O6</a:t>
            </a:r>
            <a:r>
              <a:rPr lang="en-US" b="1" dirty="0" smtClean="0">
                <a:solidFill>
                  <a:srgbClr val="FF0000"/>
                </a:solidFill>
              </a:rPr>
              <a:t>:  =MAX(E5,$O$7)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H5 we need the minimum of F5 and O7: </a:t>
            </a:r>
            <a:r>
              <a:rPr lang="en-US" b="1" dirty="0" smtClean="0">
                <a:solidFill>
                  <a:srgbClr val="FF0000"/>
                </a:solidFill>
              </a:rPr>
              <a:t>=MIN(F5,$O$8)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I5 use the following formula: </a:t>
            </a:r>
            <a:r>
              <a:rPr lang="en-US" b="1" dirty="0" smtClean="0">
                <a:solidFill>
                  <a:srgbClr val="FF0000"/>
                </a:solidFill>
              </a:rPr>
              <a:t>=(G5+F5)/2-$O$6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complete verify the value in I5 </a:t>
            </a:r>
            <a:r>
              <a:rPr lang="en-US" dirty="0" smtClean="0"/>
              <a:t>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G5:I5, then double click the fill handle to copy the formula 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a cumulative(running) sum beginning in J5 with the following: =SUM($I$5:I5)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the formula is complete double click the fill handle to copy it down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15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VLOOKUP is one of Excel’s reference function used to find values in a table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6413" y="3770461"/>
            <a:ext cx="928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VLOOKUP(lookup_value,  table_array,  col_index_num, [range_lookup])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50418" y="4658503"/>
            <a:ext cx="110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to look in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24463" y="4129238"/>
            <a:ext cx="158817" cy="548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88017" y="4129239"/>
            <a:ext cx="96252" cy="852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95549" y="5016096"/>
            <a:ext cx="218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address to look in for row that starts with lookup_value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469204" y="4145232"/>
            <a:ext cx="317634" cy="836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65481" y="5016096"/>
            <a:ext cx="2399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number to return if the lookup_value is found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9432758" y="3320716"/>
            <a:ext cx="259882" cy="5678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12467" y="2420754"/>
            <a:ext cx="250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Specify formula should work for exact or approximate matches*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8505" y="6166408"/>
            <a:ext cx="104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*Note: in general when looking up non-numerical values you will use the EXACT match version of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61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B16 we want a formula that looks for the value in B15 and tries to find it in the table from N20:Q27</a:t>
            </a:r>
          </a:p>
          <a:p>
            <a:r>
              <a:rPr lang="en-US" dirty="0" smtClean="0"/>
              <a:t>If found we want the formula to return the value in the second column of the table </a:t>
            </a:r>
          </a:p>
          <a:p>
            <a:r>
              <a:rPr lang="en-US" dirty="0" smtClean="0"/>
              <a:t>Type the following in B16: </a:t>
            </a:r>
            <a:r>
              <a:rPr lang="en-US" b="1" dirty="0" smtClean="0">
                <a:solidFill>
                  <a:srgbClr val="FF0000"/>
                </a:solidFill>
              </a:rPr>
              <a:t>=VLOOKUP(B16,N20:Q27,2,FALSE)</a:t>
            </a:r>
          </a:p>
          <a:p>
            <a:r>
              <a:rPr lang="en-US" dirty="0" smtClean="0"/>
              <a:t>We will repeat this formula two more times in B17 &amp; B18, incrementing the col_index_num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14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functions and using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functions perform a test that can evaluate to True or False, and return the result of the test</a:t>
            </a:r>
          </a:p>
          <a:p>
            <a:r>
              <a:rPr lang="en-US" dirty="0" smtClean="0"/>
              <a:t>Some of the logical functions simply return TRUE or FALSE, but others like IF can do other things based on the outcome of the test</a:t>
            </a:r>
          </a:p>
          <a:p>
            <a:r>
              <a:rPr lang="en-US" dirty="0" smtClean="0"/>
              <a:t>General syntax: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3352" y="4292867"/>
            <a:ext cx="6285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IF(</a:t>
            </a:r>
            <a:r>
              <a:rPr lang="en-US" sz="2400" b="1" dirty="0" err="1" smtClean="0"/>
              <a:t>logical_test</a:t>
            </a:r>
            <a:r>
              <a:rPr lang="en-US" sz="2400" b="1" dirty="0" smtClean="0"/>
              <a:t>, [</a:t>
            </a:r>
            <a:r>
              <a:rPr lang="en-US" sz="2400" b="1" dirty="0" err="1" smtClean="0"/>
              <a:t>value_if_true</a:t>
            </a:r>
            <a:r>
              <a:rPr lang="en-US" sz="2400" b="1" dirty="0" smtClean="0"/>
              <a:t>], [</a:t>
            </a:r>
            <a:r>
              <a:rPr lang="en-US" sz="2400" b="1" dirty="0" err="1" smtClean="0"/>
              <a:t>value_if_false</a:t>
            </a:r>
            <a:r>
              <a:rPr lang="en-US" sz="2400" b="1" dirty="0" smtClean="0"/>
              <a:t>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to flag when crop is ready to harvest and VLOOKUP to pick off the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K5 enter: </a:t>
            </a:r>
            <a:r>
              <a:rPr lang="en-US" b="1" dirty="0" smtClean="0">
                <a:solidFill>
                  <a:srgbClr val="FF0000"/>
                </a:solidFill>
              </a:rPr>
              <a:t>=IF(J5&gt;=$B$18, “YES”, “NO”)</a:t>
            </a:r>
          </a:p>
          <a:p>
            <a:pPr lvl="1"/>
            <a:r>
              <a:rPr lang="en-US" dirty="0" smtClean="0"/>
              <a:t>Flags all dates on and after the crop is ready the word YES</a:t>
            </a:r>
          </a:p>
          <a:p>
            <a:r>
              <a:rPr lang="en-US" dirty="0" smtClean="0"/>
              <a:t>The result of the first formula should be NO</a:t>
            </a:r>
          </a:p>
          <a:p>
            <a:r>
              <a:rPr lang="en-US" dirty="0" smtClean="0"/>
              <a:t>Double click the fill handle to copy the formula down</a:t>
            </a:r>
          </a:p>
          <a:p>
            <a:r>
              <a:rPr lang="en-US" dirty="0" smtClean="0"/>
              <a:t>Now we can use VLOOKUP to find the first instance of YES and return the harvest date, in B21: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=VLOOKUP(B18, K5:L163,2,FALSE)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get going let’s spend a couple of minutes talking about anything specific that you want to see.</a:t>
            </a:r>
          </a:p>
          <a:p>
            <a:r>
              <a:rPr lang="en-US" dirty="0" smtClean="0"/>
              <a:t>Please write down anything you wanted to see when you signed up for this workshop</a:t>
            </a:r>
          </a:p>
          <a:p>
            <a:r>
              <a:rPr lang="en-US" dirty="0" smtClean="0"/>
              <a:t>I will do my best to make sure you see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19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Facilitate working with text strings</a:t>
            </a:r>
          </a:p>
          <a:p>
            <a:r>
              <a:rPr lang="en-US" dirty="0" smtClean="0"/>
              <a:t>Common operations include splitting, combining and appending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addresses.xlsx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L2 enter =CONCATENTATE(A2, “ “, B2)</a:t>
            </a:r>
          </a:p>
          <a:p>
            <a:pPr lvl="1"/>
            <a:r>
              <a:rPr lang="en-US" dirty="0" smtClean="0"/>
              <a:t>First and Last names are combined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M2 enter =LEN(K2) </a:t>
            </a:r>
          </a:p>
          <a:p>
            <a:pPr lvl="1"/>
            <a:r>
              <a:rPr lang="en-US" dirty="0" smtClean="0"/>
              <a:t>Displays string 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 the formula in M2 to =RIGHT(K2, LEN(K2)-7)</a:t>
            </a:r>
          </a:p>
          <a:p>
            <a:pPr lvl="1"/>
            <a:r>
              <a:rPr lang="en-US" dirty="0" smtClean="0"/>
              <a:t>Removes http:// from the URL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Other Text functions</a:t>
            </a:r>
          </a:p>
          <a:p>
            <a:pPr lvl="1"/>
            <a:r>
              <a:rPr lang="en-US" dirty="0" smtClean="0"/>
              <a:t>LEFT() displays desired number of characters from left of string</a:t>
            </a:r>
          </a:p>
          <a:p>
            <a:pPr lvl="1"/>
            <a:r>
              <a:rPr lang="en-US" dirty="0" smtClean="0"/>
              <a:t>SEARCH() returns starting position of substring within a string</a:t>
            </a:r>
          </a:p>
          <a:p>
            <a:pPr lvl="1"/>
            <a:r>
              <a:rPr lang="en-US" dirty="0" smtClean="0"/>
              <a:t>Typically text functions are used together</a:t>
            </a:r>
          </a:p>
          <a:p>
            <a:r>
              <a:rPr lang="en-US" dirty="0" smtClean="0"/>
              <a:t>For example suppose you want to display email provider</a:t>
            </a:r>
          </a:p>
          <a:p>
            <a:pPr lvl="1"/>
            <a:r>
              <a:rPr lang="en-US" dirty="0" smtClean="0"/>
              <a:t>We will do this in stages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=RIGHT(J2,SEARCH(“@”,J2)-1) in N2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=LEFT(N2,SEARCH(“.”,N2)-1)</a:t>
            </a:r>
          </a:p>
          <a:p>
            <a:r>
              <a:rPr lang="en-US" dirty="0" smtClean="0"/>
              <a:t>This can be copied down and now you can conduct analysis of email providers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3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Excel’s table feature adds database functionality to the spreadsheet</a:t>
            </a:r>
            <a:endParaRPr lang="en-US" dirty="0" smtClean="0"/>
          </a:p>
          <a:p>
            <a:r>
              <a:rPr lang="en-US" dirty="0" smtClean="0"/>
              <a:t>Allows sorting and filtering of data</a:t>
            </a:r>
          </a:p>
          <a:p>
            <a:r>
              <a:rPr lang="en-US" dirty="0" smtClean="0"/>
              <a:t>Lets see the table in action, open: </a:t>
            </a:r>
            <a:r>
              <a:rPr lang="en-US" b="1" dirty="0" smtClean="0"/>
              <a:t>sales.xlsx</a:t>
            </a:r>
          </a:p>
          <a:p>
            <a:r>
              <a:rPr lang="en-US" dirty="0" smtClean="0"/>
              <a:t>Go to the </a:t>
            </a:r>
            <a:r>
              <a:rPr lang="en-US" dirty="0" smtClean="0"/>
              <a:t>Insert tab and click Table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93" y="4001294"/>
            <a:ext cx="7124750" cy="2377594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3830855" y="4533499"/>
            <a:ext cx="231006" cy="1778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5280" y="5099533"/>
            <a:ext cx="1932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Adds row banding </a:t>
            </a:r>
          </a:p>
          <a:p>
            <a:r>
              <a:rPr lang="en-US" dirty="0" smtClean="0"/>
              <a:t>for easier reading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181474" y="3724977"/>
            <a:ext cx="558265" cy="875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64868" y="3011177"/>
            <a:ext cx="2994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Auto-filter dropdowns </a:t>
            </a:r>
          </a:p>
          <a:p>
            <a:r>
              <a:rPr lang="en-US" dirty="0" smtClean="0"/>
              <a:t>to quickly find data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similar data organized in columns and rows</a:t>
            </a:r>
          </a:p>
          <a:p>
            <a:pPr lvl="1"/>
            <a:r>
              <a:rPr lang="en-US" dirty="0" smtClean="0"/>
              <a:t>Each column represents a single “piece” of data</a:t>
            </a:r>
          </a:p>
          <a:p>
            <a:pPr lvl="1"/>
            <a:r>
              <a:rPr lang="en-US" dirty="0" smtClean="0"/>
              <a:t>Each row represents an observation</a:t>
            </a:r>
          </a:p>
          <a:p>
            <a:r>
              <a:rPr lang="en-US" dirty="0" smtClean="0"/>
              <a:t>Common table operations</a:t>
            </a:r>
          </a:p>
          <a:p>
            <a:pPr lvl="1"/>
            <a:r>
              <a:rPr lang="en-US" dirty="0" smtClean="0"/>
              <a:t>Add new data</a:t>
            </a:r>
          </a:p>
          <a:p>
            <a:pPr lvl="1"/>
            <a:r>
              <a:rPr lang="en-US" dirty="0" smtClean="0"/>
              <a:t>Sort data</a:t>
            </a:r>
          </a:p>
          <a:p>
            <a:pPr lvl="1"/>
            <a:r>
              <a:rPr lang="en-US" dirty="0" smtClean="0"/>
              <a:t>Filter data to show only observations that meet some criteria</a:t>
            </a:r>
          </a:p>
          <a:p>
            <a:pPr lvl="1"/>
            <a:r>
              <a:rPr lang="en-US" dirty="0" smtClean="0"/>
              <a:t>Calculate summary statistics with the total row</a:t>
            </a:r>
          </a:p>
          <a:p>
            <a:pPr lvl="1"/>
            <a:r>
              <a:rPr lang="en-US" dirty="0" smtClean="0"/>
              <a:t>Freezing rows/columns</a:t>
            </a:r>
          </a:p>
          <a:p>
            <a:pPr lvl="1"/>
            <a:r>
              <a:rPr lang="en-US" dirty="0" smtClean="0"/>
              <a:t>Create summary tables with Pivot tables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Facilitates quick summarization of data in complex ways</a:t>
            </a:r>
          </a:p>
          <a:p>
            <a:r>
              <a:rPr lang="en-US" dirty="0" smtClean="0"/>
              <a:t>Data can be aggregated and summarized across multiple dimensions</a:t>
            </a:r>
          </a:p>
          <a:p>
            <a:r>
              <a:rPr lang="en-US" dirty="0" smtClean="0"/>
              <a:t>Add a pivot table sheet by selecting the target data</a:t>
            </a:r>
          </a:p>
          <a:p>
            <a:pPr lvl="1"/>
            <a:r>
              <a:rPr lang="en-US" dirty="0" smtClean="0"/>
              <a:t>Go to the insert tab</a:t>
            </a:r>
          </a:p>
          <a:p>
            <a:pPr lvl="1"/>
            <a:r>
              <a:rPr lang="en-US" dirty="0" smtClean="0"/>
              <a:t>Click the Pivot table button on the left side of the ribbon</a:t>
            </a:r>
            <a:endParaRPr lang="en-US" dirty="0" smtClean="0"/>
          </a:p>
          <a:p>
            <a:r>
              <a:rPr lang="en-US" dirty="0" smtClean="0"/>
              <a:t>Add columns to the pivot table by clicking on column names in the Pivot Table Fields pane</a:t>
            </a:r>
          </a:p>
          <a:p>
            <a:pPr lvl="1"/>
            <a:r>
              <a:rPr lang="en-US" dirty="0" smtClean="0"/>
              <a:t>Data can be added to rows, columns, values and filters</a:t>
            </a:r>
          </a:p>
          <a:p>
            <a:pPr lvl="1"/>
            <a:r>
              <a:rPr lang="en-US" dirty="0" smtClean="0"/>
              <a:t>Allows data to be organized as desired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Insert a pivot table for the sales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Business in the fields pane (business appears in rows)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Amount  (the total for each business segment is displayed)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Sales ID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and drag Sales ID from Values to Columns (data is now broken out by business and sales person)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Field settings button  on the ribbon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Average, then Number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dialog box click Number then click 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OK again and the average sale is displayed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337" y="4967288"/>
            <a:ext cx="2009775" cy="12096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960093" y="5005137"/>
            <a:ext cx="962526" cy="606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and drag Sales ID from the Columns area to Filters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sale for all sales people is displayed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dropdown next to sales ID and click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sales for ID 1 is displayed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Uncheck the Sales ID box (overall averages are displayed)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and drag Day to the columns area (sales broken out by day)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field settings button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sum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Show Values as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dropdown next to “No Calculation”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% of Row Total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Sales are presented by percent and 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Field Settings again and go to Show Values as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% of Grand Total, click 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Uncheck the Day 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Business as a percent of sales is displayed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614" y="1492885"/>
            <a:ext cx="2765815" cy="160892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0323897" y="2628399"/>
            <a:ext cx="1029903" cy="1900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6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A4:B7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insert tab and in the Charts Group click the pie icon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Right click inside the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Add Data Labels and Add Data Callouts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legend then press delete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Chart title and type: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“Sales by Segment”</a:t>
            </a:r>
          </a:p>
          <a:p>
            <a:pPr marL="514350" indent="-514350">
              <a:buAutoNum type="arabicPeriod" startAt="7"/>
            </a:pPr>
            <a:r>
              <a:rPr lang="en-US" dirty="0" smtClean="0"/>
              <a:t>The chart can now be copy/pasted into </a:t>
            </a:r>
          </a:p>
          <a:p>
            <a:pPr marL="457200" lvl="1" indent="0">
              <a:buNone/>
            </a:pPr>
            <a:r>
              <a:rPr lang="en-US" dirty="0"/>
              <a:t>o</a:t>
            </a:r>
            <a:r>
              <a:rPr lang="en-US" dirty="0" smtClean="0"/>
              <a:t>ther applications</a:t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511" y="1195170"/>
            <a:ext cx="1863240" cy="111330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0607041" y="1966778"/>
            <a:ext cx="438674" cy="683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931715"/>
              </p:ext>
            </p:extLst>
          </p:nvPr>
        </p:nvGraphicFramePr>
        <p:xfrm>
          <a:off x="7281511" y="38720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 all of the check boxes from the Pivot Table Fields pane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and drag Sale Date to the Rows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and drag Business to the Columns area, and add Amount to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A5:F29 and paste the data into a new 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A1:A25 and F1:F25 on the new 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the Insert tab click the line chart icon and click the first option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chart title and type “June Sales”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Notice the “spikes” on the chart…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408" y="5043638"/>
            <a:ext cx="2122577" cy="12682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9942897" y="4687502"/>
            <a:ext cx="808522" cy="741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Excel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743" y="1825625"/>
            <a:ext cx="7170514" cy="4351338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2271562" y="2454442"/>
            <a:ext cx="105878" cy="9914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7119" y="276547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ribbon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59141" y="1424539"/>
            <a:ext cx="255795" cy="75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73027" y="1424539"/>
            <a:ext cx="200526" cy="75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9925" y="520460"/>
            <a:ext cx="198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Ribbon tabs: organized by activity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71562" y="3686476"/>
            <a:ext cx="3015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1770" y="3501810"/>
            <a:ext cx="13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 Bar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463040" y="5630779"/>
            <a:ext cx="1047703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385" y="5306695"/>
            <a:ext cx="150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number and selector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886552" y="4090737"/>
            <a:ext cx="1722922" cy="27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3245" y="4178431"/>
            <a:ext cx="18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identifier</a:t>
            </a:r>
          </a:p>
          <a:p>
            <a:r>
              <a:rPr lang="en-US" dirty="0" smtClean="0"/>
              <a:t> and selector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709837" y="3359217"/>
            <a:ext cx="2300437" cy="51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10274" y="3501810"/>
            <a:ext cx="1651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 are </a:t>
            </a:r>
          </a:p>
          <a:p>
            <a:r>
              <a:rPr lang="en-US" dirty="0" smtClean="0"/>
              <a:t>organized into </a:t>
            </a:r>
          </a:p>
          <a:p>
            <a:r>
              <a:rPr lang="en-US" dirty="0" smtClean="0"/>
              <a:t>related groups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56059" y="1905802"/>
            <a:ext cx="433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6042" y="1581751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 access </a:t>
            </a:r>
          </a:p>
          <a:p>
            <a:r>
              <a:rPr lang="en-US" dirty="0" smtClean="0"/>
              <a:t>toolbar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69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Editing the chart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chart to make it active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Notice the Design tab appears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Hover over several options in the Chart Styles group to live preview several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to choose an option you 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Right click over the y-axis and select Format 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Minimum to 500 and the Major Units to 250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 the Format Pane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quick access 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drop down menu on the right side of the quick access toolbar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desired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as needed to customize your menu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More commands… near the bottom if what you want isn’t listed by default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467" y="2335029"/>
            <a:ext cx="2943225" cy="6286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9413507" y="2319688"/>
            <a:ext cx="1434165" cy="192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1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values and navigating a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start by using some common techniques to model a problem, in our case the problem is how much revenue can be generated by growing a lot of corn: Open the file: </a:t>
            </a:r>
            <a:r>
              <a:rPr lang="en-US" b="1" i="1" dirty="0" smtClean="0"/>
              <a:t>Beans.xlsx</a:t>
            </a:r>
          </a:p>
          <a:p>
            <a:r>
              <a:rPr lang="en-US" dirty="0" smtClean="0"/>
              <a:t>We are told that the farm has 150 acres available to plant</a:t>
            </a:r>
          </a:p>
          <a:p>
            <a:r>
              <a:rPr lang="en-US" dirty="0" smtClean="0"/>
              <a:t>They will estimate a full 150 acre crop using a test field with the following dimensions:</a:t>
            </a:r>
          </a:p>
          <a:p>
            <a:pPr lvl="1"/>
            <a:r>
              <a:rPr lang="en-US" dirty="0" smtClean="0"/>
              <a:t>6 rows, each one 300 feet long</a:t>
            </a:r>
          </a:p>
          <a:p>
            <a:pPr lvl="1"/>
            <a:r>
              <a:rPr lang="en-US" dirty="0" smtClean="0"/>
              <a:t>3 feet wide and 3 feet between rows</a:t>
            </a:r>
          </a:p>
          <a:p>
            <a:pPr lvl="1"/>
            <a:r>
              <a:rPr lang="en-US" dirty="0" smtClean="0"/>
              <a:t>Test plot yielded 655 pounds of beans </a:t>
            </a:r>
          </a:p>
          <a:p>
            <a:pPr lvl="1"/>
            <a:r>
              <a:rPr lang="en-US" dirty="0" smtClean="0"/>
              <a:t>Moisture content was 15.5%</a:t>
            </a:r>
          </a:p>
          <a:p>
            <a:pPr lvl="1"/>
            <a:r>
              <a:rPr lang="en-US" dirty="0" smtClean="0"/>
              <a:t>Enter these values in the appropriate cells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9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coloration and other visual 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Spreadsheets are dynamic communication tools</a:t>
            </a:r>
          </a:p>
          <a:p>
            <a:r>
              <a:rPr lang="en-US" dirty="0" smtClean="0"/>
              <a:t>You may not be the end user of your work </a:t>
            </a:r>
          </a:p>
          <a:p>
            <a:r>
              <a:rPr lang="en-US" dirty="0" smtClean="0"/>
              <a:t>Ease of understanding and use should be one of the goals</a:t>
            </a:r>
          </a:p>
          <a:p>
            <a:r>
              <a:rPr lang="en-US" dirty="0" smtClean="0"/>
              <a:t>We will use cell references in our calculations to promote ease of use and “advertised” correctness</a:t>
            </a:r>
          </a:p>
          <a:p>
            <a:r>
              <a:rPr lang="en-US" dirty="0" smtClean="0"/>
              <a:t>We will use cell colors and other formatting to signal to the spreadsheet consumer where it is “OK” to change values and which cells contain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7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Excel has a number pre-defined cell styles</a:t>
            </a:r>
          </a:p>
          <a:p>
            <a:r>
              <a:rPr lang="en-US" dirty="0" smtClean="0"/>
              <a:t>Cell styles can be accessed from the Styles group on the Home tab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addition to pre-defined styles, you can create custom styles</a:t>
            </a:r>
          </a:p>
          <a:p>
            <a:pPr lvl="1"/>
            <a:r>
              <a:rPr lang="en-US" dirty="0" smtClean="0"/>
              <a:t>New Cell Style… (near the bottom of the pop up)</a:t>
            </a:r>
          </a:p>
          <a:p>
            <a:pPr lvl="1"/>
            <a:r>
              <a:rPr lang="en-US" dirty="0" smtClean="0"/>
              <a:t>Click format to make desired changes</a:t>
            </a:r>
          </a:p>
          <a:p>
            <a:pPr lvl="1"/>
            <a:r>
              <a:rPr lang="en-US" dirty="0" smtClean="0"/>
              <a:t>Click OK to close the Format Cells dialog</a:t>
            </a:r>
          </a:p>
          <a:p>
            <a:pPr lvl="1"/>
            <a:r>
              <a:rPr lang="en-US" dirty="0" smtClean="0"/>
              <a:t>Then click OK again to save the style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835" y="2714324"/>
            <a:ext cx="2170330" cy="11932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007193" y="3238775"/>
            <a:ext cx="1155031" cy="2983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7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 style to multiple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Cells can be selected singly, in a range or over several ranges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click B4 to select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Hold the Ctrl or Command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and drag cells B7:B9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lick and drag B13:B14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B19, then Click and drag E7:E10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Cell styles button and select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the selection procedure for B10, B15:B16, B20:B21, B23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Cell styles to format these cells as Calculation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5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2823</Words>
  <Application>Microsoft Office PowerPoint</Application>
  <PresentationFormat>Widescreen</PresentationFormat>
  <Paragraphs>339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Excel at Excel</vt:lpstr>
      <vt:lpstr>Topics </vt:lpstr>
      <vt:lpstr>First things first</vt:lpstr>
      <vt:lpstr>Anatomy of Excel</vt:lpstr>
      <vt:lpstr>Using the quick access toolbar</vt:lpstr>
      <vt:lpstr>Entering values and navigating a worksheet</vt:lpstr>
      <vt:lpstr>Using coloration and other visual cues</vt:lpstr>
      <vt:lpstr>Cell styles</vt:lpstr>
      <vt:lpstr>Applying a style to multiple cells</vt:lpstr>
      <vt:lpstr>Calculations in Excel</vt:lpstr>
      <vt:lpstr>Completing other calculations</vt:lpstr>
      <vt:lpstr>What-if analysis</vt:lpstr>
      <vt:lpstr>Goal Seek</vt:lpstr>
      <vt:lpstr>Using some built-in functions</vt:lpstr>
      <vt:lpstr>Common statistical functions</vt:lpstr>
      <vt:lpstr>Using the function wizard</vt:lpstr>
      <vt:lpstr>Entering functions more efficiently</vt:lpstr>
      <vt:lpstr>Other commonly statistical functions</vt:lpstr>
      <vt:lpstr>Working with dates</vt:lpstr>
      <vt:lpstr>Dates in action</vt:lpstr>
      <vt:lpstr>Auto-filling lists of Dates, Numbers, etc. </vt:lpstr>
      <vt:lpstr>Cell referencing in formulas</vt:lpstr>
      <vt:lpstr>Examples of relative and absolute references</vt:lpstr>
      <vt:lpstr>Fixing the formulas and calculating</vt:lpstr>
      <vt:lpstr>More formulas with absolute and mixed references</vt:lpstr>
      <vt:lpstr>VLOOKUP</vt:lpstr>
      <vt:lpstr>Using VLOOKUP</vt:lpstr>
      <vt:lpstr>Logical functions and using IF</vt:lpstr>
      <vt:lpstr>Using IF to flag when crop is ready to harvest and VLOOKUP to pick off the date</vt:lpstr>
      <vt:lpstr>Text Functions</vt:lpstr>
      <vt:lpstr>Text Functions</vt:lpstr>
      <vt:lpstr>Excel Table</vt:lpstr>
      <vt:lpstr>Excel Table</vt:lpstr>
      <vt:lpstr>Pivot Table</vt:lpstr>
      <vt:lpstr>Pivot Table</vt:lpstr>
      <vt:lpstr>Pivot Table</vt:lpstr>
      <vt:lpstr>Pivot Table</vt:lpstr>
      <vt:lpstr>Charts</vt:lpstr>
      <vt:lpstr>Charts</vt:lpstr>
      <vt:lpstr>Charts</vt:lpstr>
    </vt:vector>
  </TitlesOfParts>
  <Company>Bentley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at Excel</dc:title>
  <dc:creator>Matthew Macarty</dc:creator>
  <cp:lastModifiedBy>Matthew Macarty</cp:lastModifiedBy>
  <cp:revision>60</cp:revision>
  <dcterms:created xsi:type="dcterms:W3CDTF">2017-02-24T16:13:34Z</dcterms:created>
  <dcterms:modified xsi:type="dcterms:W3CDTF">2017-02-26T17:52:24Z</dcterms:modified>
</cp:coreProperties>
</file>