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73" r:id="rId4"/>
    <p:sldId id="274" r:id="rId5"/>
    <p:sldId id="259" r:id="rId6"/>
    <p:sldId id="262" r:id="rId7"/>
    <p:sldId id="275" r:id="rId8"/>
    <p:sldId id="264" r:id="rId9"/>
    <p:sldId id="261" r:id="rId10"/>
    <p:sldId id="267" r:id="rId11"/>
    <p:sldId id="268" r:id="rId12"/>
    <p:sldId id="263" r:id="rId13"/>
    <p:sldId id="265" r:id="rId14"/>
    <p:sldId id="270" r:id="rId15"/>
    <p:sldId id="269" r:id="rId16"/>
    <p:sldId id="271" r:id="rId17"/>
    <p:sldId id="272" r:id="rId18"/>
    <p:sldId id="26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3" autoAdjust="0"/>
    <p:restoredTop sz="70072" autoAdjust="0"/>
  </p:normalViewPr>
  <p:slideViewPr>
    <p:cSldViewPr>
      <p:cViewPr>
        <p:scale>
          <a:sx n="59" d="100"/>
          <a:sy n="59" d="100"/>
        </p:scale>
        <p:origin x="-72" y="-48"/>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p:cViewPr>
        <p:scale>
          <a:sx n="100" d="100"/>
          <a:sy n="100" d="100"/>
        </p:scale>
        <p:origin x="-1878" y="8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3E2ACD-1F68-4C8F-9506-7149504EC2F1}" type="datetimeFigureOut">
              <a:rPr lang="en-US" smtClean="0"/>
              <a:pPr/>
              <a:t>4/21/2013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141A60-0A97-4B4C-A98B-2EDC5A7E8FE4}" type="slidenum">
              <a:rPr lang="en-US" smtClean="0"/>
              <a:pPr/>
              <a:t>‹#›</a:t>
            </a:fld>
            <a:endParaRPr lang="en-US"/>
          </a:p>
        </p:txBody>
      </p:sp>
    </p:spTree>
    <p:extLst>
      <p:ext uri="{BB962C8B-B14F-4D97-AF65-F5344CB8AC3E}">
        <p14:creationId xmlns:p14="http://schemas.microsoft.com/office/powerpoint/2010/main" val="846735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2141A60-0A97-4B4C-A98B-2EDC5A7E8FE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endParaRPr lang="en-US" dirty="0"/>
          </a:p>
        </p:txBody>
      </p:sp>
      <p:sp>
        <p:nvSpPr>
          <p:cNvPr id="4" name="Slide Number Placeholder 3"/>
          <p:cNvSpPr>
            <a:spLocks noGrp="1"/>
          </p:cNvSpPr>
          <p:nvPr>
            <p:ph type="sldNum" sz="quarter" idx="10"/>
          </p:nvPr>
        </p:nvSpPr>
        <p:spPr/>
        <p:txBody>
          <a:bodyPr/>
          <a:lstStyle/>
          <a:p>
            <a:fld id="{FC4DA58B-212D-4CB1-A82C-2E2734039AFF}" type="slidenum">
              <a:rPr lang="en-US" smtClean="0"/>
              <a:t>3</a:t>
            </a:fld>
            <a:endParaRPr lang="en-US"/>
          </a:p>
        </p:txBody>
      </p:sp>
    </p:spTree>
    <p:extLst>
      <p:ext uri="{BB962C8B-B14F-4D97-AF65-F5344CB8AC3E}">
        <p14:creationId xmlns:p14="http://schemas.microsoft.com/office/powerpoint/2010/main" val="875293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p>
        </p:txBody>
      </p:sp>
      <p:sp>
        <p:nvSpPr>
          <p:cNvPr id="4" name="Slide Number Placeholder 3"/>
          <p:cNvSpPr>
            <a:spLocks noGrp="1"/>
          </p:cNvSpPr>
          <p:nvPr>
            <p:ph type="sldNum" sz="quarter" idx="10"/>
          </p:nvPr>
        </p:nvSpPr>
        <p:spPr/>
        <p:txBody>
          <a:bodyPr/>
          <a:lstStyle/>
          <a:p>
            <a:fld id="{FC4DA58B-212D-4CB1-A82C-2E2734039AFF}" type="slidenum">
              <a:rPr lang="en-US" smtClean="0"/>
              <a:t>4</a:t>
            </a:fld>
            <a:endParaRPr lang="en-US"/>
          </a:p>
        </p:txBody>
      </p:sp>
    </p:spTree>
    <p:extLst>
      <p:ext uri="{BB962C8B-B14F-4D97-AF65-F5344CB8AC3E}">
        <p14:creationId xmlns:p14="http://schemas.microsoft.com/office/powerpoint/2010/main" val="3004174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endParaRPr lang="en-US" dirty="0"/>
          </a:p>
        </p:txBody>
      </p:sp>
      <p:sp>
        <p:nvSpPr>
          <p:cNvPr id="4" name="Slide Number Placeholder 3"/>
          <p:cNvSpPr>
            <a:spLocks noGrp="1"/>
          </p:cNvSpPr>
          <p:nvPr>
            <p:ph type="sldNum" sz="quarter" idx="10"/>
          </p:nvPr>
        </p:nvSpPr>
        <p:spPr/>
        <p:txBody>
          <a:bodyPr/>
          <a:lstStyle/>
          <a:p>
            <a:fld id="{FC4DA58B-212D-4CB1-A82C-2E2734039AFF}" type="slidenum">
              <a:rPr lang="en-US" smtClean="0"/>
              <a:t>7</a:t>
            </a:fld>
            <a:endParaRPr lang="en-US"/>
          </a:p>
        </p:txBody>
      </p:sp>
    </p:spTree>
    <p:extLst>
      <p:ext uri="{BB962C8B-B14F-4D97-AF65-F5344CB8AC3E}">
        <p14:creationId xmlns:p14="http://schemas.microsoft.com/office/powerpoint/2010/main" val="2266588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Detectors that run below the VMBR can see the state of the VMBR because their view of the system does not go through the VMBR’s virtualization layer. </a:t>
            </a:r>
          </a:p>
          <a:p>
            <a:pPr marL="228600" indent="-228600">
              <a:buAutoNum type="arabicPeriod"/>
            </a:pPr>
            <a:r>
              <a:rPr lang="en-US" dirty="0" smtClean="0"/>
              <a:t>Such detection software can read physical memory or disk and look for signatures or anomalies that indicate the presence of a VMBR, such as a modified boot sequence. </a:t>
            </a:r>
          </a:p>
          <a:p>
            <a:pPr marL="228600" indent="-228600">
              <a:buAutoNum type="arabicPeriod"/>
            </a:pPr>
            <a:r>
              <a:rPr lang="en-US" dirty="0" smtClean="0"/>
              <a:t>Researchers (Intel, AMD and Copilot all) propose hardware that can be used to develop and deploy low-layer security software that would run beneath a VMBR. </a:t>
            </a:r>
          </a:p>
          <a:p>
            <a:pPr marL="228600" indent="-228600">
              <a:buAutoNum type="arabicPeriod"/>
            </a:pPr>
            <a:r>
              <a:rPr lang="en-US" dirty="0" smtClean="0"/>
              <a:t>A valid way to gain control below the VMBR is to boot from a safe medium such as CD-ROM, USB drive or network boot server. This boot code can run on the system before the VMBR loads and can view the VMBR’s quiescent disk state. </a:t>
            </a:r>
          </a:p>
          <a:p>
            <a:pPr marL="228600" indent="-228600">
              <a:buAutoNum type="arabicPeriod"/>
            </a:pPr>
            <a:r>
              <a:rPr lang="en-US" dirty="0" smtClean="0"/>
              <a:t>VMBRs can avoid booting from safe medium by emulating system shutdowns and reboots, thus it’s a good practice to physically unplug the machine before attempting to boot from safe medium. </a:t>
            </a:r>
          </a:p>
          <a:p>
            <a:pPr marL="228600" indent="-228600">
              <a:buAutoNum type="arabicPeriod"/>
            </a:pPr>
            <a:r>
              <a:rPr lang="en-US" dirty="0" smtClean="0"/>
              <a:t>Using a secure VMM, king et al. implemented an enhanced version of secure boot which can prevent VMBR installations. The goal of the secure boot system is to provide attestation for existing boot components, such as dist master boot record, the file </a:t>
            </a:r>
            <a:r>
              <a:rPr lang="en-US" dirty="0" err="1" smtClean="0"/>
              <a:t>systems’s</a:t>
            </a:r>
            <a:r>
              <a:rPr lang="en-US" dirty="0" smtClean="0"/>
              <a:t> boot </a:t>
            </a:r>
            <a:r>
              <a:rPr lang="en-US" dirty="0" err="1" smtClean="0"/>
              <a:t>sectorand</a:t>
            </a:r>
            <a:r>
              <a:rPr lang="en-US" dirty="0" smtClean="0"/>
              <a:t> the OS’s boot loader and also to allow the legitimate updates of these components. </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A VMBR adds CPU overhead to trap and emulate privileged instructions, as well as to run any malicious services. These timing differences can be noticed by software running in the virtual machine by comparing the running time of benchmarks against wall-clock time. </a:t>
            </a:r>
          </a:p>
          <a:p>
            <a:endParaRPr lang="en-US" dirty="0"/>
          </a:p>
          <a:p>
            <a:r>
              <a:rPr lang="en-US" dirty="0" smtClean="0"/>
              <a:t>2. An approach used was a program that required the entire machines memory of disk space. VMBR was able to hide its space overhead in several ways and this method didn’t prove to be that good (paging some data to disk for memory and bad sector trick for disk). </a:t>
            </a:r>
          </a:p>
          <a:p>
            <a:endParaRPr lang="en-US" dirty="0"/>
          </a:p>
          <a:p>
            <a:r>
              <a:rPr lang="en-US" dirty="0" smtClean="0"/>
              <a:t>3. </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Hooks </a:t>
            </a:r>
            <a:r>
              <a:rPr lang="en-US" dirty="0"/>
              <a:t>are blocks of code that intercept events, function calls, or </a:t>
            </a:r>
            <a:r>
              <a:rPr lang="en-US" dirty="0" smtClean="0"/>
              <a:t>messages. Hooking is employed by </a:t>
            </a:r>
            <a:r>
              <a:rPr lang="en-US" dirty="0" err="1" smtClean="0"/>
              <a:t>rootkits</a:t>
            </a:r>
            <a:r>
              <a:rPr lang="en-US" dirty="0" smtClean="0"/>
              <a:t> to evade detection. Hooking modifies the flow of control and hides the presence of modification. </a:t>
            </a:r>
          </a:p>
          <a:p>
            <a:pPr marL="228600" indent="-228600"/>
            <a:r>
              <a:rPr lang="en-US" dirty="0"/>
              <a:t>	</a:t>
            </a:r>
            <a:r>
              <a:rPr lang="en-US" dirty="0" err="1" smtClean="0"/>
              <a:t>Hooksafe</a:t>
            </a:r>
            <a:r>
              <a:rPr lang="en-US" dirty="0" smtClean="0"/>
              <a:t> provides a hypervisor based system to protect kernel hooks from being attacked by </a:t>
            </a:r>
            <a:r>
              <a:rPr lang="en-US" dirty="0" err="1" smtClean="0"/>
              <a:t>rootkits</a:t>
            </a:r>
            <a:r>
              <a:rPr lang="en-US" dirty="0" smtClean="0"/>
              <a:t>. </a:t>
            </a:r>
            <a:r>
              <a:rPr lang="en-US" dirty="0" err="1" smtClean="0"/>
              <a:t>Hooksafe</a:t>
            </a:r>
            <a:r>
              <a:rPr lang="en-US" dirty="0" smtClean="0"/>
              <a:t> monitors the possible hooks(write access) for modifications. It provides a hook indirection layer to regulate access to hooks in kernel. </a:t>
            </a:r>
          </a:p>
          <a:p>
            <a:pPr marL="228600" indent="-228600"/>
            <a:r>
              <a:rPr lang="en-US" dirty="0" smtClean="0"/>
              <a:t>2. </a:t>
            </a:r>
            <a:r>
              <a:rPr lang="en-US" dirty="0" err="1" smtClean="0"/>
              <a:t>SecVisor</a:t>
            </a:r>
            <a:r>
              <a:rPr lang="en-US" dirty="0" smtClean="0"/>
              <a:t> </a:t>
            </a:r>
            <a:r>
              <a:rPr lang="en-US" dirty="0"/>
              <a:t>protects the integrity of code in OS kernels by preventing </a:t>
            </a:r>
            <a:r>
              <a:rPr lang="en-US" dirty="0" smtClean="0"/>
              <a:t>unauthorized </a:t>
            </a:r>
          </a:p>
          <a:p>
            <a:pPr marL="228600" indent="-228600"/>
            <a:r>
              <a:rPr lang="en-US" dirty="0"/>
              <a:t> </a:t>
            </a:r>
            <a:r>
              <a:rPr lang="en-US" dirty="0" smtClean="0"/>
              <a:t>    modifications </a:t>
            </a:r>
            <a:r>
              <a:rPr lang="en-US" dirty="0"/>
              <a:t>to the code via a user specified approval </a:t>
            </a:r>
            <a:r>
              <a:rPr lang="en-US" dirty="0" smtClean="0"/>
              <a:t>policy.</a:t>
            </a:r>
          </a:p>
          <a:p>
            <a:pPr marL="228600" indent="-228600">
              <a:buAutoNum type="arabicPeriod" startAt="3"/>
            </a:pPr>
            <a:r>
              <a:rPr lang="en-US" dirty="0" smtClean="0"/>
              <a:t>NICKLE uses VMM for restricting access to the Kernel space. NICKLE module lies in the VMM layer and enforces that the guest OS kernel cannot access the shadow memory. At runtime, any instruction executed in the shadow space must be fetched from the shadow memory, which contains authenticated instructions. </a:t>
            </a:r>
            <a:endParaRPr lang="en-US" smtClean="0"/>
          </a:p>
          <a:p>
            <a:pPr marL="228600" indent="-228600">
              <a:buAutoNum type="arabicPeriod" startAt="3"/>
            </a:pP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File access control policies protect the system utilities from being replaced by their </a:t>
            </a:r>
            <a:r>
              <a:rPr lang="en-US" sz="1200" kern="1200" dirty="0" err="1" smtClean="0">
                <a:solidFill>
                  <a:schemeClr val="tx1"/>
                </a:solidFill>
                <a:latin typeface="+mn-lt"/>
                <a:ea typeface="+mn-ea"/>
                <a:cs typeface="+mn-cs"/>
              </a:rPr>
              <a:t>trojaned</a:t>
            </a:r>
            <a:r>
              <a:rPr lang="en-US" sz="1200" kern="1200" dirty="0" smtClean="0">
                <a:solidFill>
                  <a:schemeClr val="tx1"/>
                </a:solidFill>
                <a:latin typeface="+mn-lt"/>
                <a:ea typeface="+mn-ea"/>
                <a:cs typeface="+mn-cs"/>
              </a:rPr>
              <a:t> counterparts. </a:t>
            </a:r>
          </a:p>
          <a:p>
            <a:r>
              <a:rPr lang="en-US" sz="1200" kern="1200" smtClean="0">
                <a:solidFill>
                  <a:schemeClr val="tx1"/>
                </a:solidFill>
                <a:latin typeface="+mn-lt"/>
                <a:ea typeface="+mn-ea"/>
                <a:cs typeface="+mn-cs"/>
              </a:rPr>
              <a:t>Memory access control policies protect the kernel code and data structures from being overwritten in memory.</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Paladin comprises of several components like the modified form of </a:t>
            </a:r>
            <a:r>
              <a:rPr lang="en-US" dirty="0" err="1" smtClean="0"/>
              <a:t>Vmware</a:t>
            </a:r>
            <a:r>
              <a:rPr lang="en-US" dirty="0" smtClean="0"/>
              <a:t> Workstation, Paladin App, the driver and the database. </a:t>
            </a:r>
            <a:r>
              <a:rPr lang="en-US" dirty="0" err="1" smtClean="0"/>
              <a:t>VMApp</a:t>
            </a:r>
            <a:r>
              <a:rPr lang="en-US" dirty="0" smtClean="0"/>
              <a:t> and the VMM are a part of the VMware Workstation software. </a:t>
            </a:r>
          </a:p>
          <a:p>
            <a:endParaRPr lang="en-US" dirty="0" smtClean="0"/>
          </a:p>
          <a:p>
            <a:r>
              <a:rPr lang="en-US" dirty="0" smtClean="0"/>
              <a:t>VMM forwards file and process related system calls to </a:t>
            </a:r>
            <a:r>
              <a:rPr lang="en-US" dirty="0" err="1" smtClean="0"/>
              <a:t>PaladinApp</a:t>
            </a:r>
            <a:r>
              <a:rPr lang="en-US" dirty="0" smtClean="0"/>
              <a:t>. These are used to update the dependency tree, stored in the database. If the violation of a given access control policy is intercepted by the VMM, it notifies the </a:t>
            </a:r>
            <a:r>
              <a:rPr lang="en-US" dirty="0" err="1" smtClean="0"/>
              <a:t>PaladinApp</a:t>
            </a:r>
            <a:r>
              <a:rPr lang="en-US" dirty="0" smtClean="0"/>
              <a:t>, which in turn initiates the containment procedure. </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4/21/2013</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79510822-FDAC-4AF7-B795-6E8C56E1E7AC}"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16CCD6-CAA2-4041-8C9A-E9376DD8C3A2}" type="datetimeFigureOut">
              <a:rPr lang="en-US" smtClean="0"/>
              <a:pPr/>
              <a:t>4/21/2013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4/21/2013</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16CCD6-CAA2-4041-8C9A-E9376DD8C3A2}" type="datetimeFigureOut">
              <a:rPr lang="en-US" smtClean="0"/>
              <a:pPr/>
              <a:t>4/21/2013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16CCD6-CAA2-4041-8C9A-E9376DD8C3A2}" type="datetimeFigureOut">
              <a:rPr lang="en-US" smtClean="0"/>
              <a:pPr/>
              <a:t>4/21/2013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16CCD6-CAA2-4041-8C9A-E9376DD8C3A2}" type="datetimeFigureOut">
              <a:rPr lang="en-US" smtClean="0"/>
              <a:pPr/>
              <a:t>4/21/2013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B016CCD6-CAA2-4041-8C9A-E9376DD8C3A2}" type="datetimeFigureOut">
              <a:rPr lang="en-US" smtClean="0"/>
              <a:pPr/>
              <a:t>4/21/2013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16CCD6-CAA2-4041-8C9A-E9376DD8C3A2}" type="datetimeFigureOut">
              <a:rPr lang="en-US" smtClean="0"/>
              <a:pPr/>
              <a:t>4/21/2013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10822-FDAC-4AF7-B795-6E8C56E1E7AC}"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B016CCD6-CAA2-4041-8C9A-E9376DD8C3A2}" type="datetimeFigureOut">
              <a:rPr lang="en-US" smtClean="0"/>
              <a:pPr/>
              <a:t>4/21/2013</a:t>
            </a:fld>
            <a:endParaRPr lang="en-US"/>
          </a:p>
        </p:txBody>
      </p:sp>
      <p:sp>
        <p:nvSpPr>
          <p:cNvPr id="7" name="Slide Number Placeholder 6"/>
          <p:cNvSpPr>
            <a:spLocks noGrp="1"/>
          </p:cNvSpPr>
          <p:nvPr>
            <p:ph type="sldNum" sz="quarter" idx="12"/>
          </p:nvPr>
        </p:nvSpPr>
        <p:spPr/>
        <p:txBody>
          <a:bodyPr/>
          <a:lstStyle/>
          <a:p>
            <a:fld id="{79510822-FDAC-4AF7-B795-6E8C56E1E7AC}"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B016CCD6-CAA2-4041-8C9A-E9376DD8C3A2}" type="datetimeFigureOut">
              <a:rPr lang="en-US" smtClean="0"/>
              <a:pPr/>
              <a:t>4/21/2013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79510822-FDAC-4AF7-B795-6E8C56E1E7AC}"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85000" lnSpcReduction="20000"/>
          </a:bodyPr>
          <a:lstStyle/>
          <a:p>
            <a:r>
              <a:rPr lang="en-US" dirty="0" smtClean="0"/>
              <a:t>Prashanta Gyawali, </a:t>
            </a:r>
            <a:r>
              <a:rPr lang="en-US" smtClean="0"/>
              <a:t>Michael Malkowski, </a:t>
            </a:r>
            <a:r>
              <a:rPr lang="en-US" dirty="0" smtClean="0"/>
              <a:t>and Rachel Pekarek </a:t>
            </a:r>
            <a:endParaRPr lang="en-US" dirty="0"/>
          </a:p>
        </p:txBody>
      </p:sp>
      <p:sp>
        <p:nvSpPr>
          <p:cNvPr id="2" name="Title 1"/>
          <p:cNvSpPr>
            <a:spLocks noGrp="1"/>
          </p:cNvSpPr>
          <p:nvPr>
            <p:ph type="ctrTitle"/>
          </p:nvPr>
        </p:nvSpPr>
        <p:spPr/>
        <p:txBody>
          <a:bodyPr/>
          <a:lstStyle/>
          <a:p>
            <a:r>
              <a:rPr lang="en-US" sz="3200" dirty="0" smtClean="0"/>
              <a:t>Virtual Machine Based Rootkit Detection</a:t>
            </a:r>
            <a:endParaRPr lang="en-US" sz="3200" dirty="0"/>
          </a:p>
        </p:txBody>
      </p:sp>
    </p:spTree>
    <p:extLst>
      <p:ext uri="{BB962C8B-B14F-4D97-AF65-F5344CB8AC3E}">
        <p14:creationId xmlns:p14="http://schemas.microsoft.com/office/powerpoint/2010/main" val="24620474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software below </a:t>
            </a:r>
            <a:r>
              <a:rPr lang="en-US" dirty="0" err="1" smtClean="0"/>
              <a:t>vmbr</a:t>
            </a:r>
            <a:endParaRPr lang="en-US" dirty="0"/>
          </a:p>
        </p:txBody>
      </p:sp>
      <p:sp>
        <p:nvSpPr>
          <p:cNvPr id="3" name="Content Placeholder 2"/>
          <p:cNvSpPr>
            <a:spLocks noGrp="1"/>
          </p:cNvSpPr>
          <p:nvPr>
            <p:ph idx="1"/>
          </p:nvPr>
        </p:nvSpPr>
        <p:spPr/>
        <p:txBody>
          <a:bodyPr/>
          <a:lstStyle/>
          <a:p>
            <a:r>
              <a:rPr lang="en-US" dirty="0" smtClean="0"/>
              <a:t>Can see the state of VMBR</a:t>
            </a:r>
          </a:p>
          <a:p>
            <a:r>
              <a:rPr lang="en-US" dirty="0" smtClean="0"/>
              <a:t>Read physical memory of disk and look for signatures and anomalies that indicate the presence of VMBR</a:t>
            </a:r>
          </a:p>
          <a:p>
            <a:r>
              <a:rPr lang="en-US" dirty="0" smtClean="0"/>
              <a:t>Use secure hardware</a:t>
            </a:r>
          </a:p>
          <a:p>
            <a:r>
              <a:rPr lang="en-US" dirty="0" smtClean="0"/>
              <a:t>Boot from safe medium </a:t>
            </a:r>
          </a:p>
          <a:p>
            <a:r>
              <a:rPr lang="en-US" dirty="0" smtClean="0"/>
              <a:t>Physically unplug the machine before reboot</a:t>
            </a:r>
          </a:p>
          <a:p>
            <a:r>
              <a:rPr lang="en-US" dirty="0" smtClean="0"/>
              <a:t>Use  secure VMM</a:t>
            </a:r>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software above </a:t>
            </a:r>
            <a:r>
              <a:rPr lang="en-US" dirty="0" err="1" smtClean="0"/>
              <a:t>VMBr</a:t>
            </a:r>
            <a:endParaRPr lang="en-US" dirty="0"/>
          </a:p>
        </p:txBody>
      </p:sp>
      <p:sp>
        <p:nvSpPr>
          <p:cNvPr id="3" name="Content Placeholder 2"/>
          <p:cNvSpPr>
            <a:spLocks noGrp="1"/>
          </p:cNvSpPr>
          <p:nvPr>
            <p:ph idx="1"/>
          </p:nvPr>
        </p:nvSpPr>
        <p:spPr/>
        <p:txBody>
          <a:bodyPr/>
          <a:lstStyle/>
          <a:p>
            <a:r>
              <a:rPr lang="en-US" dirty="0" smtClean="0"/>
              <a:t>Can software running above the VMBR detect its presence?????</a:t>
            </a:r>
          </a:p>
          <a:p>
            <a:r>
              <a:rPr lang="en-US" dirty="0" smtClean="0"/>
              <a:t>CPU time</a:t>
            </a:r>
          </a:p>
          <a:p>
            <a:r>
              <a:rPr lang="en-US" dirty="0" smtClean="0"/>
              <a:t>Memory and Disk space</a:t>
            </a:r>
          </a:p>
          <a:p>
            <a:r>
              <a:rPr lang="en-US" dirty="0" smtClean="0"/>
              <a:t>Variety of I/O devices </a:t>
            </a:r>
          </a:p>
          <a:p>
            <a:r>
              <a:rPr lang="en-US" dirty="0" smtClean="0"/>
              <a:t>Imperfect source of x86 processors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Detectors</a:t>
            </a:r>
            <a:endParaRPr lang="en-US" dirty="0"/>
          </a:p>
        </p:txBody>
      </p:sp>
      <p:sp>
        <p:nvSpPr>
          <p:cNvPr id="3" name="Content Placeholder 2"/>
          <p:cNvSpPr>
            <a:spLocks noGrp="1"/>
          </p:cNvSpPr>
          <p:nvPr>
            <p:ph idx="1"/>
          </p:nvPr>
        </p:nvSpPr>
        <p:spPr/>
        <p:txBody>
          <a:bodyPr/>
          <a:lstStyle/>
          <a:p>
            <a:r>
              <a:rPr lang="en-US" dirty="0" err="1" smtClean="0"/>
              <a:t>Hooksafe</a:t>
            </a:r>
            <a:endParaRPr lang="en-US" dirty="0" smtClean="0"/>
          </a:p>
          <a:p>
            <a:r>
              <a:rPr lang="en-US" dirty="0" err="1" smtClean="0"/>
              <a:t>SecVisor</a:t>
            </a:r>
            <a:endParaRPr lang="en-US" dirty="0" smtClean="0"/>
          </a:p>
          <a:p>
            <a:r>
              <a:rPr lang="en-US" dirty="0" smtClean="0"/>
              <a:t>NICKLE</a:t>
            </a:r>
          </a:p>
          <a:p>
            <a:r>
              <a:rPr lang="en-US" dirty="0" smtClean="0"/>
              <a:t>Red Pill </a:t>
            </a:r>
          </a:p>
          <a:p>
            <a:r>
              <a:rPr lang="en-US" dirty="0" smtClean="0"/>
              <a:t>Paladin</a:t>
            </a:r>
            <a:endParaRPr lang="en-US" dirty="0"/>
          </a:p>
        </p:txBody>
      </p:sp>
    </p:spTree>
    <p:extLst>
      <p:ext uri="{BB962C8B-B14F-4D97-AF65-F5344CB8AC3E}">
        <p14:creationId xmlns:p14="http://schemas.microsoft.com/office/powerpoint/2010/main" val="33271959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Paladin</a:t>
            </a:r>
            <a:endParaRPr lang="en-US" dirty="0"/>
          </a:p>
        </p:txBody>
      </p:sp>
      <p:sp>
        <p:nvSpPr>
          <p:cNvPr id="3" name="Content Placeholder 2"/>
          <p:cNvSpPr>
            <a:spLocks noGrp="1"/>
          </p:cNvSpPr>
          <p:nvPr>
            <p:ph idx="1"/>
          </p:nvPr>
        </p:nvSpPr>
        <p:spPr/>
        <p:txBody>
          <a:bodyPr/>
          <a:lstStyle/>
          <a:p>
            <a:r>
              <a:rPr lang="en-US" dirty="0" smtClean="0"/>
              <a:t>Approach</a:t>
            </a:r>
          </a:p>
          <a:p>
            <a:pPr lvl="1"/>
            <a:r>
              <a:rPr lang="en-US" dirty="0" smtClean="0"/>
              <a:t>Prevention and Detection</a:t>
            </a:r>
          </a:p>
          <a:p>
            <a:pPr lvl="1"/>
            <a:r>
              <a:rPr lang="en-US" dirty="0" smtClean="0"/>
              <a:t>Tracking </a:t>
            </a:r>
          </a:p>
          <a:p>
            <a:pPr lvl="1"/>
            <a:r>
              <a:rPr lang="en-US" dirty="0" smtClean="0"/>
              <a:t>Containment</a:t>
            </a:r>
          </a:p>
          <a:p>
            <a:pPr>
              <a:buNone/>
            </a:pPr>
            <a:r>
              <a:rPr lang="en-US" dirty="0" smtClean="0"/>
              <a:t>		</a:t>
            </a:r>
            <a:endParaRPr lang="en-US" dirty="0"/>
          </a:p>
        </p:txBody>
      </p:sp>
    </p:spTree>
    <p:extLst>
      <p:ext uri="{BB962C8B-B14F-4D97-AF65-F5344CB8AC3E}">
        <p14:creationId xmlns:p14="http://schemas.microsoft.com/office/powerpoint/2010/main" val="12470594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 and Detection</a:t>
            </a:r>
            <a:endParaRPr lang="en-US" dirty="0"/>
          </a:p>
        </p:txBody>
      </p:sp>
      <p:pic>
        <p:nvPicPr>
          <p:cNvPr id="4" name="Content Placeholder 3" descr="prevention.png"/>
          <p:cNvPicPr>
            <a:picLocks noGrp="1" noChangeAspect="1"/>
          </p:cNvPicPr>
          <p:nvPr>
            <p:ph idx="1"/>
          </p:nvPr>
        </p:nvPicPr>
        <p:blipFill>
          <a:blip r:embed="rId3" cstate="print"/>
          <a:stretch>
            <a:fillRect/>
          </a:stretch>
        </p:blipFill>
        <p:spPr>
          <a:xfrm>
            <a:off x="1828800" y="2209800"/>
            <a:ext cx="6040029" cy="300001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a:t>
            </a:r>
            <a:endParaRPr lang="en-US" dirty="0"/>
          </a:p>
        </p:txBody>
      </p:sp>
      <p:sp>
        <p:nvSpPr>
          <p:cNvPr id="3" name="Content Placeholder 2"/>
          <p:cNvSpPr>
            <a:spLocks noGrp="1"/>
          </p:cNvSpPr>
          <p:nvPr>
            <p:ph idx="1"/>
          </p:nvPr>
        </p:nvSpPr>
        <p:spPr/>
        <p:txBody>
          <a:bodyPr/>
          <a:lstStyle/>
          <a:p>
            <a:endParaRPr lang="en-US" dirty="0" smtClean="0"/>
          </a:p>
          <a:p>
            <a:pPr lvl="1"/>
            <a:r>
              <a:rPr lang="en-US" dirty="0" smtClean="0"/>
              <a:t>Keeps track of file created by different processes</a:t>
            </a:r>
          </a:p>
          <a:p>
            <a:pPr lvl="1"/>
            <a:r>
              <a:rPr lang="en-US" dirty="0" smtClean="0"/>
              <a:t>Generates a dependency tree by maintaining parent-child relationship between processes</a:t>
            </a:r>
          </a:p>
          <a:p>
            <a:pPr lvl="1"/>
            <a:r>
              <a:rPr lang="en-US" dirty="0" smtClean="0"/>
              <a:t>Dependency tree is further used by containment algorithm</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Containment</a:t>
            </a:r>
            <a:endParaRPr lang="en-US" dirty="0"/>
          </a:p>
        </p:txBody>
      </p:sp>
      <p:sp>
        <p:nvSpPr>
          <p:cNvPr id="3" name="Content Placeholder 2"/>
          <p:cNvSpPr>
            <a:spLocks noGrp="1"/>
          </p:cNvSpPr>
          <p:nvPr>
            <p:ph idx="1"/>
          </p:nvPr>
        </p:nvSpPr>
        <p:spPr/>
        <p:txBody>
          <a:bodyPr/>
          <a:lstStyle/>
          <a:p>
            <a:r>
              <a:rPr lang="en-US" dirty="0" smtClean="0"/>
              <a:t>Stop immediate damage upon violation of access control policies</a:t>
            </a:r>
          </a:p>
          <a:p>
            <a:r>
              <a:rPr lang="en-US" dirty="0" smtClean="0"/>
              <a:t>Tracks malicious processes by referring to information dependency tree</a:t>
            </a:r>
          </a:p>
          <a:p>
            <a:endParaRPr lang="en-US" dirty="0" smtClean="0"/>
          </a:p>
          <a:p>
            <a:endParaRPr lang="en-US" dirty="0"/>
          </a:p>
        </p:txBody>
      </p:sp>
      <p:pic>
        <p:nvPicPr>
          <p:cNvPr id="4" name="Picture 3" descr="tracking.png"/>
          <p:cNvPicPr>
            <a:picLocks noChangeAspect="1"/>
          </p:cNvPicPr>
          <p:nvPr/>
        </p:nvPicPr>
        <p:blipFill>
          <a:blip r:embed="rId2" cstate="print"/>
          <a:stretch>
            <a:fillRect/>
          </a:stretch>
        </p:blipFill>
        <p:spPr>
          <a:xfrm>
            <a:off x="1981200" y="3429000"/>
            <a:ext cx="5334000" cy="30861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 and Implementation (PALADIN)</a:t>
            </a:r>
            <a:endParaRPr lang="en-US" dirty="0"/>
          </a:p>
        </p:txBody>
      </p:sp>
      <p:pic>
        <p:nvPicPr>
          <p:cNvPr id="4" name="Content Placeholder 3" descr="paladin_architecture.png"/>
          <p:cNvPicPr>
            <a:picLocks noGrp="1" noChangeAspect="1"/>
          </p:cNvPicPr>
          <p:nvPr>
            <p:ph idx="1"/>
          </p:nvPr>
        </p:nvPicPr>
        <p:blipFill>
          <a:blip r:embed="rId3" cstate="print"/>
          <a:stretch>
            <a:fillRect/>
          </a:stretch>
        </p:blipFill>
        <p:spPr>
          <a:xfrm>
            <a:off x="2152312" y="2024589"/>
            <a:ext cx="4839376" cy="3829585"/>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492918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b="1" dirty="0" smtClean="0"/>
              <a:t>Rootkits</a:t>
            </a:r>
            <a:r>
              <a:rPr lang="en-US" dirty="0" smtClean="0"/>
              <a:t> </a:t>
            </a:r>
          </a:p>
          <a:p>
            <a:pPr lvl="1"/>
            <a:r>
              <a:rPr lang="en-US" dirty="0"/>
              <a:t>E</a:t>
            </a:r>
            <a:r>
              <a:rPr lang="en-US" dirty="0" smtClean="0"/>
              <a:t>nable </a:t>
            </a:r>
            <a:r>
              <a:rPr lang="en-US" dirty="0"/>
              <a:t>continued privileged access to a computer, while actively hiding its presence from administrators </a:t>
            </a:r>
            <a:endParaRPr lang="en-US" dirty="0" smtClean="0"/>
          </a:p>
          <a:p>
            <a:r>
              <a:rPr lang="en-US" b="1" dirty="0" smtClean="0"/>
              <a:t>Virtual Machine Based Rootkits (VMBRs)</a:t>
            </a:r>
          </a:p>
          <a:p>
            <a:pPr lvl="1"/>
            <a:r>
              <a:rPr lang="en-US" dirty="0" smtClean="0"/>
              <a:t>Virtual Machine Monitor (VMM) used to control target OS</a:t>
            </a:r>
          </a:p>
          <a:p>
            <a:pPr lvl="1"/>
            <a:r>
              <a:rPr lang="en-US" dirty="0" smtClean="0"/>
              <a:t>Difficult to detect from inside the target OS</a:t>
            </a:r>
            <a:endParaRPr lang="en-US" dirty="0"/>
          </a:p>
        </p:txBody>
      </p:sp>
    </p:spTree>
    <p:extLst>
      <p:ext uri="{BB962C8B-B14F-4D97-AF65-F5344CB8AC3E}">
        <p14:creationId xmlns:p14="http://schemas.microsoft.com/office/powerpoint/2010/main" val="25908451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Machines</a:t>
            </a:r>
            <a:endParaRPr lang="en-US" dirty="0"/>
          </a:p>
        </p:txBody>
      </p:sp>
      <p:sp>
        <p:nvSpPr>
          <p:cNvPr id="3" name="Content Placeholder 2"/>
          <p:cNvSpPr>
            <a:spLocks noGrp="1"/>
          </p:cNvSpPr>
          <p:nvPr>
            <p:ph idx="1"/>
          </p:nvPr>
        </p:nvSpPr>
        <p:spPr/>
        <p:txBody>
          <a:bodyPr>
            <a:normAutofit lnSpcReduction="10000"/>
          </a:bodyPr>
          <a:lstStyle/>
          <a:p>
            <a:r>
              <a:rPr lang="en-US" dirty="0" smtClean="0"/>
              <a:t>Create a completely isolated OS on one computer</a:t>
            </a:r>
          </a:p>
          <a:p>
            <a:pPr lvl="1"/>
            <a:r>
              <a:rPr lang="en-US" dirty="0" smtClean="0"/>
              <a:t>Saves time and money</a:t>
            </a:r>
          </a:p>
          <a:p>
            <a:endParaRPr lang="en-US" dirty="0" smtClean="0"/>
          </a:p>
          <a:p>
            <a:r>
              <a:rPr lang="en-US" dirty="0" smtClean="0"/>
              <a:t>Two Different Types of Virtual Machines</a:t>
            </a:r>
          </a:p>
          <a:p>
            <a:pPr lvl="1"/>
            <a:r>
              <a:rPr lang="en-US" dirty="0" smtClean="0"/>
              <a:t>Emulated (System) VMs</a:t>
            </a:r>
          </a:p>
          <a:p>
            <a:pPr lvl="2"/>
            <a:r>
              <a:rPr lang="en-US" dirty="0" smtClean="0"/>
              <a:t>Provides better separation</a:t>
            </a:r>
          </a:p>
          <a:p>
            <a:pPr lvl="2"/>
            <a:r>
              <a:rPr lang="en-US" dirty="0" smtClean="0"/>
              <a:t>Significantly slower</a:t>
            </a:r>
          </a:p>
          <a:p>
            <a:pPr lvl="1"/>
            <a:r>
              <a:rPr lang="en-US" dirty="0"/>
              <a:t>Virtualized (Process) </a:t>
            </a:r>
            <a:r>
              <a:rPr lang="en-US" dirty="0" smtClean="0"/>
              <a:t>VMs</a:t>
            </a:r>
          </a:p>
          <a:p>
            <a:pPr lvl="2"/>
            <a:r>
              <a:rPr lang="en-US" dirty="0" smtClean="0"/>
              <a:t>Uses same hardware as the Host OS</a:t>
            </a:r>
          </a:p>
          <a:p>
            <a:pPr lvl="2"/>
            <a:r>
              <a:rPr lang="en-US" dirty="0" smtClean="0"/>
              <a:t>Single process</a:t>
            </a:r>
          </a:p>
          <a:p>
            <a:pPr lvl="2"/>
            <a:r>
              <a:rPr lang="en-US" dirty="0" smtClean="0"/>
              <a:t>Faster</a:t>
            </a:r>
          </a:p>
          <a:p>
            <a:pPr lvl="2"/>
            <a:r>
              <a:rPr lang="en-US" dirty="0" smtClean="0"/>
              <a:t>Target of VMBRs</a:t>
            </a:r>
          </a:p>
        </p:txBody>
      </p:sp>
    </p:spTree>
    <p:extLst>
      <p:ext uri="{BB962C8B-B14F-4D97-AF65-F5344CB8AC3E}">
        <p14:creationId xmlns:p14="http://schemas.microsoft.com/office/powerpoint/2010/main" val="5877439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Machines Cont.</a:t>
            </a:r>
            <a:endParaRPr lang="en-US" dirty="0"/>
          </a:p>
        </p:txBody>
      </p:sp>
      <p:grpSp>
        <p:nvGrpSpPr>
          <p:cNvPr id="7" name="Group 6"/>
          <p:cNvGrpSpPr/>
          <p:nvPr/>
        </p:nvGrpSpPr>
        <p:grpSpPr>
          <a:xfrm>
            <a:off x="844554" y="2286000"/>
            <a:ext cx="7461246" cy="3871455"/>
            <a:chOff x="762000" y="2600941"/>
            <a:chExt cx="7461246" cy="3871455"/>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3200400"/>
              <a:ext cx="7461246" cy="3271996"/>
            </a:xfrm>
            <a:prstGeom prst="rect">
              <a:avLst/>
            </a:prstGeom>
          </p:spPr>
        </p:pic>
        <p:sp>
          <p:nvSpPr>
            <p:cNvPr id="5" name="TextBox 4"/>
            <p:cNvSpPr txBox="1"/>
            <p:nvPr/>
          </p:nvSpPr>
          <p:spPr>
            <a:xfrm>
              <a:off x="1524000" y="2600941"/>
              <a:ext cx="2087431" cy="584775"/>
            </a:xfrm>
            <a:prstGeom prst="rect">
              <a:avLst/>
            </a:prstGeom>
            <a:noFill/>
          </p:spPr>
          <p:txBody>
            <a:bodyPr wrap="none" rtlCol="0">
              <a:spAutoFit/>
            </a:bodyPr>
            <a:lstStyle/>
            <a:p>
              <a:r>
                <a:rPr lang="en-US" sz="3200" dirty="0" smtClean="0"/>
                <a:t>Emulated</a:t>
              </a:r>
              <a:endParaRPr lang="en-US" sz="3200" dirty="0"/>
            </a:p>
          </p:txBody>
        </p:sp>
        <p:sp>
          <p:nvSpPr>
            <p:cNvPr id="6" name="TextBox 5"/>
            <p:cNvSpPr txBox="1"/>
            <p:nvPr/>
          </p:nvSpPr>
          <p:spPr>
            <a:xfrm>
              <a:off x="5486400" y="2600941"/>
              <a:ext cx="2233304" cy="584775"/>
            </a:xfrm>
            <a:prstGeom prst="rect">
              <a:avLst/>
            </a:prstGeom>
            <a:noFill/>
          </p:spPr>
          <p:txBody>
            <a:bodyPr wrap="none" rtlCol="0">
              <a:spAutoFit/>
            </a:bodyPr>
            <a:lstStyle/>
            <a:p>
              <a:r>
                <a:rPr lang="en-US" sz="3200" dirty="0" smtClean="0"/>
                <a:t>Virtualized</a:t>
              </a:r>
              <a:endParaRPr lang="en-US" dirty="0" smtClean="0"/>
            </a:p>
          </p:txBody>
        </p:sp>
      </p:grpSp>
    </p:spTree>
    <p:extLst>
      <p:ext uri="{BB962C8B-B14F-4D97-AF65-F5344CB8AC3E}">
        <p14:creationId xmlns:p14="http://schemas.microsoft.com/office/powerpoint/2010/main" val="194774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normAutofit/>
          </a:bodyPr>
          <a:lstStyle/>
          <a:p>
            <a:pPr lvl="0"/>
            <a:r>
              <a:rPr lang="en-US" dirty="0"/>
              <a:t>Obtain root privileges/access to kernel mode </a:t>
            </a:r>
            <a:endParaRPr lang="en-US" sz="2000" dirty="0"/>
          </a:p>
          <a:p>
            <a:pPr lvl="0"/>
            <a:r>
              <a:rPr lang="en-US" dirty="0"/>
              <a:t>Install virtual machine rootkit on disk</a:t>
            </a:r>
            <a:endParaRPr lang="en-US" sz="2000" dirty="0"/>
          </a:p>
          <a:p>
            <a:pPr lvl="0"/>
            <a:r>
              <a:rPr lang="en-US" dirty="0"/>
              <a:t>Modify system boot records to ensure rootkit runs before the target OS</a:t>
            </a:r>
            <a:endParaRPr lang="en-US" sz="2000" dirty="0"/>
          </a:p>
          <a:p>
            <a:pPr lvl="1"/>
            <a:r>
              <a:rPr lang="en-US" dirty="0" smtClean="0"/>
              <a:t>Done during </a:t>
            </a:r>
            <a:r>
              <a:rPr lang="en-US" dirty="0"/>
              <a:t>final stages of </a:t>
            </a:r>
            <a:r>
              <a:rPr lang="en-US" dirty="0" smtClean="0"/>
              <a:t>shutdown so modifications won’t be detected by anti-malware applications</a:t>
            </a:r>
            <a:endParaRPr lang="en-US" sz="1800" dirty="0" smtClean="0"/>
          </a:p>
          <a:p>
            <a:pPr lvl="0"/>
            <a:r>
              <a:rPr lang="en-US" dirty="0" smtClean="0"/>
              <a:t>Target </a:t>
            </a:r>
            <a:r>
              <a:rPr lang="en-US" dirty="0"/>
              <a:t>system’s disk space </a:t>
            </a:r>
            <a:r>
              <a:rPr lang="en-US" dirty="0" smtClean="0"/>
              <a:t>contained </a:t>
            </a:r>
            <a:r>
              <a:rPr lang="en-US" dirty="0"/>
              <a:t>i</a:t>
            </a:r>
            <a:r>
              <a:rPr lang="en-US" dirty="0" smtClean="0"/>
              <a:t>n </a:t>
            </a:r>
            <a:r>
              <a:rPr lang="en-US" dirty="0"/>
              <a:t>virtual disk, VMM translates address to equivalent location on physical </a:t>
            </a:r>
            <a:r>
              <a:rPr lang="en-US" dirty="0" smtClean="0"/>
              <a:t>disk</a:t>
            </a:r>
          </a:p>
          <a:p>
            <a:pPr lvl="1"/>
            <a:r>
              <a:rPr lang="en-US" dirty="0" smtClean="0"/>
              <a:t>Target </a:t>
            </a:r>
            <a:r>
              <a:rPr lang="en-US" dirty="0"/>
              <a:t>System no longer has access to physical </a:t>
            </a:r>
            <a:r>
              <a:rPr lang="en-US" dirty="0" smtClean="0"/>
              <a:t>disk</a:t>
            </a:r>
          </a:p>
          <a:p>
            <a:pPr lvl="1"/>
            <a:r>
              <a:rPr lang="en-US" dirty="0"/>
              <a:t>R</a:t>
            </a:r>
            <a:r>
              <a:rPr lang="en-US" dirty="0" smtClean="0"/>
              <a:t>ootkit </a:t>
            </a:r>
            <a:r>
              <a:rPr lang="en-US" dirty="0"/>
              <a:t>has control of the system</a:t>
            </a:r>
            <a:endParaRPr lang="en-US" sz="1600" dirty="0"/>
          </a:p>
        </p:txBody>
      </p:sp>
    </p:spTree>
    <p:extLst>
      <p:ext uri="{BB962C8B-B14F-4D97-AF65-F5344CB8AC3E}">
        <p14:creationId xmlns:p14="http://schemas.microsoft.com/office/powerpoint/2010/main" val="23466536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of Attack</a:t>
            </a:r>
            <a:endParaRPr lang="en-US" dirty="0"/>
          </a:p>
        </p:txBody>
      </p:sp>
      <p:sp>
        <p:nvSpPr>
          <p:cNvPr id="3" name="Content Placeholder 2"/>
          <p:cNvSpPr>
            <a:spLocks noGrp="1"/>
          </p:cNvSpPr>
          <p:nvPr>
            <p:ph idx="1"/>
          </p:nvPr>
        </p:nvSpPr>
        <p:spPr/>
        <p:txBody>
          <a:bodyPr>
            <a:normAutofit/>
          </a:bodyPr>
          <a:lstStyle/>
          <a:p>
            <a:pPr lvl="0"/>
            <a:r>
              <a:rPr lang="en-US" dirty="0"/>
              <a:t>No interaction with target system</a:t>
            </a:r>
            <a:endParaRPr lang="en-US" sz="2000" dirty="0"/>
          </a:p>
          <a:p>
            <a:pPr lvl="1"/>
            <a:r>
              <a:rPr lang="en-US" dirty="0" smtClean="0"/>
              <a:t>Spam </a:t>
            </a:r>
            <a:r>
              <a:rPr lang="en-US" dirty="0"/>
              <a:t>relays, denial of service zombies, phishing web </a:t>
            </a:r>
            <a:r>
              <a:rPr lang="en-US" dirty="0" smtClean="0"/>
              <a:t>servers, etc.</a:t>
            </a:r>
            <a:endParaRPr lang="en-US" sz="1800" dirty="0"/>
          </a:p>
          <a:p>
            <a:pPr lvl="0"/>
            <a:r>
              <a:rPr lang="en-US" dirty="0"/>
              <a:t>Target system </a:t>
            </a:r>
            <a:r>
              <a:rPr lang="en-US" dirty="0" smtClean="0"/>
              <a:t>observers</a:t>
            </a:r>
          </a:p>
          <a:p>
            <a:pPr lvl="1"/>
            <a:r>
              <a:rPr lang="en-US" dirty="0" smtClean="0"/>
              <a:t>Logging </a:t>
            </a:r>
            <a:r>
              <a:rPr lang="en-US" dirty="0"/>
              <a:t>of hardware-level data via modification of VMM’s device emulation software</a:t>
            </a:r>
            <a:endParaRPr lang="en-US" sz="1400" dirty="0"/>
          </a:p>
          <a:p>
            <a:pPr lvl="1"/>
            <a:r>
              <a:rPr lang="en-US" dirty="0"/>
              <a:t>Virtual machine introspection</a:t>
            </a:r>
            <a:endParaRPr lang="en-US" sz="1800" dirty="0"/>
          </a:p>
          <a:p>
            <a:pPr lvl="0"/>
            <a:r>
              <a:rPr lang="en-US" dirty="0"/>
              <a:t>Target system modifiers</a:t>
            </a:r>
            <a:endParaRPr lang="en-US" sz="2000" dirty="0"/>
          </a:p>
          <a:p>
            <a:pPr lvl="1"/>
            <a:r>
              <a:rPr lang="en-US" dirty="0" smtClean="0"/>
              <a:t>Modifying </a:t>
            </a:r>
            <a:r>
              <a:rPr lang="en-US" dirty="0"/>
              <a:t>network communication, e-mails, </a:t>
            </a:r>
            <a:r>
              <a:rPr lang="en-US" dirty="0" smtClean="0"/>
              <a:t>target applications, etc.</a:t>
            </a:r>
            <a:endParaRPr lang="en-US" sz="1800" dirty="0"/>
          </a:p>
          <a:p>
            <a:pPr lvl="1"/>
            <a:r>
              <a:rPr lang="en-US" dirty="0"/>
              <a:t>Virtual machine introspection</a:t>
            </a:r>
            <a:endParaRPr lang="en-US" sz="1800" dirty="0"/>
          </a:p>
        </p:txBody>
      </p:sp>
    </p:spTree>
    <p:extLst>
      <p:ext uri="{BB962C8B-B14F-4D97-AF65-F5344CB8AC3E}">
        <p14:creationId xmlns:p14="http://schemas.microsoft.com/office/powerpoint/2010/main" val="26874415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VMBR Maintains </a:t>
            </a:r>
            <a:r>
              <a:rPr lang="en-US" dirty="0"/>
              <a:t>Control</a:t>
            </a:r>
          </a:p>
        </p:txBody>
      </p:sp>
      <p:sp>
        <p:nvSpPr>
          <p:cNvPr id="3" name="Text Placeholder 2"/>
          <p:cNvSpPr>
            <a:spLocks noGrp="1"/>
          </p:cNvSpPr>
          <p:nvPr>
            <p:ph type="body" idx="1"/>
          </p:nvPr>
        </p:nvSpPr>
        <p:spPr/>
        <p:txBody>
          <a:bodyPr/>
          <a:lstStyle/>
          <a:p>
            <a:r>
              <a:rPr lang="en-US" dirty="0" smtClean="0"/>
              <a:t>Control</a:t>
            </a:r>
            <a:endParaRPr lang="en-US" dirty="0"/>
          </a:p>
        </p:txBody>
      </p:sp>
      <p:sp>
        <p:nvSpPr>
          <p:cNvPr id="4" name="Content Placeholder 3"/>
          <p:cNvSpPr>
            <a:spLocks noGrp="1"/>
          </p:cNvSpPr>
          <p:nvPr>
            <p:ph sz="half" idx="2"/>
          </p:nvPr>
        </p:nvSpPr>
        <p:spPr/>
        <p:txBody>
          <a:bodyPr>
            <a:normAutofit/>
          </a:bodyPr>
          <a:lstStyle/>
          <a:p>
            <a:r>
              <a:rPr lang="en-US" dirty="0" smtClean="0"/>
              <a:t>Restarting only the virtual hardware</a:t>
            </a:r>
          </a:p>
          <a:p>
            <a:pPr lvl="1"/>
            <a:r>
              <a:rPr lang="en-US" dirty="0" smtClean="0"/>
              <a:t>Prevents physical hardware from restarting</a:t>
            </a:r>
          </a:p>
          <a:p>
            <a:r>
              <a:rPr lang="en-US" dirty="0" smtClean="0"/>
              <a:t>Emulating system shutdowns</a:t>
            </a:r>
          </a:p>
          <a:p>
            <a:pPr lvl="1"/>
            <a:r>
              <a:rPr lang="en-US" dirty="0" smtClean="0"/>
              <a:t>Low-power state</a:t>
            </a:r>
          </a:p>
          <a:p>
            <a:pPr lvl="1"/>
            <a:r>
              <a:rPr lang="en-US" dirty="0" smtClean="0"/>
              <a:t>VMBR lives inside the contents of RAM</a:t>
            </a:r>
          </a:p>
          <a:p>
            <a:endParaRPr lang="en-US" dirty="0"/>
          </a:p>
        </p:txBody>
      </p:sp>
      <p:sp>
        <p:nvSpPr>
          <p:cNvPr id="5" name="Text Placeholder 4"/>
          <p:cNvSpPr>
            <a:spLocks noGrp="1"/>
          </p:cNvSpPr>
          <p:nvPr>
            <p:ph type="body" sz="quarter" idx="3"/>
          </p:nvPr>
        </p:nvSpPr>
        <p:spPr/>
        <p:txBody>
          <a:bodyPr/>
          <a:lstStyle/>
          <a:p>
            <a:r>
              <a:rPr lang="en-US" dirty="0" smtClean="0"/>
              <a:t>Stealth</a:t>
            </a:r>
            <a:endParaRPr lang="en-US" dirty="0"/>
          </a:p>
        </p:txBody>
      </p:sp>
      <p:sp>
        <p:nvSpPr>
          <p:cNvPr id="6" name="Content Placeholder 5"/>
          <p:cNvSpPr>
            <a:spLocks noGrp="1"/>
          </p:cNvSpPr>
          <p:nvPr>
            <p:ph sz="quarter" idx="4"/>
          </p:nvPr>
        </p:nvSpPr>
        <p:spPr/>
        <p:txBody>
          <a:bodyPr/>
          <a:lstStyle/>
          <a:p>
            <a:r>
              <a:rPr lang="en-US" dirty="0" smtClean="0"/>
              <a:t>Manipulate antivirus code</a:t>
            </a:r>
          </a:p>
          <a:p>
            <a:pPr lvl="1"/>
            <a:r>
              <a:rPr lang="en-US" dirty="0" smtClean="0"/>
              <a:t>Deems antivirus completely useless</a:t>
            </a:r>
          </a:p>
          <a:p>
            <a:r>
              <a:rPr lang="en-US" dirty="0" smtClean="0"/>
              <a:t>Running behind the scenes</a:t>
            </a:r>
          </a:p>
          <a:p>
            <a:pPr lvl="1"/>
            <a:r>
              <a:rPr lang="en-US" dirty="0" smtClean="0"/>
              <a:t>Running undetected by the humans and OS alike</a:t>
            </a:r>
            <a:endParaRPr lang="en-US" dirty="0"/>
          </a:p>
        </p:txBody>
      </p:sp>
    </p:spTree>
    <p:extLst>
      <p:ext uri="{BB962C8B-B14F-4D97-AF65-F5344CB8AC3E}">
        <p14:creationId xmlns:p14="http://schemas.microsoft.com/office/powerpoint/2010/main" val="12493728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Rootkits</a:t>
            </a:r>
            <a:endParaRPr lang="en-US" dirty="0"/>
          </a:p>
        </p:txBody>
      </p:sp>
      <p:sp>
        <p:nvSpPr>
          <p:cNvPr id="3" name="Content Placeholder 2"/>
          <p:cNvSpPr>
            <a:spLocks noGrp="1"/>
          </p:cNvSpPr>
          <p:nvPr>
            <p:ph idx="1"/>
          </p:nvPr>
        </p:nvSpPr>
        <p:spPr/>
        <p:txBody>
          <a:bodyPr/>
          <a:lstStyle/>
          <a:p>
            <a:r>
              <a:rPr lang="en-US" dirty="0" smtClean="0"/>
              <a:t>Mike</a:t>
            </a:r>
          </a:p>
          <a:p>
            <a:r>
              <a:rPr lang="en-US" dirty="0" err="1" smtClean="0"/>
              <a:t>SubVirt</a:t>
            </a:r>
            <a:endParaRPr lang="en-US" dirty="0" smtClean="0"/>
          </a:p>
          <a:p>
            <a:r>
              <a:rPr lang="en-US" dirty="0" err="1" smtClean="0"/>
              <a:t>BluePill</a:t>
            </a:r>
            <a:endParaRPr lang="en-US" dirty="0"/>
          </a:p>
        </p:txBody>
      </p:sp>
    </p:spTree>
    <p:extLst>
      <p:ext uri="{BB962C8B-B14F-4D97-AF65-F5344CB8AC3E}">
        <p14:creationId xmlns:p14="http://schemas.microsoft.com/office/powerpoint/2010/main" val="2405789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Defense</a:t>
            </a:r>
            <a:endParaRPr lang="en-US" dirty="0"/>
          </a:p>
        </p:txBody>
      </p:sp>
      <p:sp>
        <p:nvSpPr>
          <p:cNvPr id="3" name="Content Placeholder 2"/>
          <p:cNvSpPr>
            <a:spLocks noGrp="1"/>
          </p:cNvSpPr>
          <p:nvPr>
            <p:ph idx="1"/>
          </p:nvPr>
        </p:nvSpPr>
        <p:spPr/>
        <p:txBody>
          <a:bodyPr/>
          <a:lstStyle/>
          <a:p>
            <a:r>
              <a:rPr lang="en-US" dirty="0" smtClean="0"/>
              <a:t>Two Ways:</a:t>
            </a:r>
          </a:p>
          <a:p>
            <a:endParaRPr lang="en-US" dirty="0" smtClean="0"/>
          </a:p>
          <a:p>
            <a:pPr lvl="1"/>
            <a:r>
              <a:rPr lang="en-US" dirty="0" smtClean="0"/>
              <a:t>Security software below the VMBR</a:t>
            </a:r>
          </a:p>
          <a:p>
            <a:pPr lvl="1"/>
            <a:r>
              <a:rPr lang="en-US" dirty="0" smtClean="0"/>
              <a:t>Security  software above the VMBR</a:t>
            </a:r>
          </a:p>
          <a:p>
            <a:pPr lvl="1"/>
            <a:endParaRPr lang="en-US" dirty="0"/>
          </a:p>
        </p:txBody>
      </p:sp>
    </p:spTree>
    <p:extLst>
      <p:ext uri="{BB962C8B-B14F-4D97-AF65-F5344CB8AC3E}">
        <p14:creationId xmlns:p14="http://schemas.microsoft.com/office/powerpoint/2010/main" val="193578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607</TotalTime>
  <Words>954</Words>
  <Application>Microsoft Office PowerPoint</Application>
  <PresentationFormat>On-screen Show (4:3)</PresentationFormat>
  <Paragraphs>132</Paragraphs>
  <Slides>18</Slides>
  <Notes>9</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Apothecary</vt:lpstr>
      <vt:lpstr>Virtual Machine Based Rootkit Detection</vt:lpstr>
      <vt:lpstr>Introduction</vt:lpstr>
      <vt:lpstr>Virtual Machines</vt:lpstr>
      <vt:lpstr>Virtual Machines Cont.</vt:lpstr>
      <vt:lpstr>Installation</vt:lpstr>
      <vt:lpstr>Forms of Attack</vt:lpstr>
      <vt:lpstr>How VMBR Maintains Control</vt:lpstr>
      <vt:lpstr>Existing Rootkits</vt:lpstr>
      <vt:lpstr>Methods of Defense</vt:lpstr>
      <vt:lpstr>Security software below vmbr</vt:lpstr>
      <vt:lpstr>Security software above VMBr</vt:lpstr>
      <vt:lpstr>Existing Detectors</vt:lpstr>
      <vt:lpstr>Paladin</vt:lpstr>
      <vt:lpstr>Prevention and Detection</vt:lpstr>
      <vt:lpstr>TRACKING</vt:lpstr>
      <vt:lpstr>Containment</vt:lpstr>
      <vt:lpstr>Design and Implementation (PALADIN)</vt:lpstr>
      <vt:lpstr>Conclusion/Questions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Machine Based Rootkit Detection</dc:title>
  <dc:creator>Pekarek, Rachel H.</dc:creator>
  <cp:lastModifiedBy>Malkowski, Michael J.</cp:lastModifiedBy>
  <cp:revision>50</cp:revision>
  <dcterms:created xsi:type="dcterms:W3CDTF">2013-04-19T20:57:18Z</dcterms:created>
  <dcterms:modified xsi:type="dcterms:W3CDTF">2013-04-21T19:32:55Z</dcterms:modified>
</cp:coreProperties>
</file>