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3" r:id="rId4"/>
    <p:sldId id="274" r:id="rId5"/>
    <p:sldId id="259" r:id="rId6"/>
    <p:sldId id="276" r:id="rId7"/>
    <p:sldId id="262" r:id="rId8"/>
    <p:sldId id="275" r:id="rId9"/>
    <p:sldId id="264" r:id="rId10"/>
    <p:sldId id="261" r:id="rId11"/>
    <p:sldId id="267" r:id="rId12"/>
    <p:sldId id="268" r:id="rId13"/>
    <p:sldId id="263" r:id="rId14"/>
    <p:sldId id="265" r:id="rId15"/>
    <p:sldId id="270" r:id="rId16"/>
    <p:sldId id="269" r:id="rId17"/>
    <p:sldId id="271" r:id="rId18"/>
    <p:sldId id="272"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57647" autoAdjust="0"/>
  </p:normalViewPr>
  <p:slideViewPr>
    <p:cSldViewPr>
      <p:cViewPr varScale="1">
        <p:scale>
          <a:sx n="43" d="100"/>
          <a:sy n="43" d="100"/>
        </p:scale>
        <p:origin x="-1950"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Rootkits</a:t>
            </a:r>
            <a:r>
              <a:rPr lang="en-US" dirty="0" smtClean="0"/>
              <a:t> </a:t>
            </a:r>
          </a:p>
          <a:p>
            <a:pPr lvl="1"/>
            <a:r>
              <a:rPr lang="en-US" dirty="0" smtClean="0"/>
              <a:t>Enable continued privileged access to a computer, while actively hiding its presence from 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 because</a:t>
            </a:r>
            <a:r>
              <a:rPr lang="en-US" baseline="0" dirty="0" smtClean="0"/>
              <a:t> the target OS can’t see outside of the VMM</a:t>
            </a:r>
            <a:endParaRPr lang="en-US" dirty="0" smtClean="0"/>
          </a:p>
          <a:p>
            <a:pPr lvl="1"/>
            <a:r>
              <a:rPr lang="en-US" dirty="0" smtClean="0"/>
              <a:t>First proof-of-concept VMBR was introduced in 2006</a:t>
            </a:r>
            <a:r>
              <a:rPr lang="en-US" baseline="0" dirty="0" smtClean="0"/>
              <a:t> by Microsoft and the University of Michigan</a:t>
            </a:r>
            <a:endParaRPr lang="en-US" dirty="0" smtClean="0"/>
          </a:p>
          <a:p>
            <a:pPr lvl="1"/>
            <a:r>
              <a:rPr lang="en-US" dirty="0" smtClean="0"/>
              <a:t>There aren’t very many known VMBRs and only a</a:t>
            </a:r>
            <a:r>
              <a:rPr lang="en-US" baseline="0" dirty="0" smtClean="0"/>
              <a:t> few more detectors that can provide defense against them</a:t>
            </a:r>
          </a:p>
          <a:p>
            <a:pPr lvl="1"/>
            <a:r>
              <a:rPr lang="en-US" baseline="0" dirty="0" smtClean="0"/>
              <a:t>	- We are going to talk about a few of these in this presentation, but first Mike will go over a little about Virtual Machines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a:t>
            </a:fld>
            <a:endParaRPr lang="en-US"/>
          </a:p>
        </p:txBody>
      </p:sp>
    </p:spTree>
    <p:extLst>
      <p:ext uri="{BB962C8B-B14F-4D97-AF65-F5344CB8AC3E}">
        <p14:creationId xmlns:p14="http://schemas.microsoft.com/office/powerpoint/2010/main" val="30985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3</a:t>
            </a:fld>
            <a:endParaRPr lang="en-US"/>
          </a:p>
        </p:txBody>
      </p:sp>
    </p:spTree>
    <p:extLst>
      <p:ext uri="{BB962C8B-B14F-4D97-AF65-F5344CB8AC3E}">
        <p14:creationId xmlns:p14="http://schemas.microsoft.com/office/powerpoint/2010/main" val="8752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p:txBody>
      </p:sp>
      <p:sp>
        <p:nvSpPr>
          <p:cNvPr id="4" name="Slide Number Placeholder 3"/>
          <p:cNvSpPr>
            <a:spLocks noGrp="1"/>
          </p:cNvSpPr>
          <p:nvPr>
            <p:ph type="sldNum" sz="quarter" idx="10"/>
          </p:nvPr>
        </p:nvSpPr>
        <p:spPr/>
        <p:txBody>
          <a:bodyPr/>
          <a:lstStyle/>
          <a:p>
            <a:fld id="{FC4DA58B-212D-4CB1-A82C-2E2734039AFF}" type="slidenum">
              <a:rPr lang="en-US" smtClean="0"/>
              <a:t>4</a:t>
            </a:fld>
            <a:endParaRPr lang="en-US"/>
          </a:p>
        </p:txBody>
      </p:sp>
    </p:spTree>
    <p:extLst>
      <p:ext uri="{BB962C8B-B14F-4D97-AF65-F5344CB8AC3E}">
        <p14:creationId xmlns:p14="http://schemas.microsoft.com/office/powerpoint/2010/main" val="30041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Obtain root privileges: via </a:t>
            </a:r>
            <a:r>
              <a:rPr lang="en-US" sz="1200" kern="1200" dirty="0" smtClean="0">
                <a:solidFill>
                  <a:schemeClr val="tx1"/>
                </a:solidFill>
                <a:effectLst/>
                <a:latin typeface="+mn-lt"/>
                <a:ea typeface="+mn-ea"/>
                <a:cs typeface="+mn-cs"/>
              </a:rPr>
              <a:t>exploit a remote vulnerability, boot from a bad CD-ROM/DVD, malicious software installed with root privileges. </a:t>
            </a:r>
          </a:p>
          <a:p>
            <a:r>
              <a:rPr lang="en-US" sz="1200" kern="1200" dirty="0" smtClean="0">
                <a:solidFill>
                  <a:schemeClr val="tx1"/>
                </a:solidFill>
                <a:effectLst/>
                <a:latin typeface="+mn-lt"/>
                <a:ea typeface="+mn-ea"/>
                <a:cs typeface="+mn-cs"/>
              </a:rPr>
              <a:t>	Corrupt vendors could also sell this kind of information or exploit it themselves after selling the hardware to customers. </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Install via root privileges</a:t>
            </a:r>
          </a:p>
          <a:p>
            <a:r>
              <a:rPr lang="en-US" sz="1200" kern="1200" baseline="0" dirty="0" smtClean="0">
                <a:solidFill>
                  <a:schemeClr val="tx1"/>
                </a:solidFill>
                <a:effectLst/>
                <a:latin typeface="+mn-lt"/>
                <a:ea typeface="+mn-ea"/>
                <a:cs typeface="+mn-cs"/>
              </a:rPr>
              <a:t>3. Modify boot records in final stages of shutdown</a:t>
            </a:r>
          </a:p>
          <a:p>
            <a:r>
              <a:rPr lang="en-US" sz="1200" kern="1200" baseline="0" dirty="0" smtClean="0">
                <a:solidFill>
                  <a:schemeClr val="tx1"/>
                </a:solidFill>
                <a:effectLst/>
                <a:latin typeface="+mn-lt"/>
                <a:ea typeface="+mn-ea"/>
                <a:cs typeface="+mn-cs"/>
              </a:rPr>
              <a:t>	This is done here because anti-malware applications will have already been shut down and the VMBR can bypass those protections</a:t>
            </a:r>
          </a:p>
          <a:p>
            <a:r>
              <a:rPr lang="en-US" sz="1200" kern="1200" baseline="0" dirty="0" smtClean="0">
                <a:solidFill>
                  <a:schemeClr val="tx1"/>
                </a:solidFill>
                <a:effectLst/>
                <a:latin typeface="+mn-lt"/>
                <a:ea typeface="+mn-ea"/>
                <a:cs typeface="+mn-cs"/>
              </a:rPr>
              <a:t>4. Target System hoisted into VMM</a:t>
            </a:r>
          </a:p>
          <a:p>
            <a:r>
              <a:rPr lang="en-US" sz="1200" kern="1200" baseline="0" dirty="0" smtClean="0">
                <a:solidFill>
                  <a:schemeClr val="tx1"/>
                </a:solidFill>
                <a:effectLst/>
                <a:latin typeface="+mn-lt"/>
                <a:ea typeface="+mn-ea"/>
                <a:cs typeface="+mn-cs"/>
              </a:rPr>
              <a:t>	The VMBR puts the Target systems disk space in a virtual disk and translates the addresses to the actual physical disk at runtime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Rootkit has control of the system</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5</a:t>
            </a:fld>
            <a:endParaRPr lang="en-US"/>
          </a:p>
        </p:txBody>
      </p:sp>
    </p:spTree>
    <p:extLst>
      <p:ext uri="{BB962C8B-B14F-4D97-AF65-F5344CB8AC3E}">
        <p14:creationId xmlns:p14="http://schemas.microsoft.com/office/powerpoint/2010/main" val="275708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there was no VM</a:t>
            </a:r>
            <a:r>
              <a:rPr lang="en-US" baseline="0" dirty="0" smtClean="0"/>
              <a:t> present before the installation. You can see how the VMM layer is installed directly on top of the hardware and the target OS is hoisted above it. This way the malicious services on the left are invisible to the target OS.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6</a:t>
            </a:fld>
            <a:endParaRPr lang="en-US"/>
          </a:p>
        </p:txBody>
      </p:sp>
    </p:spTree>
    <p:extLst>
      <p:ext uri="{BB962C8B-B14F-4D97-AF65-F5344CB8AC3E}">
        <p14:creationId xmlns:p14="http://schemas.microsoft.com/office/powerpoint/2010/main" val="365942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rootkit could technically be</a:t>
            </a:r>
            <a:r>
              <a:rPr lang="en-US" baseline="0" dirty="0" smtClean="0"/>
              <a:t> installed and do/cause no harm, but it is typically bundled with some sort of malware.</a:t>
            </a:r>
          </a:p>
          <a:p>
            <a:endParaRPr lang="en-US" baseline="0" dirty="0" smtClean="0"/>
          </a:p>
          <a:p>
            <a:r>
              <a:rPr lang="en-US" baseline="0" dirty="0" smtClean="0"/>
              <a:t>There are three forms of attack:</a:t>
            </a:r>
          </a:p>
          <a:p>
            <a:pPr marL="228600" indent="-228600">
              <a:buAutoNum type="arabicPeriod"/>
            </a:pPr>
            <a:r>
              <a:rPr lang="en-US" baseline="0" dirty="0" smtClean="0"/>
              <a:t>No interaction with the target system</a:t>
            </a:r>
          </a:p>
          <a:p>
            <a:pPr marL="628650" lvl="1" indent="-171450">
              <a:buFontTx/>
              <a:buChar char="-"/>
            </a:pPr>
            <a:r>
              <a:rPr lang="en-US" baseline="0" dirty="0" smtClean="0"/>
              <a:t>In this case the malicious services are carried out on a separate OS and ideally the target OS sees nothing</a:t>
            </a:r>
          </a:p>
          <a:p>
            <a:pPr marL="228600" lvl="0" indent="-228600">
              <a:buFontTx/>
              <a:buAutoNum type="arabicPeriod" startAt="2"/>
            </a:pPr>
            <a:r>
              <a:rPr lang="en-US" baseline="0" dirty="0" smtClean="0"/>
              <a:t>Target system observers </a:t>
            </a:r>
          </a:p>
          <a:p>
            <a:pPr marL="457200" lvl="1" indent="0">
              <a:buFontTx/>
              <a:buNone/>
            </a:pPr>
            <a:r>
              <a:rPr lang="en-US" baseline="0" dirty="0" smtClean="0"/>
              <a:t>-  Logging of hardware-level data</a:t>
            </a:r>
          </a:p>
          <a:p>
            <a:pPr marL="628650" lvl="1" indent="-171450">
              <a:buFontTx/>
              <a:buChar char="-"/>
            </a:pPr>
            <a:r>
              <a:rPr lang="en-US" baseline="0" dirty="0" smtClean="0"/>
              <a:t>Introspection: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techniques that enable VM service to understand and modify states and events within a guest</a:t>
            </a:r>
            <a:endParaRPr lang="en-US" baseline="0" dirty="0" smtClean="0"/>
          </a:p>
          <a:p>
            <a:pPr marL="1085850" lvl="2" indent="-171450">
              <a:buFontTx/>
              <a:buChar char="-"/>
            </a:pPr>
            <a:r>
              <a:rPr lang="en-US" baseline="0" dirty="0" smtClean="0"/>
              <a:t>Normally used to increase security for VM users by closely monitoring the VM. But </a:t>
            </a:r>
            <a:r>
              <a:rPr lang="en-US" sz="1200" kern="1200" baseline="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alicious services can use it to reconstruct the data and abstractions from the target system when a VMBR is in control</a:t>
            </a:r>
            <a:endParaRPr lang="en-US" baseline="0" dirty="0" smtClean="0"/>
          </a:p>
          <a:p>
            <a:pPr marL="228600" lvl="0" indent="-228600">
              <a:buFontTx/>
              <a:buAutoNum type="arabicPeriod" startAt="2"/>
            </a:pPr>
            <a:r>
              <a:rPr lang="en-US" baseline="0" dirty="0" smtClean="0"/>
              <a:t>Target system modifiers</a:t>
            </a:r>
          </a:p>
          <a:p>
            <a:pPr marL="628650" lvl="1" indent="-171450">
              <a:buFontTx/>
              <a:buChar char="-"/>
            </a:pPr>
            <a:r>
              <a:rPr lang="en-US" baseline="0" dirty="0" smtClean="0"/>
              <a:t>Network communication, tampering with emails etc.</a:t>
            </a:r>
          </a:p>
          <a:p>
            <a:pPr marL="628650" lvl="1" indent="-171450">
              <a:buFontTx/>
              <a:buChar char="-"/>
            </a:pPr>
            <a:r>
              <a:rPr lang="en-US" baseline="0" dirty="0" smtClean="0"/>
              <a:t>Introspection can also be used to modify the guest OS</a:t>
            </a:r>
          </a:p>
        </p:txBody>
      </p:sp>
      <p:sp>
        <p:nvSpPr>
          <p:cNvPr id="4" name="Slide Number Placeholder 3"/>
          <p:cNvSpPr>
            <a:spLocks noGrp="1"/>
          </p:cNvSpPr>
          <p:nvPr>
            <p:ph type="sldNum" sz="quarter" idx="10"/>
          </p:nvPr>
        </p:nvSpPr>
        <p:spPr/>
        <p:txBody>
          <a:bodyPr/>
          <a:lstStyle/>
          <a:p>
            <a:fld id="{72141A60-0A97-4B4C-A98B-2EDC5A7E8FE4}" type="slidenum">
              <a:rPr lang="en-US" smtClean="0"/>
              <a:pPr/>
              <a:t>7</a:t>
            </a:fld>
            <a:endParaRPr lang="en-US"/>
          </a:p>
        </p:txBody>
      </p:sp>
    </p:spTree>
    <p:extLst>
      <p:ext uri="{BB962C8B-B14F-4D97-AF65-F5344CB8AC3E}">
        <p14:creationId xmlns:p14="http://schemas.microsoft.com/office/powerpoint/2010/main" val="115307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8</a:t>
            </a:fld>
            <a:endParaRPr lang="en-US"/>
          </a:p>
        </p:txBody>
      </p:sp>
    </p:spTree>
    <p:extLst>
      <p:ext uri="{BB962C8B-B14F-4D97-AF65-F5344CB8AC3E}">
        <p14:creationId xmlns:p14="http://schemas.microsoft.com/office/powerpoint/2010/main" val="2266588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extLst>
      <p:ext uri="{BB962C8B-B14F-4D97-AF65-F5344CB8AC3E}">
        <p14:creationId xmlns:p14="http://schemas.microsoft.com/office/powerpoint/2010/main" val="259842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4/22/2013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4/22/2013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4/22/2013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endParaRPr lang="en-US" dirty="0" smtClean="0"/>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val="19357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Use secure hardware</a:t>
            </a:r>
          </a:p>
          <a:p>
            <a:r>
              <a:rPr lang="en-US" dirty="0" smtClean="0"/>
              <a:t>Boot from safe medium </a:t>
            </a:r>
          </a:p>
          <a:p>
            <a:r>
              <a:rPr lang="en-US" dirty="0" smtClean="0"/>
              <a:t>Physically unplug the machine before reboot</a:t>
            </a:r>
          </a:p>
          <a:p>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r>
              <a:rPr lang="en-US" dirty="0" smtClean="0"/>
              <a:t>CPU time</a:t>
            </a:r>
          </a:p>
          <a:p>
            <a:r>
              <a:rPr lang="en-US" dirty="0" smtClean="0"/>
              <a:t>Memory and Disk space</a:t>
            </a:r>
          </a:p>
          <a:p>
            <a:r>
              <a:rPr lang="en-US" dirty="0" smtClean="0"/>
              <a:t>Variety of I/O devices </a:t>
            </a:r>
          </a:p>
          <a:p>
            <a:r>
              <a:rPr lang="en-US" dirty="0" smtClean="0"/>
              <a:t>Imperfect source of x86 processors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lstStyle/>
          <a:p>
            <a:r>
              <a:rPr lang="en-US" dirty="0" err="1" smtClean="0"/>
              <a:t>Hooksafe</a:t>
            </a:r>
            <a:endParaRPr lang="en-US" dirty="0" smtClean="0"/>
          </a:p>
          <a:p>
            <a:r>
              <a:rPr lang="en-US" dirty="0" err="1" smtClean="0"/>
              <a:t>SecVisor</a:t>
            </a:r>
            <a:endParaRPr lang="en-US" dirty="0" smtClean="0"/>
          </a:p>
          <a:p>
            <a:r>
              <a:rPr lang="en-US" dirty="0" smtClean="0"/>
              <a:t>NICKLE</a:t>
            </a:r>
          </a:p>
          <a:p>
            <a:r>
              <a:rPr lang="en-US" dirty="0" smtClean="0"/>
              <a:t>Red Pill </a:t>
            </a:r>
          </a:p>
          <a:p>
            <a:r>
              <a:rPr lang="en-US" dirty="0" smtClean="0"/>
              <a:t>Paladin</a:t>
            </a:r>
            <a:endParaRPr lang="en-US" dirty="0"/>
          </a:p>
        </p:txBody>
      </p:sp>
    </p:spTree>
    <p:extLst>
      <p:ext uri="{BB962C8B-B14F-4D97-AF65-F5344CB8AC3E}">
        <p14:creationId xmlns:p14="http://schemas.microsoft.com/office/powerpoint/2010/main" val="3327195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val="1247059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pic>
        <p:nvPicPr>
          <p:cNvPr id="4" name="Content Placeholder 3" descr="prevention.png"/>
          <p:cNvPicPr>
            <a:picLocks noGrp="1" noChangeAspect="1"/>
          </p:cNvPicPr>
          <p:nvPr>
            <p:ph idx="1"/>
          </p:nvPr>
        </p:nvPicPr>
        <p:blipFill>
          <a:blip r:embed="rId3" cstate="print"/>
          <a:stretch>
            <a:fillRect/>
          </a:stretch>
        </p:blipFill>
        <p:spPr>
          <a:xfrm>
            <a:off x="1828800" y="2209800"/>
            <a:ext cx="6040029" cy="30000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9291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endParaRPr lang="en-US" dirty="0" smtClean="0"/>
          </a:p>
          <a:p>
            <a:pPr lvl="1"/>
            <a:r>
              <a:rPr lang="en-US" dirty="0" smtClean="0"/>
              <a:t>Enable </a:t>
            </a:r>
            <a:r>
              <a:rPr lang="en-US" dirty="0"/>
              <a:t>continued privileged access to a computer, while actively hiding its presence from </a:t>
            </a:r>
            <a:r>
              <a:rPr lang="en-US" dirty="0" smtClean="0"/>
              <a:t>administrators</a:t>
            </a:r>
          </a:p>
          <a:p>
            <a:pPr lvl="1"/>
            <a:r>
              <a:rPr lang="en-US" dirty="0" smtClean="0"/>
              <a:t>Have been around for over 20 years</a:t>
            </a:r>
            <a:endParaRPr lang="en-US" dirty="0" smtClean="0"/>
          </a:p>
          <a:p>
            <a:pPr lvl="1"/>
            <a:r>
              <a:rPr lang="en-US" dirty="0" smtClean="0"/>
              <a:t>Many rootkits and detectors/methods of prevention </a:t>
            </a:r>
            <a:endParaRPr lang="en-US" dirty="0" smtClean="0"/>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a:t>
            </a:r>
            <a:r>
              <a:rPr lang="en-US" dirty="0" smtClean="0"/>
              <a:t>OS</a:t>
            </a:r>
          </a:p>
          <a:p>
            <a:pPr lvl="1"/>
            <a:r>
              <a:rPr lang="en-US" dirty="0" smtClean="0"/>
              <a:t>First proof-of-concept VMBR was introduced in 2006</a:t>
            </a:r>
          </a:p>
          <a:p>
            <a:pPr lvl="1"/>
            <a:r>
              <a:rPr lang="en-US" dirty="0" smtClean="0"/>
              <a:t>Few known VMBRs and VMBR detectors</a:t>
            </a:r>
            <a:endParaRPr lang="en-US" dirty="0"/>
          </a:p>
        </p:txBody>
      </p:sp>
    </p:spTree>
    <p:extLst>
      <p:ext uri="{BB962C8B-B14F-4D97-AF65-F5344CB8AC3E}">
        <p14:creationId xmlns:p14="http://schemas.microsoft.com/office/powerpoint/2010/main" val="2590845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endParaRPr lang="en-US" dirty="0" smtClean="0"/>
          </a:p>
          <a:p>
            <a:r>
              <a:rPr lang="en-US" dirty="0" smtClean="0"/>
              <a:t>Two Different Types of Virtual Machines</a:t>
            </a:r>
          </a:p>
          <a:p>
            <a:pPr lvl="1"/>
            <a:r>
              <a:rPr lang="en-US" dirty="0" smtClean="0"/>
              <a:t>Emulated (System) VMs</a:t>
            </a:r>
          </a:p>
          <a:p>
            <a:pPr lvl="2"/>
            <a:r>
              <a:rPr lang="en-US" dirty="0" smtClean="0"/>
              <a:t>Provides better separation</a:t>
            </a:r>
          </a:p>
          <a:p>
            <a:pPr lvl="2"/>
            <a:r>
              <a:rPr lang="en-US" dirty="0" smtClean="0"/>
              <a:t>Significantly slower</a:t>
            </a:r>
          </a:p>
          <a:p>
            <a:pPr lvl="1"/>
            <a:r>
              <a:rPr lang="en-US" dirty="0"/>
              <a:t>Virtualized (Process) </a:t>
            </a:r>
            <a:r>
              <a:rPr lang="en-US" dirty="0" smtClean="0"/>
              <a:t>VMs</a:t>
            </a:r>
          </a:p>
          <a:p>
            <a:pPr lvl="2"/>
            <a:r>
              <a:rPr lang="en-US" dirty="0" smtClean="0"/>
              <a:t>Uses same hardware as the Host OS</a:t>
            </a:r>
          </a:p>
          <a:p>
            <a:pPr lvl="2"/>
            <a:r>
              <a:rPr lang="en-US" dirty="0" smtClean="0"/>
              <a:t>Single process</a:t>
            </a:r>
          </a:p>
          <a:p>
            <a:pPr lvl="2"/>
            <a:r>
              <a:rPr lang="en-US" dirty="0" smtClean="0"/>
              <a:t>Faster</a:t>
            </a:r>
          </a:p>
          <a:p>
            <a:pPr lvl="2"/>
            <a:r>
              <a:rPr lang="en-US" dirty="0" smtClean="0"/>
              <a:t>Target of VMBRs</a:t>
            </a:r>
          </a:p>
        </p:txBody>
      </p:sp>
    </p:spTree>
    <p:extLst>
      <p:ext uri="{BB962C8B-B14F-4D97-AF65-F5344CB8AC3E}">
        <p14:creationId xmlns:p14="http://schemas.microsoft.com/office/powerpoint/2010/main"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7" name="Group 6"/>
          <p:cNvGrpSpPr/>
          <p:nvPr/>
        </p:nvGrpSpPr>
        <p:grpSpPr>
          <a:xfrm>
            <a:off x="844554" y="2286000"/>
            <a:ext cx="7461246" cy="3871455"/>
            <a:chOff x="762000" y="2600941"/>
            <a:chExt cx="7461246" cy="387145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200400"/>
              <a:ext cx="7461246" cy="3271996"/>
            </a:xfrm>
            <a:prstGeom prst="rect">
              <a:avLst/>
            </a:prstGeom>
          </p:spPr>
        </p:pic>
        <p:sp>
          <p:nvSpPr>
            <p:cNvPr id="5" name="TextBox 4"/>
            <p:cNvSpPr txBox="1"/>
            <p:nvPr/>
          </p:nvSpPr>
          <p:spPr>
            <a:xfrm>
              <a:off x="1524000" y="2600941"/>
              <a:ext cx="2087431" cy="584775"/>
            </a:xfrm>
            <a:prstGeom prst="rect">
              <a:avLst/>
            </a:prstGeom>
            <a:noFill/>
          </p:spPr>
          <p:txBody>
            <a:bodyPr wrap="none" rtlCol="0">
              <a:spAutoFit/>
            </a:bodyPr>
            <a:lstStyle/>
            <a:p>
              <a:r>
                <a:rPr lang="en-US" sz="3200" dirty="0" smtClean="0"/>
                <a:t>Emulated</a:t>
              </a:r>
              <a:endParaRPr lang="en-US" sz="3200" dirty="0"/>
            </a:p>
          </p:txBody>
        </p:sp>
        <p:sp>
          <p:nvSpPr>
            <p:cNvPr id="6" name="TextBox 5"/>
            <p:cNvSpPr txBox="1"/>
            <p:nvPr/>
          </p:nvSpPr>
          <p:spPr>
            <a:xfrm>
              <a:off x="5486400" y="2600941"/>
              <a:ext cx="2233304" cy="584775"/>
            </a:xfrm>
            <a:prstGeom prst="rect">
              <a:avLst/>
            </a:prstGeom>
            <a:noFill/>
          </p:spPr>
          <p:txBody>
            <a:bodyPr wrap="none" rtlCol="0">
              <a:spAutoFit/>
            </a:bodyPr>
            <a:lstStyle/>
            <a:p>
              <a:r>
                <a:rPr lang="en-US" sz="3200" dirty="0" smtClean="0"/>
                <a:t>Virtualized</a:t>
              </a:r>
              <a:endParaRPr lang="en-US" dirty="0" smtClean="0"/>
            </a:p>
          </p:txBody>
        </p:sp>
      </p:grpSp>
    </p:spTree>
    <p:extLst>
      <p:ext uri="{BB962C8B-B14F-4D97-AF65-F5344CB8AC3E}">
        <p14:creationId xmlns:p14="http://schemas.microsoft.com/office/powerpoint/2010/main"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a:t>
            </a:r>
            <a:r>
              <a:rPr lang="en-US" dirty="0" smtClean="0"/>
              <a:t>disk</a:t>
            </a:r>
          </a:p>
          <a:p>
            <a:pPr lvl="1"/>
            <a:r>
              <a:rPr lang="en-US" dirty="0" smtClean="0"/>
              <a:t>VMM </a:t>
            </a:r>
            <a:r>
              <a:rPr lang="en-US" dirty="0"/>
              <a:t>translates address to equivalent location on </a:t>
            </a:r>
            <a:r>
              <a:rPr lang="en-US" dirty="0" smtClean="0"/>
              <a:t>phys. </a:t>
            </a:r>
            <a:r>
              <a:rPr lang="en-US" dirty="0" smtClean="0"/>
              <a:t>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val="2346653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Cont.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88" y="1855724"/>
            <a:ext cx="8556812" cy="4621276"/>
          </a:xfrm>
          <a:prstGeom prst="rect">
            <a:avLst/>
          </a:prstGeom>
        </p:spPr>
      </p:pic>
    </p:spTree>
    <p:extLst>
      <p:ext uri="{BB962C8B-B14F-4D97-AF65-F5344CB8AC3E}">
        <p14:creationId xmlns:p14="http://schemas.microsoft.com/office/powerpoint/2010/main" val="319916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val="2687441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lives inside the contents of RAM</a:t>
            </a:r>
          </a:p>
          <a:p>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p14="http://schemas.microsoft.com/office/powerpoint/2010/main" val="1249372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lstStyle/>
          <a:p>
            <a:r>
              <a:rPr lang="en-US" dirty="0" smtClean="0"/>
              <a:t>Two experimental VMBRs</a:t>
            </a:r>
            <a:endParaRPr lang="en-US" dirty="0"/>
          </a:p>
          <a:p>
            <a:pPr lvl="1"/>
            <a:r>
              <a:rPr lang="en-US" dirty="0" err="1" smtClean="0"/>
              <a:t>SubVirt</a:t>
            </a:r>
            <a:endParaRPr lang="en-US" dirty="0" smtClean="0"/>
          </a:p>
          <a:p>
            <a:pPr lvl="2"/>
            <a:r>
              <a:rPr lang="en-US" dirty="0" smtClean="0"/>
              <a:t>Created by Microsoft researches at University of Michigan</a:t>
            </a:r>
          </a:p>
          <a:p>
            <a:pPr lvl="2"/>
            <a:r>
              <a:rPr lang="en-US" dirty="0" smtClean="0"/>
              <a:t>Adds another layer in between Host OS and Guest OS (VMM)</a:t>
            </a:r>
          </a:p>
          <a:p>
            <a:pPr lvl="2"/>
            <a:r>
              <a:rPr lang="en-US" dirty="0" smtClean="0"/>
              <a:t>Targets x86 systems</a:t>
            </a:r>
          </a:p>
          <a:p>
            <a:pPr lvl="1"/>
            <a:r>
              <a:rPr lang="en-US" dirty="0" err="1" smtClean="0"/>
              <a:t>BluePill</a:t>
            </a:r>
            <a:endParaRPr lang="en-US" dirty="0" smtClean="0"/>
          </a:p>
          <a:p>
            <a:pPr lvl="2"/>
            <a:r>
              <a:rPr lang="en-US" dirty="0" smtClean="0"/>
              <a:t>Created by a Polish security </a:t>
            </a:r>
            <a:r>
              <a:rPr lang="en-US" dirty="0"/>
              <a:t>r</a:t>
            </a:r>
            <a:r>
              <a:rPr lang="en-US" dirty="0" smtClean="0"/>
              <a:t>esearcher Joanna </a:t>
            </a:r>
            <a:r>
              <a:rPr lang="en-US" dirty="0" err="1" smtClean="0"/>
              <a:t>Rutkowska</a:t>
            </a:r>
            <a:endParaRPr lang="en-US" dirty="0" smtClean="0"/>
          </a:p>
          <a:p>
            <a:pPr lvl="2"/>
            <a:r>
              <a:rPr lang="en-US" dirty="0" smtClean="0"/>
              <a:t>Code publicly known</a:t>
            </a:r>
          </a:p>
          <a:p>
            <a:pPr lvl="2"/>
            <a:r>
              <a:rPr lang="en-US" dirty="0" smtClean="0"/>
              <a:t>Exploits AMD64 SVM (Secure Virtual Machine) extensions</a:t>
            </a:r>
          </a:p>
          <a:p>
            <a:pPr lvl="2"/>
            <a:r>
              <a:rPr lang="en-US" dirty="0" smtClean="0"/>
              <a:t>Installs itself on the fly</a:t>
            </a:r>
          </a:p>
          <a:p>
            <a:pPr lvl="2"/>
            <a:r>
              <a:rPr lang="en-US" dirty="0" smtClean="0"/>
              <a:t>Does not survive system reboot</a:t>
            </a:r>
          </a:p>
          <a:p>
            <a:pPr lvl="3"/>
            <a:r>
              <a:rPr lang="en-US" dirty="0" smtClean="0"/>
              <a:t>Still effective because servers are rarely restarted anyways</a:t>
            </a:r>
          </a:p>
        </p:txBody>
      </p:sp>
    </p:spTree>
    <p:extLst>
      <p:ext uri="{BB962C8B-B14F-4D97-AF65-F5344CB8AC3E}">
        <p14:creationId xmlns:p14="http://schemas.microsoft.com/office/powerpoint/2010/main" val="2405789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699</TotalTime>
  <Words>1361</Words>
  <Application>Microsoft Office PowerPoint</Application>
  <PresentationFormat>On-screen Show (4:3)</PresentationFormat>
  <Paragraphs>185</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Apothecary</vt:lpstr>
      <vt:lpstr>Virtual Machine Based Rootkit Detection</vt:lpstr>
      <vt:lpstr>Introduction</vt:lpstr>
      <vt:lpstr>Virtual Machines</vt:lpstr>
      <vt:lpstr>Virtual Machines Cont.</vt:lpstr>
      <vt:lpstr>Installation</vt:lpstr>
      <vt:lpstr>Installation Cont.</vt:lpstr>
      <vt:lpstr>Forms of Attack</vt:lpstr>
      <vt:lpstr>How VMBR Maintains Control</vt:lpstr>
      <vt:lpstr>Existing Rootkits</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Conclusion/Questions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Pekarek, Rachel H.</cp:lastModifiedBy>
  <cp:revision>72</cp:revision>
  <dcterms:created xsi:type="dcterms:W3CDTF">2013-04-19T20:57:18Z</dcterms:created>
  <dcterms:modified xsi:type="dcterms:W3CDTF">2013-04-22T21:47:16Z</dcterms:modified>
</cp:coreProperties>
</file>