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3" r:id="rId4"/>
    <p:sldId id="274" r:id="rId5"/>
    <p:sldId id="278" r:id="rId6"/>
    <p:sldId id="277" r:id="rId7"/>
    <p:sldId id="279" r:id="rId8"/>
    <p:sldId id="259" r:id="rId9"/>
    <p:sldId id="276" r:id="rId10"/>
    <p:sldId id="275" r:id="rId11"/>
    <p:sldId id="261" r:id="rId12"/>
    <p:sldId id="267" r:id="rId13"/>
    <p:sldId id="268" r:id="rId14"/>
    <p:sldId id="263" r:id="rId15"/>
    <p:sldId id="265" r:id="rId16"/>
    <p:sldId id="270" r:id="rId17"/>
    <p:sldId id="269" r:id="rId18"/>
    <p:sldId id="271" r:id="rId19"/>
    <p:sldId id="272" r:id="rId20"/>
    <p:sldId id="280"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67105" autoAdjust="0"/>
  </p:normalViewPr>
  <p:slideViewPr>
    <p:cSldViewPr>
      <p:cViewPr varScale="1">
        <p:scale>
          <a:sx n="78" d="100"/>
          <a:sy n="78" d="100"/>
        </p:scale>
        <p:origin x="-1944" y="-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p14="http://schemas.microsoft.com/office/powerpoint/2010/main" xmlns=""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disk’s master boot record, the file system’s boot sector and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 VMBR can simplify the task of emulating all devices by choosing to </a:t>
            </a:r>
            <a:r>
              <a:rPr lang="en-US" dirty="0" err="1" smtClean="0"/>
              <a:t>virtualize</a:t>
            </a:r>
            <a:r>
              <a:rPr lang="en-US" dirty="0" smtClean="0"/>
              <a:t> only those devices that are required to protect its state(</a:t>
            </a:r>
            <a:r>
              <a:rPr lang="en-US" dirty="0" err="1" smtClean="0"/>
              <a:t>eg</a:t>
            </a:r>
            <a:r>
              <a:rPr lang="en-US" dirty="0" smtClean="0"/>
              <a:t> the boot disk) or to carry out malicious activity(</a:t>
            </a:r>
            <a:r>
              <a:rPr lang="en-US" dirty="0" err="1" smtClean="0"/>
              <a:t>eg</a:t>
            </a:r>
            <a:r>
              <a:rPr lang="en-US" dirty="0" smtClean="0"/>
              <a:t>. Network card). The VMBR allows the target OS to access remaining devices directly.  But on x86 processor target OS can directly access all physical memory using DMA. This can expose the state of the </a:t>
            </a:r>
            <a:r>
              <a:rPr lang="en-US" dirty="0" err="1" smtClean="0"/>
              <a:t>rootkit</a:t>
            </a:r>
            <a:r>
              <a:rPr lang="en-US" dirty="0" smtClean="0"/>
              <a:t>.</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p>
          <a:p>
            <a:pPr marL="228600" marR="0" indent="-228600" algn="l" defTabSz="914400" rtl="0" eaLnBrk="1" fontAlgn="auto" latinLnBrk="0" hangingPunct="1">
              <a:lnSpc>
                <a:spcPct val="100000"/>
              </a:lnSpc>
              <a:spcBef>
                <a:spcPts val="0"/>
              </a:spcBef>
              <a:spcAft>
                <a:spcPts val="0"/>
              </a:spcAft>
              <a:buClrTx/>
              <a:buSzTx/>
              <a:buFontTx/>
              <a:buAutoNum type="arabicPeriod" startAt="3"/>
              <a:tabLst/>
              <a:defRPr/>
            </a:pPr>
            <a:r>
              <a:rPr lang="en-US" dirty="0" smtClean="0"/>
              <a:t>The </a:t>
            </a:r>
            <a:r>
              <a:rPr lang="en-US" dirty="0" err="1" smtClean="0"/>
              <a:t>redpill</a:t>
            </a:r>
            <a:r>
              <a:rPr lang="en-US" dirty="0" smtClean="0"/>
              <a:t> virtual-machine detection technique detects the presence of VMM by using the </a:t>
            </a:r>
            <a:r>
              <a:rPr lang="en-US" dirty="0" err="1" smtClean="0"/>
              <a:t>sidt</a:t>
            </a:r>
            <a:r>
              <a:rPr lang="en-US" dirty="0" smtClean="0"/>
              <a:t> </a:t>
            </a:r>
            <a:r>
              <a:rPr lang="en-US" dirty="0" err="1" smtClean="0"/>
              <a:t>insturction</a:t>
            </a:r>
            <a:r>
              <a:rPr lang="en-US" dirty="0" smtClean="0"/>
              <a:t>. The </a:t>
            </a:r>
            <a:r>
              <a:rPr lang="en-US" dirty="0" err="1" smtClean="0"/>
              <a:t>sidt</a:t>
            </a:r>
            <a:r>
              <a:rPr lang="en-US" dirty="0" smtClean="0"/>
              <a:t> instruction reads the address of the processors interrupt descriptor table. This address is different for an operating system directly above hardware than for an operating system running above a VMM. Thus user-mode code can execute the </a:t>
            </a:r>
            <a:r>
              <a:rPr lang="en-US" dirty="0" err="1" smtClean="0"/>
              <a:t>sidt</a:t>
            </a:r>
            <a:r>
              <a:rPr lang="en-US" dirty="0" smtClean="0"/>
              <a:t> instruction to detect the presence of a VMM. </a:t>
            </a:r>
          </a:p>
          <a:p>
            <a:pPr marL="228600" indent="-228600">
              <a:buAutoNum type="arabicPeriod" startAt="3"/>
            </a:pPr>
            <a:endParaRPr lang="en-US" dirty="0"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protoype</a:t>
            </a:r>
            <a:r>
              <a:rPr lang="en-US" dirty="0" smtClean="0"/>
              <a:t> was developed</a:t>
            </a:r>
            <a:r>
              <a:rPr lang="en-US" baseline="0" dirty="0" smtClean="0"/>
              <a:t> for </a:t>
            </a:r>
            <a:r>
              <a:rPr lang="en-US" baseline="0" dirty="0" err="1" smtClean="0"/>
              <a:t>Vmware</a:t>
            </a:r>
            <a:r>
              <a:rPr lang="en-US" baseline="0" dirty="0" smtClean="0"/>
              <a:t> Workstation. The host machine and virtual machine were running 2.4 </a:t>
            </a:r>
            <a:r>
              <a:rPr lang="en-US" baseline="0" dirty="0" err="1" smtClean="0"/>
              <a:t>linux</a:t>
            </a:r>
            <a:r>
              <a:rPr lang="en-US" baseline="0" dirty="0" smtClean="0"/>
              <a:t> kernel. Paladin was tested against 27 different </a:t>
            </a:r>
            <a:r>
              <a:rPr lang="en-US" baseline="0" dirty="0" err="1" smtClean="0"/>
              <a:t>rootkits</a:t>
            </a:r>
            <a:r>
              <a:rPr lang="en-US" baseline="0" dirty="0" smtClean="0"/>
              <a:t>. It was successfully able to detect </a:t>
            </a:r>
            <a:r>
              <a:rPr lang="en-US" baseline="0" smtClean="0"/>
              <a:t>and contain all of them.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21</a:t>
            </a:fld>
            <a:endParaRPr lang="en-US"/>
          </a:p>
        </p:txBody>
      </p:sp>
    </p:spTree>
    <p:extLst>
      <p:ext uri="{BB962C8B-B14F-4D97-AF65-F5344CB8AC3E}">
        <p14:creationId xmlns:p14="http://schemas.microsoft.com/office/powerpoint/2010/main" xmlns="" val="208959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Rootkits</a:t>
            </a:r>
            <a:r>
              <a:rPr lang="en-US" dirty="0" smtClean="0"/>
              <a:t> </a:t>
            </a:r>
          </a:p>
          <a:p>
            <a:pPr lvl="1"/>
            <a:r>
              <a:rPr lang="en-US" dirty="0" smtClean="0"/>
              <a:t>Enable continued privileged access to a computer, while actively hiding its presence from 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 because</a:t>
            </a:r>
            <a:r>
              <a:rPr lang="en-US" baseline="0" dirty="0" smtClean="0"/>
              <a:t> the target OS can’t see outside of the VMM</a:t>
            </a:r>
            <a:endParaRPr lang="en-US" dirty="0" smtClean="0"/>
          </a:p>
          <a:p>
            <a:pPr lvl="1"/>
            <a:r>
              <a:rPr lang="en-US" dirty="0" smtClean="0"/>
              <a:t>First proof-of-concept VMBR was introduced in 2006</a:t>
            </a:r>
            <a:r>
              <a:rPr lang="en-US" baseline="0" dirty="0" smtClean="0"/>
              <a:t> by Microsoft and the University of Michigan</a:t>
            </a:r>
            <a:endParaRPr lang="en-US" dirty="0" smtClean="0"/>
          </a:p>
          <a:p>
            <a:pPr lvl="1"/>
            <a:r>
              <a:rPr lang="en-US" dirty="0" smtClean="0"/>
              <a:t>There aren’t very many known VMBRs and only a</a:t>
            </a:r>
            <a:r>
              <a:rPr lang="en-US" baseline="0" dirty="0" smtClean="0"/>
              <a:t> few more detectors that can provide defense against them</a:t>
            </a:r>
          </a:p>
          <a:p>
            <a:pPr lvl="1"/>
            <a:r>
              <a:rPr lang="en-US" baseline="0" dirty="0" smtClean="0"/>
              <a:t>	- We are going to talk about a few of these in this presentation, but first Mike will go over a little about Virtual Machines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a:t>
            </a:fld>
            <a:endParaRPr lang="en-US"/>
          </a:p>
        </p:txBody>
      </p:sp>
    </p:spTree>
    <p:extLst>
      <p:ext uri="{BB962C8B-B14F-4D97-AF65-F5344CB8AC3E}">
        <p14:creationId xmlns:p14="http://schemas.microsoft.com/office/powerpoint/2010/main" xmlns="" val="309858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sz="1200" kern="1200" dirty="0" smtClean="0">
                <a:solidFill>
                  <a:schemeClr val="tx1"/>
                </a:solidFill>
                <a:effectLst/>
                <a:latin typeface="+mn-lt"/>
                <a:ea typeface="+mn-ea"/>
                <a:cs typeface="+mn-cs"/>
              </a:rPr>
              <a:t>A</a:t>
            </a:r>
            <a:r>
              <a:rPr lang="x-none" sz="1200" kern="1200" smtClean="0">
                <a:solidFill>
                  <a:schemeClr val="tx1"/>
                </a:solidFill>
                <a:effectLst/>
                <a:latin typeface="+mn-lt"/>
                <a:ea typeface="+mn-ea"/>
                <a:cs typeface="+mn-cs"/>
              </a:rPr>
              <a:t> virtual machine </a:t>
            </a:r>
            <a:r>
              <a:rPr lang="en-US" sz="1200" kern="1200" dirty="0" smtClean="0">
                <a:solidFill>
                  <a:schemeClr val="tx1"/>
                </a:solidFill>
                <a:effectLst/>
                <a:latin typeface="+mn-lt"/>
                <a:ea typeface="+mn-ea"/>
                <a:cs typeface="+mn-cs"/>
              </a:rPr>
              <a:t>(VM) </a:t>
            </a:r>
            <a:r>
              <a:rPr lang="x-none" sz="1200" kern="1200" smtClean="0">
                <a:solidFill>
                  <a:schemeClr val="tx1"/>
                </a:solidFill>
                <a:effectLst/>
                <a:latin typeface="+mn-lt"/>
                <a:ea typeface="+mn-ea"/>
                <a:cs typeface="+mn-cs"/>
              </a:rPr>
              <a:t>creates a completely isolated operating system on one computer that will execute programs just like a physical computer. </a:t>
            </a:r>
            <a:r>
              <a:rPr lang="en-US" sz="1200" kern="1200" dirty="0" smtClean="0">
                <a:solidFill>
                  <a:schemeClr val="tx1"/>
                </a:solidFill>
                <a:effectLst/>
                <a:latin typeface="+mn-lt"/>
                <a:ea typeface="+mn-ea"/>
                <a:cs typeface="+mn-cs"/>
              </a:rPr>
              <a:t>Virtual machines were designed to satisfy the want and need to have multiple operating systems on one computer. This technology provided savings in not only money, but also time as well.</a:t>
            </a:r>
          </a:p>
          <a:p>
            <a:r>
              <a:rPr lang="en-US" sz="1200" kern="1200" dirty="0" smtClean="0">
                <a:solidFill>
                  <a:schemeClr val="tx1"/>
                </a:solidFill>
                <a:effectLst/>
                <a:latin typeface="+mn-lt"/>
                <a:ea typeface="+mn-ea"/>
                <a:cs typeface="+mn-cs"/>
              </a:rPr>
              <a:t>VMs can be categorized into two different types: emulated VMs and virtualized VMs. The following section will compare and contrast the two different types of virtual machines.</a:t>
            </a:r>
          </a:p>
          <a:p>
            <a:endParaRPr lang="en-US" sz="1200" kern="1200" dirty="0" smtClean="0">
              <a:solidFill>
                <a:schemeClr val="tx1"/>
              </a:solidFill>
              <a:effectLst/>
              <a:latin typeface="+mn-lt"/>
              <a:ea typeface="+mn-ea"/>
              <a:cs typeface="+mn-cs"/>
            </a:endParaRPr>
          </a:p>
          <a:p>
            <a:pPr lvl="1" fontAlgn="base"/>
            <a:r>
              <a:rPr lang="en-US" sz="1200" b="1" i="1" u="none" strike="noStrike" kern="1200" dirty="0" smtClean="0">
                <a:solidFill>
                  <a:schemeClr val="tx1"/>
                </a:solidFill>
                <a:effectLst/>
                <a:latin typeface="+mn-lt"/>
                <a:ea typeface="+mn-ea"/>
                <a:cs typeface="+mn-cs"/>
              </a:rPr>
              <a:t>Emulated VMs</a:t>
            </a:r>
            <a:endParaRPr lang="en-US" sz="1200" kern="1200" dirty="0" smtClean="0">
              <a:solidFill>
                <a:schemeClr val="tx1"/>
              </a:solidFill>
              <a:effectLst/>
              <a:latin typeface="+mn-lt"/>
              <a:ea typeface="+mn-ea"/>
              <a:cs typeface="+mn-cs"/>
            </a:endParaRPr>
          </a:p>
          <a:p>
            <a:pPr lvl="1" fontAlgn="base"/>
            <a:r>
              <a:rPr lang="en-US" dirty="0" smtClean="0">
                <a:effectLst/>
              </a:rPr>
              <a:t>An emulated VM, also known as a system virtual machine, is the second of the two types of VMs. This type of VM provides a better separation between the guest OS and the host OS, which allows for multiple </a:t>
            </a:r>
            <a:r>
              <a:rPr lang="en-US" dirty="0" err="1" smtClean="0">
                <a:effectLst/>
              </a:rPr>
              <a:t>OSes</a:t>
            </a:r>
            <a:r>
              <a:rPr lang="en-US" dirty="0" smtClean="0">
                <a:effectLst/>
              </a:rPr>
              <a:t> to coexist on the same host computer. This separation provides a layer of indirection and translation that allows for the host to provide a type of chipset. Although this layer of indirection helps separate the VM from the hardware of the host, it is significantly slower than a virtualized VM. </a:t>
            </a:r>
          </a:p>
          <a:p>
            <a:pPr lvl="1" fontAlgn="base"/>
            <a:endParaRPr lang="en-US" sz="1000" b="1" i="1" u="none" strike="noStrike" kern="1200" dirty="0" smtClean="0">
              <a:solidFill>
                <a:schemeClr val="tx1"/>
              </a:solidFill>
              <a:effectLst/>
              <a:latin typeface="+mn-lt"/>
              <a:ea typeface="+mn-ea"/>
              <a:cs typeface="+mn-cs"/>
            </a:endParaRPr>
          </a:p>
          <a:p>
            <a:pPr lvl="1" fontAlgn="base"/>
            <a:r>
              <a:rPr lang="en-US" sz="1000" b="1" i="1" u="none" strike="noStrike" kern="1200" dirty="0" smtClean="0">
                <a:solidFill>
                  <a:schemeClr val="tx1"/>
                </a:solidFill>
                <a:effectLst/>
                <a:latin typeface="+mn-lt"/>
                <a:ea typeface="+mn-ea"/>
                <a:cs typeface="+mn-cs"/>
              </a:rPr>
              <a:t>Virtualized VMs</a:t>
            </a:r>
          </a:p>
          <a:p>
            <a:pPr lvl="1"/>
            <a:r>
              <a:rPr lang="en-US" sz="1200" kern="1200" dirty="0" smtClean="0">
                <a:solidFill>
                  <a:schemeClr val="tx1"/>
                </a:solidFill>
                <a:effectLst/>
                <a:latin typeface="+mn-lt"/>
                <a:ea typeface="+mn-ea"/>
                <a:cs typeface="+mn-cs"/>
              </a:rPr>
              <a:t>A virtualized VM, also known as a process virtual machine, is the faster of the two VMs. This is mainly due to the fact that the virtualized VM uses the same hardware as the host computer. There is one catch. The virtual machine’s hardware requirements must match the host’s provided set of chips.</a:t>
            </a:r>
          </a:p>
          <a:p>
            <a:pPr lvl="1"/>
            <a:r>
              <a:rPr lang="en-US" sz="1200" kern="1200" dirty="0" smtClean="0">
                <a:solidFill>
                  <a:schemeClr val="tx1"/>
                </a:solidFill>
                <a:effectLst/>
                <a:latin typeface="+mn-lt"/>
                <a:ea typeface="+mn-ea"/>
                <a:cs typeface="+mn-cs"/>
              </a:rPr>
              <a:t>A virtualized VM is installed as an application on the host computer that only supports a single process. Just like any other program, the process is created on start up and destroyed upon exiting the VM application.</a:t>
            </a:r>
          </a:p>
          <a:p>
            <a:pPr lvl="1"/>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3</a:t>
            </a:fld>
            <a:endParaRPr lang="en-US"/>
          </a:p>
        </p:txBody>
      </p:sp>
    </p:spTree>
    <p:extLst>
      <p:ext uri="{BB962C8B-B14F-4D97-AF65-F5344CB8AC3E}">
        <p14:creationId xmlns:p14="http://schemas.microsoft.com/office/powerpoint/2010/main" xmlns="" val="87529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endParaRPr lang="en-US" dirty="0" smtClean="0"/>
          </a:p>
        </p:txBody>
      </p:sp>
      <p:sp>
        <p:nvSpPr>
          <p:cNvPr id="4" name="Slide Number Placeholder 3"/>
          <p:cNvSpPr>
            <a:spLocks noGrp="1"/>
          </p:cNvSpPr>
          <p:nvPr>
            <p:ph type="sldNum" sz="quarter" idx="10"/>
          </p:nvPr>
        </p:nvSpPr>
        <p:spPr/>
        <p:txBody>
          <a:bodyPr/>
          <a:lstStyle/>
          <a:p>
            <a:fld id="{FC4DA58B-212D-4CB1-A82C-2E2734039AFF}" type="slidenum">
              <a:rPr lang="en-US" smtClean="0"/>
              <a:pPr/>
              <a:t>4</a:t>
            </a:fld>
            <a:endParaRPr lang="en-US"/>
          </a:p>
        </p:txBody>
      </p:sp>
    </p:spTree>
    <p:extLst>
      <p:ext uri="{BB962C8B-B14F-4D97-AF65-F5344CB8AC3E}">
        <p14:creationId xmlns:p14="http://schemas.microsoft.com/office/powerpoint/2010/main" xmlns="" val="300417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rootkit could technically be</a:t>
            </a:r>
            <a:r>
              <a:rPr lang="en-US" baseline="0" dirty="0" smtClean="0"/>
              <a:t> installed and do/cause no harm, but it is typically bundled with some sort of malware.</a:t>
            </a:r>
          </a:p>
          <a:p>
            <a:endParaRPr lang="en-US" baseline="0" dirty="0" smtClean="0"/>
          </a:p>
          <a:p>
            <a:r>
              <a:rPr lang="en-US" baseline="0" dirty="0" smtClean="0"/>
              <a:t>There are three forms of attack:</a:t>
            </a:r>
          </a:p>
          <a:p>
            <a:pPr marL="228600" indent="-228600">
              <a:buAutoNum type="arabicPeriod"/>
            </a:pPr>
            <a:r>
              <a:rPr lang="en-US" baseline="0" dirty="0" smtClean="0"/>
              <a:t>No interaction with the target system</a:t>
            </a:r>
          </a:p>
          <a:p>
            <a:pPr marL="628650" lvl="1" indent="-171450">
              <a:buFontTx/>
              <a:buChar char="-"/>
            </a:pPr>
            <a:r>
              <a:rPr lang="en-US" baseline="0" dirty="0" smtClean="0"/>
              <a:t>In this case the malicious services are carried out on a separate OS and ideally the target OS sees nothing</a:t>
            </a:r>
          </a:p>
          <a:p>
            <a:pPr marL="228600" lvl="0" indent="-228600">
              <a:buFontTx/>
              <a:buAutoNum type="arabicPeriod" startAt="2"/>
            </a:pPr>
            <a:r>
              <a:rPr lang="en-US" baseline="0" dirty="0" smtClean="0"/>
              <a:t>Target system observers </a:t>
            </a:r>
          </a:p>
          <a:p>
            <a:pPr marL="457200" lvl="1" indent="0">
              <a:buFontTx/>
              <a:buNone/>
            </a:pPr>
            <a:r>
              <a:rPr lang="en-US" baseline="0" dirty="0" smtClean="0"/>
              <a:t>-  Logging of hardware-level data</a:t>
            </a:r>
          </a:p>
          <a:p>
            <a:pPr marL="628650" lvl="1" indent="-171450">
              <a:buFontTx/>
              <a:buChar char="-"/>
            </a:pPr>
            <a:r>
              <a:rPr lang="en-US" baseline="0" dirty="0" smtClean="0"/>
              <a:t>Introspection: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techniques that enable VM service to understand and modify states and events within a guest</a:t>
            </a:r>
            <a:endParaRPr lang="en-US" baseline="0" dirty="0" smtClean="0"/>
          </a:p>
          <a:p>
            <a:pPr marL="1085850" lvl="2" indent="-171450">
              <a:buFontTx/>
              <a:buChar char="-"/>
            </a:pPr>
            <a:r>
              <a:rPr lang="en-US" baseline="0" dirty="0" smtClean="0"/>
              <a:t>Normally used to increase security for VM users by closely monitoring the VM. But </a:t>
            </a:r>
            <a:r>
              <a:rPr lang="en-US" sz="1200" kern="1200" baseline="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alicious services can use it to reconstruct the data and abstractions from the target system when a VMBR is in control</a:t>
            </a:r>
            <a:endParaRPr lang="en-US" baseline="0" dirty="0" smtClean="0"/>
          </a:p>
          <a:p>
            <a:pPr marL="228600" lvl="0" indent="-228600">
              <a:buFontTx/>
              <a:buAutoNum type="arabicPeriod" startAt="2"/>
            </a:pPr>
            <a:r>
              <a:rPr lang="en-US" baseline="0" dirty="0" smtClean="0"/>
              <a:t>Target system modifiers</a:t>
            </a:r>
          </a:p>
          <a:p>
            <a:pPr marL="628650" lvl="1" indent="-171450">
              <a:buFontTx/>
              <a:buChar char="-"/>
            </a:pPr>
            <a:r>
              <a:rPr lang="en-US" baseline="0" dirty="0" smtClean="0"/>
              <a:t>Network communication, tampering with emails etc.</a:t>
            </a:r>
          </a:p>
          <a:p>
            <a:pPr marL="628650" lvl="1" indent="-171450">
              <a:buFontTx/>
              <a:buChar char="-"/>
            </a:pPr>
            <a:r>
              <a:rPr lang="en-US" baseline="0" dirty="0" smtClean="0"/>
              <a:t>Introspection can also be used to modify the guest OS</a:t>
            </a:r>
          </a:p>
        </p:txBody>
      </p:sp>
      <p:sp>
        <p:nvSpPr>
          <p:cNvPr id="4" name="Slide Number Placeholder 3"/>
          <p:cNvSpPr>
            <a:spLocks noGrp="1"/>
          </p:cNvSpPr>
          <p:nvPr>
            <p:ph type="sldNum" sz="quarter" idx="10"/>
          </p:nvPr>
        </p:nvSpPr>
        <p:spPr/>
        <p:txBody>
          <a:bodyPr/>
          <a:lstStyle/>
          <a:p>
            <a:fld id="{72141A60-0A97-4B4C-A98B-2EDC5A7E8FE4}" type="slidenum">
              <a:rPr lang="en-US" smtClean="0"/>
              <a:pPr/>
              <a:t>5</a:t>
            </a:fld>
            <a:endParaRPr lang="en-US"/>
          </a:p>
        </p:txBody>
      </p:sp>
    </p:spTree>
    <p:extLst>
      <p:ext uri="{BB962C8B-B14F-4D97-AF65-F5344CB8AC3E}">
        <p14:creationId xmlns:p14="http://schemas.microsoft.com/office/powerpoint/2010/main" xmlns="" val="115307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6</a:t>
            </a:fld>
            <a:endParaRPr lang="en-US"/>
          </a:p>
        </p:txBody>
      </p:sp>
    </p:spTree>
    <p:extLst>
      <p:ext uri="{BB962C8B-B14F-4D97-AF65-F5344CB8AC3E}">
        <p14:creationId xmlns:p14="http://schemas.microsoft.com/office/powerpoint/2010/main" xmlns="" val="259842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Obtain root privileges: via </a:t>
            </a:r>
            <a:r>
              <a:rPr lang="en-US" sz="1200" kern="1200" dirty="0" smtClean="0">
                <a:solidFill>
                  <a:schemeClr val="tx1"/>
                </a:solidFill>
                <a:effectLst/>
                <a:latin typeface="+mn-lt"/>
                <a:ea typeface="+mn-ea"/>
                <a:cs typeface="+mn-cs"/>
              </a:rPr>
              <a:t>exploit a remote vulnerability, boot from a bad CD-ROM/DVD, malicious software installed with root privileges. </a:t>
            </a:r>
          </a:p>
          <a:p>
            <a:r>
              <a:rPr lang="en-US" sz="1200" kern="1200" dirty="0" smtClean="0">
                <a:solidFill>
                  <a:schemeClr val="tx1"/>
                </a:solidFill>
                <a:effectLst/>
                <a:latin typeface="+mn-lt"/>
                <a:ea typeface="+mn-ea"/>
                <a:cs typeface="+mn-cs"/>
              </a:rPr>
              <a:t>	Corrupt vendors could also sell this kind of information or exploit it themselves after selling the hardware to customers. </a:t>
            </a: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Install via root privileges</a:t>
            </a:r>
          </a:p>
          <a:p>
            <a:r>
              <a:rPr lang="en-US" sz="1200" kern="1200" baseline="0" dirty="0" smtClean="0">
                <a:solidFill>
                  <a:schemeClr val="tx1"/>
                </a:solidFill>
                <a:effectLst/>
                <a:latin typeface="+mn-lt"/>
                <a:ea typeface="+mn-ea"/>
                <a:cs typeface="+mn-cs"/>
              </a:rPr>
              <a:t>3. Modify boot records in final stages of shutdown</a:t>
            </a:r>
          </a:p>
          <a:p>
            <a:r>
              <a:rPr lang="en-US" sz="1200" kern="1200" baseline="0" dirty="0" smtClean="0">
                <a:solidFill>
                  <a:schemeClr val="tx1"/>
                </a:solidFill>
                <a:effectLst/>
                <a:latin typeface="+mn-lt"/>
                <a:ea typeface="+mn-ea"/>
                <a:cs typeface="+mn-cs"/>
              </a:rPr>
              <a:t>	This is done here because anti-malware applications will have already been shut down and the VMBR can bypass those protections</a:t>
            </a:r>
          </a:p>
          <a:p>
            <a:r>
              <a:rPr lang="en-US" sz="1200" kern="1200" baseline="0" dirty="0" smtClean="0">
                <a:solidFill>
                  <a:schemeClr val="tx1"/>
                </a:solidFill>
                <a:effectLst/>
                <a:latin typeface="+mn-lt"/>
                <a:ea typeface="+mn-ea"/>
                <a:cs typeface="+mn-cs"/>
              </a:rPr>
              <a:t>4. Target System hoisted into VMM</a:t>
            </a:r>
          </a:p>
          <a:p>
            <a:r>
              <a:rPr lang="en-US" sz="1200" kern="1200" baseline="0" dirty="0" smtClean="0">
                <a:solidFill>
                  <a:schemeClr val="tx1"/>
                </a:solidFill>
                <a:effectLst/>
                <a:latin typeface="+mn-lt"/>
                <a:ea typeface="+mn-ea"/>
                <a:cs typeface="+mn-cs"/>
              </a:rPr>
              <a:t>	The VMBR puts the Target systems disk space in a virtual disk and translates the addresses to the actual physical disk at runtime</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itchFamily="2" charset="2"/>
              </a:rPr>
              <a:t>Rootkit has control of the system</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8</a:t>
            </a:fld>
            <a:endParaRPr lang="en-US"/>
          </a:p>
        </p:txBody>
      </p:sp>
    </p:spTree>
    <p:extLst>
      <p:ext uri="{BB962C8B-B14F-4D97-AF65-F5344CB8AC3E}">
        <p14:creationId xmlns:p14="http://schemas.microsoft.com/office/powerpoint/2010/main" xmlns="" val="275708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there was no VM</a:t>
            </a:r>
            <a:r>
              <a:rPr lang="en-US" baseline="0" dirty="0" smtClean="0"/>
              <a:t> present before the installation. You can see how the VMM layer is installed directly on top of the hardware and the target OS is hoisted above it. This way the malicious services on the left are invisible to the target OS.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9</a:t>
            </a:fld>
            <a:endParaRPr lang="en-US"/>
          </a:p>
        </p:txBody>
      </p:sp>
    </p:spTree>
    <p:extLst>
      <p:ext uri="{BB962C8B-B14F-4D97-AF65-F5344CB8AC3E}">
        <p14:creationId xmlns:p14="http://schemas.microsoft.com/office/powerpoint/2010/main" xmlns="" val="365942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dirty="0" smtClean="0"/>
              <a:t>Control</a:t>
            </a:r>
          </a:p>
          <a:p>
            <a:r>
              <a:rPr lang="en-US" sz="1200" kern="1200" dirty="0" smtClean="0">
                <a:solidFill>
                  <a:schemeClr val="tx1"/>
                </a:solidFill>
                <a:effectLst/>
                <a:latin typeface="+mn-lt"/>
                <a:ea typeface="+mn-ea"/>
                <a:cs typeface="+mn-cs"/>
              </a:rPr>
              <a:t> </a:t>
            </a:r>
          </a:p>
          <a:p>
            <a:pPr lvl="0" fontAlgn="base"/>
            <a:r>
              <a:rPr lang="en-US" sz="1200" i="1" u="none" strike="noStrike" kern="1200" dirty="0" smtClean="0">
                <a:solidFill>
                  <a:schemeClr val="tx1"/>
                </a:solidFill>
                <a:effectLst/>
                <a:latin typeface="+mn-lt"/>
                <a:ea typeface="+mn-ea"/>
                <a:cs typeface="+mn-cs"/>
              </a:rPr>
              <a:t>Restarting only the virtual hardware: </a:t>
            </a:r>
            <a:r>
              <a:rPr lang="en-US" sz="1200" u="none" strike="noStrike" kern="1200" dirty="0" smtClean="0">
                <a:solidFill>
                  <a:schemeClr val="tx1"/>
                </a:solidFill>
                <a:effectLst/>
                <a:latin typeface="+mn-lt"/>
                <a:ea typeface="+mn-ea"/>
                <a:cs typeface="+mn-cs"/>
              </a:rPr>
              <a:t>This approach is successful mainly because the VMBR prevents the physical hardware from restarting, which leaves the OS, BIOS, and other low-level process to stay in the same state. This then allows for any other process run after a virtual hardware shutdown to be controlled by the VMBR.</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Emulate system shutdowns:</a:t>
            </a:r>
            <a:r>
              <a:rPr lang="en-US" sz="1200" kern="1200" dirty="0" smtClean="0">
                <a:solidFill>
                  <a:schemeClr val="tx1"/>
                </a:solidFill>
                <a:effectLst/>
                <a:latin typeface="+mn-lt"/>
                <a:ea typeface="+mn-ea"/>
                <a:cs typeface="+mn-cs"/>
              </a:rPr>
              <a:t> This type of mitigation occurs when the VMBR emulates what appears to be a system shutdown to a user. What really happens is the system is merely put into a low-power state, similar to a hibernate option instead of shut down. This type of power mode turns off almost all of the computer’s systems, including the hard drive disks, fans, LEDs (may vary per system), graphics cards, and other higher level systems. This allows the VMBR to live in the confinements of RAM, which still have power, where it is safe from this type of power mode. This means that the VMBR does not surrender its control of the system. When the system is then “started up”, the VMBR picks up right where it was left off. This way, any other type of process run upon boot up will run under the control of the VMBR.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Stealth</a:t>
            </a: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smtClean="0">
                <a:solidFill>
                  <a:schemeClr val="tx1"/>
                </a:solidFill>
                <a:effectLst/>
                <a:latin typeface="+mn-lt"/>
                <a:ea typeface="+mn-ea"/>
                <a:cs typeface="+mn-cs"/>
              </a:rPr>
              <a:t>One main attributes of a rootkit is to have the ability to not be detected by either human or OS. There have been cases where a rootkit actually manipulated an antivirus’ code so that it left the antivirus useless. This is what makes a rootkit so dangerous and so persistent. By allowing the rootkit to go undetected and granting itself root access, the rootkit may do whatever it pleases. This type of control is more difficult in a virtual machine environment, but rootkits have adapted.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10</a:t>
            </a:fld>
            <a:endParaRPr lang="en-US"/>
          </a:p>
        </p:txBody>
      </p:sp>
    </p:spTree>
    <p:extLst>
      <p:ext uri="{BB962C8B-B14F-4D97-AF65-F5344CB8AC3E}">
        <p14:creationId xmlns:p14="http://schemas.microsoft.com/office/powerpoint/2010/main" xmlns="" val="226658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xmlns=""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VMBR Maintains </a:t>
            </a:r>
            <a:r>
              <a:rPr lang="en-US" dirty="0"/>
              <a:t>Control</a:t>
            </a:r>
          </a:p>
        </p:txBody>
      </p:sp>
      <p:sp>
        <p:nvSpPr>
          <p:cNvPr id="3" name="Text Placeholder 2"/>
          <p:cNvSpPr>
            <a:spLocks noGrp="1"/>
          </p:cNvSpPr>
          <p:nvPr>
            <p:ph type="body" idx="1"/>
          </p:nvPr>
        </p:nvSpPr>
        <p:spPr/>
        <p:txBody>
          <a:bodyPr/>
          <a:lstStyle/>
          <a:p>
            <a:r>
              <a:rPr lang="en-US" dirty="0" smtClean="0"/>
              <a:t>Control</a:t>
            </a:r>
            <a:endParaRPr lang="en-US" dirty="0"/>
          </a:p>
        </p:txBody>
      </p:sp>
      <p:sp>
        <p:nvSpPr>
          <p:cNvPr id="4" name="Content Placeholder 3"/>
          <p:cNvSpPr>
            <a:spLocks noGrp="1"/>
          </p:cNvSpPr>
          <p:nvPr>
            <p:ph sz="half" idx="2"/>
          </p:nvPr>
        </p:nvSpPr>
        <p:spPr/>
        <p:txBody>
          <a:bodyPr>
            <a:normAutofit/>
          </a:bodyPr>
          <a:lstStyle/>
          <a:p>
            <a:r>
              <a:rPr lang="en-US" dirty="0" smtClean="0"/>
              <a:t>Restarting only the virtual hardware</a:t>
            </a:r>
          </a:p>
          <a:p>
            <a:pPr lvl="1"/>
            <a:r>
              <a:rPr lang="en-US" dirty="0" smtClean="0"/>
              <a:t>Prevents physical hardware from restarting</a:t>
            </a:r>
          </a:p>
          <a:p>
            <a:r>
              <a:rPr lang="en-US" dirty="0" smtClean="0"/>
              <a:t>Emulating system shutdowns</a:t>
            </a:r>
          </a:p>
          <a:p>
            <a:pPr lvl="1"/>
            <a:r>
              <a:rPr lang="en-US" dirty="0" smtClean="0"/>
              <a:t>Low-power state</a:t>
            </a:r>
          </a:p>
          <a:p>
            <a:pPr lvl="1"/>
            <a:r>
              <a:rPr lang="en-US" dirty="0" smtClean="0"/>
              <a:t>VMBR remains on the top of the system Boot Sector</a:t>
            </a:r>
            <a:endParaRPr lang="en-US" dirty="0"/>
          </a:p>
        </p:txBody>
      </p:sp>
      <p:sp>
        <p:nvSpPr>
          <p:cNvPr id="5" name="Text Placeholder 4"/>
          <p:cNvSpPr>
            <a:spLocks noGrp="1"/>
          </p:cNvSpPr>
          <p:nvPr>
            <p:ph type="body" sz="quarter" idx="3"/>
          </p:nvPr>
        </p:nvSpPr>
        <p:spPr/>
        <p:txBody>
          <a:bodyPr/>
          <a:lstStyle/>
          <a:p>
            <a:r>
              <a:rPr lang="en-US" dirty="0" smtClean="0"/>
              <a:t>Stealth</a:t>
            </a:r>
            <a:endParaRPr lang="en-US" dirty="0"/>
          </a:p>
        </p:txBody>
      </p:sp>
      <p:sp>
        <p:nvSpPr>
          <p:cNvPr id="6" name="Content Placeholder 5"/>
          <p:cNvSpPr>
            <a:spLocks noGrp="1"/>
          </p:cNvSpPr>
          <p:nvPr>
            <p:ph sz="quarter" idx="4"/>
          </p:nvPr>
        </p:nvSpPr>
        <p:spPr/>
        <p:txBody>
          <a:bodyPr/>
          <a:lstStyle/>
          <a:p>
            <a:r>
              <a:rPr lang="en-US" dirty="0" smtClean="0"/>
              <a:t>Manipulate antivirus code</a:t>
            </a:r>
          </a:p>
          <a:p>
            <a:pPr lvl="1"/>
            <a:r>
              <a:rPr lang="en-US" dirty="0" smtClean="0"/>
              <a:t>Deems antivirus completely useless</a:t>
            </a:r>
          </a:p>
          <a:p>
            <a:r>
              <a:rPr lang="en-US" dirty="0" smtClean="0"/>
              <a:t>Running behind the scenes</a:t>
            </a:r>
          </a:p>
          <a:p>
            <a:pPr lvl="1"/>
            <a:r>
              <a:rPr lang="en-US" dirty="0" smtClean="0"/>
              <a:t>Running undetected by the humans and OS alike</a:t>
            </a:r>
            <a:endParaRPr lang="en-US" dirty="0"/>
          </a:p>
        </p:txBody>
      </p:sp>
    </p:spTree>
    <p:extLst>
      <p:ext uri="{BB962C8B-B14F-4D97-AF65-F5344CB8AC3E}">
        <p14:creationId xmlns:p14="http://schemas.microsoft.com/office/powerpoint/2010/main" xmlns="" val="124937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xmlns="" val="19357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VMBR</a:t>
            </a:r>
          </a:p>
          <a:p>
            <a:r>
              <a:rPr lang="en-US" dirty="0" smtClean="0"/>
              <a:t>How to gain control below VMBR??</a:t>
            </a:r>
          </a:p>
          <a:p>
            <a:pPr lvl="1"/>
            <a:r>
              <a:rPr lang="en-US" dirty="0" smtClean="0"/>
              <a:t>Use secure hardware</a:t>
            </a:r>
          </a:p>
          <a:p>
            <a:pPr lvl="1"/>
            <a:r>
              <a:rPr lang="en-US" dirty="0" smtClean="0"/>
              <a:t>Boot from safe medium </a:t>
            </a:r>
          </a:p>
          <a:p>
            <a:pPr lvl="1"/>
            <a:r>
              <a:rPr lang="en-US" dirty="0" smtClean="0"/>
              <a:t>Physically unplug the machine before reboot</a:t>
            </a:r>
          </a:p>
          <a:p>
            <a:pPr lvl="1"/>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pPr lvl="1"/>
            <a:r>
              <a:rPr lang="en-US" dirty="0" smtClean="0"/>
              <a:t>CPU time</a:t>
            </a:r>
          </a:p>
          <a:p>
            <a:pPr lvl="1">
              <a:buNone/>
            </a:pPr>
            <a:r>
              <a:rPr lang="en-US" dirty="0" smtClean="0"/>
              <a:t>	- compare the running time of benchmark against wall-clock time</a:t>
            </a:r>
          </a:p>
          <a:p>
            <a:pPr lvl="1"/>
            <a:r>
              <a:rPr lang="en-US" dirty="0" smtClean="0"/>
              <a:t>Memory and Disk space</a:t>
            </a:r>
          </a:p>
          <a:p>
            <a:pPr lvl="1">
              <a:buNone/>
            </a:pPr>
            <a:r>
              <a:rPr lang="en-US" dirty="0" smtClean="0"/>
              <a:t>	- run a program that requires entire machines memory </a:t>
            </a:r>
          </a:p>
          <a:p>
            <a:pPr lvl="1"/>
            <a:r>
              <a:rPr lang="en-US" dirty="0" smtClean="0"/>
              <a:t>Variety of I/O devices </a:t>
            </a:r>
          </a:p>
          <a:p>
            <a:pPr lvl="1">
              <a:buNone/>
            </a:pPr>
            <a:r>
              <a:rPr lang="en-US" dirty="0" smtClean="0"/>
              <a:t>	- not all I/O device are virtualized. Target OS can directly access physical memory using DMA. </a:t>
            </a:r>
          </a:p>
          <a:p>
            <a:pPr lvl="1"/>
            <a:r>
              <a:rPr lang="en-US" dirty="0" smtClean="0"/>
              <a:t>Imperfect source of x86 processors</a:t>
            </a:r>
          </a:p>
          <a:p>
            <a:pPr lvl="1">
              <a:buNone/>
            </a:pPr>
            <a:r>
              <a:rPr lang="en-US" dirty="0" smtClean="0"/>
              <a:t>	- ‘</a:t>
            </a:r>
            <a:r>
              <a:rPr lang="en-US" dirty="0" err="1" smtClean="0"/>
              <a:t>sidt</a:t>
            </a:r>
            <a:r>
              <a:rPr lang="en-US" dirty="0" smtClean="0"/>
              <a:t>’ instruction (</a:t>
            </a:r>
            <a:r>
              <a:rPr lang="en-US" dirty="0" err="1" smtClean="0"/>
              <a:t>redpill</a:t>
            </a:r>
            <a:r>
              <a:rPr lang="en-US" dirty="0" smtClean="0"/>
              <a:t>) for detecting on the fly VMBR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Hooksafe</a:t>
            </a:r>
            <a:endParaRPr lang="en-US" dirty="0" smtClean="0"/>
          </a:p>
          <a:p>
            <a:pPr lvl="1"/>
            <a:r>
              <a:rPr lang="en-US" dirty="0" smtClean="0"/>
              <a:t>Provides a hook indirection layer to regulate write access hooks in the kernel</a:t>
            </a:r>
          </a:p>
          <a:p>
            <a:r>
              <a:rPr lang="en-US" dirty="0" err="1" smtClean="0"/>
              <a:t>SecVisor</a:t>
            </a:r>
            <a:endParaRPr lang="en-US" dirty="0" smtClean="0"/>
          </a:p>
          <a:p>
            <a:pPr lvl="1"/>
            <a:r>
              <a:rPr lang="en-US" dirty="0" smtClean="0"/>
              <a:t>Prevents unauthorized modification to the code in OS kernels using user specified approval policy</a:t>
            </a:r>
          </a:p>
          <a:p>
            <a:r>
              <a:rPr lang="en-US" dirty="0" smtClean="0"/>
              <a:t>NICKLE</a:t>
            </a:r>
          </a:p>
          <a:p>
            <a:pPr lvl="1"/>
            <a:r>
              <a:rPr lang="en-US" dirty="0" smtClean="0"/>
              <a:t>Any instruction executed in the shadow space must be fetched from the shadow memory</a:t>
            </a:r>
          </a:p>
          <a:p>
            <a:r>
              <a:rPr lang="en-US" dirty="0" smtClean="0"/>
              <a:t>Red Pill </a:t>
            </a:r>
          </a:p>
          <a:p>
            <a:pPr lvl="1"/>
            <a:r>
              <a:rPr lang="en-US" dirty="0" smtClean="0"/>
              <a:t>‘</a:t>
            </a:r>
            <a:r>
              <a:rPr lang="en-US" dirty="0" err="1" smtClean="0"/>
              <a:t>sidt</a:t>
            </a:r>
            <a:r>
              <a:rPr lang="en-US" dirty="0" smtClean="0"/>
              <a:t>’ instruction is not virtualized in x86 architecture</a:t>
            </a:r>
          </a:p>
          <a:p>
            <a:r>
              <a:rPr lang="en-US" dirty="0" smtClean="0"/>
              <a:t>Paladin</a:t>
            </a:r>
            <a:endParaRPr lang="en-US" dirty="0"/>
          </a:p>
        </p:txBody>
      </p:sp>
    </p:spTree>
    <p:extLst>
      <p:ext uri="{BB962C8B-B14F-4D97-AF65-F5344CB8AC3E}">
        <p14:creationId xmlns:p14="http://schemas.microsoft.com/office/powerpoint/2010/main" xmlns="" val="3327195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xmlns="" val="1247059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sp>
        <p:nvSpPr>
          <p:cNvPr id="5" name="Content Placeholder 4"/>
          <p:cNvSpPr>
            <a:spLocks noGrp="1"/>
          </p:cNvSpPr>
          <p:nvPr>
            <p:ph idx="1"/>
          </p:nvPr>
        </p:nvSpPr>
        <p:spPr/>
        <p:txBody>
          <a:bodyPr/>
          <a:lstStyle/>
          <a:p>
            <a:r>
              <a:rPr lang="en-US" dirty="0" smtClean="0"/>
              <a:t>File access control policies </a:t>
            </a:r>
          </a:p>
          <a:p>
            <a:pPr lvl="1"/>
            <a:r>
              <a:rPr lang="en-US" dirty="0" smtClean="0"/>
              <a:t>Protect the system utilities from being replaced by their </a:t>
            </a:r>
            <a:r>
              <a:rPr lang="en-US" dirty="0" err="1" smtClean="0"/>
              <a:t>trojaned</a:t>
            </a:r>
            <a:r>
              <a:rPr lang="en-US" dirty="0" smtClean="0"/>
              <a:t> counterparts</a:t>
            </a:r>
          </a:p>
          <a:p>
            <a:r>
              <a:rPr lang="en-US" dirty="0" smtClean="0"/>
              <a:t>Memory access control policies</a:t>
            </a:r>
          </a:p>
          <a:p>
            <a:pPr lvl="1"/>
            <a:r>
              <a:rPr lang="en-US" dirty="0" smtClean="0"/>
              <a:t>Protect the kernel code and data structures from being overwritten in </a:t>
            </a:r>
            <a:r>
              <a:rPr lang="en-US" dirty="0" err="1" smtClean="0"/>
              <a:t>memrory</a:t>
            </a:r>
            <a:endParaRPr lang="en-US" dirty="0" smtClean="0"/>
          </a:p>
          <a:p>
            <a:pPr lvl="1"/>
            <a:endParaRPr lang="en-US" dirty="0" smtClean="0"/>
          </a:p>
          <a:p>
            <a:pPr lvl="1">
              <a:buNone/>
            </a:pPr>
            <a:endParaRPr lang="en-US" dirty="0"/>
          </a:p>
        </p:txBody>
      </p:sp>
      <p:pic>
        <p:nvPicPr>
          <p:cNvPr id="6" name="Picture 5" descr="prevention.png"/>
          <p:cNvPicPr>
            <a:picLocks noChangeAspect="1"/>
          </p:cNvPicPr>
          <p:nvPr/>
        </p:nvPicPr>
        <p:blipFill>
          <a:blip r:embed="rId3" cstate="print"/>
          <a:stretch>
            <a:fillRect/>
          </a:stretch>
        </p:blipFill>
        <p:spPr>
          <a:xfrm>
            <a:off x="2133599" y="4038600"/>
            <a:ext cx="4909311" cy="2438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smtClean="0"/>
              <a:t>Enable </a:t>
            </a:r>
            <a:r>
              <a:rPr lang="en-US" dirty="0"/>
              <a:t>continued privileged access to a computer, while actively hiding its presence from </a:t>
            </a:r>
            <a:r>
              <a:rPr lang="en-US" dirty="0" smtClean="0"/>
              <a:t>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p>
          <a:p>
            <a:pPr lvl="1"/>
            <a:r>
              <a:rPr lang="en-US" dirty="0" smtClean="0"/>
              <a:t>First proof-of-concept VMBR was introduced in 2006</a:t>
            </a:r>
          </a:p>
          <a:p>
            <a:pPr lvl="1"/>
            <a:r>
              <a:rPr lang="en-US" dirty="0" smtClean="0"/>
              <a:t>Few known VMBRs and VMBR detectors</a:t>
            </a:r>
            <a:endParaRPr lang="en-US" dirty="0"/>
          </a:p>
        </p:txBody>
      </p:sp>
    </p:spTree>
    <p:extLst>
      <p:ext uri="{BB962C8B-B14F-4D97-AF65-F5344CB8AC3E}">
        <p14:creationId xmlns:p14="http://schemas.microsoft.com/office/powerpoint/2010/main" xmlns="" val="2590845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EVALUAtion</a:t>
            </a:r>
            <a:r>
              <a:rPr lang="en-US" dirty="0" smtClean="0"/>
              <a:t> (</a:t>
            </a:r>
            <a:r>
              <a:rPr lang="en-US" dirty="0" smtClean="0"/>
              <a:t>PALADIN</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evaluation.png"/>
          <p:cNvPicPr>
            <a:picLocks noChangeAspect="1"/>
          </p:cNvPicPr>
          <p:nvPr/>
        </p:nvPicPr>
        <p:blipFill>
          <a:blip r:embed="rId3" cstate="print"/>
          <a:stretch>
            <a:fillRect/>
          </a:stretch>
        </p:blipFill>
        <p:spPr>
          <a:xfrm>
            <a:off x="946430" y="1752600"/>
            <a:ext cx="7251139" cy="43735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VMBRs are a real threat and are more difficult to detect than regular rootkits</a:t>
            </a:r>
          </a:p>
          <a:p>
            <a:pPr lvl="1"/>
            <a:r>
              <a:rPr lang="en-US" dirty="0"/>
              <a:t>B</a:t>
            </a:r>
            <a:r>
              <a:rPr lang="en-US" dirty="0" smtClean="0"/>
              <a:t>ut they can be detected</a:t>
            </a:r>
          </a:p>
          <a:p>
            <a:endParaRPr lang="en-US" dirty="0"/>
          </a:p>
          <a:p>
            <a:r>
              <a:rPr lang="en-US" dirty="0" smtClean="0"/>
              <a:t>Detectors </a:t>
            </a:r>
            <a:r>
              <a:rPr lang="en-US" dirty="0"/>
              <a:t>like Paladin have proven to be a good solution to a VMBR threat</a:t>
            </a:r>
          </a:p>
          <a:p>
            <a:pPr marL="411480" lvl="1" indent="0">
              <a:buNone/>
            </a:pPr>
            <a:endParaRPr lang="en-US" dirty="0" smtClean="0"/>
          </a:p>
          <a:p>
            <a:r>
              <a:rPr lang="en-US" dirty="0" smtClean="0"/>
              <a:t>VMBRs may evolve in the future</a:t>
            </a:r>
          </a:p>
          <a:p>
            <a:pPr lvl="1"/>
            <a:r>
              <a:rPr lang="en-US" dirty="0" smtClean="0"/>
              <a:t>And detection must evolve with it as well</a:t>
            </a:r>
          </a:p>
          <a:p>
            <a:pPr lvl="1"/>
            <a:endParaRPr lang="en-US" dirty="0"/>
          </a:p>
        </p:txBody>
      </p:sp>
    </p:spTree>
    <p:extLst>
      <p:ext uri="{BB962C8B-B14F-4D97-AF65-F5344CB8AC3E}">
        <p14:creationId xmlns:p14="http://schemas.microsoft.com/office/powerpoint/2010/main" xmlns="" val="949291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completely isolated OS on one computer</a:t>
            </a:r>
          </a:p>
          <a:p>
            <a:pPr lvl="1"/>
            <a:r>
              <a:rPr lang="en-US" dirty="0" smtClean="0"/>
              <a:t>Saves time and money</a:t>
            </a:r>
          </a:p>
          <a:p>
            <a:r>
              <a:rPr lang="en-US" dirty="0" smtClean="0"/>
              <a:t>Two Different Types of Virtual Machines</a:t>
            </a:r>
          </a:p>
          <a:p>
            <a:pPr lvl="1"/>
            <a:r>
              <a:rPr lang="en-US" dirty="0"/>
              <a:t>Type I (Process) VMs</a:t>
            </a:r>
          </a:p>
          <a:p>
            <a:pPr lvl="2"/>
            <a:r>
              <a:rPr lang="en-US" dirty="0"/>
              <a:t>Uses same hardware as the Host OS</a:t>
            </a:r>
          </a:p>
          <a:p>
            <a:pPr lvl="2"/>
            <a:r>
              <a:rPr lang="en-US" dirty="0"/>
              <a:t>Single process</a:t>
            </a:r>
          </a:p>
          <a:p>
            <a:pPr lvl="2"/>
            <a:r>
              <a:rPr lang="en-US" dirty="0" smtClean="0"/>
              <a:t>Faster</a:t>
            </a:r>
          </a:p>
          <a:p>
            <a:pPr lvl="2"/>
            <a:r>
              <a:rPr lang="en-US" dirty="0" smtClean="0"/>
              <a:t>Generally used for servers (</a:t>
            </a:r>
            <a:r>
              <a:rPr lang="en-US" dirty="0" err="1" smtClean="0"/>
              <a:t>VMWare</a:t>
            </a:r>
            <a:r>
              <a:rPr lang="en-US" dirty="0" smtClean="0"/>
              <a:t> ESX Server)</a:t>
            </a:r>
          </a:p>
          <a:p>
            <a:pPr lvl="1"/>
            <a:r>
              <a:rPr lang="en-US" dirty="0" smtClean="0"/>
              <a:t>Type II (System) VMs</a:t>
            </a:r>
          </a:p>
          <a:p>
            <a:pPr lvl="2"/>
            <a:r>
              <a:rPr lang="en-US" dirty="0" smtClean="0"/>
              <a:t>Provides better separation</a:t>
            </a:r>
          </a:p>
          <a:p>
            <a:pPr lvl="2"/>
            <a:r>
              <a:rPr lang="en-US" dirty="0" smtClean="0"/>
              <a:t>Simulates hardware</a:t>
            </a:r>
          </a:p>
          <a:p>
            <a:pPr lvl="2"/>
            <a:r>
              <a:rPr lang="en-US" dirty="0" smtClean="0"/>
              <a:t>Significantly slower</a:t>
            </a:r>
          </a:p>
          <a:p>
            <a:pPr lvl="2"/>
            <a:r>
              <a:rPr lang="en-US" dirty="0" err="1" smtClean="0"/>
              <a:t>VMWare</a:t>
            </a:r>
            <a:r>
              <a:rPr lang="en-US" dirty="0" smtClean="0"/>
              <a:t>, </a:t>
            </a:r>
            <a:r>
              <a:rPr lang="en-US" dirty="0" err="1" smtClean="0"/>
              <a:t>VirtualBox</a:t>
            </a:r>
            <a:r>
              <a:rPr lang="en-US" dirty="0" smtClean="0"/>
              <a:t>, etc…</a:t>
            </a:r>
          </a:p>
        </p:txBody>
      </p:sp>
    </p:spTree>
    <p:extLst>
      <p:ext uri="{BB962C8B-B14F-4D97-AF65-F5344CB8AC3E}">
        <p14:creationId xmlns:p14="http://schemas.microsoft.com/office/powerpoint/2010/main" xmlns="" val="58774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Cont.</a:t>
            </a:r>
            <a:endParaRPr lang="en-US" dirty="0"/>
          </a:p>
        </p:txBody>
      </p:sp>
      <p:grpSp>
        <p:nvGrpSpPr>
          <p:cNvPr id="3" name="Group 2"/>
          <p:cNvGrpSpPr/>
          <p:nvPr/>
        </p:nvGrpSpPr>
        <p:grpSpPr>
          <a:xfrm>
            <a:off x="844554" y="2234625"/>
            <a:ext cx="7461246" cy="3922830"/>
            <a:chOff x="844554" y="2234625"/>
            <a:chExt cx="7461246" cy="392283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44554" y="2885459"/>
              <a:ext cx="7461246" cy="3271996"/>
            </a:xfrm>
            <a:prstGeom prst="rect">
              <a:avLst/>
            </a:prstGeom>
          </p:spPr>
        </p:pic>
        <p:sp>
          <p:nvSpPr>
            <p:cNvPr id="6" name="TextBox 5"/>
            <p:cNvSpPr txBox="1"/>
            <p:nvPr/>
          </p:nvSpPr>
          <p:spPr>
            <a:xfrm>
              <a:off x="5889810" y="2286000"/>
              <a:ext cx="1425390" cy="584775"/>
            </a:xfrm>
            <a:prstGeom prst="rect">
              <a:avLst/>
            </a:prstGeom>
            <a:noFill/>
          </p:spPr>
          <p:txBody>
            <a:bodyPr wrap="none" rtlCol="0">
              <a:spAutoFit/>
            </a:bodyPr>
            <a:lstStyle/>
            <a:p>
              <a:r>
                <a:rPr lang="en-US" sz="3200" dirty="0" smtClean="0"/>
                <a:t>Type II</a:t>
              </a:r>
              <a:endParaRPr lang="en-US" dirty="0" smtClean="0"/>
            </a:p>
          </p:txBody>
        </p:sp>
        <p:sp>
          <p:nvSpPr>
            <p:cNvPr id="8" name="TextBox 7"/>
            <p:cNvSpPr txBox="1"/>
            <p:nvPr/>
          </p:nvSpPr>
          <p:spPr>
            <a:xfrm>
              <a:off x="1927410" y="2234625"/>
              <a:ext cx="1332416" cy="584775"/>
            </a:xfrm>
            <a:prstGeom prst="rect">
              <a:avLst/>
            </a:prstGeom>
            <a:noFill/>
          </p:spPr>
          <p:txBody>
            <a:bodyPr wrap="none" rtlCol="0">
              <a:spAutoFit/>
            </a:bodyPr>
            <a:lstStyle/>
            <a:p>
              <a:r>
                <a:rPr lang="en-US" sz="3200" dirty="0" smtClean="0"/>
                <a:t>Type I</a:t>
              </a:r>
              <a:endParaRPr lang="en-US" dirty="0" smtClean="0"/>
            </a:p>
          </p:txBody>
        </p:sp>
      </p:grpSp>
    </p:spTree>
    <p:extLst>
      <p:ext uri="{BB962C8B-B14F-4D97-AF65-F5344CB8AC3E}">
        <p14:creationId xmlns:p14="http://schemas.microsoft.com/office/powerpoint/2010/main" xmlns="" val="1947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p14="http://schemas.microsoft.com/office/powerpoint/2010/main" xmlns="" val="2062001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normAutofit/>
          </a:bodyPr>
          <a:lstStyle/>
          <a:p>
            <a:r>
              <a:rPr lang="en-US" dirty="0" err="1" smtClean="0"/>
              <a:t>SubVirt</a:t>
            </a:r>
            <a:r>
              <a:rPr lang="en-US" dirty="0" smtClean="0"/>
              <a:t> </a:t>
            </a:r>
          </a:p>
          <a:p>
            <a:pPr lvl="1"/>
            <a:r>
              <a:rPr lang="en-US" dirty="0" smtClean="0"/>
              <a:t>Created by Microsoft researches at University of Michigan</a:t>
            </a:r>
          </a:p>
          <a:p>
            <a:pPr lvl="1"/>
            <a:r>
              <a:rPr lang="en-US" dirty="0" smtClean="0"/>
              <a:t>Traditional VMBR </a:t>
            </a:r>
          </a:p>
          <a:p>
            <a:pPr lvl="2"/>
            <a:r>
              <a:rPr lang="en-US" dirty="0" smtClean="0"/>
              <a:t>Uses Type II Virtual Machines</a:t>
            </a:r>
          </a:p>
          <a:p>
            <a:pPr lvl="1"/>
            <a:r>
              <a:rPr lang="en-US" dirty="0"/>
              <a:t>Persistently </a:t>
            </a:r>
            <a:r>
              <a:rPr lang="en-US" dirty="0" smtClean="0"/>
              <a:t>stored upon installation</a:t>
            </a:r>
          </a:p>
          <a:p>
            <a:pPr lvl="1"/>
            <a:r>
              <a:rPr lang="en-US" dirty="0" smtClean="0"/>
              <a:t>Not released to the public</a:t>
            </a:r>
          </a:p>
          <a:p>
            <a:pPr lvl="1"/>
            <a:r>
              <a:rPr lang="en-US" dirty="0" smtClean="0"/>
              <a:t>Targets x86 systems</a:t>
            </a:r>
          </a:p>
        </p:txBody>
      </p:sp>
    </p:spTree>
    <p:extLst>
      <p:ext uri="{BB962C8B-B14F-4D97-AF65-F5344CB8AC3E}">
        <p14:creationId xmlns:p14="http://schemas.microsoft.com/office/powerpoint/2010/main" xmlns="" val="132911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 Cont.</a:t>
            </a:r>
            <a:endParaRPr lang="en-US" dirty="0"/>
          </a:p>
        </p:txBody>
      </p:sp>
      <p:sp>
        <p:nvSpPr>
          <p:cNvPr id="3" name="Content Placeholder 2"/>
          <p:cNvSpPr>
            <a:spLocks noGrp="1"/>
          </p:cNvSpPr>
          <p:nvPr>
            <p:ph idx="1"/>
          </p:nvPr>
        </p:nvSpPr>
        <p:spPr/>
        <p:txBody>
          <a:bodyPr/>
          <a:lstStyle/>
          <a:p>
            <a:r>
              <a:rPr lang="en-US" dirty="0" err="1"/>
              <a:t>BluePill</a:t>
            </a:r>
            <a:endParaRPr lang="en-US" dirty="0"/>
          </a:p>
          <a:p>
            <a:pPr lvl="1"/>
            <a:r>
              <a:rPr lang="en-US" dirty="0"/>
              <a:t>Created by a Polish security researcher Joanna </a:t>
            </a:r>
            <a:r>
              <a:rPr lang="en-US" dirty="0" err="1"/>
              <a:t>Rutkowska</a:t>
            </a:r>
            <a:endParaRPr lang="en-US" dirty="0"/>
          </a:p>
          <a:p>
            <a:pPr lvl="1"/>
            <a:r>
              <a:rPr lang="en-US" dirty="0" smtClean="0"/>
              <a:t>Hardware-Assisted VMBR (or HVM Rootkit)</a:t>
            </a:r>
          </a:p>
          <a:p>
            <a:pPr lvl="2"/>
            <a:r>
              <a:rPr lang="en-US" dirty="0" smtClean="0"/>
              <a:t>Uses Type I Virtual Machines</a:t>
            </a:r>
          </a:p>
          <a:p>
            <a:pPr lvl="1"/>
            <a:r>
              <a:rPr lang="en-US" dirty="0" smtClean="0"/>
              <a:t>Installs </a:t>
            </a:r>
            <a:r>
              <a:rPr lang="en-US" dirty="0"/>
              <a:t>itself on the </a:t>
            </a:r>
            <a:r>
              <a:rPr lang="en-US" dirty="0" smtClean="0"/>
              <a:t>fly</a:t>
            </a:r>
          </a:p>
          <a:p>
            <a:pPr lvl="2"/>
            <a:r>
              <a:rPr lang="en-US" dirty="0"/>
              <a:t>Installs the </a:t>
            </a:r>
            <a:r>
              <a:rPr lang="en-US" dirty="0" smtClean="0"/>
              <a:t>thin VMM layer beneath the OS</a:t>
            </a:r>
            <a:endParaRPr lang="en-US" dirty="0"/>
          </a:p>
          <a:p>
            <a:pPr lvl="1"/>
            <a:r>
              <a:rPr lang="en-US" dirty="0"/>
              <a:t>Does not survive system reboot</a:t>
            </a:r>
          </a:p>
          <a:p>
            <a:pPr lvl="2"/>
            <a:r>
              <a:rPr lang="en-US" dirty="0"/>
              <a:t>Still effective because servers are rarely restarted anyways</a:t>
            </a:r>
          </a:p>
          <a:p>
            <a:pPr lvl="1"/>
            <a:r>
              <a:rPr lang="en-US" dirty="0"/>
              <a:t>Code released to the public</a:t>
            </a:r>
          </a:p>
          <a:p>
            <a:pPr lvl="1"/>
            <a:r>
              <a:rPr lang="en-US" dirty="0"/>
              <a:t>Exploits AMD64 SVM (Secure Virtual Machine) extensions</a:t>
            </a:r>
          </a:p>
          <a:p>
            <a:endParaRPr lang="en-US" dirty="0"/>
          </a:p>
        </p:txBody>
      </p:sp>
    </p:spTree>
    <p:extLst>
      <p:ext uri="{BB962C8B-B14F-4D97-AF65-F5344CB8AC3E}">
        <p14:creationId xmlns:p14="http://schemas.microsoft.com/office/powerpoint/2010/main" xmlns="" val="69020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a:t>
            </a:r>
            <a:r>
              <a:rPr lang="en-US" dirty="0" smtClean="0"/>
              <a:t>disk</a:t>
            </a:r>
          </a:p>
          <a:p>
            <a:pPr lvl="1"/>
            <a:r>
              <a:rPr lang="en-US" dirty="0" smtClean="0"/>
              <a:t>VMM </a:t>
            </a:r>
            <a:r>
              <a:rPr lang="en-US" dirty="0"/>
              <a:t>translates address to equivalent location on </a:t>
            </a:r>
            <a:r>
              <a:rPr lang="en-US" dirty="0" smtClean="0"/>
              <a:t>phys. 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p14="http://schemas.microsoft.com/office/powerpoint/2010/main" xmlns="" val="2346653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2388" y="1855724"/>
            <a:ext cx="8556812" cy="4621276"/>
          </a:xfrm>
          <a:prstGeom prst="rect">
            <a:avLst/>
          </a:prstGeom>
        </p:spPr>
      </p:pic>
    </p:spTree>
    <p:extLst>
      <p:ext uri="{BB962C8B-B14F-4D97-AF65-F5344CB8AC3E}">
        <p14:creationId xmlns:p14="http://schemas.microsoft.com/office/powerpoint/2010/main" xmlns="" val="3199163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862</TotalTime>
  <Words>1941</Words>
  <Application>Microsoft Office PowerPoint</Application>
  <PresentationFormat>On-screen Show (4:3)</PresentationFormat>
  <Paragraphs>234</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Apothecary</vt:lpstr>
      <vt:lpstr>Virtual Machine Based Rootkit Detection</vt:lpstr>
      <vt:lpstr>Introduction</vt:lpstr>
      <vt:lpstr>Virtual Machines</vt:lpstr>
      <vt:lpstr>Virtual Machines Cont.</vt:lpstr>
      <vt:lpstr>Forms of Attack</vt:lpstr>
      <vt:lpstr>Existing Rootkits</vt:lpstr>
      <vt:lpstr>EXISTING ROOTKITS Cont.</vt:lpstr>
      <vt:lpstr>VMBR Installation</vt:lpstr>
      <vt:lpstr>VMBR Installation</vt:lpstr>
      <vt:lpstr>How VMBR Maintains Control</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EVALUAtion (PALADIN)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Prashant</cp:lastModifiedBy>
  <cp:revision>104</cp:revision>
  <dcterms:created xsi:type="dcterms:W3CDTF">2013-04-19T20:57:18Z</dcterms:created>
  <dcterms:modified xsi:type="dcterms:W3CDTF">2013-04-24T15:05:21Z</dcterms:modified>
</cp:coreProperties>
</file>