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2" r:id="rId6"/>
    <p:sldId id="260" r:id="rId7"/>
    <p:sldId id="264" r:id="rId8"/>
    <p:sldId id="261" r:id="rId9"/>
    <p:sldId id="267" r:id="rId10"/>
    <p:sldId id="268" r:id="rId11"/>
    <p:sldId id="263" r:id="rId12"/>
    <p:sldId id="265"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p:cViewPr>
        <p:scale>
          <a:sx n="100" d="100"/>
          <a:sy n="100" d="100"/>
        </p:scale>
        <p:origin x="-78" y="231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3E2ACD-1F68-4C8F-9506-7149504EC2F1}" type="datetimeFigureOut">
              <a:rPr lang="en-US" smtClean="0"/>
              <a:t>4/20/2013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141A60-0A97-4B4C-A98B-2EDC5A7E8FE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Detectors that run below the VMBR can see the state of the VMBR because their view of the system does not go through the VMBR’s virtualization layer. </a:t>
            </a:r>
          </a:p>
          <a:p>
            <a:pPr marL="228600" indent="-228600">
              <a:buAutoNum type="arabicPeriod"/>
            </a:pPr>
            <a:r>
              <a:rPr lang="en-US" dirty="0" smtClean="0"/>
              <a:t>Such detection software can read physical memory or disk and look for signatures or anomalies that indicate the presence of a VMBR, such as a modified boot sequence. </a:t>
            </a:r>
          </a:p>
          <a:p>
            <a:pPr marL="228600" indent="-228600">
              <a:buAutoNum type="arabicPeriod"/>
            </a:pPr>
            <a:r>
              <a:rPr lang="en-US" dirty="0" smtClean="0"/>
              <a:t>Researchers (Intel, AMD and Copilot all) propose hardware that can be used to develop and deploy low-layer security software that would run beneath a VMBR. </a:t>
            </a:r>
          </a:p>
          <a:p>
            <a:pPr marL="228600" indent="-228600">
              <a:buAutoNum type="arabicPeriod"/>
            </a:pPr>
            <a:r>
              <a:rPr lang="en-US" dirty="0" smtClean="0"/>
              <a:t>A valid way to gain control below the VMBR is to boot from a safe medium such as CD-ROM, USB drive or network boot server. This boot code can run on the system before the VMBR loads and can view the VMBR’s quiescent disk state. </a:t>
            </a:r>
          </a:p>
          <a:p>
            <a:pPr marL="228600" indent="-228600">
              <a:buAutoNum type="arabicPeriod"/>
            </a:pPr>
            <a:r>
              <a:rPr lang="en-US" dirty="0" smtClean="0"/>
              <a:t>VMBRs can avoid booting from safe medium by emulating system shutdowns and reboots, thus it’s a good practice to physically unplug the machine before attempting to boot from safe medium. </a:t>
            </a:r>
          </a:p>
          <a:p>
            <a:pPr marL="228600" indent="-228600">
              <a:buAutoNum type="arabicPeriod"/>
            </a:pPr>
            <a:r>
              <a:rPr lang="en-US" dirty="0" smtClean="0"/>
              <a:t>Using a secure VMM, king et al. implemented an enhanced version of secure boot which can prevent VMBR installations. The goal of the secure boot system is to provide attestation for existing boot components, such as dist master boot record, the file </a:t>
            </a:r>
            <a:r>
              <a:rPr lang="en-US" dirty="0" err="1" smtClean="0"/>
              <a:t>systems’s</a:t>
            </a:r>
            <a:r>
              <a:rPr lang="en-US" dirty="0" smtClean="0"/>
              <a:t> boot </a:t>
            </a:r>
            <a:r>
              <a:rPr lang="en-US" dirty="0" err="1" smtClean="0"/>
              <a:t>sectorand</a:t>
            </a:r>
            <a:r>
              <a:rPr lang="en-US" dirty="0" smtClean="0"/>
              <a:t> the OS’s boot loader and also to allow the legitimate updates of these components. </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t>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A VMBR adds CPU overhead to trap and emulate privileged instructions, as well as to run any malicious services. These timing differences can be noticed by software running in the virtual machine by comparing the running time of benchmarks against wall-clock time. </a:t>
            </a:r>
          </a:p>
          <a:p>
            <a:endParaRPr lang="en-US" dirty="0"/>
          </a:p>
          <a:p>
            <a:r>
              <a:rPr lang="en-US" dirty="0" smtClean="0"/>
              <a:t>2. An approach used was a program that required the entire machines memory of disk space. VMBR was able to hide its space overhead in several ways and this method didn’t prove to be that good (paging some data to disk for memory and bad sector trick for disk). </a:t>
            </a:r>
          </a:p>
          <a:p>
            <a:endParaRPr lang="en-US" dirty="0"/>
          </a:p>
          <a:p>
            <a:r>
              <a:rPr lang="en-US" dirty="0" smtClean="0"/>
              <a:t>3. </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Hooks </a:t>
            </a:r>
            <a:r>
              <a:rPr lang="en-US" dirty="0"/>
              <a:t>are blocks of code that intercept events, function calls, or </a:t>
            </a:r>
            <a:r>
              <a:rPr lang="en-US" dirty="0" smtClean="0"/>
              <a:t>messages. Hooking is employed by </a:t>
            </a:r>
            <a:r>
              <a:rPr lang="en-US" dirty="0" err="1" smtClean="0"/>
              <a:t>rootkits</a:t>
            </a:r>
            <a:r>
              <a:rPr lang="en-US" dirty="0" smtClean="0"/>
              <a:t> to evade detection. Hooking modifies the flow of control and hides the presence of modification. </a:t>
            </a:r>
          </a:p>
          <a:p>
            <a:pPr marL="228600" indent="-228600"/>
            <a:r>
              <a:rPr lang="en-US" dirty="0"/>
              <a:t>	</a:t>
            </a:r>
            <a:r>
              <a:rPr lang="en-US" dirty="0" err="1" smtClean="0"/>
              <a:t>Hooksafe</a:t>
            </a:r>
            <a:r>
              <a:rPr lang="en-US" dirty="0" smtClean="0"/>
              <a:t> provides a hypervisor based system to protect kernel hooks from being attacked by </a:t>
            </a:r>
            <a:r>
              <a:rPr lang="en-US" dirty="0" err="1" smtClean="0"/>
              <a:t>rootkits</a:t>
            </a:r>
            <a:r>
              <a:rPr lang="en-US" dirty="0" smtClean="0"/>
              <a:t>. </a:t>
            </a:r>
            <a:r>
              <a:rPr lang="en-US" dirty="0" err="1" smtClean="0"/>
              <a:t>Hooksafe</a:t>
            </a:r>
            <a:r>
              <a:rPr lang="en-US" dirty="0" smtClean="0"/>
              <a:t> monitors the possible hooks(write access) for modifications. It provides a hook indirection layer to regulate access to hooks in kernel. </a:t>
            </a:r>
          </a:p>
          <a:p>
            <a:pPr marL="228600" indent="-228600"/>
            <a:r>
              <a:rPr lang="en-US" dirty="0" smtClean="0"/>
              <a:t>2. </a:t>
            </a:r>
            <a:r>
              <a:rPr lang="en-US" dirty="0" err="1" smtClean="0"/>
              <a:t>SecVisor</a:t>
            </a:r>
            <a:r>
              <a:rPr lang="en-US" dirty="0" smtClean="0"/>
              <a:t> </a:t>
            </a:r>
            <a:r>
              <a:rPr lang="en-US" dirty="0"/>
              <a:t>protects the integrity of code in OS kernels by preventing </a:t>
            </a:r>
            <a:r>
              <a:rPr lang="en-US" dirty="0" smtClean="0"/>
              <a:t>unauthorized </a:t>
            </a:r>
          </a:p>
          <a:p>
            <a:pPr marL="228600" indent="-228600"/>
            <a:r>
              <a:rPr lang="en-US" dirty="0"/>
              <a:t> </a:t>
            </a:r>
            <a:r>
              <a:rPr lang="en-US" dirty="0" smtClean="0"/>
              <a:t>    modifications </a:t>
            </a:r>
            <a:r>
              <a:rPr lang="en-US" dirty="0"/>
              <a:t>to the code via a user specified approval </a:t>
            </a:r>
            <a:r>
              <a:rPr lang="en-US" dirty="0" smtClean="0"/>
              <a:t>policy.</a:t>
            </a:r>
          </a:p>
          <a:p>
            <a:pPr marL="228600" indent="-228600">
              <a:buAutoNum type="arabicPeriod" startAt="3"/>
            </a:pPr>
            <a:r>
              <a:rPr lang="en-US" dirty="0" smtClean="0"/>
              <a:t>NICKLE uses VMM for restricting access to the Kernel space. NICKLE module lies in the VMM layer and enforces that the guest OS kernel cannot access the shadow memory. At runtime, any instruction executed in the shadow space must be fetched from the shadow memory, which contains authenticated instructions. </a:t>
            </a:r>
            <a:endParaRPr lang="en-US" smtClean="0"/>
          </a:p>
          <a:p>
            <a:pPr marL="228600" indent="-228600">
              <a:buAutoNum type="arabicPeriod" startAt="3"/>
            </a:pP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4/20/2013</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79510822-FDAC-4AF7-B795-6E8C56E1E7AC}"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16CCD6-CAA2-4041-8C9A-E9376DD8C3A2}" type="datetimeFigureOut">
              <a:rPr lang="en-US" smtClean="0"/>
              <a:pPr/>
              <a:t>4/20/2013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4/20/2013</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16CCD6-CAA2-4041-8C9A-E9376DD8C3A2}" type="datetimeFigureOut">
              <a:rPr lang="en-US" smtClean="0"/>
              <a:pPr/>
              <a:t>4/20/2013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16CCD6-CAA2-4041-8C9A-E9376DD8C3A2}" type="datetimeFigureOut">
              <a:rPr lang="en-US" smtClean="0"/>
              <a:pPr/>
              <a:t>4/20/2013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16CCD6-CAA2-4041-8C9A-E9376DD8C3A2}" type="datetimeFigureOut">
              <a:rPr lang="en-US" smtClean="0"/>
              <a:pPr/>
              <a:t>4/20/2013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B016CCD6-CAA2-4041-8C9A-E9376DD8C3A2}" type="datetimeFigureOut">
              <a:rPr lang="en-US" smtClean="0"/>
              <a:pPr/>
              <a:t>4/20/2013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16CCD6-CAA2-4041-8C9A-E9376DD8C3A2}" type="datetimeFigureOut">
              <a:rPr lang="en-US" smtClean="0"/>
              <a:pPr/>
              <a:t>4/20/2013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10822-FDAC-4AF7-B795-6E8C56E1E7AC}"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B016CCD6-CAA2-4041-8C9A-E9376DD8C3A2}" type="datetimeFigureOut">
              <a:rPr lang="en-US" smtClean="0"/>
              <a:pPr/>
              <a:t>4/20/2013</a:t>
            </a:fld>
            <a:endParaRPr lang="en-US"/>
          </a:p>
        </p:txBody>
      </p:sp>
      <p:sp>
        <p:nvSpPr>
          <p:cNvPr id="7" name="Slide Number Placeholder 6"/>
          <p:cNvSpPr>
            <a:spLocks noGrp="1"/>
          </p:cNvSpPr>
          <p:nvPr>
            <p:ph type="sldNum" sz="quarter" idx="12"/>
          </p:nvPr>
        </p:nvSpPr>
        <p:spPr/>
        <p:txBody>
          <a:bodyPr/>
          <a:lstStyle/>
          <a:p>
            <a:fld id="{79510822-FDAC-4AF7-B795-6E8C56E1E7AC}"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B016CCD6-CAA2-4041-8C9A-E9376DD8C3A2}" type="datetimeFigureOut">
              <a:rPr lang="en-US" smtClean="0"/>
              <a:pPr/>
              <a:t>4/20/2013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79510822-FDAC-4AF7-B795-6E8C56E1E7AC}"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85000" lnSpcReduction="20000"/>
          </a:bodyPr>
          <a:lstStyle/>
          <a:p>
            <a:r>
              <a:rPr lang="en-US" dirty="0" smtClean="0"/>
              <a:t>Prashanta Gyawali, </a:t>
            </a:r>
            <a:r>
              <a:rPr lang="en-US" smtClean="0"/>
              <a:t>Michael Malkowski, </a:t>
            </a:r>
            <a:r>
              <a:rPr lang="en-US" dirty="0" smtClean="0"/>
              <a:t>and Rachel Pekarek </a:t>
            </a:r>
            <a:endParaRPr lang="en-US" dirty="0"/>
          </a:p>
        </p:txBody>
      </p:sp>
      <p:sp>
        <p:nvSpPr>
          <p:cNvPr id="2" name="Title 1"/>
          <p:cNvSpPr>
            <a:spLocks noGrp="1"/>
          </p:cNvSpPr>
          <p:nvPr>
            <p:ph type="ctrTitle"/>
          </p:nvPr>
        </p:nvSpPr>
        <p:spPr/>
        <p:txBody>
          <a:bodyPr/>
          <a:lstStyle/>
          <a:p>
            <a:r>
              <a:rPr lang="en-US" sz="3200" dirty="0" smtClean="0"/>
              <a:t>Virtual Machine Based Rootkit Detection</a:t>
            </a:r>
            <a:endParaRPr lang="en-US" sz="3200" dirty="0"/>
          </a:p>
        </p:txBody>
      </p:sp>
    </p:spTree>
    <p:extLst>
      <p:ext uri="{BB962C8B-B14F-4D97-AF65-F5344CB8AC3E}">
        <p14:creationId xmlns="" xmlns:p14="http://schemas.microsoft.com/office/powerpoint/2010/main" val="2462047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software above </a:t>
            </a:r>
            <a:r>
              <a:rPr lang="en-US" dirty="0" err="1" smtClean="0"/>
              <a:t>VMBr</a:t>
            </a:r>
            <a:endParaRPr lang="en-US" dirty="0"/>
          </a:p>
        </p:txBody>
      </p:sp>
      <p:sp>
        <p:nvSpPr>
          <p:cNvPr id="3" name="Content Placeholder 2"/>
          <p:cNvSpPr>
            <a:spLocks noGrp="1"/>
          </p:cNvSpPr>
          <p:nvPr>
            <p:ph idx="1"/>
          </p:nvPr>
        </p:nvSpPr>
        <p:spPr/>
        <p:txBody>
          <a:bodyPr/>
          <a:lstStyle/>
          <a:p>
            <a:r>
              <a:rPr lang="en-US" dirty="0" smtClean="0"/>
              <a:t>Can software running above the VMBR detect its presence?????</a:t>
            </a:r>
          </a:p>
          <a:p>
            <a:r>
              <a:rPr lang="en-US" dirty="0" smtClean="0"/>
              <a:t>CPU time</a:t>
            </a:r>
          </a:p>
          <a:p>
            <a:r>
              <a:rPr lang="en-US" dirty="0" smtClean="0"/>
              <a:t>Memory and Disk space</a:t>
            </a:r>
          </a:p>
          <a:p>
            <a:r>
              <a:rPr lang="en-US" dirty="0" smtClean="0"/>
              <a:t>Variety of I/O devices </a:t>
            </a:r>
          </a:p>
          <a:p>
            <a:r>
              <a:rPr lang="en-US" dirty="0" smtClean="0"/>
              <a:t>Imperfect source of x86 processors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Detectors</a:t>
            </a:r>
            <a:endParaRPr lang="en-US" dirty="0"/>
          </a:p>
        </p:txBody>
      </p:sp>
      <p:sp>
        <p:nvSpPr>
          <p:cNvPr id="3" name="Content Placeholder 2"/>
          <p:cNvSpPr>
            <a:spLocks noGrp="1"/>
          </p:cNvSpPr>
          <p:nvPr>
            <p:ph idx="1"/>
          </p:nvPr>
        </p:nvSpPr>
        <p:spPr/>
        <p:txBody>
          <a:bodyPr/>
          <a:lstStyle/>
          <a:p>
            <a:r>
              <a:rPr lang="en-US" dirty="0" err="1" smtClean="0"/>
              <a:t>Hooksafe</a:t>
            </a:r>
            <a:endParaRPr lang="en-US" dirty="0" smtClean="0"/>
          </a:p>
          <a:p>
            <a:r>
              <a:rPr lang="en-US" dirty="0" err="1" smtClean="0"/>
              <a:t>SecVisor</a:t>
            </a:r>
            <a:endParaRPr lang="en-US" dirty="0" smtClean="0"/>
          </a:p>
          <a:p>
            <a:r>
              <a:rPr lang="en-US" dirty="0" smtClean="0"/>
              <a:t>NICKLE</a:t>
            </a:r>
            <a:endParaRPr lang="en-US" dirty="0" smtClean="0"/>
          </a:p>
          <a:p>
            <a:r>
              <a:rPr lang="en-US" dirty="0" smtClean="0"/>
              <a:t>Red Pill </a:t>
            </a:r>
            <a:endParaRPr lang="en-US" dirty="0" smtClean="0"/>
          </a:p>
          <a:p>
            <a:r>
              <a:rPr lang="en-US" dirty="0" smtClean="0"/>
              <a:t>Paladin</a:t>
            </a:r>
            <a:endParaRPr lang="en-US" dirty="0"/>
          </a:p>
        </p:txBody>
      </p:sp>
    </p:spTree>
    <p:extLst>
      <p:ext uri="{BB962C8B-B14F-4D97-AF65-F5344CB8AC3E}">
        <p14:creationId xmlns="" xmlns:p14="http://schemas.microsoft.com/office/powerpoint/2010/main" val="3327195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Paladin</a:t>
            </a:r>
            <a:endParaRPr lang="en-US" dirty="0"/>
          </a:p>
        </p:txBody>
      </p:sp>
      <p:sp>
        <p:nvSpPr>
          <p:cNvPr id="3" name="Content Placeholder 2"/>
          <p:cNvSpPr>
            <a:spLocks noGrp="1"/>
          </p:cNvSpPr>
          <p:nvPr>
            <p:ph idx="1"/>
          </p:nvPr>
        </p:nvSpPr>
        <p:spPr/>
        <p:txBody>
          <a:bodyPr/>
          <a:lstStyle/>
          <a:p>
            <a:r>
              <a:rPr lang="en-US" dirty="0" smtClean="0"/>
              <a:t>Prashanta</a:t>
            </a:r>
            <a:endParaRPr lang="en-US" dirty="0"/>
          </a:p>
        </p:txBody>
      </p:sp>
    </p:spTree>
    <p:extLst>
      <p:ext uri="{BB962C8B-B14F-4D97-AF65-F5344CB8AC3E}">
        <p14:creationId xmlns="" xmlns:p14="http://schemas.microsoft.com/office/powerpoint/2010/main" val="1247059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 xmlns:p14="http://schemas.microsoft.com/office/powerpoint/2010/main" val="949291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Rachel</a:t>
            </a:r>
          </a:p>
          <a:p>
            <a:r>
              <a:rPr lang="en-US" dirty="0" smtClean="0"/>
              <a:t>Rootkit overview </a:t>
            </a:r>
          </a:p>
          <a:p>
            <a:r>
              <a:rPr lang="en-US" dirty="0" smtClean="0"/>
              <a:t>What is a VMBR etc.</a:t>
            </a:r>
            <a:endParaRPr lang="en-US" dirty="0"/>
          </a:p>
        </p:txBody>
      </p:sp>
    </p:spTree>
    <p:extLst>
      <p:ext uri="{BB962C8B-B14F-4D97-AF65-F5344CB8AC3E}">
        <p14:creationId xmlns="" xmlns:p14="http://schemas.microsoft.com/office/powerpoint/2010/main" val="2590845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Machines</a:t>
            </a:r>
            <a:endParaRPr lang="en-US" dirty="0"/>
          </a:p>
        </p:txBody>
      </p:sp>
      <p:sp>
        <p:nvSpPr>
          <p:cNvPr id="3" name="Content Placeholder 2"/>
          <p:cNvSpPr>
            <a:spLocks noGrp="1"/>
          </p:cNvSpPr>
          <p:nvPr>
            <p:ph idx="1"/>
          </p:nvPr>
        </p:nvSpPr>
        <p:spPr/>
        <p:txBody>
          <a:bodyPr/>
          <a:lstStyle/>
          <a:p>
            <a:r>
              <a:rPr lang="en-US" dirty="0" smtClean="0"/>
              <a:t>Mike’s stuff, graphics</a:t>
            </a:r>
          </a:p>
        </p:txBody>
      </p:sp>
    </p:spTree>
    <p:extLst>
      <p:ext uri="{BB962C8B-B14F-4D97-AF65-F5344CB8AC3E}">
        <p14:creationId xmlns="" xmlns:p14="http://schemas.microsoft.com/office/powerpoint/2010/main" val="1666392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lstStyle/>
          <a:p>
            <a:r>
              <a:rPr lang="en-US" dirty="0" smtClean="0"/>
              <a:t>Rachel</a:t>
            </a:r>
            <a:endParaRPr lang="en-US" dirty="0"/>
          </a:p>
        </p:txBody>
      </p:sp>
    </p:spTree>
    <p:extLst>
      <p:ext uri="{BB962C8B-B14F-4D97-AF65-F5344CB8AC3E}">
        <p14:creationId xmlns="" xmlns:p14="http://schemas.microsoft.com/office/powerpoint/2010/main" val="2346653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of Attack</a:t>
            </a:r>
            <a:endParaRPr lang="en-US" dirty="0"/>
          </a:p>
        </p:txBody>
      </p:sp>
      <p:sp>
        <p:nvSpPr>
          <p:cNvPr id="3" name="Content Placeholder 2"/>
          <p:cNvSpPr>
            <a:spLocks noGrp="1"/>
          </p:cNvSpPr>
          <p:nvPr>
            <p:ph idx="1"/>
          </p:nvPr>
        </p:nvSpPr>
        <p:spPr/>
        <p:txBody>
          <a:bodyPr/>
          <a:lstStyle/>
          <a:p>
            <a:r>
              <a:rPr lang="en-US" dirty="0" smtClean="0"/>
              <a:t>Rachel</a:t>
            </a:r>
            <a:endParaRPr lang="en-US" dirty="0"/>
          </a:p>
        </p:txBody>
      </p:sp>
    </p:spTree>
    <p:extLst>
      <p:ext uri="{BB962C8B-B14F-4D97-AF65-F5344CB8AC3E}">
        <p14:creationId xmlns="" xmlns:p14="http://schemas.microsoft.com/office/powerpoint/2010/main" val="2687441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Maintains Control</a:t>
            </a:r>
            <a:endParaRPr lang="en-US" dirty="0"/>
          </a:p>
        </p:txBody>
      </p:sp>
      <p:sp>
        <p:nvSpPr>
          <p:cNvPr id="3" name="Content Placeholder 2"/>
          <p:cNvSpPr>
            <a:spLocks noGrp="1"/>
          </p:cNvSpPr>
          <p:nvPr>
            <p:ph idx="1"/>
          </p:nvPr>
        </p:nvSpPr>
        <p:spPr/>
        <p:txBody>
          <a:bodyPr/>
          <a:lstStyle/>
          <a:p>
            <a:r>
              <a:rPr lang="en-US" dirty="0" smtClean="0"/>
              <a:t>Mike</a:t>
            </a:r>
            <a:endParaRPr lang="en-US" dirty="0"/>
          </a:p>
        </p:txBody>
      </p:sp>
    </p:spTree>
    <p:extLst>
      <p:ext uri="{BB962C8B-B14F-4D97-AF65-F5344CB8AC3E}">
        <p14:creationId xmlns="" xmlns:p14="http://schemas.microsoft.com/office/powerpoint/2010/main" val="1607849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Rootkits</a:t>
            </a:r>
            <a:endParaRPr lang="en-US" dirty="0"/>
          </a:p>
        </p:txBody>
      </p:sp>
      <p:sp>
        <p:nvSpPr>
          <p:cNvPr id="3" name="Content Placeholder 2"/>
          <p:cNvSpPr>
            <a:spLocks noGrp="1"/>
          </p:cNvSpPr>
          <p:nvPr>
            <p:ph idx="1"/>
          </p:nvPr>
        </p:nvSpPr>
        <p:spPr/>
        <p:txBody>
          <a:bodyPr/>
          <a:lstStyle/>
          <a:p>
            <a:r>
              <a:rPr lang="en-US" dirty="0" smtClean="0"/>
              <a:t>Mike</a:t>
            </a:r>
          </a:p>
          <a:p>
            <a:r>
              <a:rPr lang="en-US" dirty="0" err="1" smtClean="0"/>
              <a:t>SubVirt</a:t>
            </a:r>
            <a:endParaRPr lang="en-US" dirty="0" smtClean="0"/>
          </a:p>
          <a:p>
            <a:r>
              <a:rPr lang="en-US" dirty="0" err="1" smtClean="0"/>
              <a:t>BluePill</a:t>
            </a:r>
            <a:endParaRPr lang="en-US" dirty="0"/>
          </a:p>
        </p:txBody>
      </p:sp>
    </p:spTree>
    <p:extLst>
      <p:ext uri="{BB962C8B-B14F-4D97-AF65-F5344CB8AC3E}">
        <p14:creationId xmlns="" xmlns:p14="http://schemas.microsoft.com/office/powerpoint/2010/main" val="2405789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Defense</a:t>
            </a:r>
            <a:endParaRPr lang="en-US" dirty="0"/>
          </a:p>
        </p:txBody>
      </p:sp>
      <p:sp>
        <p:nvSpPr>
          <p:cNvPr id="3" name="Content Placeholder 2"/>
          <p:cNvSpPr>
            <a:spLocks noGrp="1"/>
          </p:cNvSpPr>
          <p:nvPr>
            <p:ph idx="1"/>
          </p:nvPr>
        </p:nvSpPr>
        <p:spPr/>
        <p:txBody>
          <a:bodyPr/>
          <a:lstStyle/>
          <a:p>
            <a:r>
              <a:rPr lang="en-US" dirty="0" smtClean="0"/>
              <a:t>Two Ways:</a:t>
            </a:r>
          </a:p>
          <a:p>
            <a:endParaRPr lang="en-US" dirty="0" smtClean="0"/>
          </a:p>
          <a:p>
            <a:pPr lvl="1"/>
            <a:r>
              <a:rPr lang="en-US" dirty="0" smtClean="0"/>
              <a:t>Security software </a:t>
            </a:r>
            <a:r>
              <a:rPr lang="en-US" dirty="0" smtClean="0"/>
              <a:t>below the VMBR</a:t>
            </a:r>
          </a:p>
          <a:p>
            <a:pPr lvl="1"/>
            <a:r>
              <a:rPr lang="en-US" dirty="0" smtClean="0"/>
              <a:t>Security  software above the VMBR</a:t>
            </a:r>
          </a:p>
          <a:p>
            <a:pPr lvl="1"/>
            <a:endParaRPr lang="en-US" dirty="0"/>
          </a:p>
        </p:txBody>
      </p:sp>
    </p:spTree>
    <p:extLst>
      <p:ext uri="{BB962C8B-B14F-4D97-AF65-F5344CB8AC3E}">
        <p14:creationId xmlns="" xmlns:p14="http://schemas.microsoft.com/office/powerpoint/2010/main" val="19357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software below </a:t>
            </a:r>
            <a:r>
              <a:rPr lang="en-US" dirty="0" err="1" smtClean="0"/>
              <a:t>vmbr</a:t>
            </a:r>
            <a:endParaRPr lang="en-US" dirty="0"/>
          </a:p>
        </p:txBody>
      </p:sp>
      <p:sp>
        <p:nvSpPr>
          <p:cNvPr id="3" name="Content Placeholder 2"/>
          <p:cNvSpPr>
            <a:spLocks noGrp="1"/>
          </p:cNvSpPr>
          <p:nvPr>
            <p:ph idx="1"/>
          </p:nvPr>
        </p:nvSpPr>
        <p:spPr/>
        <p:txBody>
          <a:bodyPr/>
          <a:lstStyle/>
          <a:p>
            <a:r>
              <a:rPr lang="en-US" dirty="0" smtClean="0"/>
              <a:t>Can see the state of VMBR</a:t>
            </a:r>
          </a:p>
          <a:p>
            <a:r>
              <a:rPr lang="en-US" dirty="0" smtClean="0"/>
              <a:t>Read physical memory of disk and look for signatures and anomalies that indicate the presence of VMBR</a:t>
            </a:r>
          </a:p>
          <a:p>
            <a:r>
              <a:rPr lang="en-US" dirty="0" smtClean="0"/>
              <a:t>Use secure hardware</a:t>
            </a:r>
          </a:p>
          <a:p>
            <a:r>
              <a:rPr lang="en-US" dirty="0" smtClean="0"/>
              <a:t>Boot from safe medium </a:t>
            </a:r>
          </a:p>
          <a:p>
            <a:r>
              <a:rPr lang="en-US" dirty="0" smtClean="0"/>
              <a:t>Physically unplug the machine before reboot</a:t>
            </a:r>
          </a:p>
          <a:p>
            <a:r>
              <a:rPr lang="en-US" dirty="0" smtClean="0"/>
              <a:t>Use  secure VMM</a:t>
            </a:r>
          </a:p>
          <a:p>
            <a:pPr>
              <a:buNone/>
            </a:pPr>
            <a:endParaRPr lang="en-US" dirty="0" smtClean="0"/>
          </a:p>
          <a:p>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397</TotalTime>
  <Words>519</Words>
  <Application>Microsoft Office PowerPoint</Application>
  <PresentationFormat>On-screen Show (4:3)</PresentationFormat>
  <Paragraphs>65</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Apothecary</vt:lpstr>
      <vt:lpstr>Virtual Machine Based Rootkit Detection</vt:lpstr>
      <vt:lpstr>Introduction</vt:lpstr>
      <vt:lpstr>Virtual Machines</vt:lpstr>
      <vt:lpstr>Installation</vt:lpstr>
      <vt:lpstr>Forms of Attack</vt:lpstr>
      <vt:lpstr>How it Maintains Control</vt:lpstr>
      <vt:lpstr>Existing Rootkits</vt:lpstr>
      <vt:lpstr>Methods of Defense</vt:lpstr>
      <vt:lpstr>Security software below vmbr</vt:lpstr>
      <vt:lpstr>Security software above VMBr</vt:lpstr>
      <vt:lpstr>Existing Detectors</vt:lpstr>
      <vt:lpstr>Paladin</vt:lpstr>
      <vt:lpstr>Conclusion/Questions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Machine Based Rootkit Detection</dc:title>
  <dc:creator>Pekarek, Rachel H.</dc:creator>
  <cp:lastModifiedBy>Prashant</cp:lastModifiedBy>
  <cp:revision>30</cp:revision>
  <dcterms:created xsi:type="dcterms:W3CDTF">2013-04-19T20:57:18Z</dcterms:created>
  <dcterms:modified xsi:type="dcterms:W3CDTF">2013-04-21T00:40:58Z</dcterms:modified>
</cp:coreProperties>
</file>