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61" r:id="rId3"/>
    <p:sldId id="299" r:id="rId4"/>
    <p:sldId id="302" r:id="rId5"/>
    <p:sldId id="303" r:id="rId6"/>
    <p:sldId id="309" r:id="rId7"/>
    <p:sldId id="310" r:id="rId8"/>
    <p:sldId id="300" r:id="rId9"/>
    <p:sldId id="296" r:id="rId10"/>
    <p:sldId id="298" r:id="rId11"/>
    <p:sldId id="297" r:id="rId12"/>
    <p:sldId id="305" r:id="rId13"/>
    <p:sldId id="307" r:id="rId14"/>
    <p:sldId id="308" r:id="rId15"/>
    <p:sldId id="304" r:id="rId16"/>
    <p:sldId id="306" r:id="rId17"/>
    <p:sldId id="311" r:id="rId18"/>
  </p:sldIdLst>
  <p:sldSz cx="9144000" cy="6858000" type="screen4x3"/>
  <p:notesSz cx="7099300" cy="10234613"/>
  <p:embeddedFontLst>
    <p:embeddedFont>
      <p:font typeface="Calibri" panose="020F0502020204030204" pitchFamily="34" charset="0"/>
      <p:regular r:id="rId20"/>
      <p:bold r:id="rId21"/>
      <p:italic r:id="rId22"/>
      <p:boldItalic r:id="rId23"/>
    </p:embeddedFont>
    <p:embeddedFont>
      <p:font typeface="IBM Plex Sans" panose="020B0503050203000203" pitchFamily="34"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113" d="100"/>
          <a:sy n="113" d="100"/>
        </p:scale>
        <p:origin x="15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672" cy="511054"/>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088" y="0"/>
            <a:ext cx="3076672" cy="511054"/>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39" y="4861781"/>
            <a:ext cx="5678824" cy="460456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68"/>
            <a:ext cx="3076672" cy="511054"/>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088" y="9721868"/>
            <a:ext cx="3076672" cy="51105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385962f8_0_68:notes"/>
          <p:cNvSpPr txBox="1">
            <a:spLocks noGrp="1"/>
          </p:cNvSpPr>
          <p:nvPr>
            <p:ph type="body" idx="1"/>
          </p:nvPr>
        </p:nvSpPr>
        <p:spPr>
          <a:xfrm>
            <a:off x="709930" y="4861435"/>
            <a:ext cx="5679300" cy="46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33385962f8_0_68: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475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018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327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06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52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222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26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1039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903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435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9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09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134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ef486a0c1_1_73:notes"/>
          <p:cNvSpPr txBox="1">
            <a:spLocks noGrp="1"/>
          </p:cNvSpPr>
          <p:nvPr>
            <p:ph type="body" idx="1"/>
          </p:nvPr>
        </p:nvSpPr>
        <p:spPr>
          <a:xfrm>
            <a:off x="710239" y="4861781"/>
            <a:ext cx="5678700" cy="46047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ZA"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Engineering as defined by G. F. C. Rogers is ‘the practice of organising the design and construction of any artifice which transforms the physical world around us to meet some recognised need’ (Rogers, 1983).</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ZA" sz="1800" dirty="0">
              <a:solidFill>
                <a:srgbClr val="000000"/>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a:t>
            </a:r>
            <a:r>
              <a:rPr lang="en-US" b="1" dirty="0"/>
              <a:t>software development process</a:t>
            </a:r>
            <a:r>
              <a:rPr lang="en-US" dirty="0"/>
              <a:t> is the practice of </a:t>
            </a:r>
            <a:r>
              <a:rPr lang="en-US" dirty="0" err="1"/>
              <a:t>organising</a:t>
            </a:r>
            <a:r>
              <a:rPr lang="en-US" dirty="0"/>
              <a:t> the design and construction of software and its deployment in context.</a:t>
            </a:r>
          </a:p>
        </p:txBody>
      </p:sp>
      <p:sp>
        <p:nvSpPr>
          <p:cNvPr id="113" name="Google Shape;113;g5ef486a0c1_1_73:notes"/>
          <p:cNvSpPr>
            <a:spLocks noGrp="1" noRot="1" noChangeAspect="1"/>
          </p:cNvSpPr>
          <p:nvPr>
            <p:ph type="sldImg" idx="2"/>
          </p:nvPr>
        </p:nvSpPr>
        <p:spPr>
          <a:xfrm>
            <a:off x="990600" y="768350"/>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17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125" y="0"/>
            <a:ext cx="9144250"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p2"/>
          <p:cNvSpPr txBox="1">
            <a:spLocks noGrp="1"/>
          </p:cNvSpPr>
          <p:nvPr>
            <p:ph type="ctrTitle"/>
          </p:nvPr>
        </p:nvSpPr>
        <p:spPr>
          <a:xfrm>
            <a:off x="311700" y="719633"/>
            <a:ext cx="8520600" cy="171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6" name="Google Shape;16;p2"/>
          <p:cNvSpPr txBox="1">
            <a:spLocks noGrp="1"/>
          </p:cNvSpPr>
          <p:nvPr>
            <p:ph type="subTitle" idx="1"/>
          </p:nvPr>
        </p:nvSpPr>
        <p:spPr>
          <a:xfrm>
            <a:off x="311700" y="2504747"/>
            <a:ext cx="4242600" cy="984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7" name="Google Shape;17;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1108233"/>
            <a:ext cx="5334900" cy="1659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828567"/>
            <a:ext cx="5334900" cy="12567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2"/>
              </a:buClr>
              <a:buSzPts val="2800"/>
              <a:buFont typeface="Arial"/>
              <a:buNone/>
              <a:defRPr sz="5000" b="0" i="0" u="none" strike="noStrike" cap="none">
                <a:solidFill>
                  <a:schemeClr val="dk2"/>
                </a:solidFill>
                <a:latin typeface="Arial"/>
                <a:ea typeface="Arial"/>
                <a:cs typeface="Arial"/>
                <a:sym typeface="Arial"/>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66" name="Google Shape;66;p13"/>
          <p:cNvSpPr txBox="1">
            <a:spLocks noGrp="1"/>
          </p:cNvSpPr>
          <p:nvPr>
            <p:ph type="body" idx="1"/>
          </p:nvPr>
        </p:nvSpPr>
        <p:spPr>
          <a:xfrm>
            <a:off x="457200" y="1935480"/>
            <a:ext cx="8229600" cy="4389000"/>
          </a:xfrm>
          <a:prstGeom prst="rect">
            <a:avLst/>
          </a:prstGeom>
          <a:noFill/>
          <a:ln>
            <a:noFill/>
          </a:ln>
        </p:spPr>
        <p:txBody>
          <a:bodyPr spcFirstLastPara="1" wrap="square" lIns="91425" tIns="91425" rIns="91425" bIns="91425"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160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21944" algn="l" rtl="0">
              <a:spcBef>
                <a:spcPts val="1600"/>
              </a:spcBef>
              <a:spcAft>
                <a:spcPts val="0"/>
              </a:spcAft>
              <a:buClr>
                <a:schemeClr val="accent2"/>
              </a:buClr>
              <a:buSzPts val="1470"/>
              <a:buFont typeface="Noto Sans Symbols"/>
              <a:buChar char="●"/>
              <a:defRPr sz="2100" b="0" i="0" u="none" strike="noStrike" cap="none">
                <a:solidFill>
                  <a:schemeClr val="dk1"/>
                </a:solidFill>
                <a:latin typeface="Arial"/>
                <a:ea typeface="Arial"/>
                <a:cs typeface="Arial"/>
                <a:sym typeface="Arial"/>
              </a:defRPr>
            </a:lvl3pPr>
            <a:lvl4pPr marL="1828800" marR="0" lvl="3" indent="-311150" algn="l" rtl="0">
              <a:spcBef>
                <a:spcPts val="1600"/>
              </a:spcBef>
              <a:spcAft>
                <a:spcPts val="0"/>
              </a:spcAft>
              <a:buClr>
                <a:schemeClr val="accent3"/>
              </a:buClr>
              <a:buSzPts val="1300"/>
              <a:buFont typeface="Noto Sans Symbols"/>
              <a:buChar char="●"/>
              <a:defRPr sz="2000" b="0" i="0" u="none" strike="noStrike" cap="none">
                <a:solidFill>
                  <a:schemeClr val="dk1"/>
                </a:solidFill>
                <a:latin typeface="Arial"/>
                <a:ea typeface="Arial"/>
                <a:cs typeface="Arial"/>
                <a:sym typeface="Arial"/>
              </a:defRPr>
            </a:lvl4pPr>
            <a:lvl5pPr marL="2286000" marR="0" lvl="4" indent="-311150" algn="l" rtl="0">
              <a:spcBef>
                <a:spcPts val="1600"/>
              </a:spcBef>
              <a:spcAft>
                <a:spcPts val="0"/>
              </a:spcAft>
              <a:buClr>
                <a:schemeClr val="accent4"/>
              </a:buClr>
              <a:buSzPts val="13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160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160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1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7" name="Google Shape;67;p13"/>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8" name="Google Shape;68;p13"/>
          <p:cNvSpPr txBox="1">
            <a:spLocks noGrp="1"/>
          </p:cNvSpPr>
          <p:nvPr>
            <p:ph type="ftr" idx="11"/>
          </p:nvPr>
        </p:nvSpPr>
        <p:spPr>
          <a:xfrm>
            <a:off x="2667000" y="6356350"/>
            <a:ext cx="33528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9" name="Google Shape;69;p13"/>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4A5669"/>
                </a:solidFill>
                <a:latin typeface="Arial"/>
                <a:ea typeface="Arial"/>
                <a:cs typeface="Arial"/>
                <a:sym typeface="Arial"/>
              </a:defRPr>
            </a:lvl1pPr>
            <a:lvl2pPr marL="0" marR="0" lvl="1" indent="0" algn="r" rtl="0">
              <a:spcBef>
                <a:spcPts val="0"/>
              </a:spcBef>
              <a:buNone/>
              <a:defRPr sz="1200">
                <a:solidFill>
                  <a:srgbClr val="4A5669"/>
                </a:solidFill>
                <a:latin typeface="Arial"/>
                <a:ea typeface="Arial"/>
                <a:cs typeface="Arial"/>
                <a:sym typeface="Arial"/>
              </a:defRPr>
            </a:lvl2pPr>
            <a:lvl3pPr marL="0" marR="0" lvl="2" indent="0" algn="r" rtl="0">
              <a:spcBef>
                <a:spcPts val="0"/>
              </a:spcBef>
              <a:buNone/>
              <a:defRPr sz="1200">
                <a:solidFill>
                  <a:srgbClr val="4A5669"/>
                </a:solidFill>
                <a:latin typeface="Arial"/>
                <a:ea typeface="Arial"/>
                <a:cs typeface="Arial"/>
                <a:sym typeface="Arial"/>
              </a:defRPr>
            </a:lvl3pPr>
            <a:lvl4pPr marL="0" marR="0" lvl="3" indent="0" algn="r" rtl="0">
              <a:spcBef>
                <a:spcPts val="0"/>
              </a:spcBef>
              <a:buNone/>
              <a:defRPr sz="1200">
                <a:solidFill>
                  <a:srgbClr val="4A5669"/>
                </a:solidFill>
                <a:latin typeface="Arial"/>
                <a:ea typeface="Arial"/>
                <a:cs typeface="Arial"/>
                <a:sym typeface="Arial"/>
              </a:defRPr>
            </a:lvl4pPr>
            <a:lvl5pPr marL="0" marR="0" lvl="4" indent="0" algn="r" rtl="0">
              <a:spcBef>
                <a:spcPts val="0"/>
              </a:spcBef>
              <a:buNone/>
              <a:defRPr sz="1200">
                <a:solidFill>
                  <a:srgbClr val="4A5669"/>
                </a:solidFill>
                <a:latin typeface="Arial"/>
                <a:ea typeface="Arial"/>
                <a:cs typeface="Arial"/>
                <a:sym typeface="Arial"/>
              </a:defRPr>
            </a:lvl5pPr>
            <a:lvl6pPr marL="0" marR="0" lvl="5" indent="0" algn="r" rtl="0">
              <a:spcBef>
                <a:spcPts val="0"/>
              </a:spcBef>
              <a:buNone/>
              <a:defRPr sz="1200">
                <a:solidFill>
                  <a:srgbClr val="4A5669"/>
                </a:solidFill>
                <a:latin typeface="Arial"/>
                <a:ea typeface="Arial"/>
                <a:cs typeface="Arial"/>
                <a:sym typeface="Arial"/>
              </a:defRPr>
            </a:lvl6pPr>
            <a:lvl7pPr marL="0" marR="0" lvl="6" indent="0" algn="r" rtl="0">
              <a:spcBef>
                <a:spcPts val="0"/>
              </a:spcBef>
              <a:buNone/>
              <a:defRPr sz="1200">
                <a:solidFill>
                  <a:srgbClr val="4A5669"/>
                </a:solidFill>
                <a:latin typeface="Arial"/>
                <a:ea typeface="Arial"/>
                <a:cs typeface="Arial"/>
                <a:sym typeface="Arial"/>
              </a:defRPr>
            </a:lvl7pPr>
            <a:lvl8pPr marL="0" marR="0" lvl="7" indent="0" algn="r" rtl="0">
              <a:spcBef>
                <a:spcPts val="0"/>
              </a:spcBef>
              <a:buNone/>
              <a:defRPr sz="1200">
                <a:solidFill>
                  <a:srgbClr val="4A5669"/>
                </a:solidFill>
                <a:latin typeface="Arial"/>
                <a:ea typeface="Arial"/>
                <a:cs typeface="Arial"/>
                <a:sym typeface="Arial"/>
              </a:defRPr>
            </a:lvl8pPr>
            <a:lvl9pPr marL="0" marR="0" lvl="8" indent="0" algn="r" rtl="0">
              <a:spcBef>
                <a:spcPts val="0"/>
              </a:spcBef>
              <a:buNone/>
              <a:defRPr sz="1200">
                <a:solidFill>
                  <a:srgbClr val="4A566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57200" y="704088"/>
            <a:ext cx="8229600" cy="11430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2"/>
              </a:buClr>
              <a:buSzPts val="2800"/>
              <a:buFont typeface="Arial"/>
              <a:buNone/>
              <a:defRPr sz="5000" b="0" i="0" u="none" strike="noStrike" cap="none">
                <a:solidFill>
                  <a:schemeClr val="dk2"/>
                </a:solidFill>
                <a:latin typeface="Arial"/>
                <a:ea typeface="Arial"/>
                <a:cs typeface="Arial"/>
                <a:sym typeface="Arial"/>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72" name="Google Shape;72;p14"/>
          <p:cNvSpPr txBox="1">
            <a:spLocks noGrp="1"/>
          </p:cNvSpPr>
          <p:nvPr>
            <p:ph type="body" idx="1"/>
          </p:nvPr>
        </p:nvSpPr>
        <p:spPr>
          <a:xfrm>
            <a:off x="457200" y="1920085"/>
            <a:ext cx="4038600" cy="4434900"/>
          </a:xfrm>
          <a:prstGeom prst="rect">
            <a:avLst/>
          </a:prstGeom>
          <a:noFill/>
          <a:ln>
            <a:noFill/>
          </a:ln>
        </p:spPr>
        <p:txBody>
          <a:bodyPr spcFirstLastPara="1" wrap="square" lIns="91425" tIns="91425" rIns="91425" bIns="91425"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160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17500" algn="l" rtl="0">
              <a:spcBef>
                <a:spcPts val="16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3pPr>
            <a:lvl4pPr marL="1828800" marR="0" lvl="3" indent="-302894" algn="l" rtl="0">
              <a:spcBef>
                <a:spcPts val="1600"/>
              </a:spcBef>
              <a:spcAft>
                <a:spcPts val="0"/>
              </a:spcAft>
              <a:buClr>
                <a:schemeClr val="accent3"/>
              </a:buClr>
              <a:buSzPts val="1170"/>
              <a:buFont typeface="Noto Sans Symbols"/>
              <a:buChar char="●"/>
              <a:defRPr sz="1800" b="0" i="0" u="none" strike="noStrike" cap="none">
                <a:solidFill>
                  <a:schemeClr val="dk1"/>
                </a:solidFill>
                <a:latin typeface="Arial"/>
                <a:ea typeface="Arial"/>
                <a:cs typeface="Arial"/>
                <a:sym typeface="Arial"/>
              </a:defRPr>
            </a:lvl4pPr>
            <a:lvl5pPr marL="2286000" marR="0" lvl="4" indent="-302895" algn="l" rtl="0">
              <a:spcBef>
                <a:spcPts val="1600"/>
              </a:spcBef>
              <a:spcAft>
                <a:spcPts val="0"/>
              </a:spcAft>
              <a:buClr>
                <a:schemeClr val="accent4"/>
              </a:buClr>
              <a:buSzPts val="1170"/>
              <a:buFont typeface="Noto Sans Symbols"/>
              <a:buChar char="●"/>
              <a:defRPr sz="1800" b="0" i="0" u="none" strike="noStrike" cap="none">
                <a:solidFill>
                  <a:schemeClr val="dk1"/>
                </a:solidFill>
                <a:latin typeface="Arial"/>
                <a:ea typeface="Arial"/>
                <a:cs typeface="Arial"/>
                <a:sym typeface="Arial"/>
              </a:defRPr>
            </a:lvl5pPr>
            <a:lvl6pPr marL="2743200" marR="0" lvl="5" indent="-320039" algn="l" rtl="0">
              <a:spcBef>
                <a:spcPts val="160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160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1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3" name="Google Shape;73;p14"/>
          <p:cNvSpPr txBox="1">
            <a:spLocks noGrp="1"/>
          </p:cNvSpPr>
          <p:nvPr>
            <p:ph type="body" idx="2"/>
          </p:nvPr>
        </p:nvSpPr>
        <p:spPr>
          <a:xfrm>
            <a:off x="4648200" y="1920085"/>
            <a:ext cx="4038600" cy="4434900"/>
          </a:xfrm>
          <a:prstGeom prst="rect">
            <a:avLst/>
          </a:prstGeom>
          <a:noFill/>
          <a:ln>
            <a:noFill/>
          </a:ln>
        </p:spPr>
        <p:txBody>
          <a:bodyPr spcFirstLastPara="1" wrap="square" lIns="91425" tIns="91425" rIns="91425" bIns="91425" anchor="t" anchorCtr="0">
            <a:no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Arial"/>
                <a:ea typeface="Arial"/>
                <a:cs typeface="Arial"/>
                <a:sym typeface="Arial"/>
              </a:defRPr>
            </a:lvl1pPr>
            <a:lvl2pPr marL="914400" marR="0" lvl="1" indent="-358140" algn="l" rtl="0">
              <a:spcBef>
                <a:spcPts val="1600"/>
              </a:spcBef>
              <a:spcAft>
                <a:spcPts val="0"/>
              </a:spcAft>
              <a:buClr>
                <a:schemeClr val="accent1"/>
              </a:buClr>
              <a:buSzPts val="2040"/>
              <a:buFont typeface="Noto Sans Symbols"/>
              <a:buChar char="●"/>
              <a:defRPr sz="2400" b="0" i="0" u="none" strike="noStrike" cap="none">
                <a:solidFill>
                  <a:schemeClr val="dk1"/>
                </a:solidFill>
                <a:latin typeface="Arial"/>
                <a:ea typeface="Arial"/>
                <a:cs typeface="Arial"/>
                <a:sym typeface="Arial"/>
              </a:defRPr>
            </a:lvl2pPr>
            <a:lvl3pPr marL="1371600" marR="0" lvl="2" indent="-317500" algn="l" rtl="0">
              <a:spcBef>
                <a:spcPts val="16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3pPr>
            <a:lvl4pPr marL="1828800" marR="0" lvl="3" indent="-302894" algn="l" rtl="0">
              <a:spcBef>
                <a:spcPts val="1600"/>
              </a:spcBef>
              <a:spcAft>
                <a:spcPts val="0"/>
              </a:spcAft>
              <a:buClr>
                <a:schemeClr val="accent3"/>
              </a:buClr>
              <a:buSzPts val="1170"/>
              <a:buFont typeface="Noto Sans Symbols"/>
              <a:buChar char="●"/>
              <a:defRPr sz="1800" b="0" i="0" u="none" strike="noStrike" cap="none">
                <a:solidFill>
                  <a:schemeClr val="dk1"/>
                </a:solidFill>
                <a:latin typeface="Arial"/>
                <a:ea typeface="Arial"/>
                <a:cs typeface="Arial"/>
                <a:sym typeface="Arial"/>
              </a:defRPr>
            </a:lvl4pPr>
            <a:lvl5pPr marL="2286000" marR="0" lvl="4" indent="-302895" algn="l" rtl="0">
              <a:spcBef>
                <a:spcPts val="1600"/>
              </a:spcBef>
              <a:spcAft>
                <a:spcPts val="0"/>
              </a:spcAft>
              <a:buClr>
                <a:schemeClr val="accent4"/>
              </a:buClr>
              <a:buSzPts val="1170"/>
              <a:buFont typeface="Noto Sans Symbols"/>
              <a:buChar char="●"/>
              <a:defRPr sz="1800" b="0" i="0" u="none" strike="noStrike" cap="none">
                <a:solidFill>
                  <a:schemeClr val="dk1"/>
                </a:solidFill>
                <a:latin typeface="Arial"/>
                <a:ea typeface="Arial"/>
                <a:cs typeface="Arial"/>
                <a:sym typeface="Arial"/>
              </a:defRPr>
            </a:lvl5pPr>
            <a:lvl6pPr marL="2743200" marR="0" lvl="5" indent="-320039" algn="l" rtl="0">
              <a:spcBef>
                <a:spcPts val="160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160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16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1600"/>
              </a:spcBef>
              <a:spcAft>
                <a:spcPts val="160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4" name="Google Shape;74;p14"/>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5" name="Google Shape;75;p14"/>
          <p:cNvSpPr txBox="1">
            <a:spLocks noGrp="1"/>
          </p:cNvSpPr>
          <p:nvPr>
            <p:ph type="ftr" idx="11"/>
          </p:nvPr>
        </p:nvSpPr>
        <p:spPr>
          <a:xfrm>
            <a:off x="2667000" y="6356350"/>
            <a:ext cx="3352800" cy="36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a:solidFill>
                  <a:srgbClr val="4A5669"/>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4"/>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4A5669"/>
                </a:solidFill>
                <a:latin typeface="Arial"/>
                <a:ea typeface="Arial"/>
                <a:cs typeface="Arial"/>
                <a:sym typeface="Arial"/>
              </a:defRPr>
            </a:lvl1pPr>
            <a:lvl2pPr marL="0" marR="0" lvl="1" indent="0" algn="r" rtl="0">
              <a:spcBef>
                <a:spcPts val="0"/>
              </a:spcBef>
              <a:buNone/>
              <a:defRPr sz="1200">
                <a:solidFill>
                  <a:srgbClr val="4A5669"/>
                </a:solidFill>
                <a:latin typeface="Arial"/>
                <a:ea typeface="Arial"/>
                <a:cs typeface="Arial"/>
                <a:sym typeface="Arial"/>
              </a:defRPr>
            </a:lvl2pPr>
            <a:lvl3pPr marL="0" marR="0" lvl="2" indent="0" algn="r" rtl="0">
              <a:spcBef>
                <a:spcPts val="0"/>
              </a:spcBef>
              <a:buNone/>
              <a:defRPr sz="1200">
                <a:solidFill>
                  <a:srgbClr val="4A5669"/>
                </a:solidFill>
                <a:latin typeface="Arial"/>
                <a:ea typeface="Arial"/>
                <a:cs typeface="Arial"/>
                <a:sym typeface="Arial"/>
              </a:defRPr>
            </a:lvl3pPr>
            <a:lvl4pPr marL="0" marR="0" lvl="3" indent="0" algn="r" rtl="0">
              <a:spcBef>
                <a:spcPts val="0"/>
              </a:spcBef>
              <a:buNone/>
              <a:defRPr sz="1200">
                <a:solidFill>
                  <a:srgbClr val="4A5669"/>
                </a:solidFill>
                <a:latin typeface="Arial"/>
                <a:ea typeface="Arial"/>
                <a:cs typeface="Arial"/>
                <a:sym typeface="Arial"/>
              </a:defRPr>
            </a:lvl4pPr>
            <a:lvl5pPr marL="0" marR="0" lvl="4" indent="0" algn="r" rtl="0">
              <a:spcBef>
                <a:spcPts val="0"/>
              </a:spcBef>
              <a:buNone/>
              <a:defRPr sz="1200">
                <a:solidFill>
                  <a:srgbClr val="4A5669"/>
                </a:solidFill>
                <a:latin typeface="Arial"/>
                <a:ea typeface="Arial"/>
                <a:cs typeface="Arial"/>
                <a:sym typeface="Arial"/>
              </a:defRPr>
            </a:lvl5pPr>
            <a:lvl6pPr marL="0" marR="0" lvl="5" indent="0" algn="r" rtl="0">
              <a:spcBef>
                <a:spcPts val="0"/>
              </a:spcBef>
              <a:buNone/>
              <a:defRPr sz="1200">
                <a:solidFill>
                  <a:srgbClr val="4A5669"/>
                </a:solidFill>
                <a:latin typeface="Arial"/>
                <a:ea typeface="Arial"/>
                <a:cs typeface="Arial"/>
                <a:sym typeface="Arial"/>
              </a:defRPr>
            </a:lvl6pPr>
            <a:lvl7pPr marL="0" marR="0" lvl="6" indent="0" algn="r" rtl="0">
              <a:spcBef>
                <a:spcPts val="0"/>
              </a:spcBef>
              <a:buNone/>
              <a:defRPr sz="1200">
                <a:solidFill>
                  <a:srgbClr val="4A5669"/>
                </a:solidFill>
                <a:latin typeface="Arial"/>
                <a:ea typeface="Arial"/>
                <a:cs typeface="Arial"/>
                <a:sym typeface="Arial"/>
              </a:defRPr>
            </a:lvl7pPr>
            <a:lvl8pPr marL="0" marR="0" lvl="7" indent="0" algn="r" rtl="0">
              <a:spcBef>
                <a:spcPts val="0"/>
              </a:spcBef>
              <a:buNone/>
              <a:defRPr sz="1200">
                <a:solidFill>
                  <a:srgbClr val="4A5669"/>
                </a:solidFill>
                <a:latin typeface="Arial"/>
                <a:ea typeface="Arial"/>
                <a:cs typeface="Arial"/>
                <a:sym typeface="Arial"/>
              </a:defRPr>
            </a:lvl8pPr>
            <a:lvl9pPr marL="0" marR="0" lvl="8" indent="0" algn="r" rtl="0">
              <a:spcBef>
                <a:spcPts val="0"/>
              </a:spcBef>
              <a:buNone/>
              <a:defRPr sz="1200">
                <a:solidFill>
                  <a:srgbClr val="4A566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0" y="64132"/>
            <a:ext cx="9144250"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p3"/>
          <p:cNvSpPr/>
          <p:nvPr/>
        </p:nvSpPr>
        <p:spPr>
          <a:xfrm>
            <a:off x="0" y="0"/>
            <a:ext cx="9144250"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p3"/>
          <p:cNvSpPr txBox="1">
            <a:spLocks noGrp="1"/>
          </p:cNvSpPr>
          <p:nvPr>
            <p:ph type="title"/>
          </p:nvPr>
        </p:nvSpPr>
        <p:spPr>
          <a:xfrm>
            <a:off x="311700" y="719633"/>
            <a:ext cx="8520600" cy="17100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2" name="Google Shape;22;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4314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0" y="58833"/>
            <a:ext cx="4313625"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Google Shape;26;p4"/>
          <p:cNvSpPr/>
          <p:nvPr/>
        </p:nvSpPr>
        <p:spPr>
          <a:xfrm>
            <a:off x="-125" y="0"/>
            <a:ext cx="4316900"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Google Shape;27;p4"/>
          <p:cNvSpPr txBox="1">
            <a:spLocks noGrp="1"/>
          </p:cNvSpPr>
          <p:nvPr>
            <p:ph type="title"/>
          </p:nvPr>
        </p:nvSpPr>
        <p:spPr>
          <a:xfrm>
            <a:off x="311725" y="667900"/>
            <a:ext cx="3706500" cy="334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8" name="Google Shape;28;p4"/>
          <p:cNvSpPr txBox="1">
            <a:spLocks noGrp="1"/>
          </p:cNvSpPr>
          <p:nvPr>
            <p:ph type="body" idx="1"/>
          </p:nvPr>
        </p:nvSpPr>
        <p:spPr>
          <a:xfrm>
            <a:off x="4644675" y="667900"/>
            <a:ext cx="4166400" cy="5464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9" name="Google Shape;2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0" y="0"/>
            <a:ext cx="9144000" cy="170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25" y="667900"/>
            <a:ext cx="8520600" cy="831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3" name="Google Shape;33;p5"/>
          <p:cNvSpPr txBox="1">
            <a:spLocks noGrp="1"/>
          </p:cNvSpPr>
          <p:nvPr>
            <p:ph type="body" idx="1"/>
          </p:nvPr>
        </p:nvSpPr>
        <p:spPr>
          <a:xfrm>
            <a:off x="311700" y="2007600"/>
            <a:ext cx="3999900" cy="410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4" name="Google Shape;34;p5"/>
          <p:cNvSpPr txBox="1">
            <a:spLocks noGrp="1"/>
          </p:cNvSpPr>
          <p:nvPr>
            <p:ph type="body" idx="2"/>
          </p:nvPr>
        </p:nvSpPr>
        <p:spPr>
          <a:xfrm>
            <a:off x="4832400" y="2007600"/>
            <a:ext cx="3999900" cy="410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5" name="Google Shape;3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p:nvPr/>
        </p:nvSpPr>
        <p:spPr>
          <a:xfrm>
            <a:off x="0" y="0"/>
            <a:ext cx="9144000" cy="170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311725" y="667900"/>
            <a:ext cx="8520600" cy="831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a:off x="0" y="0"/>
            <a:ext cx="37644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311725" y="667900"/>
            <a:ext cx="3127500" cy="2438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3" name="Google Shape;43;p7"/>
          <p:cNvSpPr txBox="1">
            <a:spLocks noGrp="1"/>
          </p:cNvSpPr>
          <p:nvPr>
            <p:ph type="body" idx="1"/>
          </p:nvPr>
        </p:nvSpPr>
        <p:spPr>
          <a:xfrm>
            <a:off x="311700" y="3187533"/>
            <a:ext cx="3127500" cy="3063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4" name="Google Shape;4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1064800"/>
            <a:ext cx="6247800" cy="4728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667900"/>
            <a:ext cx="3704400" cy="273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3502300"/>
            <a:ext cx="3704400" cy="123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667900"/>
            <a:ext cx="3954000" cy="5481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5825333"/>
            <a:ext cx="9144000" cy="1032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6028533"/>
            <a:ext cx="7979400" cy="614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rgbClr val="FFFDF2"/>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12" name="Google Shape;12;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ctrTitle"/>
          </p:nvPr>
        </p:nvSpPr>
        <p:spPr>
          <a:xfrm>
            <a:off x="311700" y="175925"/>
            <a:ext cx="8520600" cy="2047200"/>
          </a:xfrm>
          <a:prstGeom prst="rect">
            <a:avLst/>
          </a:prstGeom>
          <a:noFill/>
          <a:ln>
            <a:noFill/>
          </a:ln>
        </p:spPr>
        <p:txBody>
          <a:bodyPr spcFirstLastPara="1" wrap="square" lIns="0" tIns="0" rIns="18275" bIns="0" anchor="b" anchorCtr="0">
            <a:noAutofit/>
          </a:bodyPr>
          <a:lstStyle/>
          <a:p>
            <a:pPr marL="0" marR="0" lvl="0" indent="0" algn="ctr" rtl="0">
              <a:spcBef>
                <a:spcPts val="0"/>
              </a:spcBef>
              <a:spcAft>
                <a:spcPts val="0"/>
              </a:spcAft>
              <a:buClr>
                <a:srgbClr val="FFC549"/>
              </a:buClr>
              <a:buFont typeface="Arial"/>
              <a:buNone/>
            </a:pPr>
            <a:r>
              <a:rPr lang="en-US" sz="5040" b="1" dirty="0" err="1">
                <a:solidFill>
                  <a:srgbClr val="0B5394"/>
                </a:solidFill>
                <a:latin typeface="Arial"/>
                <a:ea typeface="Arial"/>
                <a:cs typeface="Arial"/>
                <a:sym typeface="Arial"/>
              </a:rPr>
              <a:t>CSc</a:t>
            </a:r>
            <a:r>
              <a:rPr lang="en-US" sz="5040" b="1" dirty="0">
                <a:solidFill>
                  <a:srgbClr val="0B5394"/>
                </a:solidFill>
                <a:latin typeface="Arial"/>
                <a:ea typeface="Arial"/>
                <a:cs typeface="Arial"/>
                <a:sym typeface="Arial"/>
              </a:rPr>
              <a:t> 102 - </a:t>
            </a:r>
            <a:r>
              <a:rPr lang="en-US" sz="5400" b="1" dirty="0">
                <a:solidFill>
                  <a:srgbClr val="0B5394"/>
                </a:solidFill>
                <a:latin typeface="Arial"/>
                <a:ea typeface="Arial"/>
                <a:cs typeface="Arial"/>
                <a:sym typeface="Arial"/>
              </a:rPr>
              <a:t>Project</a:t>
            </a:r>
            <a:endParaRPr b="1" i="1" u="none" strike="noStrike" cap="none" dirty="0">
              <a:solidFill>
                <a:srgbClr val="0B5394"/>
              </a:solidFill>
              <a:latin typeface="Arial"/>
              <a:ea typeface="Arial"/>
              <a:cs typeface="Arial"/>
              <a:sym typeface="Arial"/>
            </a:endParaRPr>
          </a:p>
        </p:txBody>
      </p:sp>
      <p:sp>
        <p:nvSpPr>
          <p:cNvPr id="82" name="Google Shape;82;p15"/>
          <p:cNvSpPr txBox="1">
            <a:spLocks noGrp="1"/>
          </p:cNvSpPr>
          <p:nvPr>
            <p:ph type="subTitle" idx="1"/>
          </p:nvPr>
        </p:nvSpPr>
        <p:spPr>
          <a:xfrm>
            <a:off x="311700" y="2504750"/>
            <a:ext cx="5409600" cy="687600"/>
          </a:xfrm>
          <a:prstGeom prst="rect">
            <a:avLst/>
          </a:prstGeom>
          <a:noFill/>
          <a:ln>
            <a:noFill/>
          </a:ln>
        </p:spPr>
        <p:txBody>
          <a:bodyPr spcFirstLastPara="1" wrap="square" lIns="0" tIns="45700" rIns="18275" bIns="45700" anchor="t" anchorCtr="0">
            <a:noAutofit/>
          </a:bodyPr>
          <a:lstStyle/>
          <a:p>
            <a:pPr marL="0" marR="45720" lvl="0" indent="0" algn="r" rtl="0">
              <a:spcBef>
                <a:spcPts val="0"/>
              </a:spcBef>
              <a:spcAft>
                <a:spcPts val="0"/>
              </a:spcAft>
              <a:buClr>
                <a:schemeClr val="accent3"/>
              </a:buClr>
              <a:buFont typeface="Noto Sans Symbols"/>
              <a:buNone/>
            </a:pPr>
            <a:r>
              <a:rPr lang="en-US" sz="3000"/>
              <a:t>Zelalem S. Shibeshi</a:t>
            </a:r>
            <a:endParaRPr sz="3000" b="0" i="0" u="none" strike="noStrike" cap="none">
              <a:solidFill>
                <a:schemeClr val="lt1"/>
              </a:solidFill>
              <a:latin typeface="Arial"/>
              <a:ea typeface="Arial"/>
              <a:cs typeface="Arial"/>
              <a:sym typeface="Arial"/>
            </a:endParaRPr>
          </a:p>
        </p:txBody>
      </p:sp>
      <p:sp>
        <p:nvSpPr>
          <p:cNvPr id="83" name="Google Shape;83;p15"/>
          <p:cNvSpPr txBox="1"/>
          <p:nvPr/>
        </p:nvSpPr>
        <p:spPr>
          <a:xfrm>
            <a:off x="1411225" y="5461900"/>
            <a:ext cx="7349700" cy="550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100"/>
              <a:buFont typeface="Arial"/>
              <a:buNone/>
            </a:pPr>
            <a:r>
              <a:rPr lang="en-US" sz="3000" b="1">
                <a:solidFill>
                  <a:srgbClr val="CCCCCC"/>
                </a:solidFill>
              </a:rPr>
              <a:t>Together </a:t>
            </a:r>
            <a:r>
              <a:rPr lang="en-US" sz="3000">
                <a:solidFill>
                  <a:srgbClr val="CCCCCC"/>
                </a:solidFill>
              </a:rPr>
              <a:t>we can change the world</a:t>
            </a:r>
            <a:endParaRPr sz="5040">
              <a:solidFill>
                <a:srgbClr val="0B5394"/>
              </a:solidFill>
            </a:endParaRPr>
          </a:p>
        </p:txBody>
      </p:sp>
      <p:pic>
        <p:nvPicPr>
          <p:cNvPr id="84" name="Google Shape;84;p15"/>
          <p:cNvPicPr preferRelativeResize="0"/>
          <p:nvPr/>
        </p:nvPicPr>
        <p:blipFill rotWithShape="1">
          <a:blip r:embed="rId3">
            <a:alphaModFix/>
          </a:blip>
          <a:srcRect l="2877"/>
          <a:stretch/>
        </p:blipFill>
        <p:spPr>
          <a:xfrm>
            <a:off x="-1" y="1874725"/>
            <a:ext cx="1891625" cy="194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4" y="1935475"/>
            <a:ext cx="8814162" cy="4736400"/>
          </a:xfrm>
          <a:prstGeom prst="rect">
            <a:avLst/>
          </a:prstGeom>
          <a:noFill/>
          <a:ln>
            <a:noFill/>
          </a:ln>
        </p:spPr>
        <p:txBody>
          <a:bodyPr spcFirstLastPara="1" wrap="square" lIns="91425" tIns="45700" rIns="91425" bIns="45700" anchor="t" anchorCtr="0">
            <a:noAutofit/>
          </a:bodyPr>
          <a:lstStyle/>
          <a:p>
            <a:pPr indent="-457200">
              <a:spcBef>
                <a:spcPts val="0"/>
              </a:spcBef>
            </a:pPr>
            <a:r>
              <a:rPr lang="en-US" dirty="0"/>
              <a:t>A constraint is a restriction or limitation on the properties of a View that the layout attempts to respect</a:t>
            </a:r>
          </a:p>
          <a:p>
            <a:pPr indent="-457200">
              <a:spcBef>
                <a:spcPts val="0"/>
              </a:spcBef>
            </a:pPr>
            <a:endParaRPr lang="en-US" dirty="0"/>
          </a:p>
          <a:p>
            <a:pPr indent="-457200">
              <a:spcBef>
                <a:spcPts val="0"/>
              </a:spcBef>
            </a:pPr>
            <a:endParaRPr lang="en-US" dirty="0"/>
          </a:p>
          <a:p>
            <a:pPr indent="-457200">
              <a:spcBef>
                <a:spcPts val="0"/>
              </a:spcBef>
            </a:pPr>
            <a:endParaRPr lang="en-US" dirty="0"/>
          </a:p>
          <a:p>
            <a:pPr indent="-457200">
              <a:spcBef>
                <a:spcPts val="0"/>
              </a:spcBef>
            </a:pPr>
            <a:endParaRPr lang="en-US" dirty="0"/>
          </a:p>
          <a:p>
            <a:pPr indent="-457200">
              <a:spcBef>
                <a:spcPts val="0"/>
              </a:spcBef>
            </a:pPr>
            <a:endParaRPr lang="en-US" sz="1400" dirty="0"/>
          </a:p>
          <a:p>
            <a:pPr indent="-457200">
              <a:spcBef>
                <a:spcPts val="0"/>
              </a:spcBef>
            </a:pPr>
            <a:endParaRPr lang="en-US" sz="1400" dirty="0"/>
          </a:p>
          <a:p>
            <a:pPr indent="-457200">
              <a:spcBef>
                <a:spcPts val="0"/>
              </a:spcBef>
            </a:pPr>
            <a:r>
              <a:rPr lang="en-US" dirty="0"/>
              <a:t>The above picture indicates the constraints that Android should adhere to when placing the views. So view C should be placed under A and B to the right of A</a:t>
            </a:r>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What is a constraint?</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pic>
        <p:nvPicPr>
          <p:cNvPr id="4" name="Picture 3">
            <a:extLst>
              <a:ext uri="{FF2B5EF4-FFF2-40B4-BE49-F238E27FC236}">
                <a16:creationId xmlns:a16="http://schemas.microsoft.com/office/drawing/2014/main" id="{194C7F7A-F6A8-4426-8127-C201377CCD08}"/>
              </a:ext>
            </a:extLst>
          </p:cNvPr>
          <p:cNvPicPr>
            <a:picLocks noChangeAspect="1"/>
          </p:cNvPicPr>
          <p:nvPr/>
        </p:nvPicPr>
        <p:blipFill rotWithShape="1">
          <a:blip r:embed="rId3"/>
          <a:srcRect l="69353" t="7405" r="2156" b="4987"/>
          <a:stretch/>
        </p:blipFill>
        <p:spPr>
          <a:xfrm>
            <a:off x="3413119" y="2932516"/>
            <a:ext cx="2550254" cy="2248249"/>
          </a:xfrm>
          <a:prstGeom prst="rect">
            <a:avLst/>
          </a:prstGeom>
        </p:spPr>
      </p:pic>
    </p:spTree>
    <p:extLst>
      <p:ext uri="{BB962C8B-B14F-4D97-AF65-F5344CB8AC3E}">
        <p14:creationId xmlns:p14="http://schemas.microsoft.com/office/powerpoint/2010/main" val="292581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7" end="7"/>
                                            </p:txEl>
                                          </p:spTgt>
                                        </p:tgtEl>
                                        <p:attrNameLst>
                                          <p:attrName>style.visibility</p:attrName>
                                        </p:attrNameLst>
                                      </p:cBhvr>
                                      <p:to>
                                        <p:strVal val="visible"/>
                                      </p:to>
                                    </p:set>
                                    <p:animEffect transition="in" filter="fade">
                                      <p:cBhvr>
                                        <p:cTn id="12" dur="1000"/>
                                        <p:tgtEl>
                                          <p:spTgt spid="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935475"/>
            <a:ext cx="8771816" cy="4736400"/>
          </a:xfrm>
          <a:prstGeom prst="rect">
            <a:avLst/>
          </a:prstGeom>
          <a:noFill/>
          <a:ln>
            <a:noFill/>
          </a:ln>
        </p:spPr>
        <p:txBody>
          <a:bodyPr spcFirstLastPara="1" wrap="square" lIns="91425" tIns="45700" rIns="91425" bIns="45700" anchor="t" anchorCtr="0">
            <a:noAutofit/>
          </a:bodyPr>
          <a:lstStyle/>
          <a:p>
            <a:r>
              <a:rPr lang="en-US" dirty="0"/>
              <a:t>Can set up a constraint relative to the parent container</a:t>
            </a:r>
          </a:p>
          <a:p>
            <a:r>
              <a:rPr lang="en-US" dirty="0"/>
              <a:t>Example attributes on a </a:t>
            </a:r>
            <a:r>
              <a:rPr lang="en-US" dirty="0" err="1"/>
              <a:t>TextView</a:t>
            </a:r>
            <a:r>
              <a:rPr lang="en-US" dirty="0"/>
              <a:t>:</a:t>
            </a:r>
          </a:p>
          <a:p>
            <a:r>
              <a:rPr lang="en-US" dirty="0" err="1"/>
              <a:t>app:layout_constraintTop_toTopOf</a:t>
            </a:r>
            <a:r>
              <a:rPr lang="en-US" dirty="0"/>
              <a:t>="parent"</a:t>
            </a:r>
          </a:p>
          <a:p>
            <a:r>
              <a:rPr lang="en-US" dirty="0" err="1"/>
              <a:t>app:layout_constraintLeft_toLeftOf</a:t>
            </a:r>
            <a:r>
              <a:rPr lang="en-US" dirty="0"/>
              <a:t>="parent"</a:t>
            </a:r>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What is a constraint?</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pic>
        <p:nvPicPr>
          <p:cNvPr id="1026" name="Picture 2">
            <a:extLst>
              <a:ext uri="{FF2B5EF4-FFF2-40B4-BE49-F238E27FC236}">
                <a16:creationId xmlns:a16="http://schemas.microsoft.com/office/drawing/2014/main" id="{CFC6C19A-139A-4B45-81F1-EE060E678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083" y="4303675"/>
            <a:ext cx="37719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4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3" end="3"/>
                                            </p:txEl>
                                          </p:spTgt>
                                        </p:tgtEl>
                                        <p:attrNameLst>
                                          <p:attrName>style.visibility</p:attrName>
                                        </p:attrNameLst>
                                      </p:cBhvr>
                                      <p:to>
                                        <p:strVal val="visible"/>
                                      </p:to>
                                    </p:set>
                                    <p:animEffect transition="in" filter="fade">
                                      <p:cBhvr>
                                        <p:cTn id="12" dur="1000"/>
                                        <p:tgtEl>
                                          <p:spTgt spid="1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1" end="1"/>
                                            </p:txEl>
                                          </p:spTgt>
                                        </p:tgtEl>
                                        <p:attrNameLst>
                                          <p:attrName>style.visibility</p:attrName>
                                        </p:attrNameLst>
                                      </p:cBhvr>
                                      <p:to>
                                        <p:strVal val="visible"/>
                                      </p:to>
                                    </p:set>
                                    <p:animEffect transition="in" filter="fade">
                                      <p:cBhvr>
                                        <p:cTn id="17" dur="1000"/>
                                        <p:tgtEl>
                                          <p:spTgt spid="1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2" end="2"/>
                                            </p:txEl>
                                          </p:spTgt>
                                        </p:tgtEl>
                                        <p:attrNameLst>
                                          <p:attrName>style.visibility</p:attrName>
                                        </p:attrNameLst>
                                      </p:cBhvr>
                                      <p:to>
                                        <p:strVal val="visible"/>
                                      </p:to>
                                    </p:set>
                                    <p:animEffect transition="in" filter="fade">
                                      <p:cBhvr>
                                        <p:cTn id="22" dur="1000"/>
                                        <p:tgtEl>
                                          <p:spTgt spid="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935475"/>
            <a:ext cx="8771816" cy="4736400"/>
          </a:xfrm>
          <a:prstGeom prst="rect">
            <a:avLst/>
          </a:prstGeom>
          <a:noFill/>
          <a:ln>
            <a:noFill/>
          </a:ln>
        </p:spPr>
        <p:txBody>
          <a:bodyPr spcFirstLastPara="1" wrap="square" lIns="91425" tIns="45700" rIns="91425" bIns="45700" anchor="t" anchorCtr="0">
            <a:noAutofit/>
          </a:bodyPr>
          <a:lstStyle/>
          <a:p>
            <a:r>
              <a:rPr lang="en-US" dirty="0"/>
              <a:t>Android Studio - </a:t>
            </a:r>
            <a:r>
              <a:rPr lang="en-ZA" dirty="0"/>
              <a:t>an Integrated Development Environment (IDE) based on IntelliJ</a:t>
            </a:r>
            <a:endParaRPr lang="en-US" dirty="0"/>
          </a:p>
          <a:p>
            <a:r>
              <a:rPr lang="en-US" dirty="0"/>
              <a:t>Android SDK (Software Development Kit) for developing and running Android apps (includes a debugger, libraries, and a device emulator). It comes with android studio when you install it.</a:t>
            </a:r>
          </a:p>
          <a:p>
            <a:r>
              <a:rPr lang="en-US" dirty="0"/>
              <a:t>We run our app on our Android mobile device by enabling USB Debugging or using an emulator (</a:t>
            </a:r>
            <a:r>
              <a:rPr lang="en-US"/>
              <a:t>on a virtual </a:t>
            </a:r>
            <a:r>
              <a:rPr lang="en-US" dirty="0"/>
              <a:t>device).</a:t>
            </a:r>
          </a:p>
          <a:p>
            <a:endParaRPr lang="en-US" dirty="0"/>
          </a:p>
          <a:p>
            <a:endParaRPr lang="en-US" dirty="0"/>
          </a:p>
          <a:p>
            <a:endParaRPr lang="en-US" dirty="0"/>
          </a:p>
          <a:p>
            <a:endParaRPr lang="en-US" dirty="0"/>
          </a:p>
          <a:p>
            <a:endParaRPr lang="en-US"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fr-FR" dirty="0">
                <a:solidFill>
                  <a:srgbClr val="CC0000"/>
                </a:solidFill>
              </a:rPr>
              <a:t>Android App </a:t>
            </a:r>
            <a:r>
              <a:rPr lang="fr-FR" dirty="0" err="1">
                <a:solidFill>
                  <a:srgbClr val="CC0000"/>
                </a:solidFill>
              </a:rPr>
              <a:t>Development</a:t>
            </a:r>
            <a:r>
              <a:rPr lang="fr-FR" dirty="0">
                <a:solidFill>
                  <a:srgbClr val="CC0000"/>
                </a:solidFill>
              </a:rPr>
              <a:t> </a:t>
            </a:r>
            <a:r>
              <a:rPr lang="fr-FR" dirty="0" err="1">
                <a:solidFill>
                  <a:srgbClr val="CC0000"/>
                </a:solidFill>
              </a:rPr>
              <a:t>Environment</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223514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710267"/>
            <a:ext cx="8771816" cy="4961608"/>
          </a:xfrm>
          <a:prstGeom prst="rect">
            <a:avLst/>
          </a:prstGeom>
          <a:noFill/>
          <a:ln>
            <a:noFill/>
          </a:ln>
        </p:spPr>
        <p:txBody>
          <a:bodyPr spcFirstLastPara="1" wrap="square" lIns="91425" tIns="45700" rIns="91425" bIns="45700" anchor="t" anchorCtr="0">
            <a:noAutofit/>
          </a:bodyPr>
          <a:lstStyle/>
          <a:p>
            <a:r>
              <a:rPr lang="en-US" dirty="0"/>
              <a:t>A project in Android Studio contains everything that defines your workspace for an app, from source code and assets to test code and build configurations.</a:t>
            </a:r>
          </a:p>
          <a:p>
            <a:r>
              <a:rPr lang="en-US" dirty="0"/>
              <a:t>When you create a project, you choose the type of project </a:t>
            </a:r>
            <a:r>
              <a:rPr lang="en-ZA" dirty="0"/>
              <a:t>you want to create for the selected device type</a:t>
            </a:r>
            <a:r>
              <a:rPr lang="en-US" dirty="0"/>
              <a:t>.</a:t>
            </a:r>
          </a:p>
          <a:p>
            <a:r>
              <a:rPr lang="en-US" dirty="0"/>
              <a:t>Once a project is created, Android Studio creates the necessary folder structure for all your files. </a:t>
            </a:r>
          </a:p>
          <a:p>
            <a:r>
              <a:rPr lang="en-US" dirty="0"/>
              <a:t>You also need to specify the package for your project, and select the </a:t>
            </a:r>
            <a:r>
              <a:rPr lang="en-US" b="1" dirty="0"/>
              <a:t>Minimum API level</a:t>
            </a:r>
            <a:r>
              <a:rPr lang="en-US" dirty="0"/>
              <a:t> you want your app to support </a:t>
            </a:r>
          </a:p>
          <a:p>
            <a:endParaRPr lang="en-US" dirty="0"/>
          </a:p>
          <a:p>
            <a:endParaRPr lang="en-US" dirty="0"/>
          </a:p>
          <a:p>
            <a:endParaRPr lang="en-US"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Creating the First Android Project</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55248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20592" y="1622208"/>
            <a:ext cx="8771816" cy="4736400"/>
          </a:xfrm>
          <a:prstGeom prst="rect">
            <a:avLst/>
          </a:prstGeom>
          <a:noFill/>
          <a:ln>
            <a:noFill/>
          </a:ln>
        </p:spPr>
        <p:txBody>
          <a:bodyPr spcFirstLastPara="1" wrap="square" lIns="91425" tIns="45700" rIns="91425" bIns="45700" anchor="t" anchorCtr="0">
            <a:noAutofit/>
          </a:bodyPr>
          <a:lstStyle/>
          <a:p>
            <a:r>
              <a:rPr lang="en-US" dirty="0"/>
              <a:t>Within each Android app module, files are shown in the following groups:</a:t>
            </a:r>
          </a:p>
          <a:p>
            <a:r>
              <a:rPr lang="en-US" dirty="0" err="1"/>
              <a:t>src</a:t>
            </a:r>
            <a:r>
              <a:rPr lang="en-US" dirty="0"/>
              <a:t> – contains the source code and resources for the module. Subdirectories include:</a:t>
            </a:r>
          </a:p>
          <a:p>
            <a:pPr lvl="1"/>
            <a:r>
              <a:rPr lang="en-US" dirty="0"/>
              <a:t>Main – the main source set for the module</a:t>
            </a:r>
          </a:p>
          <a:p>
            <a:pPr lvl="2"/>
            <a:r>
              <a:rPr lang="en-US" dirty="0"/>
              <a:t>java – contains the java (</a:t>
            </a:r>
            <a:r>
              <a:rPr lang="en-US" dirty="0" err="1"/>
              <a:t>kotlin</a:t>
            </a:r>
            <a:r>
              <a:rPr lang="en-US" dirty="0"/>
              <a:t>) source code files</a:t>
            </a:r>
          </a:p>
          <a:p>
            <a:pPr lvl="2"/>
            <a:r>
              <a:rPr lang="en-US" dirty="0"/>
              <a:t>res – contains all non-code resources, such as UI, strings and images. Key subdirectories include: layout, drawable, values</a:t>
            </a:r>
          </a:p>
          <a:p>
            <a:pPr lvl="1"/>
            <a:r>
              <a:rPr lang="en-US" dirty="0"/>
              <a:t>manifests – contains the AndroidManifest.xml file. </a:t>
            </a:r>
          </a:p>
          <a:p>
            <a:endParaRPr lang="en-US" dirty="0"/>
          </a:p>
          <a:p>
            <a:endParaRPr lang="en-US" dirty="0"/>
          </a:p>
          <a:p>
            <a:endParaRPr lang="en-US" dirty="0"/>
          </a:p>
          <a:p>
            <a:endParaRPr lang="en-US"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Android Project Files</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26019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1000"/>
                                        <p:tgtEl>
                                          <p:spTgt spid="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Effect transition="in" filter="fade">
                                      <p:cBhvr>
                                        <p:cTn id="32" dur="1000"/>
                                        <p:tgtEl>
                                          <p:spTgt spid="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03658" y="1720537"/>
            <a:ext cx="8771816" cy="4736400"/>
          </a:xfrm>
          <a:prstGeom prst="rect">
            <a:avLst/>
          </a:prstGeom>
          <a:noFill/>
          <a:ln>
            <a:noFill/>
          </a:ln>
        </p:spPr>
        <p:txBody>
          <a:bodyPr spcFirstLastPara="1" wrap="square" lIns="91425" tIns="45700" rIns="91425" bIns="45700" anchor="t" anchorCtr="0">
            <a:noAutofit/>
          </a:bodyPr>
          <a:lstStyle/>
          <a:p>
            <a:r>
              <a:rPr lang="en-US" dirty="0"/>
              <a:t>AVDs are specialized virtual devices designed for running Android apps and emulating Android devices. </a:t>
            </a:r>
          </a:p>
          <a:p>
            <a:r>
              <a:rPr lang="en-US" dirty="0"/>
              <a:t>Android apps are developed for a wide range of real Android devices, each with different hardware specifications, screen sizes, resolutions, and capabilities.</a:t>
            </a:r>
          </a:p>
          <a:p>
            <a:r>
              <a:rPr lang="en-US" dirty="0"/>
              <a:t>When you create an AVD, you're essentially simulating a specific Android device configuration (specifying the device's screen size, resolution, amount of RAM, CPU architecture).</a:t>
            </a:r>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Android Virtual Devices (AVDs):</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29752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69791" y="1622209"/>
            <a:ext cx="8771816" cy="4736400"/>
          </a:xfrm>
          <a:prstGeom prst="rect">
            <a:avLst/>
          </a:prstGeom>
          <a:noFill/>
          <a:ln>
            <a:noFill/>
          </a:ln>
        </p:spPr>
        <p:txBody>
          <a:bodyPr spcFirstLastPara="1" wrap="square" lIns="91425" tIns="45700" rIns="91425" bIns="45700" anchor="t" anchorCtr="0">
            <a:noAutofit/>
          </a:bodyPr>
          <a:lstStyle/>
          <a:p>
            <a:r>
              <a:rPr lang="en-US" dirty="0"/>
              <a:t>An Android application is deployed to a device along with a file named AndroidManifest.xml.  </a:t>
            </a:r>
          </a:p>
          <a:p>
            <a:r>
              <a:rPr lang="en-US" dirty="0"/>
              <a:t>The manifest file provides essential information about the app to the Android system, which the system must have before it can run any of the app's code..</a:t>
            </a:r>
          </a:p>
          <a:p>
            <a:r>
              <a:rPr lang="en-US" dirty="0"/>
              <a:t>It describes essential information about the app, including package name, permissions, components (activities, services, receivers), and more. </a:t>
            </a:r>
          </a:p>
          <a:p>
            <a:r>
              <a:rPr lang="en-US" dirty="0"/>
              <a:t>It's a crucial file for the Android system to understand and manage your app.</a:t>
            </a:r>
          </a:p>
          <a:p>
            <a:endParaRPr lang="en-US" dirty="0"/>
          </a:p>
          <a:p>
            <a:endParaRPr lang="en-US" dirty="0"/>
          </a:p>
          <a:p>
            <a:endParaRPr lang="en-US"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fr-FR" dirty="0" err="1">
                <a:solidFill>
                  <a:srgbClr val="CC0000"/>
                </a:solidFill>
              </a:rPr>
              <a:t>AndroidManfest</a:t>
            </a:r>
            <a:r>
              <a:rPr lang="fr-FR" dirty="0">
                <a:solidFill>
                  <a:srgbClr val="CC0000"/>
                </a:solidFill>
              </a:rPr>
              <a:t> (Android Application </a:t>
            </a:r>
            <a:r>
              <a:rPr lang="fr-FR" dirty="0" err="1">
                <a:solidFill>
                  <a:srgbClr val="CC0000"/>
                </a:solidFill>
              </a:rPr>
              <a:t>Descriptor</a:t>
            </a:r>
            <a:r>
              <a:rPr lang="fr-FR" dirty="0">
                <a:solidFill>
                  <a:srgbClr val="CC0000"/>
                </a:solidFill>
              </a:rPr>
              <a:t> File)</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85458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69791" y="1622209"/>
            <a:ext cx="8771816" cy="4736400"/>
          </a:xfrm>
          <a:prstGeom prst="rect">
            <a:avLst/>
          </a:prstGeom>
          <a:noFill/>
          <a:ln>
            <a:noFill/>
          </a:ln>
        </p:spPr>
        <p:txBody>
          <a:bodyPr spcFirstLastPara="1" wrap="square" lIns="91425" tIns="45700" rIns="91425" bIns="45700" anchor="t" anchorCtr="0">
            <a:noAutofit/>
          </a:bodyPr>
          <a:lstStyle/>
          <a:p>
            <a:r>
              <a:rPr lang="en-US" dirty="0"/>
              <a:t>An example of an Android manifest file</a:t>
            </a:r>
          </a:p>
          <a:p>
            <a:pPr marL="1013460" lvl="2" indent="0">
              <a:buNone/>
            </a:pPr>
            <a:r>
              <a:rPr lang="en-US" sz="1900" dirty="0"/>
              <a:t>&lt;application&gt;</a:t>
            </a:r>
          </a:p>
          <a:p>
            <a:pPr marL="1013460" lvl="2" indent="0">
              <a:buNone/>
            </a:pPr>
            <a:r>
              <a:rPr lang="en-US" sz="1900" dirty="0"/>
              <a:t>    &lt;activity </a:t>
            </a:r>
            <a:r>
              <a:rPr lang="en-US" sz="1900" dirty="0" err="1"/>
              <a:t>android:name</a:t>
            </a:r>
            <a:r>
              <a:rPr lang="en-US" sz="1900" dirty="0"/>
              <a:t>=".</a:t>
            </a:r>
            <a:r>
              <a:rPr lang="en-US" sz="1900" dirty="0" err="1"/>
              <a:t>MainActivity</a:t>
            </a:r>
            <a:r>
              <a:rPr lang="en-US" sz="1900" dirty="0"/>
              <a:t>"&gt;</a:t>
            </a:r>
          </a:p>
          <a:p>
            <a:pPr marL="1013460" lvl="2" indent="0">
              <a:buNone/>
            </a:pPr>
            <a:r>
              <a:rPr lang="en-US" sz="1900" dirty="0"/>
              <a:t>        &lt;intent-filter&gt;</a:t>
            </a:r>
          </a:p>
          <a:p>
            <a:pPr marL="1013460" lvl="2" indent="0">
              <a:buNone/>
            </a:pPr>
            <a:r>
              <a:rPr lang="en-US" sz="1900" dirty="0"/>
              <a:t>            &lt;action </a:t>
            </a:r>
            <a:r>
              <a:rPr lang="en-US" sz="1900" dirty="0" err="1"/>
              <a:t>android:name</a:t>
            </a:r>
            <a:r>
              <a:rPr lang="en-US" sz="1900" dirty="0"/>
              <a:t>="</a:t>
            </a:r>
            <a:r>
              <a:rPr lang="en-US" sz="1900" dirty="0" err="1"/>
              <a:t>android.intent.action.MAIN</a:t>
            </a:r>
            <a:r>
              <a:rPr lang="en-US" sz="1900" dirty="0"/>
              <a:t>" /&gt;</a:t>
            </a:r>
          </a:p>
          <a:p>
            <a:pPr marL="1013460" lvl="2" indent="0">
              <a:buNone/>
            </a:pPr>
            <a:r>
              <a:rPr lang="en-US" sz="1900" dirty="0"/>
              <a:t>            &lt;category </a:t>
            </a:r>
            <a:r>
              <a:rPr lang="en-US" sz="1900" dirty="0" err="1"/>
              <a:t>android:name</a:t>
            </a:r>
            <a:r>
              <a:rPr lang="en-US" sz="1900" dirty="0"/>
              <a:t>="</a:t>
            </a:r>
            <a:r>
              <a:rPr lang="en-US" sz="1900" dirty="0" err="1"/>
              <a:t>android.intent.category.LAUNCHER</a:t>
            </a:r>
            <a:r>
              <a:rPr lang="en-US" sz="1900" dirty="0"/>
              <a:t>" /&gt;</a:t>
            </a:r>
          </a:p>
          <a:p>
            <a:pPr marL="1013460" lvl="2" indent="0">
              <a:buNone/>
            </a:pPr>
            <a:r>
              <a:rPr lang="en-US" sz="1900" dirty="0"/>
              <a:t>        &lt;/intent-filter&gt;</a:t>
            </a:r>
          </a:p>
          <a:p>
            <a:pPr marL="1013460" lvl="2" indent="0">
              <a:buNone/>
            </a:pPr>
            <a:r>
              <a:rPr lang="en-US" sz="1900" dirty="0"/>
              <a:t>    &lt;/activity&gt;</a:t>
            </a:r>
          </a:p>
          <a:p>
            <a:pPr marL="1013460" lvl="2" indent="0">
              <a:buNone/>
            </a:pPr>
            <a:r>
              <a:rPr lang="en-US" sz="1900" dirty="0"/>
              <a:t>&lt;/application&gt;</a:t>
            </a:r>
          </a:p>
          <a:p>
            <a:endParaRPr lang="en-US" dirty="0"/>
          </a:p>
          <a:p>
            <a:endParaRPr lang="en-US" dirty="0"/>
          </a:p>
          <a:p>
            <a:endParaRPr lang="en-US"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fr-FR" dirty="0" err="1">
                <a:solidFill>
                  <a:srgbClr val="CC0000"/>
                </a:solidFill>
              </a:rPr>
              <a:t>AndroidManfest</a:t>
            </a:r>
            <a:r>
              <a:rPr lang="fr-FR" dirty="0">
                <a:solidFill>
                  <a:srgbClr val="CC0000"/>
                </a:solidFill>
              </a:rPr>
              <a:t> (Android Application </a:t>
            </a:r>
            <a:r>
              <a:rPr lang="fr-FR" dirty="0" err="1">
                <a:solidFill>
                  <a:srgbClr val="CC0000"/>
                </a:solidFill>
              </a:rPr>
              <a:t>Descriptor</a:t>
            </a:r>
            <a:r>
              <a:rPr lang="fr-FR" dirty="0">
                <a:solidFill>
                  <a:srgbClr val="CC0000"/>
                </a:solidFill>
              </a:rPr>
              <a:t> File)</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423776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1000"/>
                                        <p:tgtEl>
                                          <p:spTgt spid="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Effect transition="in" filter="fade">
                                      <p:cBhvr>
                                        <p:cTn id="32" dur="1000"/>
                                        <p:tgtEl>
                                          <p:spTgt spid="1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5">
                                            <p:txEl>
                                              <p:pRg st="6" end="6"/>
                                            </p:txEl>
                                          </p:spTgt>
                                        </p:tgtEl>
                                        <p:attrNameLst>
                                          <p:attrName>style.visibility</p:attrName>
                                        </p:attrNameLst>
                                      </p:cBhvr>
                                      <p:to>
                                        <p:strVal val="visible"/>
                                      </p:to>
                                    </p:set>
                                    <p:animEffect transition="in" filter="fade">
                                      <p:cBhvr>
                                        <p:cTn id="37" dur="1000"/>
                                        <p:tgtEl>
                                          <p:spTgt spid="1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5">
                                            <p:txEl>
                                              <p:pRg st="7" end="7"/>
                                            </p:txEl>
                                          </p:spTgt>
                                        </p:tgtEl>
                                        <p:attrNameLst>
                                          <p:attrName>style.visibility</p:attrName>
                                        </p:attrNameLst>
                                      </p:cBhvr>
                                      <p:to>
                                        <p:strVal val="visible"/>
                                      </p:to>
                                    </p:set>
                                    <p:animEffect transition="in" filter="fade">
                                      <p:cBhvr>
                                        <p:cTn id="42" dur="1000"/>
                                        <p:tgtEl>
                                          <p:spTgt spid="1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5">
                                            <p:txEl>
                                              <p:pRg st="8" end="8"/>
                                            </p:txEl>
                                          </p:spTgt>
                                        </p:tgtEl>
                                        <p:attrNameLst>
                                          <p:attrName>style.visibility</p:attrName>
                                        </p:attrNameLst>
                                      </p:cBhvr>
                                      <p:to>
                                        <p:strVal val="visible"/>
                                      </p:to>
                                    </p:set>
                                    <p:animEffect transition="in" filter="fade">
                                      <p:cBhvr>
                                        <p:cTn id="47" dur="1000"/>
                                        <p:tgtEl>
                                          <p:spTgt spid="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935475"/>
            <a:ext cx="8574600" cy="4736400"/>
          </a:xfrm>
          <a:prstGeom prst="rect">
            <a:avLst/>
          </a:prstGeom>
          <a:noFill/>
          <a:ln>
            <a:noFill/>
          </a:ln>
        </p:spPr>
        <p:txBody>
          <a:bodyPr spcFirstLastPara="1" wrap="square" lIns="91425" tIns="45700" rIns="91425" bIns="45700" anchor="t" anchorCtr="0">
            <a:noAutofit/>
          </a:bodyPr>
          <a:lstStyle/>
          <a:p>
            <a:pPr indent="-457200">
              <a:spcBef>
                <a:spcPts val="0"/>
              </a:spcBef>
            </a:pPr>
            <a:r>
              <a:rPr lang="en-ZA" b="1" dirty="0"/>
              <a:t>Android Programming Languages</a:t>
            </a:r>
            <a:endParaRPr lang="en-US" dirty="0"/>
          </a:p>
          <a:p>
            <a:pPr indent="-457200">
              <a:spcBef>
                <a:spcPts val="0"/>
              </a:spcBef>
            </a:pPr>
            <a:r>
              <a:rPr lang="en-US" dirty="0"/>
              <a:t>Android apps are written in Java (or </a:t>
            </a:r>
            <a:r>
              <a:rPr lang="en-US" dirty="0" err="1"/>
              <a:t>Kotin</a:t>
            </a:r>
            <a:r>
              <a:rPr lang="en-US" dirty="0"/>
              <a:t>), and use XML extensively.</a:t>
            </a:r>
          </a:p>
          <a:p>
            <a:pPr indent="-457200">
              <a:spcBef>
                <a:spcPts val="0"/>
              </a:spcBef>
            </a:pPr>
            <a:endParaRPr lang="en-US" dirty="0"/>
          </a:p>
          <a:p>
            <a:pPr indent="-457200">
              <a:spcBef>
                <a:spcPts val="0"/>
              </a:spcBef>
            </a:pPr>
            <a:endParaRPr lang="en-US" dirty="0"/>
          </a:p>
          <a:p>
            <a:pPr indent="-457200">
              <a:spcBef>
                <a:spcPts val="0"/>
              </a:spcBef>
            </a:pPr>
            <a:r>
              <a:rPr lang="en-ZA" b="1" dirty="0"/>
              <a:t>Android App Components</a:t>
            </a:r>
          </a:p>
          <a:p>
            <a:pPr fontAlgn="base"/>
            <a:r>
              <a:rPr lang="en-US" dirty="0"/>
              <a:t>Activities</a:t>
            </a:r>
          </a:p>
          <a:p>
            <a:pPr fontAlgn="base"/>
            <a:r>
              <a:rPr lang="en-US" dirty="0"/>
              <a:t>Services</a:t>
            </a:r>
          </a:p>
          <a:p>
            <a:pPr fontAlgn="base"/>
            <a:r>
              <a:rPr lang="en-US" dirty="0"/>
              <a:t>Broadcast Receivers:</a:t>
            </a:r>
          </a:p>
          <a:p>
            <a:pPr fontAlgn="base"/>
            <a:r>
              <a:rPr lang="en-US" dirty="0"/>
              <a:t>Content Provider:</a:t>
            </a:r>
          </a:p>
          <a:p>
            <a:pPr indent="-457200">
              <a:spcBef>
                <a:spcPts val="0"/>
              </a:spcBef>
            </a:pPr>
            <a:endParaRPr lang="en-US" dirty="0"/>
          </a:p>
          <a:p>
            <a:pPr marL="0" indent="0">
              <a:spcBef>
                <a:spcPts val="0"/>
              </a:spcBef>
              <a:buNone/>
            </a:pPr>
            <a:endParaRPr dirty="0"/>
          </a:p>
          <a:p>
            <a:pPr marL="0" marR="0" lvl="0" indent="0" algn="l" rtl="0">
              <a:lnSpc>
                <a:spcPct val="115000"/>
              </a:lnSpc>
              <a:spcBef>
                <a:spcPts val="0"/>
              </a:spcBef>
              <a:spcAft>
                <a:spcPts val="0"/>
              </a:spcAft>
              <a:buNone/>
            </a:pPr>
            <a:endParaRPr lang="en-US"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Fundamentals of Android App Development</a:t>
            </a:r>
            <a:endParaRPr sz="5000" b="0" i="0" u="none" strike="noStrike" cap="none" dirty="0">
              <a:solidFill>
                <a:srgbClr val="CC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935475"/>
            <a:ext cx="8574600" cy="47364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ZA" sz="2400" b="1"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Activities</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 represents a single screen with UI – So, an app with a visible user interface is implemented via an activity (when we run an app the activity is started)</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sz="2400" b="1"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Services</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 apps that need to persist for a long time (e.g. network monitoring or update checking)</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sz="2400" b="1"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Content providers </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(to manage access to persisted data, such as contacts on a phone)</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ZA" sz="2400" b="1"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Broadcast receivers </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apps to process a specific element of data or respond to an event, such as receiving a text message.</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pPr marL="71755" indent="0" fontAlgn="base">
              <a:buNone/>
            </a:pPr>
            <a:endParaRPr lang="en-US" sz="3200" dirty="0"/>
          </a:p>
          <a:p>
            <a:pPr indent="-457200">
              <a:spcBef>
                <a:spcPts val="0"/>
              </a:spcBef>
            </a:pPr>
            <a:endParaRPr lang="en-US" sz="3200" dirty="0"/>
          </a:p>
          <a:p>
            <a:pPr marL="0" indent="0">
              <a:spcBef>
                <a:spcPts val="0"/>
              </a:spcBef>
              <a:buNone/>
            </a:pPr>
            <a:endParaRPr sz="3200" dirty="0"/>
          </a:p>
          <a:p>
            <a:pPr marL="0" marR="0" lvl="0" indent="0" algn="l" rtl="0">
              <a:lnSpc>
                <a:spcPct val="115000"/>
              </a:lnSpc>
              <a:spcBef>
                <a:spcPts val="0"/>
              </a:spcBef>
              <a:spcAft>
                <a:spcPts val="0"/>
              </a:spcAft>
              <a:buNone/>
            </a:pPr>
            <a:endParaRPr lang="en-US" sz="3200"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App Components</a:t>
            </a:r>
            <a:endParaRPr sz="5000" b="0" i="0" u="none" strike="noStrike" cap="none" dirty="0">
              <a:solidFill>
                <a:srgbClr val="CC0000"/>
              </a:solidFill>
              <a:latin typeface="Arial"/>
              <a:ea typeface="Arial"/>
              <a:cs typeface="Arial"/>
              <a:sym typeface="Arial"/>
            </a:endParaRPr>
          </a:p>
        </p:txBody>
      </p:sp>
    </p:spTree>
    <p:extLst>
      <p:ext uri="{BB962C8B-B14F-4D97-AF65-F5344CB8AC3E}">
        <p14:creationId xmlns:p14="http://schemas.microsoft.com/office/powerpoint/2010/main" val="222792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0" y="1594200"/>
            <a:ext cx="8771816" cy="4736400"/>
          </a:xfrm>
          <a:prstGeom prst="rect">
            <a:avLst/>
          </a:prstGeom>
          <a:noFill/>
          <a:ln>
            <a:noFill/>
          </a:ln>
        </p:spPr>
        <p:txBody>
          <a:bodyPr spcFirstLastPara="1" wrap="square" lIns="91425" tIns="45700" rIns="91425" bIns="45700" anchor="t" anchorCtr="0">
            <a:noAutofit/>
          </a:bodyPr>
          <a:lstStyle/>
          <a:p>
            <a:r>
              <a:rPr lang="en-US" sz="2400" dirty="0"/>
              <a:t>An Activity represents a single screen or window in an Android app. </a:t>
            </a:r>
          </a:p>
          <a:p>
            <a:r>
              <a:rPr lang="en-US" sz="2400" dirty="0"/>
              <a:t>It involves managing the user interface and interactions with the screen (</a:t>
            </a:r>
            <a:r>
              <a:rPr lang="en-US" sz="2400" dirty="0" err="1"/>
              <a:t>i.e</a:t>
            </a:r>
            <a:r>
              <a:rPr lang="en-US" sz="2400" dirty="0"/>
              <a:t>  it is a User Interface that contains activities).</a:t>
            </a:r>
          </a:p>
          <a:p>
            <a:r>
              <a:rPr lang="en-US" sz="2400" dirty="0"/>
              <a:t>We can have one or more depending upon the App.</a:t>
            </a:r>
          </a:p>
          <a:p>
            <a:r>
              <a:rPr lang="en-US" sz="2400" dirty="0"/>
              <a:t>At least one activity is always present which is known as </a:t>
            </a:r>
            <a:r>
              <a:rPr lang="en-US" sz="2400" dirty="0" err="1"/>
              <a:t>MainActivity</a:t>
            </a:r>
            <a:r>
              <a:rPr lang="en-US" sz="2400" dirty="0"/>
              <a:t>. It serves as the entry point</a:t>
            </a:r>
          </a:p>
          <a:p>
            <a:r>
              <a:rPr lang="en-US" sz="2400" dirty="0"/>
              <a:t>Each Activity is a subclass of the </a:t>
            </a:r>
            <a:r>
              <a:rPr lang="en-US" sz="1800" b="1" dirty="0" err="1"/>
              <a:t>android.app.Activity</a:t>
            </a:r>
            <a:r>
              <a:rPr lang="en-US" sz="2400" dirty="0"/>
              <a:t> class.</a:t>
            </a:r>
          </a:p>
          <a:p>
            <a:r>
              <a:rPr lang="en-US" sz="2400" dirty="0"/>
              <a:t>Fragments are reusable UI components within an Activity.</a:t>
            </a:r>
          </a:p>
        </p:txBody>
      </p:sp>
      <p:sp>
        <p:nvSpPr>
          <p:cNvPr id="116" name="Google Shape;116;p20"/>
          <p:cNvSpPr txBox="1">
            <a:spLocks noGrp="1"/>
          </p:cNvSpPr>
          <p:nvPr>
            <p:ph type="title"/>
          </p:nvPr>
        </p:nvSpPr>
        <p:spPr>
          <a:xfrm>
            <a:off x="372184" y="401064"/>
            <a:ext cx="8314616" cy="750404"/>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Activities and fragments</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216111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xEl>
                                              <p:pRg st="3" end="3"/>
                                            </p:txEl>
                                          </p:spTgt>
                                        </p:tgtEl>
                                        <p:attrNameLst>
                                          <p:attrName>style.visibility</p:attrName>
                                        </p:attrNameLst>
                                      </p:cBhvr>
                                      <p:to>
                                        <p:strVal val="visible"/>
                                      </p:to>
                                    </p:set>
                                    <p:animEffect transition="in" filter="fade">
                                      <p:cBhvr>
                                        <p:cTn id="22" dur="1000"/>
                                        <p:tgtEl>
                                          <p:spTgt spid="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5">
                                            <p:txEl>
                                              <p:pRg st="4" end="4"/>
                                            </p:txEl>
                                          </p:spTgt>
                                        </p:tgtEl>
                                        <p:attrNameLst>
                                          <p:attrName>style.visibility</p:attrName>
                                        </p:attrNameLst>
                                      </p:cBhvr>
                                      <p:to>
                                        <p:strVal val="visible"/>
                                      </p:to>
                                    </p:set>
                                    <p:animEffect transition="in" filter="fade">
                                      <p:cBhvr>
                                        <p:cTn id="27" dur="1000"/>
                                        <p:tgtEl>
                                          <p:spTgt spid="1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xEl>
                                              <p:pRg st="5" end="5"/>
                                            </p:txEl>
                                          </p:spTgt>
                                        </p:tgtEl>
                                        <p:attrNameLst>
                                          <p:attrName>style.visibility</p:attrName>
                                        </p:attrNameLst>
                                      </p:cBhvr>
                                      <p:to>
                                        <p:strVal val="visible"/>
                                      </p:to>
                                    </p:set>
                                    <p:animEffect transition="in" filter="fade">
                                      <p:cBhvr>
                                        <p:cTn id="32" dur="1000"/>
                                        <p:tgtEl>
                                          <p:spTgt spid="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6933" y="1639141"/>
            <a:ext cx="8771816" cy="4736400"/>
          </a:xfrm>
          <a:prstGeom prst="rect">
            <a:avLst/>
          </a:prstGeom>
          <a:noFill/>
          <a:ln>
            <a:noFill/>
          </a:ln>
        </p:spPr>
        <p:txBody>
          <a:bodyPr spcFirstLastPara="1" wrap="square" lIns="91425" tIns="45700" rIns="91425" bIns="45700" anchor="t" anchorCtr="0">
            <a:noAutofit/>
          </a:bodyPr>
          <a:lstStyle/>
          <a:p>
            <a:r>
              <a:rPr lang="en-US" dirty="0"/>
              <a:t>Each activity is responsible for handling user interactions specific to its screen. It can include displaying information, taking user input, showing lists or grids of items, and responding to user-initiated actions.</a:t>
            </a:r>
          </a:p>
          <a:p>
            <a:r>
              <a:rPr lang="en-US" dirty="0"/>
              <a:t>An Activity goes through various states during its lifecycle.</a:t>
            </a:r>
          </a:p>
          <a:p>
            <a:r>
              <a:rPr lang="en-US" dirty="0"/>
              <a:t>Activities have their own lifecycle, including methods like </a:t>
            </a:r>
            <a:r>
              <a:rPr lang="en-US" dirty="0" err="1"/>
              <a:t>onCreate</a:t>
            </a:r>
            <a:r>
              <a:rPr lang="en-US" dirty="0"/>
              <a:t>, </a:t>
            </a:r>
            <a:r>
              <a:rPr lang="en-US" dirty="0" err="1"/>
              <a:t>onStart</a:t>
            </a:r>
            <a:r>
              <a:rPr lang="en-US" dirty="0"/>
              <a:t>, </a:t>
            </a:r>
            <a:r>
              <a:rPr lang="en-US" dirty="0" err="1"/>
              <a:t>onResume</a:t>
            </a:r>
            <a:r>
              <a:rPr lang="en-US" dirty="0"/>
              <a:t>, etc., which allow you to manage the state of the activity and respond to lifecycle events.</a:t>
            </a:r>
          </a:p>
          <a:p>
            <a:endParaRPr lang="en-US" dirty="0"/>
          </a:p>
          <a:p>
            <a:endParaRPr lang="en-US" dirty="0"/>
          </a:p>
          <a:p>
            <a:endParaRPr lang="en-US" dirty="0"/>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User Interaction and Lifecycle Management</a:t>
            </a:r>
            <a:endParaRPr dirty="0">
              <a:solidFill>
                <a:srgbClr val="CC0000"/>
              </a:solidFil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spTree>
    <p:extLst>
      <p:ext uri="{BB962C8B-B14F-4D97-AF65-F5344CB8AC3E}">
        <p14:creationId xmlns:p14="http://schemas.microsoft.com/office/powerpoint/2010/main" val="25784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xEl>
                                              <p:pRg st="1" end="1"/>
                                            </p:txEl>
                                          </p:spTgt>
                                        </p:tgtEl>
                                        <p:attrNameLst>
                                          <p:attrName>style.visibility</p:attrName>
                                        </p:attrNameLst>
                                      </p:cBhvr>
                                      <p:to>
                                        <p:strVal val="visible"/>
                                      </p:to>
                                    </p:set>
                                    <p:animEffect transition="in" filter="fade">
                                      <p:cBhvr>
                                        <p:cTn id="12" dur="1000"/>
                                        <p:tgtEl>
                                          <p:spTgt spid="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xEl>
                                              <p:pRg st="2" end="2"/>
                                            </p:txEl>
                                          </p:spTgt>
                                        </p:tgtEl>
                                        <p:attrNameLst>
                                          <p:attrName>style.visibility</p:attrName>
                                        </p:attrNameLst>
                                      </p:cBhvr>
                                      <p:to>
                                        <p:strVal val="visible"/>
                                      </p:to>
                                    </p:set>
                                    <p:animEffect transition="in" filter="fade">
                                      <p:cBhvr>
                                        <p:cTn id="17" dur="1000"/>
                                        <p:tgtEl>
                                          <p:spTgt spid="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E02B-3197-4D18-B97A-8D995053CA9C}"/>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D4E0106B-A9CA-483C-BFA2-239C3DFD7DF2}"/>
              </a:ext>
            </a:extLst>
          </p:cNvPr>
          <p:cNvSpPr>
            <a:spLocks noGrp="1"/>
          </p:cNvSpPr>
          <p:nvPr>
            <p:ph type="body" idx="1"/>
          </p:nvPr>
        </p:nvSpPr>
        <p:spPr/>
        <p:txBody>
          <a:bodyPr/>
          <a:lstStyle/>
          <a:p>
            <a:endParaRPr lang="en-ZA"/>
          </a:p>
        </p:txBody>
      </p:sp>
      <p:pic>
        <p:nvPicPr>
          <p:cNvPr id="7" name="Picture 6">
            <a:extLst>
              <a:ext uri="{FF2B5EF4-FFF2-40B4-BE49-F238E27FC236}">
                <a16:creationId xmlns:a16="http://schemas.microsoft.com/office/drawing/2014/main" id="{E67FC502-A3C8-47D2-9226-49B1D7A3D205}"/>
              </a:ext>
            </a:extLst>
          </p:cNvPr>
          <p:cNvPicPr>
            <a:picLocks noChangeAspect="1"/>
          </p:cNvPicPr>
          <p:nvPr/>
        </p:nvPicPr>
        <p:blipFill>
          <a:blip r:embed="rId2"/>
          <a:stretch>
            <a:fillRect/>
          </a:stretch>
        </p:blipFill>
        <p:spPr>
          <a:xfrm>
            <a:off x="937705" y="251969"/>
            <a:ext cx="7268589" cy="6354062"/>
          </a:xfrm>
          <a:prstGeom prst="rect">
            <a:avLst/>
          </a:prstGeom>
        </p:spPr>
      </p:pic>
    </p:spTree>
    <p:extLst>
      <p:ext uri="{BB962C8B-B14F-4D97-AF65-F5344CB8AC3E}">
        <p14:creationId xmlns:p14="http://schemas.microsoft.com/office/powerpoint/2010/main" val="340256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200" y="1720537"/>
            <a:ext cx="8574600" cy="47364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ZA" sz="2400" b="1"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Layouts and Views</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 View is a fundamental building block of the user interface. It represents a UI element that the user can interact with or see </a:t>
            </a:r>
            <a:r>
              <a:rPr lang="en-US" sz="2400" dirty="0" err="1">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e.g</a:t>
            </a: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a:t>
            </a:r>
            <a:r>
              <a:rPr lang="en-US" sz="2400" dirty="0" err="1">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TextView</a:t>
            </a: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Button)</a:t>
            </a: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 Layout defines the structure and arrangement of multiple View elements in an Activity. </a:t>
            </a:r>
          </a:p>
          <a:p>
            <a:pPr>
              <a:lnSpc>
                <a:spcPct val="107000"/>
              </a:lnSpc>
              <a:spcAft>
                <a:spcPts val="800"/>
              </a:spcAft>
            </a:pP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 layout is an XML file that specifies where and how the View elements are positioned and styled.</a:t>
            </a:r>
          </a:p>
          <a:p>
            <a:pPr>
              <a:lnSpc>
                <a:spcPct val="107000"/>
              </a:lnSpc>
              <a:spcAft>
                <a:spcPts val="800"/>
              </a:spcAft>
            </a:pP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Activities coordinate and manage the Views (UI elements) that make up the user interface. That is, the Activity manages interactions with the Views.</a:t>
            </a:r>
          </a:p>
          <a:p>
            <a:pPr>
              <a:lnSpc>
                <a:spcPct val="107000"/>
              </a:lnSpc>
              <a:spcAft>
                <a:spcPts val="800"/>
              </a:spcAft>
            </a:pPr>
            <a:endPar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p>
            <a:pPr marL="71755" indent="0" fontAlgn="base">
              <a:buNone/>
            </a:pPr>
            <a:endParaRPr lang="en-US" sz="2800" dirty="0"/>
          </a:p>
          <a:p>
            <a:pPr indent="-457200">
              <a:spcBef>
                <a:spcPts val="0"/>
              </a:spcBef>
            </a:pPr>
            <a:endParaRPr lang="en-US" sz="2800" dirty="0"/>
          </a:p>
          <a:p>
            <a:pPr marL="0" indent="0">
              <a:spcBef>
                <a:spcPts val="0"/>
              </a:spcBef>
              <a:buNone/>
            </a:pPr>
            <a:endParaRPr sz="2800" dirty="0"/>
          </a:p>
          <a:p>
            <a:pPr marL="0" marR="0" lvl="0" indent="0" algn="l" rtl="0">
              <a:lnSpc>
                <a:spcPct val="115000"/>
              </a:lnSpc>
              <a:spcBef>
                <a:spcPts val="0"/>
              </a:spcBef>
              <a:spcAft>
                <a:spcPts val="0"/>
              </a:spcAft>
              <a:buNone/>
            </a:pPr>
            <a:endParaRPr lang="en-US" sz="2800" dirty="0"/>
          </a:p>
        </p:txBody>
      </p:sp>
      <p:sp>
        <p:nvSpPr>
          <p:cNvPr id="116" name="Google Shape;116;p20"/>
          <p:cNvSpPr txBox="1">
            <a:spLocks noGrp="1"/>
          </p:cNvSpPr>
          <p:nvPr>
            <p:ph type="title"/>
          </p:nvPr>
        </p:nvSpPr>
        <p:spPr>
          <a:xfrm>
            <a:off x="457200" y="401063"/>
            <a:ext cx="8229600" cy="995937"/>
          </a:xfrm>
          <a:prstGeom prst="rect">
            <a:avLst/>
          </a:prstGeom>
          <a:noFill/>
          <a:ln>
            <a:noFill/>
          </a:ln>
        </p:spPr>
        <p:txBody>
          <a:bodyPr spcFirstLastPara="1" wrap="square" lIns="0" tIns="45700" rIns="0" bIns="0" anchor="b" anchorCtr="0">
            <a:noAutofit/>
          </a:bodyPr>
          <a:lstStyle/>
          <a:p>
            <a:r>
              <a:rPr lang="en-ZA" dirty="0">
                <a:solidFill>
                  <a:srgbClr val="CC0000"/>
                </a:solidFill>
              </a:rPr>
              <a:t>UI Development (Design)</a:t>
            </a:r>
            <a:endParaRPr lang="en-US" dirty="0">
              <a:solidFill>
                <a:srgbClr val="CC0000"/>
              </a:solidFill>
            </a:endParaRPr>
          </a:p>
        </p:txBody>
      </p:sp>
    </p:spTree>
    <p:extLst>
      <p:ext uri="{BB962C8B-B14F-4D97-AF65-F5344CB8AC3E}">
        <p14:creationId xmlns:p14="http://schemas.microsoft.com/office/powerpoint/2010/main" val="377579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028" name="Picture 4">
            <a:extLst>
              <a:ext uri="{FF2B5EF4-FFF2-40B4-BE49-F238E27FC236}">
                <a16:creationId xmlns:a16="http://schemas.microsoft.com/office/drawing/2014/main" id="{7DBB47E6-76AD-4B59-87E8-091A92803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767" y="4936957"/>
            <a:ext cx="4385733" cy="1921043"/>
          </a:xfrm>
          <a:prstGeom prst="rect">
            <a:avLst/>
          </a:prstGeom>
          <a:noFill/>
          <a:extLst>
            <a:ext uri="{909E8E84-426E-40DD-AFC4-6F175D3DCCD1}">
              <a14:hiddenFill xmlns:a14="http://schemas.microsoft.com/office/drawing/2010/main">
                <a:solidFill>
                  <a:srgbClr val="FFFFFF"/>
                </a:solidFill>
              </a14:hiddenFill>
            </a:ext>
          </a:extLst>
        </p:spPr>
      </p:pic>
      <p:sp>
        <p:nvSpPr>
          <p:cNvPr id="115" name="Google Shape;115;p20"/>
          <p:cNvSpPr txBox="1">
            <a:spLocks noGrp="1"/>
          </p:cNvSpPr>
          <p:nvPr>
            <p:ph type="body" idx="1"/>
          </p:nvPr>
        </p:nvSpPr>
        <p:spPr>
          <a:xfrm>
            <a:off x="171467" y="1397000"/>
            <a:ext cx="8574600" cy="47364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ZA" sz="2400" b="1"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Layouts </a:t>
            </a:r>
          </a:p>
          <a:p>
            <a:pPr>
              <a:lnSpc>
                <a:spcPct val="107000"/>
              </a:lnSpc>
              <a:spcAft>
                <a:spcPts val="800"/>
              </a:spcAft>
            </a:pP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 layout is a type of </a:t>
            </a:r>
            <a:r>
              <a:rPr lang="en-US" sz="2400" dirty="0" err="1">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ViewGroup</a:t>
            </a: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which is a container that holds and arranges child views (like buttons, text fields, and images) on the screen. </a:t>
            </a:r>
          </a:p>
          <a:p>
            <a:pPr>
              <a:lnSpc>
                <a:spcPct val="107000"/>
              </a:lnSpc>
              <a:spcAft>
                <a:spcPts val="800"/>
              </a:spcAft>
            </a:pPr>
            <a:r>
              <a:rPr lang="en-US"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Android provides several layout types that allow you to arrange these child views in various ways.</a:t>
            </a:r>
          </a:p>
          <a:p>
            <a:pPr>
              <a:lnSpc>
                <a:spcPct val="107000"/>
              </a:lnSpc>
              <a:spcAft>
                <a:spcPts val="800"/>
              </a:spcAft>
            </a:pP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We have different layout types (e.g., </a:t>
            </a:r>
            <a:r>
              <a:rPr lang="en-ZA" sz="2400" b="1" dirty="0" err="1">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LinearLayout</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a:t>
            </a:r>
            <a:r>
              <a:rPr lang="en-ZA" sz="2400" b="1" dirty="0" err="1">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ConstraintLayout</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a:t>
            </a:r>
            <a:r>
              <a:rPr lang="en-ZA" sz="2400" b="1" dirty="0" err="1">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RelativeLayout</a:t>
            </a:r>
            <a:r>
              <a:rPr lang="en-ZA" sz="2400" b="1"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 </a:t>
            </a:r>
            <a:r>
              <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rPr>
              <a:t>etc)</a:t>
            </a:r>
            <a:endParaRPr lang="en-ZA"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ZA" sz="2400" dirty="0">
              <a:solidFill>
                <a:srgbClr val="161616"/>
              </a:solidFill>
              <a:effectLst/>
              <a:latin typeface="IBM Plex Sans" panose="020B050305020300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p>
            <a:pPr marL="71755" indent="0" fontAlgn="base">
              <a:buNone/>
            </a:pPr>
            <a:endParaRPr lang="en-US" sz="2800" dirty="0"/>
          </a:p>
          <a:p>
            <a:pPr indent="-457200">
              <a:spcBef>
                <a:spcPts val="0"/>
              </a:spcBef>
            </a:pPr>
            <a:endParaRPr lang="en-US" sz="2800" dirty="0"/>
          </a:p>
          <a:p>
            <a:pPr marL="0" indent="0">
              <a:spcBef>
                <a:spcPts val="0"/>
              </a:spcBef>
              <a:buNone/>
            </a:pPr>
            <a:endParaRPr sz="2800" dirty="0"/>
          </a:p>
          <a:p>
            <a:pPr marL="0" marR="0" lvl="0" indent="0" algn="l" rtl="0">
              <a:lnSpc>
                <a:spcPct val="115000"/>
              </a:lnSpc>
              <a:spcBef>
                <a:spcPts val="0"/>
              </a:spcBef>
              <a:spcAft>
                <a:spcPts val="0"/>
              </a:spcAft>
              <a:buNone/>
            </a:pPr>
            <a:endParaRPr lang="en-US" sz="2800" dirty="0"/>
          </a:p>
        </p:txBody>
      </p:sp>
      <p:sp>
        <p:nvSpPr>
          <p:cNvPr id="116" name="Google Shape;116;p20"/>
          <p:cNvSpPr txBox="1">
            <a:spLocks noGrp="1"/>
          </p:cNvSpPr>
          <p:nvPr>
            <p:ph type="title"/>
          </p:nvPr>
        </p:nvSpPr>
        <p:spPr>
          <a:xfrm>
            <a:off x="457200" y="401063"/>
            <a:ext cx="8229600" cy="792737"/>
          </a:xfrm>
          <a:prstGeom prst="rect">
            <a:avLst/>
          </a:prstGeom>
          <a:noFill/>
          <a:ln>
            <a:noFill/>
          </a:ln>
        </p:spPr>
        <p:txBody>
          <a:bodyPr spcFirstLastPara="1" wrap="square" lIns="0" tIns="45700" rIns="0" bIns="0" anchor="b" anchorCtr="0">
            <a:noAutofit/>
          </a:bodyPr>
          <a:lstStyle/>
          <a:p>
            <a:r>
              <a:rPr lang="en-ZA" dirty="0">
                <a:solidFill>
                  <a:srgbClr val="CC0000"/>
                </a:solidFill>
              </a:rPr>
              <a:t>UI Development (Design)</a:t>
            </a:r>
            <a:endParaRPr lang="en-US" dirty="0">
              <a:solidFill>
                <a:srgbClr val="CC0000"/>
              </a:solidFill>
            </a:endParaRPr>
          </a:p>
        </p:txBody>
      </p:sp>
      <p:pic>
        <p:nvPicPr>
          <p:cNvPr id="1026" name="Picture 2" descr="Introduction to Android, activities ...">
            <a:extLst>
              <a:ext uri="{FF2B5EF4-FFF2-40B4-BE49-F238E27FC236}">
                <a16:creationId xmlns:a16="http://schemas.microsoft.com/office/drawing/2014/main" id="{8349AADF-A337-481F-BEC1-C9C7FD528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231" y="5181600"/>
            <a:ext cx="273367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51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112125" y="1935475"/>
            <a:ext cx="8574600" cy="4736400"/>
          </a:xfrm>
          <a:prstGeom prst="rect">
            <a:avLst/>
          </a:prstGeom>
          <a:noFill/>
          <a:ln>
            <a:noFill/>
          </a:ln>
        </p:spPr>
        <p:txBody>
          <a:bodyPr spcFirstLastPara="1" wrap="square" lIns="91425" tIns="45700" rIns="91425" bIns="45700" anchor="t" anchorCtr="0">
            <a:noAutofit/>
          </a:bodyPr>
          <a:lstStyle/>
          <a:p>
            <a:pPr>
              <a:lnSpc>
                <a:spcPct val="107000"/>
              </a:lnSpc>
              <a:spcAft>
                <a:spcPts val="800"/>
              </a:spcAft>
            </a:pPr>
            <a:r>
              <a:rPr lang="en-US" sz="2400" dirty="0">
                <a:solidFill>
                  <a:srgbClr val="161616"/>
                </a:solidFill>
                <a:latin typeface="IBM Plex Sans" panose="020B0503050203000203" pitchFamily="34" charset="0"/>
                <a:ea typeface="Calibri" panose="020F0502020204030204" pitchFamily="34" charset="0"/>
                <a:cs typeface="Times New Roman" panose="02020603050405020304" pitchFamily="18" charset="0"/>
              </a:rPr>
              <a:t>Views are drawn differently than how we see them</a:t>
            </a:r>
          </a:p>
        </p:txBody>
      </p:sp>
      <p:sp>
        <p:nvSpPr>
          <p:cNvPr id="116" name="Google Shape;116;p20"/>
          <p:cNvSpPr txBox="1">
            <a:spLocks noGrp="1"/>
          </p:cNvSpPr>
          <p:nvPr>
            <p:ph type="title"/>
          </p:nvPr>
        </p:nvSpPr>
        <p:spPr>
          <a:xfrm>
            <a:off x="457200" y="401063"/>
            <a:ext cx="8229600" cy="1143000"/>
          </a:xfrm>
          <a:prstGeom prst="rect">
            <a:avLst/>
          </a:prstGeom>
          <a:noFill/>
          <a:ln>
            <a:noFill/>
          </a:ln>
        </p:spPr>
        <p:txBody>
          <a:bodyPr spcFirstLastPara="1" wrap="square" lIns="0" tIns="45700" rIns="0" bIns="0" anchor="b" anchorCtr="0">
            <a:noAutofit/>
          </a:bodyPr>
          <a:lstStyle/>
          <a:p>
            <a:pPr marL="0" marR="0" lvl="0" indent="0" algn="l" rtl="0">
              <a:spcBef>
                <a:spcPts val="0"/>
              </a:spcBef>
              <a:spcAft>
                <a:spcPts val="0"/>
              </a:spcAft>
              <a:buClr>
                <a:schemeClr val="dk2"/>
              </a:buClr>
              <a:buFont typeface="Arial"/>
              <a:buNone/>
            </a:pPr>
            <a:r>
              <a:rPr lang="en-US" dirty="0">
                <a:solidFill>
                  <a:srgbClr val="CC0000"/>
                </a:solidFill>
              </a:rPr>
              <a:t>Drawing region</a:t>
            </a:r>
            <a:endParaRPr sz="5000" b="0" i="0" u="none" strike="noStrike" cap="none" dirty="0">
              <a:solidFill>
                <a:srgbClr val="CC0000"/>
              </a:solidFill>
              <a:latin typeface="Arial"/>
              <a:ea typeface="Arial"/>
              <a:cs typeface="Arial"/>
              <a:sym typeface="Arial"/>
            </a:endParaRPr>
          </a:p>
        </p:txBody>
      </p:sp>
      <p:sp>
        <p:nvSpPr>
          <p:cNvPr id="5" name="TextBox 4">
            <a:extLst>
              <a:ext uri="{FF2B5EF4-FFF2-40B4-BE49-F238E27FC236}">
                <a16:creationId xmlns:a16="http://schemas.microsoft.com/office/drawing/2014/main" id="{2A8B0019-4E23-40EA-8190-5516DAC54303}"/>
              </a:ext>
            </a:extLst>
          </p:cNvPr>
          <p:cNvSpPr txBox="1"/>
          <p:nvPr/>
        </p:nvSpPr>
        <p:spPr>
          <a:xfrm>
            <a:off x="2286000" y="3277209"/>
            <a:ext cx="4572000" cy="307777"/>
          </a:xfrm>
          <a:prstGeom prst="rect">
            <a:avLst/>
          </a:prstGeom>
          <a:noFill/>
        </p:spPr>
        <p:txBody>
          <a:bodyPr wrap="square">
            <a:spAutoFit/>
          </a:bodyPr>
          <a:lstStyle/>
          <a:p>
            <a:r>
              <a:rPr lang="en-ZA" b="0" dirty="0">
                <a:effectLst/>
              </a:rPr>
              <a:t> </a:t>
            </a:r>
            <a:endParaRPr lang="en-ZA" dirty="0"/>
          </a:p>
        </p:txBody>
      </p:sp>
      <p:pic>
        <p:nvPicPr>
          <p:cNvPr id="3" name="Picture 2">
            <a:extLst>
              <a:ext uri="{FF2B5EF4-FFF2-40B4-BE49-F238E27FC236}">
                <a16:creationId xmlns:a16="http://schemas.microsoft.com/office/drawing/2014/main" id="{B5682E31-438D-4CFF-853A-F1DD5F4315F4}"/>
              </a:ext>
            </a:extLst>
          </p:cNvPr>
          <p:cNvPicPr>
            <a:picLocks noChangeAspect="1"/>
          </p:cNvPicPr>
          <p:nvPr/>
        </p:nvPicPr>
        <p:blipFill>
          <a:blip r:embed="rId3"/>
          <a:stretch>
            <a:fillRect/>
          </a:stretch>
        </p:blipFill>
        <p:spPr>
          <a:xfrm>
            <a:off x="112125" y="2693775"/>
            <a:ext cx="8525802" cy="3572801"/>
          </a:xfrm>
          <a:prstGeom prst="rect">
            <a:avLst/>
          </a:prstGeom>
        </p:spPr>
      </p:pic>
    </p:spTree>
    <p:extLst>
      <p:ext uri="{BB962C8B-B14F-4D97-AF65-F5344CB8AC3E}">
        <p14:creationId xmlns:p14="http://schemas.microsoft.com/office/powerpoint/2010/main" val="391104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Effect transition="in" filter="fade">
                                      <p:cBhvr>
                                        <p:cTn id="7" dur="10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7004</TotalTime>
  <Words>2064</Words>
  <Application>Microsoft Office PowerPoint</Application>
  <PresentationFormat>On-screen Show (4:3)</PresentationFormat>
  <Paragraphs>167</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Roboto</vt:lpstr>
      <vt:lpstr>Merriweather</vt:lpstr>
      <vt:lpstr>Noto Sans Symbols</vt:lpstr>
      <vt:lpstr>IBM Plex Sans</vt:lpstr>
      <vt:lpstr>Calibri</vt:lpstr>
      <vt:lpstr>Paradigm</vt:lpstr>
      <vt:lpstr>CSc 102 - Project</vt:lpstr>
      <vt:lpstr>Fundamentals of Android App Development</vt:lpstr>
      <vt:lpstr>App Components</vt:lpstr>
      <vt:lpstr>Activities and fragments</vt:lpstr>
      <vt:lpstr>User Interaction and Lifecycle Management</vt:lpstr>
      <vt:lpstr>PowerPoint Presentation</vt:lpstr>
      <vt:lpstr>UI Development (Design)</vt:lpstr>
      <vt:lpstr>UI Development (Design)</vt:lpstr>
      <vt:lpstr>Drawing region</vt:lpstr>
      <vt:lpstr>What is a constraint?</vt:lpstr>
      <vt:lpstr>What is a constraint?</vt:lpstr>
      <vt:lpstr>Android App Development Environment</vt:lpstr>
      <vt:lpstr>Creating the First Android Project</vt:lpstr>
      <vt:lpstr>Android Project Files</vt:lpstr>
      <vt:lpstr>Android Virtual Devices (AVDs):</vt:lpstr>
      <vt:lpstr>AndroidManfest (Android Application Descriptor File)</vt:lpstr>
      <vt:lpstr>AndroidManfest (Android Application Descriptor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Project 102</dc:title>
  <dc:creator>Zelalem Shibeshi</dc:creator>
  <cp:lastModifiedBy>Zelalem Shibeshi</cp:lastModifiedBy>
  <cp:revision>117</cp:revision>
  <dcterms:modified xsi:type="dcterms:W3CDTF">2024-08-16T10:36:42Z</dcterms:modified>
</cp:coreProperties>
</file>