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
  </p:notesMasterIdLst>
  <p:sldIdLst>
    <p:sldId id="256" r:id="rId2"/>
    <p:sldId id="261" r:id="rId3"/>
    <p:sldId id="296" r:id="rId4"/>
    <p:sldId id="295" r:id="rId5"/>
    <p:sldId id="297" r:id="rId6"/>
  </p:sldIdLst>
  <p:sldSz cx="9144000" cy="6858000" type="screen4x3"/>
  <p:notesSz cx="7099300" cy="10234613"/>
  <p:embeddedFontLst>
    <p:embeddedFont>
      <p:font typeface="Calibri" panose="020F0502020204030204" pitchFamily="34"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23" autoAdjust="0"/>
  </p:normalViewPr>
  <p:slideViewPr>
    <p:cSldViewPr snapToGrid="0">
      <p:cViewPr varScale="1">
        <p:scale>
          <a:sx n="109" d="100"/>
          <a:sy n="109"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672" cy="511054"/>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088" y="0"/>
            <a:ext cx="3076672" cy="511054"/>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39" y="4861781"/>
            <a:ext cx="5678824" cy="460456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68"/>
            <a:ext cx="3076672" cy="511054"/>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088" y="9721868"/>
            <a:ext cx="3076672" cy="51105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385962f8_0_68:notes"/>
          <p:cNvSpPr txBox="1">
            <a:spLocks noGrp="1"/>
          </p:cNvSpPr>
          <p:nvPr>
            <p:ph type="body" idx="1"/>
          </p:nvPr>
        </p:nvSpPr>
        <p:spPr>
          <a:xfrm>
            <a:off x="709930" y="4861435"/>
            <a:ext cx="56793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33385962f8_0_68: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UX design aims to create products that provide meaningful and relevant experiences to users, ensuring that the entire journey—from discovering the product to using it—is smooth, efficient, and enjoyable. It takes into account a user's entire interaction with the product, including how easy it is to navigate, how quickly they can achieve their goals, and how satisfied they feel after using it.</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11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1740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125" y="0"/>
            <a:ext cx="9144250"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p2"/>
          <p:cNvSpPr txBox="1">
            <a:spLocks noGrp="1"/>
          </p:cNvSpPr>
          <p:nvPr>
            <p:ph type="ctrTitle"/>
          </p:nvPr>
        </p:nvSpPr>
        <p:spPr>
          <a:xfrm>
            <a:off x="311700" y="719633"/>
            <a:ext cx="8520600" cy="1710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6" name="Google Shape;16;p2"/>
          <p:cNvSpPr txBox="1">
            <a:spLocks noGrp="1"/>
          </p:cNvSpPr>
          <p:nvPr>
            <p:ph type="subTitle" idx="1"/>
          </p:nvPr>
        </p:nvSpPr>
        <p:spPr>
          <a:xfrm>
            <a:off x="311700" y="2504747"/>
            <a:ext cx="4242600" cy="984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7" name="Google Shape;17;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1108233"/>
            <a:ext cx="5334900" cy="1659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828567"/>
            <a:ext cx="5334900" cy="1256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2"/>
              </a:buClr>
              <a:buSzPts val="2800"/>
              <a:buFont typeface="Arial"/>
              <a:buNone/>
              <a:defRPr sz="5000" b="0" i="0" u="none" strike="noStrike" cap="none">
                <a:solidFill>
                  <a:schemeClr val="dk2"/>
                </a:solidFill>
                <a:latin typeface="Arial"/>
                <a:ea typeface="Arial"/>
                <a:cs typeface="Arial"/>
                <a:sym typeface="Arial"/>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66" name="Google Shape;66;p13"/>
          <p:cNvSpPr txBox="1">
            <a:spLocks noGrp="1"/>
          </p:cNvSpPr>
          <p:nvPr>
            <p:ph type="body" idx="1"/>
          </p:nvPr>
        </p:nvSpPr>
        <p:spPr>
          <a:xfrm>
            <a:off x="457200" y="1935480"/>
            <a:ext cx="8229600" cy="4389000"/>
          </a:xfrm>
          <a:prstGeom prst="rect">
            <a:avLst/>
          </a:prstGeom>
          <a:noFill/>
          <a:ln>
            <a:noFill/>
          </a:ln>
        </p:spPr>
        <p:txBody>
          <a:bodyPr spcFirstLastPara="1" wrap="square" lIns="91425" tIns="91425" rIns="91425" bIns="91425" anchor="t" anchorCtr="0">
            <a:no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Arial"/>
                <a:ea typeface="Arial"/>
                <a:cs typeface="Arial"/>
                <a:sym typeface="Arial"/>
              </a:defRPr>
            </a:lvl1pPr>
            <a:lvl2pPr marL="914400" marR="0" lvl="1" indent="-358140" algn="l" rtl="0">
              <a:spcBef>
                <a:spcPts val="160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L="1371600" marR="0" lvl="2" indent="-321944" algn="l" rtl="0">
              <a:spcBef>
                <a:spcPts val="1600"/>
              </a:spcBef>
              <a:spcAft>
                <a:spcPts val="0"/>
              </a:spcAft>
              <a:buClr>
                <a:schemeClr val="accent2"/>
              </a:buClr>
              <a:buSzPts val="1470"/>
              <a:buFont typeface="Noto Sans Symbols"/>
              <a:buChar char="●"/>
              <a:defRPr sz="2100" b="0" i="0" u="none" strike="noStrike" cap="none">
                <a:solidFill>
                  <a:schemeClr val="dk1"/>
                </a:solidFill>
                <a:latin typeface="Arial"/>
                <a:ea typeface="Arial"/>
                <a:cs typeface="Arial"/>
                <a:sym typeface="Arial"/>
              </a:defRPr>
            </a:lvl3pPr>
            <a:lvl4pPr marL="1828800" marR="0" lvl="3" indent="-311150" algn="l" rtl="0">
              <a:spcBef>
                <a:spcPts val="1600"/>
              </a:spcBef>
              <a:spcAft>
                <a:spcPts val="0"/>
              </a:spcAft>
              <a:buClr>
                <a:schemeClr val="accent3"/>
              </a:buClr>
              <a:buSzPts val="1300"/>
              <a:buFont typeface="Noto Sans Symbols"/>
              <a:buChar char="●"/>
              <a:defRPr sz="2000" b="0" i="0" u="none" strike="noStrike" cap="none">
                <a:solidFill>
                  <a:schemeClr val="dk1"/>
                </a:solidFill>
                <a:latin typeface="Arial"/>
                <a:ea typeface="Arial"/>
                <a:cs typeface="Arial"/>
                <a:sym typeface="Arial"/>
              </a:defRPr>
            </a:lvl4pPr>
            <a:lvl5pPr marL="2286000" marR="0" lvl="4" indent="-311150" algn="l" rtl="0">
              <a:spcBef>
                <a:spcPts val="1600"/>
              </a:spcBef>
              <a:spcAft>
                <a:spcPts val="0"/>
              </a:spcAft>
              <a:buClr>
                <a:schemeClr val="accent4"/>
              </a:buClr>
              <a:buSzPts val="13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160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160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1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1600"/>
              </a:spcBef>
              <a:spcAft>
                <a:spcPts val="160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7" name="Google Shape;67;p13"/>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a:solidFill>
                  <a:srgbClr val="4A5669"/>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8" name="Google Shape;68;p13"/>
          <p:cNvSpPr txBox="1">
            <a:spLocks noGrp="1"/>
          </p:cNvSpPr>
          <p:nvPr>
            <p:ph type="ftr" idx="11"/>
          </p:nvPr>
        </p:nvSpPr>
        <p:spPr>
          <a:xfrm>
            <a:off x="2667000" y="6356350"/>
            <a:ext cx="3352800" cy="365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a:solidFill>
                  <a:srgbClr val="4A5669"/>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9" name="Google Shape;69;p13"/>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4A5669"/>
                </a:solidFill>
                <a:latin typeface="Arial"/>
                <a:ea typeface="Arial"/>
                <a:cs typeface="Arial"/>
                <a:sym typeface="Arial"/>
              </a:defRPr>
            </a:lvl1pPr>
            <a:lvl2pPr marL="0" marR="0" lvl="1" indent="0" algn="r" rtl="0">
              <a:spcBef>
                <a:spcPts val="0"/>
              </a:spcBef>
              <a:buNone/>
              <a:defRPr sz="1200">
                <a:solidFill>
                  <a:srgbClr val="4A5669"/>
                </a:solidFill>
                <a:latin typeface="Arial"/>
                <a:ea typeface="Arial"/>
                <a:cs typeface="Arial"/>
                <a:sym typeface="Arial"/>
              </a:defRPr>
            </a:lvl2pPr>
            <a:lvl3pPr marL="0" marR="0" lvl="2" indent="0" algn="r" rtl="0">
              <a:spcBef>
                <a:spcPts val="0"/>
              </a:spcBef>
              <a:buNone/>
              <a:defRPr sz="1200">
                <a:solidFill>
                  <a:srgbClr val="4A5669"/>
                </a:solidFill>
                <a:latin typeface="Arial"/>
                <a:ea typeface="Arial"/>
                <a:cs typeface="Arial"/>
                <a:sym typeface="Arial"/>
              </a:defRPr>
            </a:lvl3pPr>
            <a:lvl4pPr marL="0" marR="0" lvl="3" indent="0" algn="r" rtl="0">
              <a:spcBef>
                <a:spcPts val="0"/>
              </a:spcBef>
              <a:buNone/>
              <a:defRPr sz="1200">
                <a:solidFill>
                  <a:srgbClr val="4A5669"/>
                </a:solidFill>
                <a:latin typeface="Arial"/>
                <a:ea typeface="Arial"/>
                <a:cs typeface="Arial"/>
                <a:sym typeface="Arial"/>
              </a:defRPr>
            </a:lvl4pPr>
            <a:lvl5pPr marL="0" marR="0" lvl="4" indent="0" algn="r" rtl="0">
              <a:spcBef>
                <a:spcPts val="0"/>
              </a:spcBef>
              <a:buNone/>
              <a:defRPr sz="1200">
                <a:solidFill>
                  <a:srgbClr val="4A5669"/>
                </a:solidFill>
                <a:latin typeface="Arial"/>
                <a:ea typeface="Arial"/>
                <a:cs typeface="Arial"/>
                <a:sym typeface="Arial"/>
              </a:defRPr>
            </a:lvl5pPr>
            <a:lvl6pPr marL="0" marR="0" lvl="5" indent="0" algn="r" rtl="0">
              <a:spcBef>
                <a:spcPts val="0"/>
              </a:spcBef>
              <a:buNone/>
              <a:defRPr sz="1200">
                <a:solidFill>
                  <a:srgbClr val="4A5669"/>
                </a:solidFill>
                <a:latin typeface="Arial"/>
                <a:ea typeface="Arial"/>
                <a:cs typeface="Arial"/>
                <a:sym typeface="Arial"/>
              </a:defRPr>
            </a:lvl6pPr>
            <a:lvl7pPr marL="0" marR="0" lvl="6" indent="0" algn="r" rtl="0">
              <a:spcBef>
                <a:spcPts val="0"/>
              </a:spcBef>
              <a:buNone/>
              <a:defRPr sz="1200">
                <a:solidFill>
                  <a:srgbClr val="4A5669"/>
                </a:solidFill>
                <a:latin typeface="Arial"/>
                <a:ea typeface="Arial"/>
                <a:cs typeface="Arial"/>
                <a:sym typeface="Arial"/>
              </a:defRPr>
            </a:lvl7pPr>
            <a:lvl8pPr marL="0" marR="0" lvl="7" indent="0" algn="r" rtl="0">
              <a:spcBef>
                <a:spcPts val="0"/>
              </a:spcBef>
              <a:buNone/>
              <a:defRPr sz="1200">
                <a:solidFill>
                  <a:srgbClr val="4A5669"/>
                </a:solidFill>
                <a:latin typeface="Arial"/>
                <a:ea typeface="Arial"/>
                <a:cs typeface="Arial"/>
                <a:sym typeface="Arial"/>
              </a:defRPr>
            </a:lvl8pPr>
            <a:lvl9pPr marL="0" marR="0" lvl="8" indent="0" algn="r" rtl="0">
              <a:spcBef>
                <a:spcPts val="0"/>
              </a:spcBef>
              <a:buNone/>
              <a:defRPr sz="1200">
                <a:solidFill>
                  <a:srgbClr val="4A566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2"/>
              </a:buClr>
              <a:buSzPts val="2800"/>
              <a:buFont typeface="Arial"/>
              <a:buNone/>
              <a:defRPr sz="5000" b="0" i="0" u="none" strike="noStrike" cap="none">
                <a:solidFill>
                  <a:schemeClr val="dk2"/>
                </a:solidFill>
                <a:latin typeface="Arial"/>
                <a:ea typeface="Arial"/>
                <a:cs typeface="Arial"/>
                <a:sym typeface="Arial"/>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72" name="Google Shape;72;p14"/>
          <p:cNvSpPr txBox="1">
            <a:spLocks noGrp="1"/>
          </p:cNvSpPr>
          <p:nvPr>
            <p:ph type="body" idx="1"/>
          </p:nvPr>
        </p:nvSpPr>
        <p:spPr>
          <a:xfrm>
            <a:off x="457200" y="1920085"/>
            <a:ext cx="4038600" cy="4434900"/>
          </a:xfrm>
          <a:prstGeom prst="rect">
            <a:avLst/>
          </a:prstGeom>
          <a:noFill/>
          <a:ln>
            <a:noFill/>
          </a:ln>
        </p:spPr>
        <p:txBody>
          <a:bodyPr spcFirstLastPara="1" wrap="square" lIns="91425" tIns="91425" rIns="91425" bIns="91425" anchor="t" anchorCtr="0">
            <a:no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Arial"/>
                <a:ea typeface="Arial"/>
                <a:cs typeface="Arial"/>
                <a:sym typeface="Arial"/>
              </a:defRPr>
            </a:lvl1pPr>
            <a:lvl2pPr marL="914400" marR="0" lvl="1" indent="-358140" algn="l" rtl="0">
              <a:spcBef>
                <a:spcPts val="160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L="1371600" marR="0" lvl="2" indent="-317500" algn="l" rtl="0">
              <a:spcBef>
                <a:spcPts val="16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3pPr>
            <a:lvl4pPr marL="1828800" marR="0" lvl="3" indent="-302894" algn="l" rtl="0">
              <a:spcBef>
                <a:spcPts val="1600"/>
              </a:spcBef>
              <a:spcAft>
                <a:spcPts val="0"/>
              </a:spcAft>
              <a:buClr>
                <a:schemeClr val="accent3"/>
              </a:buClr>
              <a:buSzPts val="1170"/>
              <a:buFont typeface="Noto Sans Symbols"/>
              <a:buChar char="●"/>
              <a:defRPr sz="1800" b="0" i="0" u="none" strike="noStrike" cap="none">
                <a:solidFill>
                  <a:schemeClr val="dk1"/>
                </a:solidFill>
                <a:latin typeface="Arial"/>
                <a:ea typeface="Arial"/>
                <a:cs typeface="Arial"/>
                <a:sym typeface="Arial"/>
              </a:defRPr>
            </a:lvl4pPr>
            <a:lvl5pPr marL="2286000" marR="0" lvl="4" indent="-302895" algn="l" rtl="0">
              <a:spcBef>
                <a:spcPts val="1600"/>
              </a:spcBef>
              <a:spcAft>
                <a:spcPts val="0"/>
              </a:spcAft>
              <a:buClr>
                <a:schemeClr val="accent4"/>
              </a:buClr>
              <a:buSzPts val="1170"/>
              <a:buFont typeface="Noto Sans Symbols"/>
              <a:buChar char="●"/>
              <a:defRPr sz="1800" b="0" i="0" u="none" strike="noStrike" cap="none">
                <a:solidFill>
                  <a:schemeClr val="dk1"/>
                </a:solidFill>
                <a:latin typeface="Arial"/>
                <a:ea typeface="Arial"/>
                <a:cs typeface="Arial"/>
                <a:sym typeface="Arial"/>
              </a:defRPr>
            </a:lvl5pPr>
            <a:lvl6pPr marL="2743200" marR="0" lvl="5" indent="-320039" algn="l" rtl="0">
              <a:spcBef>
                <a:spcPts val="160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160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1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1600"/>
              </a:spcBef>
              <a:spcAft>
                <a:spcPts val="160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3" name="Google Shape;73;p14"/>
          <p:cNvSpPr txBox="1">
            <a:spLocks noGrp="1"/>
          </p:cNvSpPr>
          <p:nvPr>
            <p:ph type="body" idx="2"/>
          </p:nvPr>
        </p:nvSpPr>
        <p:spPr>
          <a:xfrm>
            <a:off x="4648200" y="1920085"/>
            <a:ext cx="4038600" cy="4434900"/>
          </a:xfrm>
          <a:prstGeom prst="rect">
            <a:avLst/>
          </a:prstGeom>
          <a:noFill/>
          <a:ln>
            <a:noFill/>
          </a:ln>
        </p:spPr>
        <p:txBody>
          <a:bodyPr spcFirstLastPara="1" wrap="square" lIns="91425" tIns="91425" rIns="91425" bIns="91425" anchor="t" anchorCtr="0">
            <a:no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Arial"/>
                <a:ea typeface="Arial"/>
                <a:cs typeface="Arial"/>
                <a:sym typeface="Arial"/>
              </a:defRPr>
            </a:lvl1pPr>
            <a:lvl2pPr marL="914400" marR="0" lvl="1" indent="-358140" algn="l" rtl="0">
              <a:spcBef>
                <a:spcPts val="160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L="1371600" marR="0" lvl="2" indent="-317500" algn="l" rtl="0">
              <a:spcBef>
                <a:spcPts val="16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3pPr>
            <a:lvl4pPr marL="1828800" marR="0" lvl="3" indent="-302894" algn="l" rtl="0">
              <a:spcBef>
                <a:spcPts val="1600"/>
              </a:spcBef>
              <a:spcAft>
                <a:spcPts val="0"/>
              </a:spcAft>
              <a:buClr>
                <a:schemeClr val="accent3"/>
              </a:buClr>
              <a:buSzPts val="1170"/>
              <a:buFont typeface="Noto Sans Symbols"/>
              <a:buChar char="●"/>
              <a:defRPr sz="1800" b="0" i="0" u="none" strike="noStrike" cap="none">
                <a:solidFill>
                  <a:schemeClr val="dk1"/>
                </a:solidFill>
                <a:latin typeface="Arial"/>
                <a:ea typeface="Arial"/>
                <a:cs typeface="Arial"/>
                <a:sym typeface="Arial"/>
              </a:defRPr>
            </a:lvl4pPr>
            <a:lvl5pPr marL="2286000" marR="0" lvl="4" indent="-302895" algn="l" rtl="0">
              <a:spcBef>
                <a:spcPts val="1600"/>
              </a:spcBef>
              <a:spcAft>
                <a:spcPts val="0"/>
              </a:spcAft>
              <a:buClr>
                <a:schemeClr val="accent4"/>
              </a:buClr>
              <a:buSzPts val="1170"/>
              <a:buFont typeface="Noto Sans Symbols"/>
              <a:buChar char="●"/>
              <a:defRPr sz="1800" b="0" i="0" u="none" strike="noStrike" cap="none">
                <a:solidFill>
                  <a:schemeClr val="dk1"/>
                </a:solidFill>
                <a:latin typeface="Arial"/>
                <a:ea typeface="Arial"/>
                <a:cs typeface="Arial"/>
                <a:sym typeface="Arial"/>
              </a:defRPr>
            </a:lvl5pPr>
            <a:lvl6pPr marL="2743200" marR="0" lvl="5" indent="-320039" algn="l" rtl="0">
              <a:spcBef>
                <a:spcPts val="160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160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1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1600"/>
              </a:spcBef>
              <a:spcAft>
                <a:spcPts val="160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4" name="Google Shape;74;p14"/>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a:solidFill>
                  <a:srgbClr val="4A5669"/>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5" name="Google Shape;75;p14"/>
          <p:cNvSpPr txBox="1">
            <a:spLocks noGrp="1"/>
          </p:cNvSpPr>
          <p:nvPr>
            <p:ph type="ftr" idx="11"/>
          </p:nvPr>
        </p:nvSpPr>
        <p:spPr>
          <a:xfrm>
            <a:off x="2667000" y="6356350"/>
            <a:ext cx="3352800" cy="365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a:solidFill>
                  <a:srgbClr val="4A5669"/>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4"/>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4A5669"/>
                </a:solidFill>
                <a:latin typeface="Arial"/>
                <a:ea typeface="Arial"/>
                <a:cs typeface="Arial"/>
                <a:sym typeface="Arial"/>
              </a:defRPr>
            </a:lvl1pPr>
            <a:lvl2pPr marL="0" marR="0" lvl="1" indent="0" algn="r" rtl="0">
              <a:spcBef>
                <a:spcPts val="0"/>
              </a:spcBef>
              <a:buNone/>
              <a:defRPr sz="1200">
                <a:solidFill>
                  <a:srgbClr val="4A5669"/>
                </a:solidFill>
                <a:latin typeface="Arial"/>
                <a:ea typeface="Arial"/>
                <a:cs typeface="Arial"/>
                <a:sym typeface="Arial"/>
              </a:defRPr>
            </a:lvl2pPr>
            <a:lvl3pPr marL="0" marR="0" lvl="2" indent="0" algn="r" rtl="0">
              <a:spcBef>
                <a:spcPts val="0"/>
              </a:spcBef>
              <a:buNone/>
              <a:defRPr sz="1200">
                <a:solidFill>
                  <a:srgbClr val="4A5669"/>
                </a:solidFill>
                <a:latin typeface="Arial"/>
                <a:ea typeface="Arial"/>
                <a:cs typeface="Arial"/>
                <a:sym typeface="Arial"/>
              </a:defRPr>
            </a:lvl3pPr>
            <a:lvl4pPr marL="0" marR="0" lvl="3" indent="0" algn="r" rtl="0">
              <a:spcBef>
                <a:spcPts val="0"/>
              </a:spcBef>
              <a:buNone/>
              <a:defRPr sz="1200">
                <a:solidFill>
                  <a:srgbClr val="4A5669"/>
                </a:solidFill>
                <a:latin typeface="Arial"/>
                <a:ea typeface="Arial"/>
                <a:cs typeface="Arial"/>
                <a:sym typeface="Arial"/>
              </a:defRPr>
            </a:lvl4pPr>
            <a:lvl5pPr marL="0" marR="0" lvl="4" indent="0" algn="r" rtl="0">
              <a:spcBef>
                <a:spcPts val="0"/>
              </a:spcBef>
              <a:buNone/>
              <a:defRPr sz="1200">
                <a:solidFill>
                  <a:srgbClr val="4A5669"/>
                </a:solidFill>
                <a:latin typeface="Arial"/>
                <a:ea typeface="Arial"/>
                <a:cs typeface="Arial"/>
                <a:sym typeface="Arial"/>
              </a:defRPr>
            </a:lvl5pPr>
            <a:lvl6pPr marL="0" marR="0" lvl="5" indent="0" algn="r" rtl="0">
              <a:spcBef>
                <a:spcPts val="0"/>
              </a:spcBef>
              <a:buNone/>
              <a:defRPr sz="1200">
                <a:solidFill>
                  <a:srgbClr val="4A5669"/>
                </a:solidFill>
                <a:latin typeface="Arial"/>
                <a:ea typeface="Arial"/>
                <a:cs typeface="Arial"/>
                <a:sym typeface="Arial"/>
              </a:defRPr>
            </a:lvl6pPr>
            <a:lvl7pPr marL="0" marR="0" lvl="6" indent="0" algn="r" rtl="0">
              <a:spcBef>
                <a:spcPts val="0"/>
              </a:spcBef>
              <a:buNone/>
              <a:defRPr sz="1200">
                <a:solidFill>
                  <a:srgbClr val="4A5669"/>
                </a:solidFill>
                <a:latin typeface="Arial"/>
                <a:ea typeface="Arial"/>
                <a:cs typeface="Arial"/>
                <a:sym typeface="Arial"/>
              </a:defRPr>
            </a:lvl7pPr>
            <a:lvl8pPr marL="0" marR="0" lvl="7" indent="0" algn="r" rtl="0">
              <a:spcBef>
                <a:spcPts val="0"/>
              </a:spcBef>
              <a:buNone/>
              <a:defRPr sz="1200">
                <a:solidFill>
                  <a:srgbClr val="4A5669"/>
                </a:solidFill>
                <a:latin typeface="Arial"/>
                <a:ea typeface="Arial"/>
                <a:cs typeface="Arial"/>
                <a:sym typeface="Arial"/>
              </a:defRPr>
            </a:lvl8pPr>
            <a:lvl9pPr marL="0" marR="0" lvl="8" indent="0" algn="r" rtl="0">
              <a:spcBef>
                <a:spcPts val="0"/>
              </a:spcBef>
              <a:buNone/>
              <a:defRPr sz="1200">
                <a:solidFill>
                  <a:srgbClr val="4A566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0" y="64132"/>
            <a:ext cx="9144250"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9144250"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Google Shape;21;p3"/>
          <p:cNvSpPr txBox="1">
            <a:spLocks noGrp="1"/>
          </p:cNvSpPr>
          <p:nvPr>
            <p:ph type="title"/>
          </p:nvPr>
        </p:nvSpPr>
        <p:spPr>
          <a:xfrm>
            <a:off x="311700" y="719633"/>
            <a:ext cx="8520600" cy="1710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2" name="Google Shape;22;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4314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0" y="58833"/>
            <a:ext cx="4313625"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25" y="0"/>
            <a:ext cx="4316900"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7" name="Google Shape;27;p4"/>
          <p:cNvSpPr txBox="1">
            <a:spLocks noGrp="1"/>
          </p:cNvSpPr>
          <p:nvPr>
            <p:ph type="title"/>
          </p:nvPr>
        </p:nvSpPr>
        <p:spPr>
          <a:xfrm>
            <a:off x="311725" y="667900"/>
            <a:ext cx="3706500" cy="334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8" name="Google Shape;28;p4"/>
          <p:cNvSpPr txBox="1">
            <a:spLocks noGrp="1"/>
          </p:cNvSpPr>
          <p:nvPr>
            <p:ph type="body" idx="1"/>
          </p:nvPr>
        </p:nvSpPr>
        <p:spPr>
          <a:xfrm>
            <a:off x="4644675" y="667900"/>
            <a:ext cx="4166400" cy="5464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9" name="Google Shape;2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a:off x="0" y="0"/>
            <a:ext cx="9144000" cy="170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25" y="667900"/>
            <a:ext cx="8520600" cy="831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3" name="Google Shape;33;p5"/>
          <p:cNvSpPr txBox="1">
            <a:spLocks noGrp="1"/>
          </p:cNvSpPr>
          <p:nvPr>
            <p:ph type="body" idx="1"/>
          </p:nvPr>
        </p:nvSpPr>
        <p:spPr>
          <a:xfrm>
            <a:off x="311700" y="2007600"/>
            <a:ext cx="3999900" cy="410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p5"/>
          <p:cNvSpPr txBox="1">
            <a:spLocks noGrp="1"/>
          </p:cNvSpPr>
          <p:nvPr>
            <p:ph type="body" idx="2"/>
          </p:nvPr>
        </p:nvSpPr>
        <p:spPr>
          <a:xfrm>
            <a:off x="4832400" y="2007600"/>
            <a:ext cx="3999900" cy="410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p:nvPr/>
        </p:nvSpPr>
        <p:spPr>
          <a:xfrm>
            <a:off x="0" y="0"/>
            <a:ext cx="9144000" cy="170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311725" y="667900"/>
            <a:ext cx="8520600" cy="831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a:off x="0" y="0"/>
            <a:ext cx="37644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311725" y="667900"/>
            <a:ext cx="3127500" cy="2438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3" name="Google Shape;43;p7"/>
          <p:cNvSpPr txBox="1">
            <a:spLocks noGrp="1"/>
          </p:cNvSpPr>
          <p:nvPr>
            <p:ph type="body" idx="1"/>
          </p:nvPr>
        </p:nvSpPr>
        <p:spPr>
          <a:xfrm>
            <a:off x="311700" y="3187533"/>
            <a:ext cx="3127500" cy="3063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4" name="Google Shape;44;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1064800"/>
            <a:ext cx="6247800" cy="4728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667900"/>
            <a:ext cx="3704400" cy="273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3502300"/>
            <a:ext cx="3704400" cy="123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667900"/>
            <a:ext cx="3954000" cy="5481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5825333"/>
            <a:ext cx="9144000" cy="1032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6028533"/>
            <a:ext cx="7979400" cy="614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rgbClr val="FFFDF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xfrm>
            <a:off x="311700" y="175925"/>
            <a:ext cx="8520600" cy="2047200"/>
          </a:xfrm>
          <a:prstGeom prst="rect">
            <a:avLst/>
          </a:prstGeom>
          <a:noFill/>
          <a:ln>
            <a:noFill/>
          </a:ln>
        </p:spPr>
        <p:txBody>
          <a:bodyPr spcFirstLastPara="1" wrap="square" lIns="0" tIns="0" rIns="18275" bIns="0" anchor="b" anchorCtr="0">
            <a:noAutofit/>
          </a:bodyPr>
          <a:lstStyle/>
          <a:p>
            <a:pPr marL="0" marR="0" lvl="0" indent="0" algn="ctr" rtl="0">
              <a:spcBef>
                <a:spcPts val="0"/>
              </a:spcBef>
              <a:spcAft>
                <a:spcPts val="0"/>
              </a:spcAft>
              <a:buClr>
                <a:srgbClr val="FFC549"/>
              </a:buClr>
              <a:buFont typeface="Arial"/>
              <a:buNone/>
            </a:pPr>
            <a:r>
              <a:rPr lang="en-US" sz="5040" b="1" dirty="0" err="1">
                <a:solidFill>
                  <a:srgbClr val="0B5394"/>
                </a:solidFill>
                <a:latin typeface="Arial"/>
                <a:ea typeface="Arial"/>
                <a:cs typeface="Arial"/>
                <a:sym typeface="Arial"/>
              </a:rPr>
              <a:t>CSc</a:t>
            </a:r>
            <a:r>
              <a:rPr lang="en-US" sz="5040" b="1" dirty="0">
                <a:solidFill>
                  <a:srgbClr val="0B5394"/>
                </a:solidFill>
                <a:latin typeface="Arial"/>
                <a:ea typeface="Arial"/>
                <a:cs typeface="Arial"/>
                <a:sym typeface="Arial"/>
              </a:rPr>
              <a:t> 102 - </a:t>
            </a:r>
            <a:r>
              <a:rPr lang="en-US" sz="5400" b="1" dirty="0">
                <a:solidFill>
                  <a:srgbClr val="0B5394"/>
                </a:solidFill>
                <a:latin typeface="Arial"/>
                <a:ea typeface="Arial"/>
                <a:cs typeface="Arial"/>
                <a:sym typeface="Arial"/>
              </a:rPr>
              <a:t>Project</a:t>
            </a:r>
            <a:endParaRPr b="1" i="1" u="none" strike="noStrike" cap="none" dirty="0">
              <a:solidFill>
                <a:srgbClr val="0B5394"/>
              </a:solidFill>
              <a:latin typeface="Arial"/>
              <a:ea typeface="Arial"/>
              <a:cs typeface="Arial"/>
              <a:sym typeface="Arial"/>
            </a:endParaRPr>
          </a:p>
        </p:txBody>
      </p:sp>
      <p:sp>
        <p:nvSpPr>
          <p:cNvPr id="82" name="Google Shape;82;p15"/>
          <p:cNvSpPr txBox="1">
            <a:spLocks noGrp="1"/>
          </p:cNvSpPr>
          <p:nvPr>
            <p:ph type="subTitle" idx="1"/>
          </p:nvPr>
        </p:nvSpPr>
        <p:spPr>
          <a:xfrm>
            <a:off x="311700" y="2504750"/>
            <a:ext cx="5409600" cy="687600"/>
          </a:xfrm>
          <a:prstGeom prst="rect">
            <a:avLst/>
          </a:prstGeom>
          <a:noFill/>
          <a:ln>
            <a:noFill/>
          </a:ln>
        </p:spPr>
        <p:txBody>
          <a:bodyPr spcFirstLastPara="1" wrap="square" lIns="0" tIns="45700" rIns="18275" bIns="45700" anchor="t" anchorCtr="0">
            <a:noAutofit/>
          </a:bodyPr>
          <a:lstStyle/>
          <a:p>
            <a:pPr marL="0" marR="45720" lvl="0" indent="0" algn="r" rtl="0">
              <a:spcBef>
                <a:spcPts val="0"/>
              </a:spcBef>
              <a:spcAft>
                <a:spcPts val="0"/>
              </a:spcAft>
              <a:buClr>
                <a:schemeClr val="accent3"/>
              </a:buClr>
              <a:buFont typeface="Noto Sans Symbols"/>
              <a:buNone/>
            </a:pPr>
            <a:r>
              <a:rPr lang="en-US" sz="3000"/>
              <a:t>Zelalem S. Shibeshi</a:t>
            </a:r>
            <a:endParaRPr sz="3000" b="0" i="0" u="none" strike="noStrike" cap="none">
              <a:solidFill>
                <a:schemeClr val="lt1"/>
              </a:solidFill>
              <a:latin typeface="Arial"/>
              <a:ea typeface="Arial"/>
              <a:cs typeface="Arial"/>
              <a:sym typeface="Arial"/>
            </a:endParaRPr>
          </a:p>
        </p:txBody>
      </p:sp>
      <p:sp>
        <p:nvSpPr>
          <p:cNvPr id="83" name="Google Shape;83;p15"/>
          <p:cNvSpPr txBox="1"/>
          <p:nvPr/>
        </p:nvSpPr>
        <p:spPr>
          <a:xfrm>
            <a:off x="1411225" y="5461900"/>
            <a:ext cx="7349700" cy="550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US" sz="3000" b="1">
                <a:solidFill>
                  <a:srgbClr val="CCCCCC"/>
                </a:solidFill>
              </a:rPr>
              <a:t>Together </a:t>
            </a:r>
            <a:r>
              <a:rPr lang="en-US" sz="3000">
                <a:solidFill>
                  <a:srgbClr val="CCCCCC"/>
                </a:solidFill>
              </a:rPr>
              <a:t>we can change the world</a:t>
            </a:r>
            <a:endParaRPr sz="5040">
              <a:solidFill>
                <a:srgbClr val="0B5394"/>
              </a:solidFill>
            </a:endParaRPr>
          </a:p>
        </p:txBody>
      </p:sp>
      <p:pic>
        <p:nvPicPr>
          <p:cNvPr id="84" name="Google Shape;84;p15"/>
          <p:cNvPicPr preferRelativeResize="0"/>
          <p:nvPr/>
        </p:nvPicPr>
        <p:blipFill rotWithShape="1">
          <a:blip r:embed="rId3">
            <a:alphaModFix/>
          </a:blip>
          <a:srcRect l="2877"/>
          <a:stretch/>
        </p:blipFill>
        <p:spPr>
          <a:xfrm>
            <a:off x="-1" y="1874725"/>
            <a:ext cx="1891625" cy="194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200" y="1461336"/>
            <a:ext cx="8574600" cy="4736400"/>
          </a:xfrm>
          <a:prstGeom prst="rect">
            <a:avLst/>
          </a:prstGeom>
          <a:noFill/>
          <a:ln>
            <a:noFill/>
          </a:ln>
        </p:spPr>
        <p:txBody>
          <a:bodyPr spcFirstLastPara="1" wrap="square" lIns="91425" tIns="45700" rIns="91425" bIns="45700" anchor="t" anchorCtr="0">
            <a:noAutofit/>
          </a:bodyPr>
          <a:lstStyle/>
          <a:p>
            <a:pPr indent="-457200">
              <a:spcBef>
                <a:spcPts val="0"/>
              </a:spcBef>
            </a:pPr>
            <a:r>
              <a:rPr lang="en-ZA" sz="2200" dirty="0"/>
              <a:t>A Graphical User Interface (GUI) application uses visual elements such as buttons, menus, and windows to help users interact with it. The main aspects include:</a:t>
            </a:r>
            <a:endParaRPr lang="en-US" sz="2200" dirty="0"/>
          </a:p>
          <a:p>
            <a:pPr indent="-457200">
              <a:spcBef>
                <a:spcPts val="0"/>
              </a:spcBef>
            </a:pPr>
            <a:r>
              <a:rPr lang="en-US" sz="2200" dirty="0"/>
              <a:t>User Interface Design (elements and layout): </a:t>
            </a:r>
          </a:p>
          <a:p>
            <a:pPr indent="-457200">
              <a:spcBef>
                <a:spcPts val="0"/>
              </a:spcBef>
            </a:pPr>
            <a:r>
              <a:rPr lang="en-US" sz="2200" dirty="0"/>
              <a:t>Visual elements (e.g. buttons, text fields, checkboxes)</a:t>
            </a:r>
          </a:p>
          <a:p>
            <a:pPr indent="-457200">
              <a:spcBef>
                <a:spcPts val="0"/>
              </a:spcBef>
            </a:pPr>
            <a:r>
              <a:rPr lang="en-US" sz="2200" dirty="0"/>
              <a:t>Window Management</a:t>
            </a:r>
          </a:p>
          <a:p>
            <a:pPr indent="-457200">
              <a:spcBef>
                <a:spcPts val="0"/>
              </a:spcBef>
            </a:pPr>
            <a:r>
              <a:rPr lang="en-US" sz="2200" dirty="0"/>
              <a:t>Event Handling</a:t>
            </a:r>
          </a:p>
          <a:p>
            <a:pPr indent="-457200">
              <a:spcBef>
                <a:spcPts val="0"/>
              </a:spcBef>
            </a:pPr>
            <a:r>
              <a:rPr lang="en-US" sz="2200" dirty="0"/>
              <a:t>Input Validation</a:t>
            </a:r>
          </a:p>
          <a:p>
            <a:pPr indent="-457200">
              <a:spcBef>
                <a:spcPts val="0"/>
              </a:spcBef>
            </a:pPr>
            <a:r>
              <a:rPr lang="en-US" sz="2200" dirty="0"/>
              <a:t>Navigation and Flow</a:t>
            </a:r>
          </a:p>
          <a:p>
            <a:pPr indent="-457200">
              <a:spcBef>
                <a:spcPts val="0"/>
              </a:spcBef>
            </a:pPr>
            <a:r>
              <a:rPr lang="en-US" sz="2200" dirty="0">
                <a:solidFill>
                  <a:srgbClr val="FF0000"/>
                </a:solidFill>
              </a:rPr>
              <a:t>User interface" (UI) has evolved into the broader concept of "user experience” (UX) (which encompasses the overall experience a user has when interacting with a product or service and considers aspects like usability, accessibility, performance, aesthetics, and emotional impact.)</a:t>
            </a:r>
            <a:endParaRPr sz="2200" dirty="0">
              <a:solidFill>
                <a:srgbClr val="FF0000"/>
              </a:solidFill>
            </a:endParaRPr>
          </a:p>
          <a:p>
            <a:pPr marL="0" marR="0" lvl="0" indent="0" algn="l" rtl="0">
              <a:lnSpc>
                <a:spcPct val="115000"/>
              </a:lnSpc>
              <a:spcBef>
                <a:spcPts val="0"/>
              </a:spcBef>
              <a:spcAft>
                <a:spcPts val="0"/>
              </a:spcAft>
              <a:buNone/>
            </a:pPr>
            <a:endParaRPr lang="en-US" dirty="0"/>
          </a:p>
        </p:txBody>
      </p:sp>
      <p:sp>
        <p:nvSpPr>
          <p:cNvPr id="116" name="Google Shape;116;p20"/>
          <p:cNvSpPr txBox="1">
            <a:spLocks noGrp="1"/>
          </p:cNvSpPr>
          <p:nvPr>
            <p:ph type="title"/>
          </p:nvPr>
        </p:nvSpPr>
        <p:spPr>
          <a:xfrm>
            <a:off x="457200" y="401063"/>
            <a:ext cx="8229600" cy="970537"/>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Main aspects of a GUI App</a:t>
            </a:r>
            <a:endParaRPr sz="5000" b="0" i="0" u="none" strike="noStrike" cap="none" dirty="0">
              <a:solidFill>
                <a:srgbClr val="CC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Effect transition="in" filter="fade">
                                      <p:cBhvr>
                                        <p:cTn id="27" dur="1000"/>
                                        <p:tgtEl>
                                          <p:spTgt spid="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Effect transition="in" filter="fade">
                                      <p:cBhvr>
                                        <p:cTn id="32" dur="1000"/>
                                        <p:tgtEl>
                                          <p:spTgt spid="1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5">
                                            <p:txEl>
                                              <p:pRg st="6" end="6"/>
                                            </p:txEl>
                                          </p:spTgt>
                                        </p:tgtEl>
                                        <p:attrNameLst>
                                          <p:attrName>style.visibility</p:attrName>
                                        </p:attrNameLst>
                                      </p:cBhvr>
                                      <p:to>
                                        <p:strVal val="visible"/>
                                      </p:to>
                                    </p:set>
                                    <p:animEffect transition="in" filter="fade">
                                      <p:cBhvr>
                                        <p:cTn id="37" dur="1000"/>
                                        <p:tgtEl>
                                          <p:spTgt spid="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D4C8-F364-4CD9-AD68-8D017CD0CFD9}"/>
              </a:ext>
            </a:extLst>
          </p:cNvPr>
          <p:cNvSpPr>
            <a:spLocks noGrp="1"/>
          </p:cNvSpPr>
          <p:nvPr>
            <p:ph type="title"/>
          </p:nvPr>
        </p:nvSpPr>
        <p:spPr>
          <a:xfrm>
            <a:off x="457200" y="238095"/>
            <a:ext cx="8229600" cy="1143000"/>
          </a:xfrm>
        </p:spPr>
        <p:txBody>
          <a:bodyPr/>
          <a:lstStyle/>
          <a:p>
            <a:r>
              <a:rPr lang="en-US" dirty="0"/>
              <a:t>Important Design Principles</a:t>
            </a:r>
            <a:endParaRPr lang="en-ZA" dirty="0"/>
          </a:p>
        </p:txBody>
      </p:sp>
      <p:sp>
        <p:nvSpPr>
          <p:cNvPr id="3" name="Text Placeholder 2">
            <a:extLst>
              <a:ext uri="{FF2B5EF4-FFF2-40B4-BE49-F238E27FC236}">
                <a16:creationId xmlns:a16="http://schemas.microsoft.com/office/drawing/2014/main" id="{04E3E154-CEB4-45E0-8402-F20B55005FC7}"/>
              </a:ext>
            </a:extLst>
          </p:cNvPr>
          <p:cNvSpPr>
            <a:spLocks noGrp="1"/>
          </p:cNvSpPr>
          <p:nvPr>
            <p:ph type="body" idx="1"/>
          </p:nvPr>
        </p:nvSpPr>
        <p:spPr/>
        <p:txBody>
          <a:bodyPr/>
          <a:lstStyle/>
          <a:p>
            <a:endParaRPr lang="en-ZA"/>
          </a:p>
        </p:txBody>
      </p:sp>
      <p:pic>
        <p:nvPicPr>
          <p:cNvPr id="5" name="Picture 4">
            <a:extLst>
              <a:ext uri="{FF2B5EF4-FFF2-40B4-BE49-F238E27FC236}">
                <a16:creationId xmlns:a16="http://schemas.microsoft.com/office/drawing/2014/main" id="{461B8662-40DE-4B61-9654-53944BE5B49D}"/>
              </a:ext>
            </a:extLst>
          </p:cNvPr>
          <p:cNvPicPr>
            <a:picLocks noChangeAspect="1"/>
          </p:cNvPicPr>
          <p:nvPr/>
        </p:nvPicPr>
        <p:blipFill>
          <a:blip r:embed="rId2"/>
          <a:stretch>
            <a:fillRect/>
          </a:stretch>
        </p:blipFill>
        <p:spPr>
          <a:xfrm>
            <a:off x="457200" y="1529861"/>
            <a:ext cx="8229599" cy="5225309"/>
          </a:xfrm>
          <a:prstGeom prst="rect">
            <a:avLst/>
          </a:prstGeom>
        </p:spPr>
      </p:pic>
    </p:spTree>
    <p:extLst>
      <p:ext uri="{BB962C8B-B14F-4D97-AF65-F5344CB8AC3E}">
        <p14:creationId xmlns:p14="http://schemas.microsoft.com/office/powerpoint/2010/main" val="29575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125" y="1935475"/>
            <a:ext cx="8574600" cy="4736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dirty="0"/>
              <a:t>Involves designing and handling events that occur during the execution of a program, typically triggered by user interactions or other external factors, and includes:</a:t>
            </a:r>
          </a:p>
          <a:p>
            <a:pPr lvl="0" indent="-457200">
              <a:spcBef>
                <a:spcPts val="0"/>
              </a:spcBef>
            </a:pPr>
            <a:r>
              <a:rPr lang="en-US" dirty="0"/>
              <a:t>Event Sources </a:t>
            </a:r>
          </a:p>
          <a:p>
            <a:pPr indent="-457200">
              <a:spcBef>
                <a:spcPts val="0"/>
              </a:spcBef>
            </a:pPr>
            <a:r>
              <a:rPr lang="en-US" dirty="0"/>
              <a:t>Event Listeners (Handlers) (piece of code to handle e)</a:t>
            </a:r>
          </a:p>
          <a:p>
            <a:pPr indent="-457200">
              <a:spcBef>
                <a:spcPts val="0"/>
              </a:spcBef>
            </a:pPr>
            <a:r>
              <a:rPr lang="en-US" dirty="0"/>
              <a:t>Event Types (</a:t>
            </a:r>
            <a:r>
              <a:rPr lang="en-US" dirty="0" err="1"/>
              <a:t>e.g</a:t>
            </a:r>
            <a:r>
              <a:rPr lang="en-US" dirty="0"/>
              <a:t> button click, mouse movement, </a:t>
            </a:r>
            <a:r>
              <a:rPr lang="en-US" dirty="0" err="1"/>
              <a:t>etc</a:t>
            </a:r>
            <a:r>
              <a:rPr lang="en-US" dirty="0"/>
              <a:t>)</a:t>
            </a:r>
          </a:p>
          <a:p>
            <a:pPr indent="-457200">
              <a:spcBef>
                <a:spcPts val="0"/>
              </a:spcBef>
            </a:pPr>
            <a:r>
              <a:rPr lang="en-US" dirty="0"/>
              <a:t>Event Registration (register listeners to sources)</a:t>
            </a:r>
          </a:p>
          <a:p>
            <a:pPr indent="-457200">
              <a:spcBef>
                <a:spcPts val="0"/>
              </a:spcBef>
            </a:pPr>
            <a:r>
              <a:rPr lang="en-US" dirty="0"/>
              <a:t>Event Handling Logic (to respond to an event)</a:t>
            </a:r>
          </a:p>
          <a:p>
            <a:pPr indent="-457200">
              <a:spcBef>
                <a:spcPts val="0"/>
              </a:spcBef>
            </a:pPr>
            <a:r>
              <a:rPr lang="en-US" dirty="0"/>
              <a:t>Callback Mechanism (call back function)</a:t>
            </a:r>
          </a:p>
          <a:p>
            <a:pPr indent="-457200">
              <a:spcBef>
                <a:spcPts val="0"/>
              </a:spcBef>
            </a:pPr>
            <a:r>
              <a:rPr lang="en-US" dirty="0"/>
              <a:t>Asynchronous Nature (can occur at any time)</a:t>
            </a:r>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Event Programming</a:t>
            </a:r>
            <a:endParaRPr sz="5000" b="0" i="0" u="none" strike="noStrike" cap="none" dirty="0">
              <a:solidFill>
                <a:srgbClr val="CC0000"/>
              </a:solidFill>
              <a:latin typeface="Arial"/>
              <a:ea typeface="Arial"/>
              <a:cs typeface="Arial"/>
              <a:sym typeface="Arial"/>
            </a:endParaRPr>
          </a:p>
        </p:txBody>
      </p:sp>
    </p:spTree>
    <p:extLst>
      <p:ext uri="{BB962C8B-B14F-4D97-AF65-F5344CB8AC3E}">
        <p14:creationId xmlns:p14="http://schemas.microsoft.com/office/powerpoint/2010/main" val="411043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Effect transition="in" filter="fade">
                                      <p:cBhvr>
                                        <p:cTn id="27" dur="1000"/>
                                        <p:tgtEl>
                                          <p:spTgt spid="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Effect transition="in" filter="fade">
                                      <p:cBhvr>
                                        <p:cTn id="32" dur="1000"/>
                                        <p:tgtEl>
                                          <p:spTgt spid="1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5">
                                            <p:txEl>
                                              <p:pRg st="6" end="6"/>
                                            </p:txEl>
                                          </p:spTgt>
                                        </p:tgtEl>
                                        <p:attrNameLst>
                                          <p:attrName>style.visibility</p:attrName>
                                        </p:attrNameLst>
                                      </p:cBhvr>
                                      <p:to>
                                        <p:strVal val="visible"/>
                                      </p:to>
                                    </p:set>
                                    <p:animEffect transition="in" filter="fade">
                                      <p:cBhvr>
                                        <p:cTn id="37" dur="1000"/>
                                        <p:tgtEl>
                                          <p:spTgt spid="1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5">
                                            <p:txEl>
                                              <p:pRg st="7" end="7"/>
                                            </p:txEl>
                                          </p:spTgt>
                                        </p:tgtEl>
                                        <p:attrNameLst>
                                          <p:attrName>style.visibility</p:attrName>
                                        </p:attrNameLst>
                                      </p:cBhvr>
                                      <p:to>
                                        <p:strVal val="visible"/>
                                      </p:to>
                                    </p:set>
                                    <p:animEffect transition="in" filter="fade">
                                      <p:cBhvr>
                                        <p:cTn id="42" dur="1000"/>
                                        <p:tgtEl>
                                          <p:spTgt spid="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125" y="1494694"/>
            <a:ext cx="8574600" cy="5159598"/>
          </a:xfrm>
          <a:prstGeom prst="rect">
            <a:avLst/>
          </a:prstGeom>
          <a:noFill/>
          <a:ln>
            <a:noFill/>
          </a:ln>
        </p:spPr>
        <p:txBody>
          <a:bodyPr spcFirstLastPara="1" wrap="square" lIns="91425" tIns="45700" rIns="91425" bIns="45700" anchor="t" anchorCtr="0">
            <a:noAutofit/>
          </a:bodyPr>
          <a:lstStyle/>
          <a:p>
            <a:pPr marL="0" indent="0">
              <a:spcBef>
                <a:spcPts val="0"/>
              </a:spcBef>
              <a:spcAft>
                <a:spcPts val="1800"/>
              </a:spcAft>
              <a:buNone/>
            </a:pPr>
            <a:r>
              <a:rPr lang="en-US" b="1" dirty="0"/>
              <a:t>Listeners</a:t>
            </a:r>
            <a:r>
              <a:rPr lang="en-US" dirty="0"/>
              <a:t> - monitor and detect when an event occurs (through a process called event registration)</a:t>
            </a:r>
          </a:p>
          <a:p>
            <a:pPr marL="0" indent="0">
              <a:spcBef>
                <a:spcPts val="0"/>
              </a:spcBef>
              <a:buNone/>
            </a:pPr>
            <a:r>
              <a:rPr lang="en-US" dirty="0" err="1"/>
              <a:t>button.addMouseListener</a:t>
            </a:r>
            <a:r>
              <a:rPr lang="en-US" dirty="0"/>
              <a:t>(new </a:t>
            </a:r>
            <a:r>
              <a:rPr lang="en-US" dirty="0" err="1"/>
              <a:t>MouseListener</a:t>
            </a:r>
            <a:r>
              <a:rPr lang="en-US" dirty="0"/>
              <a:t>() {</a:t>
            </a:r>
          </a:p>
          <a:p>
            <a:pPr marL="0" indent="0">
              <a:spcBef>
                <a:spcPts val="0"/>
              </a:spcBef>
              <a:buNone/>
            </a:pPr>
            <a:r>
              <a:rPr lang="en-US" dirty="0"/>
              <a:t>    public void </a:t>
            </a:r>
            <a:r>
              <a:rPr lang="en-US" dirty="0" err="1"/>
              <a:t>mouseClicked</a:t>
            </a:r>
            <a:r>
              <a:rPr lang="en-US" dirty="0"/>
              <a:t>(</a:t>
            </a:r>
            <a:r>
              <a:rPr lang="en-US" dirty="0" err="1"/>
              <a:t>MouseEvent</a:t>
            </a:r>
            <a:r>
              <a:rPr lang="en-US" dirty="0"/>
              <a:t> e) {</a:t>
            </a:r>
          </a:p>
          <a:p>
            <a:pPr marL="0" indent="0">
              <a:spcBef>
                <a:spcPts val="0"/>
              </a:spcBef>
              <a:buNone/>
            </a:pPr>
            <a:r>
              <a:rPr lang="en-US" dirty="0"/>
              <a:t>        // Code to execute when the mouse is clicked</a:t>
            </a:r>
          </a:p>
          <a:p>
            <a:pPr marL="0" indent="0">
              <a:spcBef>
                <a:spcPts val="0"/>
              </a:spcBef>
              <a:buNone/>
            </a:pPr>
            <a:r>
              <a:rPr lang="en-US" dirty="0"/>
              <a:t>    }</a:t>
            </a:r>
          </a:p>
          <a:p>
            <a:pPr marL="0" indent="0">
              <a:spcBef>
                <a:spcPts val="0"/>
              </a:spcBef>
              <a:spcAft>
                <a:spcPts val="1800"/>
              </a:spcAft>
              <a:buNone/>
            </a:pPr>
            <a:r>
              <a:rPr lang="en-US" dirty="0"/>
              <a:t>});</a:t>
            </a:r>
          </a:p>
          <a:p>
            <a:pPr marL="0" indent="0">
              <a:spcBef>
                <a:spcPts val="0"/>
              </a:spcBef>
              <a:spcAft>
                <a:spcPts val="1800"/>
              </a:spcAft>
              <a:buNone/>
            </a:pPr>
            <a:r>
              <a:rPr lang="en-US" b="1" dirty="0"/>
              <a:t>Handlers</a:t>
            </a:r>
            <a:r>
              <a:rPr lang="en-US" dirty="0"/>
              <a:t> - execute code in response to an event</a:t>
            </a:r>
          </a:p>
          <a:p>
            <a:pPr marL="0" indent="0">
              <a:spcBef>
                <a:spcPts val="0"/>
              </a:spcBef>
              <a:buNone/>
            </a:pPr>
            <a:r>
              <a:rPr lang="en-US" dirty="0"/>
              <a:t>public void </a:t>
            </a:r>
            <a:r>
              <a:rPr lang="en-US" dirty="0" err="1"/>
              <a:t>mouseClicked</a:t>
            </a:r>
            <a:r>
              <a:rPr lang="en-US" dirty="0"/>
              <a:t>(</a:t>
            </a:r>
            <a:r>
              <a:rPr lang="en-US" dirty="0" err="1"/>
              <a:t>MouseEvent</a:t>
            </a:r>
            <a:r>
              <a:rPr lang="en-US" dirty="0"/>
              <a:t> e) {</a:t>
            </a:r>
          </a:p>
          <a:p>
            <a:pPr marL="0" indent="0">
              <a:spcBef>
                <a:spcPts val="0"/>
              </a:spcBef>
              <a:buNone/>
            </a:pPr>
            <a:r>
              <a:rPr lang="en-US" dirty="0"/>
              <a:t>    </a:t>
            </a:r>
            <a:r>
              <a:rPr lang="en-US" dirty="0" err="1"/>
              <a:t>System.out.println</a:t>
            </a:r>
            <a:r>
              <a:rPr lang="en-US" dirty="0"/>
              <a:t>("Mouse clicked!");</a:t>
            </a:r>
          </a:p>
          <a:p>
            <a:pPr marL="0" indent="0">
              <a:spcBef>
                <a:spcPts val="0"/>
              </a:spcBef>
              <a:buNone/>
            </a:pPr>
            <a:r>
              <a:rPr lang="en-US" dirty="0"/>
              <a:t>}</a:t>
            </a:r>
          </a:p>
          <a:p>
            <a:pPr marL="0" indent="0">
              <a:spcBef>
                <a:spcPts val="0"/>
              </a:spcBef>
              <a:buNone/>
            </a:pPr>
            <a:endParaRPr lang="en-US" dirty="0"/>
          </a:p>
        </p:txBody>
      </p:sp>
      <p:sp>
        <p:nvSpPr>
          <p:cNvPr id="116" name="Google Shape;116;p20"/>
          <p:cNvSpPr txBox="1">
            <a:spLocks noGrp="1"/>
          </p:cNvSpPr>
          <p:nvPr>
            <p:ph type="title"/>
          </p:nvPr>
        </p:nvSpPr>
        <p:spPr>
          <a:xfrm>
            <a:off x="457200" y="401063"/>
            <a:ext cx="8229600" cy="900199"/>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Event Programming</a:t>
            </a:r>
            <a:endParaRPr sz="5000" b="0" i="0" u="none" strike="noStrike" cap="none" dirty="0">
              <a:solidFill>
                <a:srgbClr val="CC0000"/>
              </a:solidFill>
              <a:latin typeface="Arial"/>
              <a:ea typeface="Arial"/>
              <a:cs typeface="Arial"/>
              <a:sym typeface="Arial"/>
            </a:endParaRPr>
          </a:p>
        </p:txBody>
      </p:sp>
    </p:spTree>
    <p:extLst>
      <p:ext uri="{BB962C8B-B14F-4D97-AF65-F5344CB8AC3E}">
        <p14:creationId xmlns:p14="http://schemas.microsoft.com/office/powerpoint/2010/main" val="196891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Effect transition="in" filter="fade">
                                      <p:cBhvr>
                                        <p:cTn id="27" dur="1000"/>
                                        <p:tgtEl>
                                          <p:spTgt spid="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Effect transition="in" filter="fade">
                                      <p:cBhvr>
                                        <p:cTn id="32" dur="1000"/>
                                        <p:tgtEl>
                                          <p:spTgt spid="1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5">
                                            <p:txEl>
                                              <p:pRg st="6" end="6"/>
                                            </p:txEl>
                                          </p:spTgt>
                                        </p:tgtEl>
                                        <p:attrNameLst>
                                          <p:attrName>style.visibility</p:attrName>
                                        </p:attrNameLst>
                                      </p:cBhvr>
                                      <p:to>
                                        <p:strVal val="visible"/>
                                      </p:to>
                                    </p:set>
                                    <p:animEffect transition="in" filter="fade">
                                      <p:cBhvr>
                                        <p:cTn id="37" dur="1000"/>
                                        <p:tgtEl>
                                          <p:spTgt spid="1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5">
                                            <p:txEl>
                                              <p:pRg st="7" end="7"/>
                                            </p:txEl>
                                          </p:spTgt>
                                        </p:tgtEl>
                                        <p:attrNameLst>
                                          <p:attrName>style.visibility</p:attrName>
                                        </p:attrNameLst>
                                      </p:cBhvr>
                                      <p:to>
                                        <p:strVal val="visible"/>
                                      </p:to>
                                    </p:set>
                                    <p:animEffect transition="in" filter="fade">
                                      <p:cBhvr>
                                        <p:cTn id="42" dur="1000"/>
                                        <p:tgtEl>
                                          <p:spTgt spid="1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xEl>
                                              <p:pRg st="8" end="8"/>
                                            </p:txEl>
                                          </p:spTgt>
                                        </p:tgtEl>
                                        <p:attrNameLst>
                                          <p:attrName>style.visibility</p:attrName>
                                        </p:attrNameLst>
                                      </p:cBhvr>
                                      <p:to>
                                        <p:strVal val="visible"/>
                                      </p:to>
                                    </p:set>
                                    <p:animEffect transition="in" filter="fade">
                                      <p:cBhvr>
                                        <p:cTn id="47" dur="1000"/>
                                        <p:tgtEl>
                                          <p:spTgt spid="1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5">
                                            <p:txEl>
                                              <p:pRg st="9" end="9"/>
                                            </p:txEl>
                                          </p:spTgt>
                                        </p:tgtEl>
                                        <p:attrNameLst>
                                          <p:attrName>style.visibility</p:attrName>
                                        </p:attrNameLst>
                                      </p:cBhvr>
                                      <p:to>
                                        <p:strVal val="visible"/>
                                      </p:to>
                                    </p:set>
                                    <p:animEffect transition="in" filter="fade">
                                      <p:cBhvr>
                                        <p:cTn id="52" dur="1000"/>
                                        <p:tgtEl>
                                          <p:spTgt spid="1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6261</TotalTime>
  <Words>380</Words>
  <Application>Microsoft Office PowerPoint</Application>
  <PresentationFormat>On-screen Show (4:3)</PresentationFormat>
  <Paragraphs>34</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Roboto</vt:lpstr>
      <vt:lpstr>Merriweather</vt:lpstr>
      <vt:lpstr>Noto Sans Symbols</vt:lpstr>
      <vt:lpstr>Calibri</vt:lpstr>
      <vt:lpstr>Paradigm</vt:lpstr>
      <vt:lpstr>CSc 102 - Project</vt:lpstr>
      <vt:lpstr>Main aspects of a GUI App</vt:lpstr>
      <vt:lpstr>Important Design Principles</vt:lpstr>
      <vt:lpstr>Event Programming</vt:lpstr>
      <vt:lpstr>Event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Project 102</dc:title>
  <dc:creator>Zelalem Shibeshi</dc:creator>
  <cp:lastModifiedBy>Zelalem Shibeshi</cp:lastModifiedBy>
  <cp:revision>77</cp:revision>
  <dcterms:modified xsi:type="dcterms:W3CDTF">2024-08-16T07:00:20Z</dcterms:modified>
</cp:coreProperties>
</file>