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70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78" r:id="rId22"/>
    <p:sldId id="280" r:id="rId23"/>
    <p:sldId id="291" r:id="rId24"/>
    <p:sldId id="281" r:id="rId25"/>
    <p:sldId id="282" r:id="rId26"/>
    <p:sldId id="284" r:id="rId27"/>
    <p:sldId id="283" r:id="rId28"/>
    <p:sldId id="288" r:id="rId29"/>
    <p:sldId id="290" r:id="rId30"/>
    <p:sldId id="289" r:id="rId31"/>
    <p:sldId id="285" r:id="rId32"/>
    <p:sldId id="293" r:id="rId33"/>
    <p:sldId id="294" r:id="rId34"/>
    <p:sldId id="296" r:id="rId35"/>
    <p:sldId id="287" r:id="rId36"/>
    <p:sldId id="29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>
        <p:scale>
          <a:sx n="400" d="100"/>
          <a:sy n="400" d="100"/>
        </p:scale>
        <p:origin x="-13651" y="-6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5567DA7-608D-4C18-9B93-A390568FC55D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3C25087-DF46-47CB-80F9-A2F1562DF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3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7DA7-608D-4C18-9B93-A390568FC55D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5087-DF46-47CB-80F9-A2F1562DF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5567DA7-608D-4C18-9B93-A390568FC55D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3C25087-DF46-47CB-80F9-A2F1562DF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8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7DA7-608D-4C18-9B93-A390568FC55D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5087-DF46-47CB-80F9-A2F1562DF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7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5567DA7-608D-4C18-9B93-A390568FC55D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3C25087-DF46-47CB-80F9-A2F1562DF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5567DA7-608D-4C18-9B93-A390568FC55D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3C25087-DF46-47CB-80F9-A2F1562DF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8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5567DA7-608D-4C18-9B93-A390568FC55D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3C25087-DF46-47CB-80F9-A2F1562DF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6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7DA7-608D-4C18-9B93-A390568FC55D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5087-DF46-47CB-80F9-A2F1562DF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1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5567DA7-608D-4C18-9B93-A390568FC55D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3C25087-DF46-47CB-80F9-A2F1562DF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7DA7-608D-4C18-9B93-A390568FC55D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5087-DF46-47CB-80F9-A2F1562DF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7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5567DA7-608D-4C18-9B93-A390568FC55D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3C25087-DF46-47CB-80F9-A2F1562DF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4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67DA7-608D-4C18-9B93-A390568FC55D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5087-DF46-47CB-80F9-A2F1562DF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3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D8F1113-2E3C-46E3-B54F-B7F421EEF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B54A4D14-513F-4121-92D3-5CCB4689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6">
            <a:extLst>
              <a:ext uri="{FF2B5EF4-FFF2-40B4-BE49-F238E27FC236}">
                <a16:creationId xmlns:a16="http://schemas.microsoft.com/office/drawing/2014/main" id="{6C3411F1-AD17-499D-AFEF-2F300F6DF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7">
            <a:extLst>
              <a:ext uri="{FF2B5EF4-FFF2-40B4-BE49-F238E27FC236}">
                <a16:creationId xmlns:a16="http://schemas.microsoft.com/office/drawing/2014/main" id="{60BF2CBE-B1E9-4C42-89DC-C35E4E651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8">
            <a:extLst>
              <a:ext uri="{FF2B5EF4-FFF2-40B4-BE49-F238E27FC236}">
                <a16:creationId xmlns:a16="http://schemas.microsoft.com/office/drawing/2014/main" id="{72C95A87-DCDB-41C4-B774-744B3ECBE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9">
            <a:extLst>
              <a:ext uri="{FF2B5EF4-FFF2-40B4-BE49-F238E27FC236}">
                <a16:creationId xmlns:a16="http://schemas.microsoft.com/office/drawing/2014/main" id="{BCB97515-32FF-43A6-A51C-B140193AB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10">
            <a:extLst>
              <a:ext uri="{FF2B5EF4-FFF2-40B4-BE49-F238E27FC236}">
                <a16:creationId xmlns:a16="http://schemas.microsoft.com/office/drawing/2014/main" id="{9C6379D3-7045-4B76-9409-6D23D753D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12">
            <a:extLst>
              <a:ext uri="{FF2B5EF4-FFF2-40B4-BE49-F238E27FC236}">
                <a16:creationId xmlns:a16="http://schemas.microsoft.com/office/drawing/2014/main" id="{61B1C1DE-4201-4989-BE65-41ADC2472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14">
            <a:extLst>
              <a:ext uri="{FF2B5EF4-FFF2-40B4-BE49-F238E27FC236}">
                <a16:creationId xmlns:a16="http://schemas.microsoft.com/office/drawing/2014/main" id="{806398CC-D327-4E06-838C-31119BD56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16">
            <a:extLst>
              <a:ext uri="{FF2B5EF4-FFF2-40B4-BE49-F238E27FC236}">
                <a16:creationId xmlns:a16="http://schemas.microsoft.com/office/drawing/2014/main" id="{70A741CC-E736-448A-A94E-5C8BB9711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11">
            <a:extLst>
              <a:ext uri="{FF2B5EF4-FFF2-40B4-BE49-F238E27FC236}">
                <a16:creationId xmlns:a16="http://schemas.microsoft.com/office/drawing/2014/main" id="{7C324CDD-B30F-47DD-8627-E2171D5E8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21">
            <a:extLst>
              <a:ext uri="{FF2B5EF4-FFF2-40B4-BE49-F238E27FC236}">
                <a16:creationId xmlns:a16="http://schemas.microsoft.com/office/drawing/2014/main" id="{79C8D19E-E3D6-45A6-BCA2-5918A37D7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DCE0F-31A5-3980-7FEE-635908CF2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25306" y="1477651"/>
            <a:ext cx="2929372" cy="2468207"/>
          </a:xfrm>
        </p:spPr>
        <p:txBody>
          <a:bodyPr>
            <a:normAutofit/>
          </a:bodyPr>
          <a:lstStyle/>
          <a:p>
            <a:pPr algn="l"/>
            <a:r>
              <a:rPr lang="en-US" sz="3400">
                <a:solidFill>
                  <a:schemeClr val="tx2"/>
                </a:solidFill>
              </a:rPr>
              <a:t>Frog-Eye Demonstration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830AB-F662-D040-1994-A30F4F8BA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9725" y="4073959"/>
            <a:ext cx="2951163" cy="1306389"/>
          </a:xfrm>
        </p:spPr>
        <p:txBody>
          <a:bodyPr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Mickey McMahon</a:t>
            </a:r>
          </a:p>
        </p:txBody>
      </p:sp>
      <p:sp>
        <p:nvSpPr>
          <p:cNvPr id="80" name="Freeform 22">
            <a:extLst>
              <a:ext uri="{FF2B5EF4-FFF2-40B4-BE49-F238E27FC236}">
                <a16:creationId xmlns:a16="http://schemas.microsoft.com/office/drawing/2014/main" id="{43280283-E04A-43CA-BFA1-F285486A2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23">
            <a:extLst>
              <a:ext uri="{FF2B5EF4-FFF2-40B4-BE49-F238E27FC236}">
                <a16:creationId xmlns:a16="http://schemas.microsoft.com/office/drawing/2014/main" id="{38328CB6-0FC5-4AEA-BC7E-489267CB6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: Shape 67">
            <a:extLst>
              <a:ext uri="{FF2B5EF4-FFF2-40B4-BE49-F238E27FC236}">
                <a16:creationId xmlns:a16="http://schemas.microsoft.com/office/drawing/2014/main" id="{138AF5D2-3A9C-4E8F-B879-36865366A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Picture 4" descr="A frog sitting on a leaf">
            <a:extLst>
              <a:ext uri="{FF2B5EF4-FFF2-40B4-BE49-F238E27FC236}">
                <a16:creationId xmlns:a16="http://schemas.microsoft.com/office/drawing/2014/main" id="{4E6B066D-7742-8B92-9F06-4144D4140F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310"/>
          <a:stretch/>
        </p:blipFill>
        <p:spPr>
          <a:xfrm>
            <a:off x="932740" y="461405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3848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10">
            <a:extLst>
              <a:ext uri="{FF2B5EF4-FFF2-40B4-BE49-F238E27FC236}">
                <a16:creationId xmlns:a16="http://schemas.microsoft.com/office/drawing/2014/main" id="{9EA06921-3C0C-4126-AF75-9499D483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B8087084-CC7C-4D37-B821-F12CD3D29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A27EF3C6-8AF8-41C0-B4DF-664F24087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6AD5CB4-13ED-4F2B-BA75-CA731F668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C2FD3B8-D702-4F83-BA99-D23921211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AF0D977-DBC6-44B7-93FB-3F76406CF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B3ED27DF-D17E-4922-8394-821ED9253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800084EB-3C31-445C-8B2E-F43BA7ED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5EE7F4D6-BE2E-41A9-A417-BA1AE4583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805A789-4E10-46CF-A22B-8841C1CDF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BD0D630-7987-48B7-A636-0ED234E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F4E7D46D-851A-4DA9-B24D-19DAE1FC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BA38A754-A53E-469C-B89B-6C7FF960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CAC17457-E557-440A-B5E0-40DFEEC8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D697814-F310-40D2-8E79-93C18810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0CA691A3-EEBB-46A7-A973-B1E2DD112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B7361B78-110B-4437-8058-4E05A4234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97B9FFE1-BC8C-4C55-AE5D-8FDD7800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F87417E-9520-42E0-84D2-0C022548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1235F6B6-5324-426D-84BE-EF96FD430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93C61D3-C80D-4599-8280-763868B2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D6D942F2-89B9-4755-89D9-43658317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C40B6375-7479-45C4-8B99-EA1CF75F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bg1">
                <a:lumMod val="65000"/>
              </a:schemeClr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F1DE03A-96EC-43DD-F776-12B9F71FC33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/>
        </p:blipFill>
        <p:spPr>
          <a:xfrm>
            <a:off x="1794018" y="643467"/>
            <a:ext cx="8603964" cy="557106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12A995B-CD99-01A5-E686-D6610E485A09}"/>
              </a:ext>
            </a:extLst>
          </p:cNvPr>
          <p:cNvSpPr/>
          <p:nvPr/>
        </p:nvSpPr>
        <p:spPr>
          <a:xfrm>
            <a:off x="3018663" y="1526875"/>
            <a:ext cx="893764" cy="11990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29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9EA06921-3C0C-4126-AF75-9499D483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B8087084-CC7C-4D37-B821-F12CD3D29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A27EF3C6-8AF8-41C0-B4DF-664F24087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46AD5CB4-13ED-4F2B-BA75-CA731F668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6C2FD3B8-D702-4F83-BA99-D23921211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1AF0D977-DBC6-44B7-93FB-3F76406CF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B3ED27DF-D17E-4922-8394-821ED9253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800084EB-3C31-445C-8B2E-F43BA7ED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5EE7F4D6-BE2E-41A9-A417-BA1AE4583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805A789-4E10-46CF-A22B-8841C1CDF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BD0D630-7987-48B7-A636-0ED234E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4E7D46D-851A-4DA9-B24D-19DAE1FC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A38A754-A53E-469C-B89B-6C7FF960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AC17457-E557-440A-B5E0-40DFEEC8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4D697814-F310-40D2-8E79-93C18810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0CA691A3-EEBB-46A7-A973-B1E2DD112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7361B78-110B-4437-8058-4E05A4234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97B9FFE1-BC8C-4C55-AE5D-8FDD7800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F87417E-9520-42E0-84D2-0C022548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1235F6B6-5324-426D-84BE-EF96FD430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093C61D3-C80D-4599-8280-763868B2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D6D942F2-89B9-4755-89D9-43658317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C40B6375-7479-45C4-8B99-EA1CF75F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bg1">
                <a:lumMod val="65000"/>
              </a:schemeClr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4469AD-8AB0-04DE-2BEB-5676043C6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018" y="643467"/>
            <a:ext cx="8603964" cy="557106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92D82D1-5438-14E6-2966-09CB4B5CCC19}"/>
              </a:ext>
            </a:extLst>
          </p:cNvPr>
          <p:cNvSpPr/>
          <p:nvPr/>
        </p:nvSpPr>
        <p:spPr>
          <a:xfrm>
            <a:off x="2028823" y="1509623"/>
            <a:ext cx="2403475" cy="19193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67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EA06921-3C0C-4126-AF75-9499D483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B8087084-CC7C-4D37-B821-F12CD3D29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A27EF3C6-8AF8-41C0-B4DF-664F24087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46AD5CB4-13ED-4F2B-BA75-CA731F668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6C2FD3B8-D702-4F83-BA99-D23921211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1AF0D977-DBC6-44B7-93FB-3F76406CF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B3ED27DF-D17E-4922-8394-821ED9253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800084EB-3C31-445C-8B2E-F43BA7ED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5EE7F4D6-BE2E-41A9-A417-BA1AE4583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8805A789-4E10-46CF-A22B-8841C1CDF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BD0D630-7987-48B7-A636-0ED234E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F4E7D46D-851A-4DA9-B24D-19DAE1FC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BA38A754-A53E-469C-B89B-6C7FF960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CAC17457-E557-440A-B5E0-40DFEEC8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4D697814-F310-40D2-8E79-93C18810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0CA691A3-EEBB-46A7-A973-B1E2DD112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7361B78-110B-4437-8058-4E05A4234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97B9FFE1-BC8C-4C55-AE5D-8FDD7800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F87417E-9520-42E0-84D2-0C022548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1235F6B6-5324-426D-84BE-EF96FD430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093C61D3-C80D-4599-8280-763868B2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D6D942F2-89B9-4755-89D9-43658317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C40B6375-7479-45C4-8B99-EA1CF75F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bg1">
                <a:lumMod val="65000"/>
              </a:schemeClr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96879-2846-772E-207E-1B01CE3BC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018" y="643467"/>
            <a:ext cx="8603964" cy="557106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2692606-7A40-8520-0167-99F9E545FA85}"/>
              </a:ext>
            </a:extLst>
          </p:cNvPr>
          <p:cNvSpPr/>
          <p:nvPr/>
        </p:nvSpPr>
        <p:spPr>
          <a:xfrm>
            <a:off x="2518913" y="1880558"/>
            <a:ext cx="345057" cy="12335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6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EA06921-3C0C-4126-AF75-9499D483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B8087084-CC7C-4D37-B821-F12CD3D29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A27EF3C6-8AF8-41C0-B4DF-664F24087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46AD5CB4-13ED-4F2B-BA75-CA731F668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6C2FD3B8-D702-4F83-BA99-D23921211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1AF0D977-DBC6-44B7-93FB-3F76406CF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B3ED27DF-D17E-4922-8394-821ED9253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800084EB-3C31-445C-8B2E-F43BA7ED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5EE7F4D6-BE2E-41A9-A417-BA1AE4583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8805A789-4E10-46CF-A22B-8841C1CDF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BD0D630-7987-48B7-A636-0ED234E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F4E7D46D-851A-4DA9-B24D-19DAE1FC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BA38A754-A53E-469C-B89B-6C7FF960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CAC17457-E557-440A-B5E0-40DFEEC8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4D697814-F310-40D2-8E79-93C18810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0CA691A3-EEBB-46A7-A973-B1E2DD112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7361B78-110B-4437-8058-4E05A4234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97B9FFE1-BC8C-4C55-AE5D-8FDD7800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F87417E-9520-42E0-84D2-0C022548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1235F6B6-5324-426D-84BE-EF96FD430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093C61D3-C80D-4599-8280-763868B2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D6D942F2-89B9-4755-89D9-43658317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C40B6375-7479-45C4-8B99-EA1CF75F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bg1">
                <a:lumMod val="65000"/>
              </a:schemeClr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96879-2846-772E-207E-1B01CE3BC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018" y="643467"/>
            <a:ext cx="8603964" cy="557106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2692606-7A40-8520-0167-99F9E545FA85}"/>
              </a:ext>
            </a:extLst>
          </p:cNvPr>
          <p:cNvSpPr/>
          <p:nvPr/>
        </p:nvSpPr>
        <p:spPr>
          <a:xfrm>
            <a:off x="4334637" y="1742536"/>
            <a:ext cx="1049337" cy="16864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17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EA06921-3C0C-4126-AF75-9499D483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B8087084-CC7C-4D37-B821-F12CD3D29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A27EF3C6-8AF8-41C0-B4DF-664F24087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46AD5CB4-13ED-4F2B-BA75-CA731F668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6C2FD3B8-D702-4F83-BA99-D23921211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1AF0D977-DBC6-44B7-93FB-3F76406CF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B3ED27DF-D17E-4922-8394-821ED9253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800084EB-3C31-445C-8B2E-F43BA7ED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5EE7F4D6-BE2E-41A9-A417-BA1AE4583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8805A789-4E10-46CF-A22B-8841C1CDF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BD0D630-7987-48B7-A636-0ED234E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F4E7D46D-851A-4DA9-B24D-19DAE1FC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BA38A754-A53E-469C-B89B-6C7FF960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CAC17457-E557-440A-B5E0-40DFEEC8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4D697814-F310-40D2-8E79-93C18810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0CA691A3-EEBB-46A7-A973-B1E2DD112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7361B78-110B-4437-8058-4E05A4234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97B9FFE1-BC8C-4C55-AE5D-8FDD7800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F87417E-9520-42E0-84D2-0C022548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1235F6B6-5324-426D-84BE-EF96FD430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093C61D3-C80D-4599-8280-763868B2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D6D942F2-89B9-4755-89D9-43658317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C40B6375-7479-45C4-8B99-EA1CF75F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bg1">
                <a:lumMod val="65000"/>
              </a:schemeClr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96879-2846-772E-207E-1B01CE3BC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018" y="643467"/>
            <a:ext cx="8603964" cy="557106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2692606-7A40-8520-0167-99F9E545FA85}"/>
              </a:ext>
            </a:extLst>
          </p:cNvPr>
          <p:cNvSpPr/>
          <p:nvPr/>
        </p:nvSpPr>
        <p:spPr>
          <a:xfrm>
            <a:off x="5762445" y="1768415"/>
            <a:ext cx="914400" cy="8885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3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EA06921-3C0C-4126-AF75-9499D483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B8087084-CC7C-4D37-B821-F12CD3D29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A27EF3C6-8AF8-41C0-B4DF-664F24087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46AD5CB4-13ED-4F2B-BA75-CA731F668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6C2FD3B8-D702-4F83-BA99-D23921211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1AF0D977-DBC6-44B7-93FB-3F76406CF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B3ED27DF-D17E-4922-8394-821ED9253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800084EB-3C31-445C-8B2E-F43BA7ED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5EE7F4D6-BE2E-41A9-A417-BA1AE4583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8805A789-4E10-46CF-A22B-8841C1CDF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BD0D630-7987-48B7-A636-0ED234E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F4E7D46D-851A-4DA9-B24D-19DAE1FC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BA38A754-A53E-469C-B89B-6C7FF960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CAC17457-E557-440A-B5E0-40DFEEC8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4D697814-F310-40D2-8E79-93C18810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0CA691A3-EEBB-46A7-A973-B1E2DD112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7361B78-110B-4437-8058-4E05A4234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97B9FFE1-BC8C-4C55-AE5D-8FDD7800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F87417E-9520-42E0-84D2-0C022548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1235F6B6-5324-426D-84BE-EF96FD430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093C61D3-C80D-4599-8280-763868B2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D6D942F2-89B9-4755-89D9-43658317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C40B6375-7479-45C4-8B99-EA1CF75F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bg1">
                <a:lumMod val="65000"/>
              </a:schemeClr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96879-2846-772E-207E-1B01CE3BC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018" y="643467"/>
            <a:ext cx="8603964" cy="557106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2692606-7A40-8520-0167-99F9E545FA85}"/>
              </a:ext>
            </a:extLst>
          </p:cNvPr>
          <p:cNvSpPr/>
          <p:nvPr/>
        </p:nvSpPr>
        <p:spPr>
          <a:xfrm>
            <a:off x="7382616" y="1668133"/>
            <a:ext cx="898211" cy="11214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F3DAAC6-07F2-A41A-5C78-61615E44E089}"/>
              </a:ext>
            </a:extLst>
          </p:cNvPr>
          <p:cNvSpPr/>
          <p:nvPr/>
        </p:nvSpPr>
        <p:spPr>
          <a:xfrm>
            <a:off x="7382616" y="3122208"/>
            <a:ext cx="898211" cy="11214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86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EA06921-3C0C-4126-AF75-9499D483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B8087084-CC7C-4D37-B821-F12CD3D29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A27EF3C6-8AF8-41C0-B4DF-664F24087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46AD5CB4-13ED-4F2B-BA75-CA731F668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6C2FD3B8-D702-4F83-BA99-D23921211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1AF0D977-DBC6-44B7-93FB-3F76406CF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B3ED27DF-D17E-4922-8394-821ED9253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800084EB-3C31-445C-8B2E-F43BA7ED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5EE7F4D6-BE2E-41A9-A417-BA1AE4583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8805A789-4E10-46CF-A22B-8841C1CDF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BD0D630-7987-48B7-A636-0ED234E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F4E7D46D-851A-4DA9-B24D-19DAE1FC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BA38A754-A53E-469C-B89B-6C7FF960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CAC17457-E557-440A-B5E0-40DFEEC8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4D697814-F310-40D2-8E79-93C18810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0CA691A3-EEBB-46A7-A973-B1E2DD112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7361B78-110B-4437-8058-4E05A4234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97B9FFE1-BC8C-4C55-AE5D-8FDD7800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F87417E-9520-42E0-84D2-0C022548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1235F6B6-5324-426D-84BE-EF96FD430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093C61D3-C80D-4599-8280-763868B2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D6D942F2-89B9-4755-89D9-43658317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C40B6375-7479-45C4-8B99-EA1CF75F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bg1">
                <a:lumMod val="65000"/>
              </a:schemeClr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96879-2846-772E-207E-1B01CE3BC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018" y="643467"/>
            <a:ext cx="8603964" cy="557106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2692606-7A40-8520-0167-99F9E545FA85}"/>
              </a:ext>
            </a:extLst>
          </p:cNvPr>
          <p:cNvSpPr/>
          <p:nvPr/>
        </p:nvSpPr>
        <p:spPr>
          <a:xfrm>
            <a:off x="9100867" y="3217652"/>
            <a:ext cx="586597" cy="6383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8C32FA4-7C32-AB44-0DF9-E13B63FECE52}"/>
              </a:ext>
            </a:extLst>
          </p:cNvPr>
          <p:cNvSpPr/>
          <p:nvPr/>
        </p:nvSpPr>
        <p:spPr>
          <a:xfrm>
            <a:off x="9100867" y="1880558"/>
            <a:ext cx="586597" cy="6383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48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EA06921-3C0C-4126-AF75-9499D483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B8087084-CC7C-4D37-B821-F12CD3D29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A27EF3C6-8AF8-41C0-B4DF-664F24087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46AD5CB4-13ED-4F2B-BA75-CA731F668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6C2FD3B8-D702-4F83-BA99-D23921211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1AF0D977-DBC6-44B7-93FB-3F76406CF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B3ED27DF-D17E-4922-8394-821ED9253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800084EB-3C31-445C-8B2E-F43BA7ED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5EE7F4D6-BE2E-41A9-A417-BA1AE4583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8805A789-4E10-46CF-A22B-8841C1CDF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BD0D630-7987-48B7-A636-0ED234E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F4E7D46D-851A-4DA9-B24D-19DAE1FC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BA38A754-A53E-469C-B89B-6C7FF960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CAC17457-E557-440A-B5E0-40DFEEC8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4D697814-F310-40D2-8E79-93C18810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0CA691A3-EEBB-46A7-A973-B1E2DD112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7361B78-110B-4437-8058-4E05A4234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97B9FFE1-BC8C-4C55-AE5D-8FDD7800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F87417E-9520-42E0-84D2-0C022548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1235F6B6-5324-426D-84BE-EF96FD430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093C61D3-C80D-4599-8280-763868B2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D6D942F2-89B9-4755-89D9-43658317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C40B6375-7479-45C4-8B99-EA1CF75F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bg1">
                <a:lumMod val="65000"/>
              </a:schemeClr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96879-2846-772E-207E-1B01CE3BC8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511" t="21562" r="1751" b="38309"/>
          <a:stretch/>
        </p:blipFill>
        <p:spPr>
          <a:xfrm>
            <a:off x="3994385" y="767192"/>
            <a:ext cx="3722217" cy="516132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3D1E9D6-DDBD-2751-8A95-735138A77B21}"/>
              </a:ext>
            </a:extLst>
          </p:cNvPr>
          <p:cNvSpPr/>
          <p:nvPr/>
        </p:nvSpPr>
        <p:spPr>
          <a:xfrm>
            <a:off x="6276834" y="565150"/>
            <a:ext cx="1802921" cy="16999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54EC79-2D71-9987-175B-C140FF56B40E}"/>
              </a:ext>
            </a:extLst>
          </p:cNvPr>
          <p:cNvSpPr/>
          <p:nvPr/>
        </p:nvSpPr>
        <p:spPr>
          <a:xfrm>
            <a:off x="6276834" y="3708650"/>
            <a:ext cx="1528902" cy="16999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9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15B418-38A2-0EE7-158E-A28170BD0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chemeClr val="tx2"/>
                </a:solidFill>
              </a:rPr>
              <a:t>Vivado Block</a:t>
            </a:r>
            <a:br>
              <a:rPr lang="en-US" sz="3200">
                <a:solidFill>
                  <a:schemeClr val="tx2"/>
                </a:solidFill>
              </a:rPr>
            </a:br>
            <a:r>
              <a:rPr lang="en-US" sz="3200">
                <a:solidFill>
                  <a:schemeClr val="tx2"/>
                </a:solidFill>
              </a:rPr>
              <a:t>Design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356BA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C9175-E84E-A85A-FCBA-F06550B98B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92" r="10278" b="1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158" name="Content Placeholder 2">
            <a:extLst>
              <a:ext uri="{FF2B5EF4-FFF2-40B4-BE49-F238E27FC236}">
                <a16:creationId xmlns:a16="http://schemas.microsoft.com/office/drawing/2014/main" id="{B9B1E68D-0F5C-71DB-BE61-8885DC56E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2338388"/>
            <a:ext cx="4099607" cy="3678237"/>
          </a:xfrm>
        </p:spPr>
        <p:txBody>
          <a:bodyPr>
            <a:normAutofit/>
          </a:bodyPr>
          <a:lstStyle/>
          <a:p>
            <a:pPr>
              <a:buClr>
                <a:srgbClr val="356BAF"/>
              </a:buClr>
            </a:pPr>
            <a:r>
              <a:rPr lang="en-US" dirty="0"/>
              <a:t>High-level representation of the configuration between the ZYNQ processor/PL and the board’s external interfaces</a:t>
            </a:r>
          </a:p>
          <a:p>
            <a:pPr>
              <a:buClr>
                <a:srgbClr val="356BAF"/>
              </a:buClr>
            </a:pPr>
            <a:r>
              <a:rPr lang="en-US" dirty="0"/>
              <a:t>Two important blocks</a:t>
            </a:r>
          </a:p>
          <a:p>
            <a:pPr lvl="1">
              <a:buClr>
                <a:srgbClr val="356BAF"/>
              </a:buClr>
            </a:pPr>
            <a:r>
              <a:rPr lang="en-US" dirty="0"/>
              <a:t>GPIO block ‘frog’</a:t>
            </a:r>
          </a:p>
          <a:p>
            <a:pPr lvl="2">
              <a:buClr>
                <a:srgbClr val="356BAF"/>
              </a:buClr>
            </a:pPr>
            <a:r>
              <a:rPr lang="en-US" dirty="0"/>
              <a:t>MUX Select and Reset Signals</a:t>
            </a:r>
          </a:p>
          <a:p>
            <a:pPr lvl="1">
              <a:buClr>
                <a:srgbClr val="356BAF"/>
              </a:buClr>
            </a:pPr>
            <a:r>
              <a:rPr lang="en-US" dirty="0"/>
              <a:t>AXI Quad SPI</a:t>
            </a:r>
          </a:p>
          <a:p>
            <a:pPr lvl="2">
              <a:buClr>
                <a:srgbClr val="356BAF"/>
              </a:buClr>
            </a:pPr>
            <a:r>
              <a:rPr lang="en-US" dirty="0"/>
              <a:t>Clk and CS</a:t>
            </a:r>
          </a:p>
          <a:p>
            <a:pPr lvl="1">
              <a:buClr>
                <a:srgbClr val="356BAF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906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15B418-38A2-0EE7-158E-A28170BD0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chemeClr val="tx2"/>
                </a:solidFill>
              </a:rPr>
              <a:t>Vivado Block</a:t>
            </a:r>
            <a:br>
              <a:rPr lang="en-US" sz="3200">
                <a:solidFill>
                  <a:schemeClr val="tx2"/>
                </a:solidFill>
              </a:rPr>
            </a:br>
            <a:r>
              <a:rPr lang="en-US" sz="3200">
                <a:solidFill>
                  <a:schemeClr val="tx2"/>
                </a:solidFill>
              </a:rPr>
              <a:t>Design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356BA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C9175-E84E-A85A-FCBA-F06550B98B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92" r="10278" b="1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158" name="Content Placeholder 2">
            <a:extLst>
              <a:ext uri="{FF2B5EF4-FFF2-40B4-BE49-F238E27FC236}">
                <a16:creationId xmlns:a16="http://schemas.microsoft.com/office/drawing/2014/main" id="{B9B1E68D-0F5C-71DB-BE61-8885DC56E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2338388"/>
            <a:ext cx="4099607" cy="3678237"/>
          </a:xfrm>
        </p:spPr>
        <p:txBody>
          <a:bodyPr>
            <a:normAutofit/>
          </a:bodyPr>
          <a:lstStyle/>
          <a:p>
            <a:pPr>
              <a:buClr>
                <a:srgbClr val="356BAF"/>
              </a:buClr>
            </a:pPr>
            <a:r>
              <a:rPr lang="en-US" dirty="0"/>
              <a:t>High-level representation of the configuration between the ZYNQ processor/PL and the board’s external interfaces</a:t>
            </a:r>
          </a:p>
          <a:p>
            <a:pPr>
              <a:buClr>
                <a:srgbClr val="356BAF"/>
              </a:buClr>
            </a:pPr>
            <a:r>
              <a:rPr lang="en-US" dirty="0"/>
              <a:t>Two important blocks</a:t>
            </a:r>
          </a:p>
          <a:p>
            <a:pPr lvl="1">
              <a:buClr>
                <a:srgbClr val="356BAF"/>
              </a:buClr>
            </a:pPr>
            <a:r>
              <a:rPr lang="en-US" dirty="0"/>
              <a:t>GPIO block ‘frog’</a:t>
            </a:r>
          </a:p>
          <a:p>
            <a:pPr lvl="2">
              <a:buClr>
                <a:srgbClr val="356BAF"/>
              </a:buClr>
            </a:pPr>
            <a:r>
              <a:rPr lang="en-US" dirty="0"/>
              <a:t>MUX Select and Reset Signals</a:t>
            </a:r>
          </a:p>
          <a:p>
            <a:pPr lvl="1">
              <a:buClr>
                <a:srgbClr val="356BAF"/>
              </a:buClr>
            </a:pPr>
            <a:r>
              <a:rPr lang="en-US" dirty="0"/>
              <a:t>AXI Quad SPI</a:t>
            </a:r>
          </a:p>
          <a:p>
            <a:pPr lvl="2">
              <a:buClr>
                <a:srgbClr val="356BAF"/>
              </a:buClr>
            </a:pPr>
            <a:r>
              <a:rPr lang="en-US" dirty="0"/>
              <a:t>Clk and CS</a:t>
            </a:r>
          </a:p>
          <a:p>
            <a:pPr lvl="1">
              <a:buClr>
                <a:srgbClr val="356BAF"/>
              </a:buClr>
            </a:pP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6635E67-2490-BA1B-CE62-D1F7EBD17435}"/>
              </a:ext>
            </a:extLst>
          </p:cNvPr>
          <p:cNvSpPr/>
          <p:nvPr/>
        </p:nvSpPr>
        <p:spPr>
          <a:xfrm>
            <a:off x="6193766" y="3208338"/>
            <a:ext cx="420197" cy="2939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303FCB9-3B33-4835-6319-9F19D6494803}"/>
              </a:ext>
            </a:extLst>
          </p:cNvPr>
          <p:cNvSpPr/>
          <p:nvPr/>
        </p:nvSpPr>
        <p:spPr>
          <a:xfrm>
            <a:off x="6095847" y="4866331"/>
            <a:ext cx="601231" cy="2939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804864-86B4-C361-E293-D13020B8235B}"/>
              </a:ext>
            </a:extLst>
          </p:cNvPr>
          <p:cNvCxnSpPr>
            <a:endCxn id="4" idx="6"/>
          </p:cNvCxnSpPr>
          <p:nvPr/>
        </p:nvCxnSpPr>
        <p:spPr>
          <a:xfrm flipH="1" flipV="1">
            <a:off x="6697078" y="5013325"/>
            <a:ext cx="1817194" cy="39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9BFEC4-3C05-3099-7967-39660EB86FFE}"/>
              </a:ext>
            </a:extLst>
          </p:cNvPr>
          <p:cNvCxnSpPr>
            <a:cxnSpLocks/>
            <a:endCxn id="3" idx="6"/>
          </p:cNvCxnSpPr>
          <p:nvPr/>
        </p:nvCxnSpPr>
        <p:spPr>
          <a:xfrm flipH="1" flipV="1">
            <a:off x="6613963" y="3355332"/>
            <a:ext cx="1898872" cy="137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19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10FB-118E-7B56-A2E2-18105C15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9C217-870C-B9E9-2B14-B6E72CE17D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09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AF89-1C65-FD46-0E59-0C2DB228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Overlay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16C8F-0A40-EAEB-DA4B-2076A2143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API exposes programmability of FPGA through a wrapper that lets us interact directly with hardware IP blocks</a:t>
            </a:r>
          </a:p>
          <a:p>
            <a:r>
              <a:rPr lang="en-US" dirty="0"/>
              <a:t>Allows us to write data from the FPGA (control signals)</a:t>
            </a:r>
          </a:p>
          <a:p>
            <a:pPr lvl="1"/>
            <a:r>
              <a:rPr lang="en-US" dirty="0"/>
              <a:t>‘Frog’ GPIO</a:t>
            </a:r>
          </a:p>
          <a:p>
            <a:pPr lvl="1"/>
            <a:r>
              <a:rPr lang="en-US" dirty="0"/>
              <a:t>AXI Quad SPI</a:t>
            </a:r>
          </a:p>
          <a:p>
            <a:r>
              <a:rPr lang="en-US" dirty="0"/>
              <a:t>Allows us to access read data from the FPGA memory (ADC data)</a:t>
            </a:r>
          </a:p>
        </p:txBody>
      </p:sp>
    </p:spTree>
    <p:extLst>
      <p:ext uri="{BB962C8B-B14F-4D97-AF65-F5344CB8AC3E}">
        <p14:creationId xmlns:p14="http://schemas.microsoft.com/office/powerpoint/2010/main" val="123579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64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20" name="Group 85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21" name="Rectangle 90">
            <a:extLst>
              <a:ext uri="{FF2B5EF4-FFF2-40B4-BE49-F238E27FC236}">
                <a16:creationId xmlns:a16="http://schemas.microsoft.com/office/drawing/2014/main" id="{970A98CA-71CF-41CD-937B-850795886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92">
            <a:extLst>
              <a:ext uri="{FF2B5EF4-FFF2-40B4-BE49-F238E27FC236}">
                <a16:creationId xmlns:a16="http://schemas.microsoft.com/office/drawing/2014/main" id="{6F326EE7-A508-4EF7-AFBF-63D7A596E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4" name="Freeform 5">
              <a:extLst>
                <a:ext uri="{FF2B5EF4-FFF2-40B4-BE49-F238E27FC236}">
                  <a16:creationId xmlns:a16="http://schemas.microsoft.com/office/drawing/2014/main" id="{E5D2B1BD-1F12-4523-A9CC-D3186D542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741741D2-ED67-4813-83F3-5EB418BB6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FF2A87CA-AEEF-44CB-AE35-AA98FE9B4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651423C2-A694-4809-8972-E7C432E60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">
              <a:extLst>
                <a:ext uri="{FF2B5EF4-FFF2-40B4-BE49-F238E27FC236}">
                  <a16:creationId xmlns:a16="http://schemas.microsoft.com/office/drawing/2014/main" id="{B49B31D5-A22A-4C8A-8516-3DEEFAF46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">
              <a:extLst>
                <a:ext uri="{FF2B5EF4-FFF2-40B4-BE49-F238E27FC236}">
                  <a16:creationId xmlns:a16="http://schemas.microsoft.com/office/drawing/2014/main" id="{177DF76B-4383-4F06-8125-43E9162D2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1">
              <a:extLst>
                <a:ext uri="{FF2B5EF4-FFF2-40B4-BE49-F238E27FC236}">
                  <a16:creationId xmlns:a16="http://schemas.microsoft.com/office/drawing/2014/main" id="{1F488673-3613-4D34-BF97-A4B6ADA63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26877494-71D4-4879-8E63-55A8239A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">
              <a:extLst>
                <a:ext uri="{FF2B5EF4-FFF2-40B4-BE49-F238E27FC236}">
                  <a16:creationId xmlns:a16="http://schemas.microsoft.com/office/drawing/2014/main" id="{8DC06A40-DE2B-41AF-A528-2E900DD56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id="{768B663C-FBC1-4556-9328-EAF4995DC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5">
              <a:extLst>
                <a:ext uri="{FF2B5EF4-FFF2-40B4-BE49-F238E27FC236}">
                  <a16:creationId xmlns:a16="http://schemas.microsoft.com/office/drawing/2014/main" id="{2BD7EBB2-5F33-4651-9A8D-22BB0EFE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6">
              <a:extLst>
                <a:ext uri="{FF2B5EF4-FFF2-40B4-BE49-F238E27FC236}">
                  <a16:creationId xmlns:a16="http://schemas.microsoft.com/office/drawing/2014/main" id="{515B1D80-2CCA-480A-9E73-5AE4D385D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7">
              <a:extLst>
                <a:ext uri="{FF2B5EF4-FFF2-40B4-BE49-F238E27FC236}">
                  <a16:creationId xmlns:a16="http://schemas.microsoft.com/office/drawing/2014/main" id="{FDBE8DEF-819D-4AA7-8815-52EB22ACF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8">
              <a:extLst>
                <a:ext uri="{FF2B5EF4-FFF2-40B4-BE49-F238E27FC236}">
                  <a16:creationId xmlns:a16="http://schemas.microsoft.com/office/drawing/2014/main" id="{AE90681D-42FE-4C0F-80CA-EA05785E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9">
              <a:extLst>
                <a:ext uri="{FF2B5EF4-FFF2-40B4-BE49-F238E27FC236}">
                  <a16:creationId xmlns:a16="http://schemas.microsoft.com/office/drawing/2014/main" id="{FA86AD07-319B-411F-AC45-AA52F8D3C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0">
              <a:extLst>
                <a:ext uri="{FF2B5EF4-FFF2-40B4-BE49-F238E27FC236}">
                  <a16:creationId xmlns:a16="http://schemas.microsoft.com/office/drawing/2014/main" id="{C859D20C-F34C-48EB-BE36-9CEE77C2C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1">
              <a:extLst>
                <a:ext uri="{FF2B5EF4-FFF2-40B4-BE49-F238E27FC236}">
                  <a16:creationId xmlns:a16="http://schemas.microsoft.com/office/drawing/2014/main" id="{E65C4ECC-A417-4C0C-B0DA-45536454B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2">
              <a:extLst>
                <a:ext uri="{FF2B5EF4-FFF2-40B4-BE49-F238E27FC236}">
                  <a16:creationId xmlns:a16="http://schemas.microsoft.com/office/drawing/2014/main" id="{CC6F4AC2-FAA9-45AD-A4BC-8237BCE70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3">
              <a:extLst>
                <a:ext uri="{FF2B5EF4-FFF2-40B4-BE49-F238E27FC236}">
                  <a16:creationId xmlns:a16="http://schemas.microsoft.com/office/drawing/2014/main" id="{4A9DE6F0-4620-4084-B281-FE044DB2C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3" name="Rectangle 113">
            <a:extLst>
              <a:ext uri="{FF2B5EF4-FFF2-40B4-BE49-F238E27FC236}">
                <a16:creationId xmlns:a16="http://schemas.microsoft.com/office/drawing/2014/main" id="{57FEE73E-FB69-4E9E-BF08-78CA18862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1979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96E609-25DD-95E3-C0A7-CC88D7589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0" y="1122735"/>
            <a:ext cx="5973588" cy="1956349"/>
          </a:xfrm>
          <a:prstGeom prst="rect">
            <a:avLst/>
          </a:prstGeom>
          <a:ln w="12700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271C03-B7CD-C9EB-AE5D-15F72FA1B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148" y="467590"/>
            <a:ext cx="5966465" cy="3266639"/>
          </a:xfrm>
          <a:prstGeom prst="rect">
            <a:avLst/>
          </a:prstGeom>
          <a:ln w="12700">
            <a:noFill/>
          </a:ln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D45FA45-1472-4C71-BA56-6BFB628AD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117" name="Isosceles Triangle 39">
              <a:extLst>
                <a:ext uri="{FF2B5EF4-FFF2-40B4-BE49-F238E27FC236}">
                  <a16:creationId xmlns:a16="http://schemas.microsoft.com/office/drawing/2014/main" id="{72B03240-6F06-45A1-9634-C4D45839D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3366D9C-D995-48FE-B2BD-ECE2EE2A4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B576F4-A589-5924-52E3-1F44C5C9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Python Overlay</a:t>
            </a:r>
          </a:p>
        </p:txBody>
      </p:sp>
    </p:spTree>
    <p:extLst>
      <p:ext uri="{BB962C8B-B14F-4D97-AF65-F5344CB8AC3E}">
        <p14:creationId xmlns:p14="http://schemas.microsoft.com/office/powerpoint/2010/main" val="2261682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64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20" name="Group 85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21" name="Rectangle 90">
            <a:extLst>
              <a:ext uri="{FF2B5EF4-FFF2-40B4-BE49-F238E27FC236}">
                <a16:creationId xmlns:a16="http://schemas.microsoft.com/office/drawing/2014/main" id="{970A98CA-71CF-41CD-937B-850795886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92">
            <a:extLst>
              <a:ext uri="{FF2B5EF4-FFF2-40B4-BE49-F238E27FC236}">
                <a16:creationId xmlns:a16="http://schemas.microsoft.com/office/drawing/2014/main" id="{6F326EE7-A508-4EF7-AFBF-63D7A596E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4" name="Freeform 5">
              <a:extLst>
                <a:ext uri="{FF2B5EF4-FFF2-40B4-BE49-F238E27FC236}">
                  <a16:creationId xmlns:a16="http://schemas.microsoft.com/office/drawing/2014/main" id="{E5D2B1BD-1F12-4523-A9CC-D3186D542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741741D2-ED67-4813-83F3-5EB418BB6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FF2A87CA-AEEF-44CB-AE35-AA98FE9B4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651423C2-A694-4809-8972-E7C432E60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">
              <a:extLst>
                <a:ext uri="{FF2B5EF4-FFF2-40B4-BE49-F238E27FC236}">
                  <a16:creationId xmlns:a16="http://schemas.microsoft.com/office/drawing/2014/main" id="{B49B31D5-A22A-4C8A-8516-3DEEFAF46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">
              <a:extLst>
                <a:ext uri="{FF2B5EF4-FFF2-40B4-BE49-F238E27FC236}">
                  <a16:creationId xmlns:a16="http://schemas.microsoft.com/office/drawing/2014/main" id="{177DF76B-4383-4F06-8125-43E9162D2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1">
              <a:extLst>
                <a:ext uri="{FF2B5EF4-FFF2-40B4-BE49-F238E27FC236}">
                  <a16:creationId xmlns:a16="http://schemas.microsoft.com/office/drawing/2014/main" id="{1F488673-3613-4D34-BF97-A4B6ADA63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26877494-71D4-4879-8E63-55A8239A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">
              <a:extLst>
                <a:ext uri="{FF2B5EF4-FFF2-40B4-BE49-F238E27FC236}">
                  <a16:creationId xmlns:a16="http://schemas.microsoft.com/office/drawing/2014/main" id="{8DC06A40-DE2B-41AF-A528-2E900DD56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id="{768B663C-FBC1-4556-9328-EAF4995DC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5">
              <a:extLst>
                <a:ext uri="{FF2B5EF4-FFF2-40B4-BE49-F238E27FC236}">
                  <a16:creationId xmlns:a16="http://schemas.microsoft.com/office/drawing/2014/main" id="{2BD7EBB2-5F33-4651-9A8D-22BB0EFE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6">
              <a:extLst>
                <a:ext uri="{FF2B5EF4-FFF2-40B4-BE49-F238E27FC236}">
                  <a16:creationId xmlns:a16="http://schemas.microsoft.com/office/drawing/2014/main" id="{515B1D80-2CCA-480A-9E73-5AE4D385D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7">
              <a:extLst>
                <a:ext uri="{FF2B5EF4-FFF2-40B4-BE49-F238E27FC236}">
                  <a16:creationId xmlns:a16="http://schemas.microsoft.com/office/drawing/2014/main" id="{FDBE8DEF-819D-4AA7-8815-52EB22ACF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8">
              <a:extLst>
                <a:ext uri="{FF2B5EF4-FFF2-40B4-BE49-F238E27FC236}">
                  <a16:creationId xmlns:a16="http://schemas.microsoft.com/office/drawing/2014/main" id="{AE90681D-42FE-4C0F-80CA-EA05785E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9">
              <a:extLst>
                <a:ext uri="{FF2B5EF4-FFF2-40B4-BE49-F238E27FC236}">
                  <a16:creationId xmlns:a16="http://schemas.microsoft.com/office/drawing/2014/main" id="{FA86AD07-319B-411F-AC45-AA52F8D3C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0">
              <a:extLst>
                <a:ext uri="{FF2B5EF4-FFF2-40B4-BE49-F238E27FC236}">
                  <a16:creationId xmlns:a16="http://schemas.microsoft.com/office/drawing/2014/main" id="{C859D20C-F34C-48EB-BE36-9CEE77C2C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1">
              <a:extLst>
                <a:ext uri="{FF2B5EF4-FFF2-40B4-BE49-F238E27FC236}">
                  <a16:creationId xmlns:a16="http://schemas.microsoft.com/office/drawing/2014/main" id="{E65C4ECC-A417-4C0C-B0DA-45536454B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2">
              <a:extLst>
                <a:ext uri="{FF2B5EF4-FFF2-40B4-BE49-F238E27FC236}">
                  <a16:creationId xmlns:a16="http://schemas.microsoft.com/office/drawing/2014/main" id="{CC6F4AC2-FAA9-45AD-A4BC-8237BCE70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3">
              <a:extLst>
                <a:ext uri="{FF2B5EF4-FFF2-40B4-BE49-F238E27FC236}">
                  <a16:creationId xmlns:a16="http://schemas.microsoft.com/office/drawing/2014/main" id="{4A9DE6F0-4620-4084-B281-FE044DB2C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3" name="Rectangle 113">
            <a:extLst>
              <a:ext uri="{FF2B5EF4-FFF2-40B4-BE49-F238E27FC236}">
                <a16:creationId xmlns:a16="http://schemas.microsoft.com/office/drawing/2014/main" id="{57FEE73E-FB69-4E9E-BF08-78CA18862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1979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96E609-25DD-95E3-C0A7-CC88D7589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0" y="1122735"/>
            <a:ext cx="5973588" cy="1956349"/>
          </a:xfrm>
          <a:prstGeom prst="rect">
            <a:avLst/>
          </a:prstGeom>
          <a:ln w="12700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271C03-B7CD-C9EB-AE5D-15F72FA1B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148" y="467590"/>
            <a:ext cx="5966465" cy="3266639"/>
          </a:xfrm>
          <a:prstGeom prst="rect">
            <a:avLst/>
          </a:prstGeom>
          <a:ln w="12700">
            <a:noFill/>
          </a:ln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D45FA45-1472-4C71-BA56-6BFB628AD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117" name="Isosceles Triangle 39">
              <a:extLst>
                <a:ext uri="{FF2B5EF4-FFF2-40B4-BE49-F238E27FC236}">
                  <a16:creationId xmlns:a16="http://schemas.microsoft.com/office/drawing/2014/main" id="{72B03240-6F06-45A1-9634-C4D45839D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3366D9C-D995-48FE-B2BD-ECE2EE2A4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B576F4-A589-5924-52E3-1F44C5C9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 dirty="0"/>
              <a:t>Python Overlay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D744EB-8602-07AE-5FCC-C32B60EFC266}"/>
              </a:ext>
            </a:extLst>
          </p:cNvPr>
          <p:cNvSpPr/>
          <p:nvPr/>
        </p:nvSpPr>
        <p:spPr>
          <a:xfrm>
            <a:off x="5823" y="2208362"/>
            <a:ext cx="6114515" cy="531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5BFB1C-CE7E-E143-A1CA-DB4974A905BD}"/>
              </a:ext>
            </a:extLst>
          </p:cNvPr>
          <p:cNvSpPr/>
          <p:nvPr/>
        </p:nvSpPr>
        <p:spPr>
          <a:xfrm>
            <a:off x="6401828" y="1317209"/>
            <a:ext cx="3091303" cy="192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88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8CDEA8-9C04-C6A6-AC7F-7241D368B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Control Signal Layout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D166BB-B873-E6B1-3158-A7DD53025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607" y="612574"/>
            <a:ext cx="2521616" cy="3864547"/>
          </a:xfrm>
          <a:prstGeom prst="rect">
            <a:avLst/>
          </a:prstGeom>
        </p:spPr>
      </p:pic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1F481985-81BF-0AE5-C917-B7D9BA78B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7" y="1001130"/>
            <a:ext cx="5300660" cy="311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21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64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20" name="Group 85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21" name="Rectangle 90">
            <a:extLst>
              <a:ext uri="{FF2B5EF4-FFF2-40B4-BE49-F238E27FC236}">
                <a16:creationId xmlns:a16="http://schemas.microsoft.com/office/drawing/2014/main" id="{970A98CA-71CF-41CD-937B-850795886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92">
            <a:extLst>
              <a:ext uri="{FF2B5EF4-FFF2-40B4-BE49-F238E27FC236}">
                <a16:creationId xmlns:a16="http://schemas.microsoft.com/office/drawing/2014/main" id="{6F326EE7-A508-4EF7-AFBF-63D7A596E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4" name="Freeform 5">
              <a:extLst>
                <a:ext uri="{FF2B5EF4-FFF2-40B4-BE49-F238E27FC236}">
                  <a16:creationId xmlns:a16="http://schemas.microsoft.com/office/drawing/2014/main" id="{E5D2B1BD-1F12-4523-A9CC-D3186D542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741741D2-ED67-4813-83F3-5EB418BB6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FF2A87CA-AEEF-44CB-AE35-AA98FE9B4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651423C2-A694-4809-8972-E7C432E60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">
              <a:extLst>
                <a:ext uri="{FF2B5EF4-FFF2-40B4-BE49-F238E27FC236}">
                  <a16:creationId xmlns:a16="http://schemas.microsoft.com/office/drawing/2014/main" id="{B49B31D5-A22A-4C8A-8516-3DEEFAF46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">
              <a:extLst>
                <a:ext uri="{FF2B5EF4-FFF2-40B4-BE49-F238E27FC236}">
                  <a16:creationId xmlns:a16="http://schemas.microsoft.com/office/drawing/2014/main" id="{177DF76B-4383-4F06-8125-43E9162D2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1">
              <a:extLst>
                <a:ext uri="{FF2B5EF4-FFF2-40B4-BE49-F238E27FC236}">
                  <a16:creationId xmlns:a16="http://schemas.microsoft.com/office/drawing/2014/main" id="{1F488673-3613-4D34-BF97-A4B6ADA63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26877494-71D4-4879-8E63-55A8239A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">
              <a:extLst>
                <a:ext uri="{FF2B5EF4-FFF2-40B4-BE49-F238E27FC236}">
                  <a16:creationId xmlns:a16="http://schemas.microsoft.com/office/drawing/2014/main" id="{8DC06A40-DE2B-41AF-A528-2E900DD56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id="{768B663C-FBC1-4556-9328-EAF4995DC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5">
              <a:extLst>
                <a:ext uri="{FF2B5EF4-FFF2-40B4-BE49-F238E27FC236}">
                  <a16:creationId xmlns:a16="http://schemas.microsoft.com/office/drawing/2014/main" id="{2BD7EBB2-5F33-4651-9A8D-22BB0EFE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6">
              <a:extLst>
                <a:ext uri="{FF2B5EF4-FFF2-40B4-BE49-F238E27FC236}">
                  <a16:creationId xmlns:a16="http://schemas.microsoft.com/office/drawing/2014/main" id="{515B1D80-2CCA-480A-9E73-5AE4D385D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7">
              <a:extLst>
                <a:ext uri="{FF2B5EF4-FFF2-40B4-BE49-F238E27FC236}">
                  <a16:creationId xmlns:a16="http://schemas.microsoft.com/office/drawing/2014/main" id="{FDBE8DEF-819D-4AA7-8815-52EB22ACF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8">
              <a:extLst>
                <a:ext uri="{FF2B5EF4-FFF2-40B4-BE49-F238E27FC236}">
                  <a16:creationId xmlns:a16="http://schemas.microsoft.com/office/drawing/2014/main" id="{AE90681D-42FE-4C0F-80CA-EA05785E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9">
              <a:extLst>
                <a:ext uri="{FF2B5EF4-FFF2-40B4-BE49-F238E27FC236}">
                  <a16:creationId xmlns:a16="http://schemas.microsoft.com/office/drawing/2014/main" id="{FA86AD07-319B-411F-AC45-AA52F8D3C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0">
              <a:extLst>
                <a:ext uri="{FF2B5EF4-FFF2-40B4-BE49-F238E27FC236}">
                  <a16:creationId xmlns:a16="http://schemas.microsoft.com/office/drawing/2014/main" id="{C859D20C-F34C-48EB-BE36-9CEE77C2C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1">
              <a:extLst>
                <a:ext uri="{FF2B5EF4-FFF2-40B4-BE49-F238E27FC236}">
                  <a16:creationId xmlns:a16="http://schemas.microsoft.com/office/drawing/2014/main" id="{E65C4ECC-A417-4C0C-B0DA-45536454B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2">
              <a:extLst>
                <a:ext uri="{FF2B5EF4-FFF2-40B4-BE49-F238E27FC236}">
                  <a16:creationId xmlns:a16="http://schemas.microsoft.com/office/drawing/2014/main" id="{CC6F4AC2-FAA9-45AD-A4BC-8237BCE70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3">
              <a:extLst>
                <a:ext uri="{FF2B5EF4-FFF2-40B4-BE49-F238E27FC236}">
                  <a16:creationId xmlns:a16="http://schemas.microsoft.com/office/drawing/2014/main" id="{4A9DE6F0-4620-4084-B281-FE044DB2C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3" name="Rectangle 113">
            <a:extLst>
              <a:ext uri="{FF2B5EF4-FFF2-40B4-BE49-F238E27FC236}">
                <a16:creationId xmlns:a16="http://schemas.microsoft.com/office/drawing/2014/main" id="{57FEE73E-FB69-4E9E-BF08-78CA18862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1979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96E609-25DD-95E3-C0A7-CC88D7589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0" y="1122735"/>
            <a:ext cx="5973588" cy="1956349"/>
          </a:xfrm>
          <a:prstGeom prst="rect">
            <a:avLst/>
          </a:prstGeom>
          <a:ln w="12700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271C03-B7CD-C9EB-AE5D-15F72FA1B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148" y="467590"/>
            <a:ext cx="5966465" cy="3266639"/>
          </a:xfrm>
          <a:prstGeom prst="rect">
            <a:avLst/>
          </a:prstGeom>
          <a:ln w="12700">
            <a:noFill/>
          </a:ln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D45FA45-1472-4C71-BA56-6BFB628AD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117" name="Isosceles Triangle 39">
              <a:extLst>
                <a:ext uri="{FF2B5EF4-FFF2-40B4-BE49-F238E27FC236}">
                  <a16:creationId xmlns:a16="http://schemas.microsoft.com/office/drawing/2014/main" id="{72B03240-6F06-45A1-9634-C4D45839D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3366D9C-D995-48FE-B2BD-ECE2EE2A4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B576F4-A589-5924-52E3-1F44C5C9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 dirty="0"/>
              <a:t>Python Overlay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488D4D-A8E8-5C4A-612E-F86EF219419C}"/>
              </a:ext>
            </a:extLst>
          </p:cNvPr>
          <p:cNvSpPr/>
          <p:nvPr/>
        </p:nvSpPr>
        <p:spPr>
          <a:xfrm>
            <a:off x="6581955" y="1780905"/>
            <a:ext cx="5528765" cy="520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26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5E79A-FC4F-00BA-2D8C-FA700887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Signal Simulations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E050A-A355-8B03-3489-9F588935D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87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9EA06921-3C0C-4126-AF75-9499D483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B8087084-CC7C-4D37-B821-F12CD3D29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A27EF3C6-8AF8-41C0-B4DF-664F24087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46AD5CB4-13ED-4F2B-BA75-CA731F668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6C2FD3B8-D702-4F83-BA99-D23921211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1AF0D977-DBC6-44B7-93FB-3F76406CF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B3ED27DF-D17E-4922-8394-821ED9253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800084EB-3C31-445C-8B2E-F43BA7ED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5EE7F4D6-BE2E-41A9-A417-BA1AE4583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8805A789-4E10-46CF-A22B-8841C1CDF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9BD0D630-7987-48B7-A636-0ED234E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F4E7D46D-851A-4DA9-B24D-19DAE1FC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BA38A754-A53E-469C-B89B-6C7FF960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CAC17457-E557-440A-B5E0-40DFEEC8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4D697814-F310-40D2-8E79-93C18810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0CA691A3-EEBB-46A7-A973-B1E2DD112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B7361B78-110B-4437-8058-4E05A4234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97B9FFE1-BC8C-4C55-AE5D-8FDD7800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6F87417E-9520-42E0-84D2-0C022548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1235F6B6-5324-426D-84BE-EF96FD430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4">
              <a:extLst>
                <a:ext uri="{FF2B5EF4-FFF2-40B4-BE49-F238E27FC236}">
                  <a16:creationId xmlns:a16="http://schemas.microsoft.com/office/drawing/2014/main" id="{093C61D3-C80D-4599-8280-763868B2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5">
              <a:extLst>
                <a:ext uri="{FF2B5EF4-FFF2-40B4-BE49-F238E27FC236}">
                  <a16:creationId xmlns:a16="http://schemas.microsoft.com/office/drawing/2014/main" id="{D6D942F2-89B9-4755-89D9-43658317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C40B6375-7479-45C4-8B99-EA1CF75F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9EA00"/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BBEF08-72AC-94D8-C3CE-52CBD425D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6948" y="905517"/>
            <a:ext cx="8151996" cy="50134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1AA480-CBBD-3CFF-8F80-1E59E8B9B365}"/>
              </a:ext>
            </a:extLst>
          </p:cNvPr>
          <p:cNvSpPr txBox="1"/>
          <p:nvPr/>
        </p:nvSpPr>
        <p:spPr>
          <a:xfrm>
            <a:off x="669161" y="960438"/>
            <a:ext cx="258045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Timing diagram account for all circuit delays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Assumes fastest ADC clock and read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Timescale of the largest circuit delay (440ns) is orders of magnitude smaller than how fast control signals change  (~3000Hz -&gt; 330us), so circuit delays have negligible effect on output</a:t>
            </a:r>
          </a:p>
        </p:txBody>
      </p:sp>
    </p:spTree>
    <p:extLst>
      <p:ext uri="{BB962C8B-B14F-4D97-AF65-F5344CB8AC3E}">
        <p14:creationId xmlns:p14="http://schemas.microsoft.com/office/powerpoint/2010/main" val="736927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236">
            <a:extLst>
              <a:ext uri="{FF2B5EF4-FFF2-40B4-BE49-F238E27FC236}">
                <a16:creationId xmlns:a16="http://schemas.microsoft.com/office/drawing/2014/main" id="{9EA06921-3C0C-4126-AF75-9499D483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38" name="Freeform 5">
              <a:extLst>
                <a:ext uri="{FF2B5EF4-FFF2-40B4-BE49-F238E27FC236}">
                  <a16:creationId xmlns:a16="http://schemas.microsoft.com/office/drawing/2014/main" id="{B8087084-CC7C-4D37-B821-F12CD3D29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9" name="Freeform 6">
              <a:extLst>
                <a:ext uri="{FF2B5EF4-FFF2-40B4-BE49-F238E27FC236}">
                  <a16:creationId xmlns:a16="http://schemas.microsoft.com/office/drawing/2014/main" id="{A27EF3C6-8AF8-41C0-B4DF-664F24087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0" name="Freeform 7">
              <a:extLst>
                <a:ext uri="{FF2B5EF4-FFF2-40B4-BE49-F238E27FC236}">
                  <a16:creationId xmlns:a16="http://schemas.microsoft.com/office/drawing/2014/main" id="{46AD5CB4-13ED-4F2B-BA75-CA731F668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1" name="Freeform 8">
              <a:extLst>
                <a:ext uri="{FF2B5EF4-FFF2-40B4-BE49-F238E27FC236}">
                  <a16:creationId xmlns:a16="http://schemas.microsoft.com/office/drawing/2014/main" id="{6C2FD3B8-D702-4F83-BA99-D23921211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2" name="Freeform 9">
              <a:extLst>
                <a:ext uri="{FF2B5EF4-FFF2-40B4-BE49-F238E27FC236}">
                  <a16:creationId xmlns:a16="http://schemas.microsoft.com/office/drawing/2014/main" id="{1AF0D977-DBC6-44B7-93FB-3F76406CF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3" name="Freeform 10">
              <a:extLst>
                <a:ext uri="{FF2B5EF4-FFF2-40B4-BE49-F238E27FC236}">
                  <a16:creationId xmlns:a16="http://schemas.microsoft.com/office/drawing/2014/main" id="{B3ED27DF-D17E-4922-8394-821ED9253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4" name="Freeform 11">
              <a:extLst>
                <a:ext uri="{FF2B5EF4-FFF2-40B4-BE49-F238E27FC236}">
                  <a16:creationId xmlns:a16="http://schemas.microsoft.com/office/drawing/2014/main" id="{800084EB-3C31-445C-8B2E-F43BA7ED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5" name="Freeform 12">
              <a:extLst>
                <a:ext uri="{FF2B5EF4-FFF2-40B4-BE49-F238E27FC236}">
                  <a16:creationId xmlns:a16="http://schemas.microsoft.com/office/drawing/2014/main" id="{5EE7F4D6-BE2E-41A9-A417-BA1AE4583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6" name="Freeform 13">
              <a:extLst>
                <a:ext uri="{FF2B5EF4-FFF2-40B4-BE49-F238E27FC236}">
                  <a16:creationId xmlns:a16="http://schemas.microsoft.com/office/drawing/2014/main" id="{8805A789-4E10-46CF-A22B-8841C1CDF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7" name="Freeform 14">
              <a:extLst>
                <a:ext uri="{FF2B5EF4-FFF2-40B4-BE49-F238E27FC236}">
                  <a16:creationId xmlns:a16="http://schemas.microsoft.com/office/drawing/2014/main" id="{9BD0D630-7987-48B7-A636-0ED234E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8" name="Freeform 15">
              <a:extLst>
                <a:ext uri="{FF2B5EF4-FFF2-40B4-BE49-F238E27FC236}">
                  <a16:creationId xmlns:a16="http://schemas.microsoft.com/office/drawing/2014/main" id="{F4E7D46D-851A-4DA9-B24D-19DAE1FC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9" name="Freeform 16">
              <a:extLst>
                <a:ext uri="{FF2B5EF4-FFF2-40B4-BE49-F238E27FC236}">
                  <a16:creationId xmlns:a16="http://schemas.microsoft.com/office/drawing/2014/main" id="{BA38A754-A53E-469C-B89B-6C7FF960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0" name="Freeform 17">
              <a:extLst>
                <a:ext uri="{FF2B5EF4-FFF2-40B4-BE49-F238E27FC236}">
                  <a16:creationId xmlns:a16="http://schemas.microsoft.com/office/drawing/2014/main" id="{CAC17457-E557-440A-B5E0-40DFEEC8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1" name="Freeform 18">
              <a:extLst>
                <a:ext uri="{FF2B5EF4-FFF2-40B4-BE49-F238E27FC236}">
                  <a16:creationId xmlns:a16="http://schemas.microsoft.com/office/drawing/2014/main" id="{4D697814-F310-40D2-8E79-93C18810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2" name="Freeform 19">
              <a:extLst>
                <a:ext uri="{FF2B5EF4-FFF2-40B4-BE49-F238E27FC236}">
                  <a16:creationId xmlns:a16="http://schemas.microsoft.com/office/drawing/2014/main" id="{0CA691A3-EEBB-46A7-A973-B1E2DD112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3" name="Freeform 20">
              <a:extLst>
                <a:ext uri="{FF2B5EF4-FFF2-40B4-BE49-F238E27FC236}">
                  <a16:creationId xmlns:a16="http://schemas.microsoft.com/office/drawing/2014/main" id="{B7361B78-110B-4437-8058-4E05A4234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4" name="Freeform 21">
              <a:extLst>
                <a:ext uri="{FF2B5EF4-FFF2-40B4-BE49-F238E27FC236}">
                  <a16:creationId xmlns:a16="http://schemas.microsoft.com/office/drawing/2014/main" id="{97B9FFE1-BC8C-4C55-AE5D-8FDD7800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5" name="Freeform 22">
              <a:extLst>
                <a:ext uri="{FF2B5EF4-FFF2-40B4-BE49-F238E27FC236}">
                  <a16:creationId xmlns:a16="http://schemas.microsoft.com/office/drawing/2014/main" id="{6F87417E-9520-42E0-84D2-0C022548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6" name="Freeform 23">
              <a:extLst>
                <a:ext uri="{FF2B5EF4-FFF2-40B4-BE49-F238E27FC236}">
                  <a16:creationId xmlns:a16="http://schemas.microsoft.com/office/drawing/2014/main" id="{1235F6B6-5324-426D-84BE-EF96FD430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7" name="Freeform 24">
              <a:extLst>
                <a:ext uri="{FF2B5EF4-FFF2-40B4-BE49-F238E27FC236}">
                  <a16:creationId xmlns:a16="http://schemas.microsoft.com/office/drawing/2014/main" id="{093C61D3-C80D-4599-8280-763868B2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8" name="Freeform 25">
              <a:extLst>
                <a:ext uri="{FF2B5EF4-FFF2-40B4-BE49-F238E27FC236}">
                  <a16:creationId xmlns:a16="http://schemas.microsoft.com/office/drawing/2014/main" id="{D6D942F2-89B9-4755-89D9-43658317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60" name="Rectangle 259">
            <a:extLst>
              <a:ext uri="{FF2B5EF4-FFF2-40B4-BE49-F238E27FC236}">
                <a16:creationId xmlns:a16="http://schemas.microsoft.com/office/drawing/2014/main" id="{C40B6375-7479-45C4-8B99-EA1CF75F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0011F3"/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0632A232-0BEE-CE87-0187-FF8C9A52E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740" r="-3" b="19098"/>
          <a:stretch/>
        </p:blipFill>
        <p:spPr>
          <a:xfrm>
            <a:off x="2618318" y="1193290"/>
            <a:ext cx="8883120" cy="421532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B7377F8-D16A-EECF-1423-900D68EDBA57}"/>
              </a:ext>
            </a:extLst>
          </p:cNvPr>
          <p:cNvSpPr txBox="1"/>
          <p:nvPr/>
        </p:nvSpPr>
        <p:spPr>
          <a:xfrm>
            <a:off x="707571" y="859971"/>
            <a:ext cx="17578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Timing diagram for outputs of FPGA at the PMOD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Uncertainty on writing select and reset signals of ~100us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time for 1 ‘event’ is ~6.7ms (150 events per second)</a:t>
            </a:r>
          </a:p>
        </p:txBody>
      </p:sp>
    </p:spTree>
    <p:extLst>
      <p:ext uri="{BB962C8B-B14F-4D97-AF65-F5344CB8AC3E}">
        <p14:creationId xmlns:p14="http://schemas.microsoft.com/office/powerpoint/2010/main" val="2965089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9EA06921-3C0C-4126-AF75-9499D483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B8087084-CC7C-4D37-B821-F12CD3D29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A27EF3C6-8AF8-41C0-B4DF-664F24087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46AD5CB4-13ED-4F2B-BA75-CA731F668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6C2FD3B8-D702-4F83-BA99-D23921211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1AF0D977-DBC6-44B7-93FB-3F76406CF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B3ED27DF-D17E-4922-8394-821ED9253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800084EB-3C31-445C-8B2E-F43BA7ED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5EE7F4D6-BE2E-41A9-A417-BA1AE4583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8805A789-4E10-46CF-A22B-8841C1CDF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9BD0D630-7987-48B7-A636-0ED234E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F4E7D46D-851A-4DA9-B24D-19DAE1FC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BA38A754-A53E-469C-B89B-6C7FF960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CAC17457-E557-440A-B5E0-40DFEEC8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4D697814-F310-40D2-8E79-93C18810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0CA691A3-EEBB-46A7-A973-B1E2DD112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B7361B78-110B-4437-8058-4E05A4234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97B9FFE1-BC8C-4C55-AE5D-8FDD7800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6F87417E-9520-42E0-84D2-0C022548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1235F6B6-5324-426D-84BE-EF96FD430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4">
              <a:extLst>
                <a:ext uri="{FF2B5EF4-FFF2-40B4-BE49-F238E27FC236}">
                  <a16:creationId xmlns:a16="http://schemas.microsoft.com/office/drawing/2014/main" id="{093C61D3-C80D-4599-8280-763868B2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5">
              <a:extLst>
                <a:ext uri="{FF2B5EF4-FFF2-40B4-BE49-F238E27FC236}">
                  <a16:creationId xmlns:a16="http://schemas.microsoft.com/office/drawing/2014/main" id="{D6D942F2-89B9-4755-89D9-43658317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C40B6375-7479-45C4-8B99-EA1CF75F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B13D"/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376F0B-E2A7-B65D-8E5A-6AF0335CB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678" y="643467"/>
            <a:ext cx="905864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22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3637-962D-49B5-BFF8-2DA8992C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D6F5C-18DF-644B-3494-E2295D454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8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987D-DD2C-C90A-2538-4B6AAFE4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93A42-9A87-CE75-C4AA-3ABACB2F9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 cameras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D3B14-FA68-767A-50A8-2E55C389A4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Shuttered, images are taken at a constant framerate</a:t>
            </a:r>
          </a:p>
          <a:p>
            <a:r>
              <a:rPr lang="en-US" sz="1400" dirty="0"/>
              <a:t>Each frame is an integration of data over the period of the shutter</a:t>
            </a:r>
          </a:p>
          <a:p>
            <a:r>
              <a:rPr lang="en-US" sz="1400" dirty="0"/>
              <a:t>Unable to capture objects moving appreciably faster than framerate</a:t>
            </a:r>
            <a:r>
              <a:rPr lang="en-US" sz="1400" baseline="30000" dirty="0"/>
              <a:t>1</a:t>
            </a:r>
            <a:endParaRPr lang="en-US" sz="1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53206-67DC-614E-6425-536EA9402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38585" y="2842938"/>
            <a:ext cx="6264414" cy="685800"/>
          </a:xfrm>
        </p:spPr>
        <p:txBody>
          <a:bodyPr/>
          <a:lstStyle/>
          <a:p>
            <a:r>
              <a:rPr lang="en-US" dirty="0"/>
              <a:t>Dynamic vision sensors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89AA7-C96F-0B9D-01AA-33DC174D8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24067" y="3528738"/>
            <a:ext cx="6265588" cy="1704060"/>
          </a:xfrm>
        </p:spPr>
        <p:txBody>
          <a:bodyPr>
            <a:noAutofit/>
          </a:bodyPr>
          <a:lstStyle/>
          <a:p>
            <a:r>
              <a:rPr lang="en-US" sz="1400" dirty="0"/>
              <a:t>Independent pixels are captured when a change in pixel’s brightness is detected</a:t>
            </a:r>
            <a:r>
              <a:rPr lang="en-US" sz="1400" baseline="30000" dirty="0"/>
              <a:t>2</a:t>
            </a:r>
            <a:endParaRPr lang="en-US" sz="1400" dirty="0"/>
          </a:p>
          <a:p>
            <a:r>
              <a:rPr lang="en-US" sz="1400" dirty="0"/>
              <a:t>High temporal sampling, low latency allows for more accurate object tracking</a:t>
            </a:r>
            <a:r>
              <a:rPr lang="en-US" sz="1400" baseline="30000" dirty="0"/>
              <a:t>3</a:t>
            </a:r>
            <a:endParaRPr lang="en-US" sz="1400" dirty="0"/>
          </a:p>
          <a:p>
            <a:r>
              <a:rPr lang="en-US" sz="1400" dirty="0"/>
              <a:t>Used in a variety of embedded systems</a:t>
            </a:r>
            <a:r>
              <a:rPr lang="en-US" sz="1400" baseline="30000" dirty="0"/>
              <a:t>4</a:t>
            </a:r>
            <a:endParaRPr lang="en-US" sz="1400" dirty="0"/>
          </a:p>
          <a:p>
            <a:pPr lvl="1"/>
            <a:r>
              <a:rPr lang="en-US" sz="1400" dirty="0"/>
              <a:t>Embodied robots</a:t>
            </a:r>
          </a:p>
          <a:p>
            <a:pPr lvl="1"/>
            <a:r>
              <a:rPr lang="en-US" sz="1400" dirty="0"/>
              <a:t>Autonomous vehicles</a:t>
            </a:r>
          </a:p>
          <a:p>
            <a:pPr lvl="1"/>
            <a:r>
              <a:rPr lang="en-US" sz="1400" dirty="0"/>
              <a:t>Drones</a:t>
            </a:r>
          </a:p>
          <a:p>
            <a:pPr lvl="1"/>
            <a:r>
              <a:rPr lang="en-US" sz="1400" dirty="0"/>
              <a:t>Visual sensor networks</a:t>
            </a:r>
          </a:p>
        </p:txBody>
      </p:sp>
    </p:spTree>
    <p:extLst>
      <p:ext uri="{BB962C8B-B14F-4D97-AF65-F5344CB8AC3E}">
        <p14:creationId xmlns:p14="http://schemas.microsoft.com/office/powerpoint/2010/main" val="937486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3BCD-108F-9114-4EC2-5551F8CC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D97FE-1C91-0EEE-9DA5-A42FDFBE3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oscilloscope to verify control signal waveforms matched expected behavior from Python API</a:t>
            </a:r>
          </a:p>
          <a:p>
            <a:r>
              <a:rPr lang="en-US" dirty="0"/>
              <a:t>Used multimeter at circuit pins to verify all signals were being sent across lines effectively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45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3C0F01-58FD-15BB-AF64-E8CC19A1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chemeClr val="tx2"/>
                </a:solidFill>
              </a:rPr>
              <a:t>Circuit Implementation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DA6B3220-4246-B705-0C53-A5A43D763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692" y="960214"/>
            <a:ext cx="4722693" cy="4919472"/>
          </a:xfrm>
          <a:prstGeom prst="rect">
            <a:avLst/>
          </a:prstGeom>
          <a:ln w="12700"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687BD-F5C0-113B-D387-E3F30B0B2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2338388"/>
            <a:ext cx="4099607" cy="3678237"/>
          </a:xfrm>
        </p:spPr>
        <p:txBody>
          <a:bodyPr>
            <a:normAutofit/>
          </a:bodyPr>
          <a:lstStyle/>
          <a:p>
            <a:r>
              <a:rPr lang="en-US" dirty="0"/>
              <a:t>Used multimeter to measure voltages across ‘pixel circuits’ with and without infrared laser to verify expected behavior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422ABE-7E62-79BB-7E3B-64282AE64B46}"/>
              </a:ext>
            </a:extLst>
          </p:cNvPr>
          <p:cNvSpPr/>
          <p:nvPr/>
        </p:nvSpPr>
        <p:spPr>
          <a:xfrm>
            <a:off x="1785938" y="4463143"/>
            <a:ext cx="4310062" cy="10550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64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957367F-0D64-42F0-A033-660B417F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4C980A-5321-4E88-B6F7-572A3327E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C29411DD-732B-4883-8431-BF67EA064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0802BDA8-DBFD-4424-9577-4CECD3966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3A4651DB-CA25-45C9-BB5B-490E75E10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2561519A-19C4-4FAE-B4D2-9967A0285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D7536EEC-CD2D-4F8D-8FCE-1B57B67C1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F06D071C-EBE9-493C-B2FF-C290E80E63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AE43943F-3505-4459-B105-5ADD87A9B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DCFA8E01-9AAA-4377-B145-D4C3BC938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D0F9B300-29E8-4013-9610-4C98C20F5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D80DC548-7776-4F62-9150-EE50775DC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FB47EB33-C045-4382-BB34-C409FBFAB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9799171D-9C80-4F36-854F-272AB4CB7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36853A3D-C5F1-4325-ABDD-D82962719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F36C52C5-A8E2-4FDD-8C82-0B0A36ED2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EAB04D6F-5C3B-4BC8-A8D0-F0F70C33F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337A064D-A403-4F71-A373-F748D44C1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408954A6-C2C2-455F-8AB9-EF03ED0E7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98954187-FB8C-4673-8481-D251884C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5DE674D7-0925-4935-B299-98744B419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0D7AF2ED-2D49-4A69-BAB2-CF989B3B8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67F02011-466C-4790-B052-0CB804250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A1FAD6E-B62A-435F-B914-503F8B950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DCBF1B1-B0BB-40C4-9870-227A638C1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22">
              <a:extLst>
                <a:ext uri="{FF2B5EF4-FFF2-40B4-BE49-F238E27FC236}">
                  <a16:creationId xmlns:a16="http://schemas.microsoft.com/office/drawing/2014/main" id="{C7D2A079-0082-43E4-9253-BA8D43378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EDFDFEF-7A52-497B-AE56-46D446902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03EB21-5050-C089-E9FB-06F19B701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 dirty="0"/>
              <a:t>Read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22E1E-7B38-1230-A024-36E1C3350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797595"/>
            <a:ext cx="6281873" cy="1812876"/>
          </a:xfrm>
        </p:spPr>
        <p:txBody>
          <a:bodyPr>
            <a:normAutofit/>
          </a:bodyPr>
          <a:lstStyle/>
          <a:p>
            <a:r>
              <a:rPr lang="en-US" dirty="0"/>
              <a:t>Calculated framerate for ‘dumb’ readout method by averaging time-per-read over 200 events</a:t>
            </a:r>
          </a:p>
          <a:p>
            <a:r>
              <a:rPr lang="en-US" dirty="0"/>
              <a:t>Total time for 1 ‘event’ is ~6.7ms (150 events per second)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BBD78-85BE-6B4D-AED5-251CCBFF5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620" y="2872409"/>
            <a:ext cx="5550580" cy="34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22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0FF9574-4BBE-4B5A-9920-0D96448AB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D19D840-F28A-4F4B-9E56-A359BFE1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EE4956D5-1308-4A92-84AB-725AC0CEA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E24ADD62-39A9-4CFD-83FB-1A2A9E6A3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8463B8AB-FFD0-4F4E-97A7-71E7B0750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48624222-B223-42C6-AED9-0DDCC0E9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66402327-B972-405E-86E5-37CA91690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3EACDFAD-0B29-4DC7-9558-C7F01D406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318E91E3-D875-4FA6-B04D-5FB3B54CF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A3AB8C62-DE30-44AA-81AA-CA515B9D7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6B714CE5-F791-4014-832A-A1A33673E7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A0019FA7-A14A-46B0-BA4D-2ECE46F99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5">
              <a:extLst>
                <a:ext uri="{FF2B5EF4-FFF2-40B4-BE49-F238E27FC236}">
                  <a16:creationId xmlns:a16="http://schemas.microsoft.com/office/drawing/2014/main" id="{59BE6DD9-6F0E-485F-AA13-87368CC19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6">
              <a:extLst>
                <a:ext uri="{FF2B5EF4-FFF2-40B4-BE49-F238E27FC236}">
                  <a16:creationId xmlns:a16="http://schemas.microsoft.com/office/drawing/2014/main" id="{15E16BC9-44D4-48E9-9796-47D551C6F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7">
              <a:extLst>
                <a:ext uri="{FF2B5EF4-FFF2-40B4-BE49-F238E27FC236}">
                  <a16:creationId xmlns:a16="http://schemas.microsoft.com/office/drawing/2014/main" id="{FC2B231E-335D-4DBC-A3C8-97A3142B6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8">
              <a:extLst>
                <a:ext uri="{FF2B5EF4-FFF2-40B4-BE49-F238E27FC236}">
                  <a16:creationId xmlns:a16="http://schemas.microsoft.com/office/drawing/2014/main" id="{B409A89A-81E0-4970-903A-F1B63A3AE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9">
              <a:extLst>
                <a:ext uri="{FF2B5EF4-FFF2-40B4-BE49-F238E27FC236}">
                  <a16:creationId xmlns:a16="http://schemas.microsoft.com/office/drawing/2014/main" id="{D51E21BD-01CF-4CD7-B2E8-733CCB68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0">
              <a:extLst>
                <a:ext uri="{FF2B5EF4-FFF2-40B4-BE49-F238E27FC236}">
                  <a16:creationId xmlns:a16="http://schemas.microsoft.com/office/drawing/2014/main" id="{AF58A38F-B707-4881-9D52-56A254091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1">
              <a:extLst>
                <a:ext uri="{FF2B5EF4-FFF2-40B4-BE49-F238E27FC236}">
                  <a16:creationId xmlns:a16="http://schemas.microsoft.com/office/drawing/2014/main" id="{EFC13ED3-F231-46F5-A635-55EC57BA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2">
              <a:extLst>
                <a:ext uri="{FF2B5EF4-FFF2-40B4-BE49-F238E27FC236}">
                  <a16:creationId xmlns:a16="http://schemas.microsoft.com/office/drawing/2014/main" id="{3EA0FBDF-5C64-45F9-8420-0885C978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EF89000D-D460-4445-902C-1295BE1C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4">
              <a:extLst>
                <a:ext uri="{FF2B5EF4-FFF2-40B4-BE49-F238E27FC236}">
                  <a16:creationId xmlns:a16="http://schemas.microsoft.com/office/drawing/2014/main" id="{4740DDAD-5A76-4B9C-B759-755C93823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5">
              <a:extLst>
                <a:ext uri="{FF2B5EF4-FFF2-40B4-BE49-F238E27FC236}">
                  <a16:creationId xmlns:a16="http://schemas.microsoft.com/office/drawing/2014/main" id="{A0A6A5DB-BC5B-418E-82C2-DB209996F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E84DC5A-B3A9-4053-AAF4-0187449E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1795C-C365-4C33-A2C9-61361F76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22">
              <a:extLst>
                <a:ext uri="{FF2B5EF4-FFF2-40B4-BE49-F238E27FC236}">
                  <a16:creationId xmlns:a16="http://schemas.microsoft.com/office/drawing/2014/main" id="{68418604-2B82-460D-9DF0-1E190D436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A1EBE07-F4F4-4B31-813B-1104310C7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8C6285-8F78-E202-D53E-2B34084E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 dirty="0"/>
              <a:t>Read 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95BD6B-5CDC-CB0B-4365-286C9112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781" y="797594"/>
            <a:ext cx="6285539" cy="2982051"/>
          </a:xfrm>
        </p:spPr>
        <p:txBody>
          <a:bodyPr>
            <a:normAutofit/>
          </a:bodyPr>
          <a:lstStyle/>
          <a:p>
            <a:r>
              <a:rPr lang="en-US" dirty="0"/>
              <a:t>Verified that illuminating particular pixels one-by-one or over a predetermined path yields a reasonable result</a:t>
            </a:r>
          </a:p>
          <a:p>
            <a:r>
              <a:rPr lang="en-US" dirty="0"/>
              <a:t>Inevitable offset errors and uncertainty due to light ‘spilling over’ to other pixels, but maximum illumination is still over correct pixels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4CA19CC-FE96-4CE9-9916-F4E2F70D3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8578" y="4265969"/>
            <a:ext cx="6275702" cy="17839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0CC531-37C5-C78B-F335-BD1D5543F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720" y="4526807"/>
            <a:ext cx="6474899" cy="977056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157117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1166-6D3E-FD1C-47F8-F58D62FA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8DB9-9F78-7875-123E-F2507CFA2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Accomplished</a:t>
            </a:r>
          </a:p>
          <a:p>
            <a:pPr lvl="1"/>
            <a:r>
              <a:rPr lang="en-US" dirty="0"/>
              <a:t>Designed, implemented, and tested circuit board-FPGA interface that can accurately capture light data at a constant framerate, store light data on the board’s internal memory</a:t>
            </a:r>
          </a:p>
          <a:p>
            <a:r>
              <a:rPr lang="en-US" dirty="0"/>
              <a:t>Working</a:t>
            </a:r>
          </a:p>
          <a:p>
            <a:pPr lvl="1"/>
            <a:r>
              <a:rPr lang="en-US" dirty="0"/>
              <a:t>Improving precision on data processing software to more accurately predict laser path</a:t>
            </a:r>
          </a:p>
          <a:p>
            <a:pPr lvl="1"/>
            <a:r>
              <a:rPr lang="en-US" dirty="0"/>
              <a:t>Other offline data processing [Eric] </a:t>
            </a:r>
          </a:p>
          <a:p>
            <a:pPr lvl="1"/>
            <a:r>
              <a:rPr lang="en-US" dirty="0"/>
              <a:t>Testing to see if read frequency can be improved by coding a selective read-out algorithm in the Python overlay</a:t>
            </a:r>
          </a:p>
        </p:txBody>
      </p:sp>
    </p:spTree>
    <p:extLst>
      <p:ext uri="{BB962C8B-B14F-4D97-AF65-F5344CB8AC3E}">
        <p14:creationId xmlns:p14="http://schemas.microsoft.com/office/powerpoint/2010/main" val="3657775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66C4-E244-28D3-FC4F-B0976CE9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Challenges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92032-A39D-8412-A4A0-122451487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Debugging alignment issues</a:t>
            </a:r>
          </a:p>
          <a:p>
            <a:pPr lvl="1"/>
            <a:r>
              <a:rPr lang="en-US" dirty="0"/>
              <a:t>Precise timing</a:t>
            </a:r>
          </a:p>
          <a:p>
            <a:pPr lvl="1"/>
            <a:r>
              <a:rPr lang="en-US" dirty="0"/>
              <a:t>Powering the board</a:t>
            </a:r>
          </a:p>
          <a:p>
            <a:pPr lvl="1"/>
            <a:r>
              <a:rPr lang="en-US" dirty="0"/>
              <a:t>Improper resets</a:t>
            </a:r>
          </a:p>
          <a:p>
            <a:r>
              <a:rPr lang="en-US" dirty="0"/>
              <a:t>Recommendations</a:t>
            </a:r>
          </a:p>
          <a:p>
            <a:pPr lvl="1"/>
            <a:r>
              <a:rPr lang="en-US" dirty="0"/>
              <a:t>Analog implementation of faster read method</a:t>
            </a:r>
          </a:p>
          <a:p>
            <a:pPr lvl="2"/>
            <a:r>
              <a:rPr lang="en-US" dirty="0"/>
              <a:t>Uses comparator circuits to only send select signal when light intensity over pixel has changed beyond certain threshold</a:t>
            </a:r>
          </a:p>
        </p:txBody>
      </p:sp>
    </p:spTree>
    <p:extLst>
      <p:ext uri="{BB962C8B-B14F-4D97-AF65-F5344CB8AC3E}">
        <p14:creationId xmlns:p14="http://schemas.microsoft.com/office/powerpoint/2010/main" val="18824512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5B6A-5D0A-9D65-A559-AB8D0880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67A7C-3373-F5BE-FE93-C213E2B69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[1] IEEE Spectrum. https://spectrum.ieee.org/dynamic-vision-sensors-enable-high-speed-maneuvers-with-robots</a:t>
            </a:r>
          </a:p>
          <a:p>
            <a:r>
              <a:rPr lang="en-US" dirty="0"/>
              <a:t>[2] Tech Insights. https://www.techinsights.com/blog/image-sensor/dynamic-vision-sensors-brief-overview-image-sensor-techstream-blog</a:t>
            </a:r>
          </a:p>
          <a:p>
            <a:r>
              <a:rPr lang="en-US" dirty="0"/>
              <a:t>[3] </a:t>
            </a:r>
            <a:r>
              <a:rPr lang="en-US" dirty="0" err="1"/>
              <a:t>Hindawi</a:t>
            </a:r>
            <a:r>
              <a:rPr lang="en-US" dirty="0"/>
              <a:t>. https://www.hindawi.com/journals/complexity/2021/8973482/</a:t>
            </a:r>
          </a:p>
          <a:p>
            <a:r>
              <a:rPr lang="en-US" dirty="0"/>
              <a:t>[4] Key applications of the dynamic vision sensor, ResearchGate. https://www.researchgate.net/figure/Key-application-scenarios-of-the-Dynamic-Vision-Sensor-DVS_fig2_332388971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7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20FFA-E499-BFC8-21D7-F3A4F85D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 &amp;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23BF2-AE53-A8E3-AFEF-471C22BE5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To demonstrate the utility of and recreate a basic dynamic vision sensor</a:t>
            </a:r>
          </a:p>
          <a:p>
            <a:r>
              <a:rPr lang="en-US" dirty="0"/>
              <a:t>A user should be able to shine an infrared laser on a 4x4 array of pixels</a:t>
            </a:r>
          </a:p>
          <a:p>
            <a:r>
              <a:rPr lang="en-US" dirty="0"/>
              <a:t>Pixel data will be transmitted using two methods</a:t>
            </a:r>
          </a:p>
          <a:p>
            <a:pPr lvl="1"/>
            <a:r>
              <a:rPr lang="en-US" dirty="0"/>
              <a:t>‘Dumb’ method – all 16 pixels are read in a single ‘frame’ or ‘event’ (shutter camera)</a:t>
            </a:r>
          </a:p>
          <a:p>
            <a:pPr lvl="1"/>
            <a:r>
              <a:rPr lang="en-US" dirty="0"/>
              <a:t>‘Smart’ method – pixels will only be read when a change in light intensity is detected</a:t>
            </a:r>
          </a:p>
          <a:p>
            <a:r>
              <a:rPr lang="en-US" dirty="0"/>
              <a:t>The user will be able to further process data on the FPGA itself</a:t>
            </a:r>
          </a:p>
          <a:p>
            <a:pPr lvl="1"/>
            <a:r>
              <a:rPr lang="en-US" dirty="0"/>
              <a:t>Path prediction</a:t>
            </a:r>
          </a:p>
          <a:p>
            <a:pPr lvl="1"/>
            <a:r>
              <a:rPr lang="en-US" dirty="0"/>
              <a:t>Cluster finding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54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6F83B6-21EF-DC4E-780A-75AA36D3F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</a:rPr>
              <a:t>Project Outline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FF8A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D7346A-2DA3-8BBE-4ABB-32B9016A6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15" y="1635284"/>
            <a:ext cx="5641848" cy="3569332"/>
          </a:xfrm>
          <a:prstGeom prst="rect">
            <a:avLst/>
          </a:prstGeom>
          <a:ln w="12700">
            <a:noFill/>
          </a:ln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8D6A11-D473-7C27-4058-F193AAD31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2338388"/>
            <a:ext cx="4099607" cy="3678237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FF8A00"/>
              </a:buClr>
            </a:pPr>
            <a:r>
              <a:rPr lang="en-US" dirty="0"/>
              <a:t>Circuit design</a:t>
            </a:r>
          </a:p>
          <a:p>
            <a:pPr>
              <a:buClr>
                <a:srgbClr val="FF8A00"/>
              </a:buClr>
            </a:pPr>
            <a:r>
              <a:rPr lang="en-US" dirty="0"/>
              <a:t>Circuit implementation</a:t>
            </a:r>
          </a:p>
          <a:p>
            <a:pPr>
              <a:buClr>
                <a:srgbClr val="FF8A00"/>
              </a:buClr>
            </a:pPr>
            <a:r>
              <a:rPr lang="en-US" dirty="0"/>
              <a:t>Vivado block design</a:t>
            </a:r>
          </a:p>
          <a:p>
            <a:pPr lvl="1">
              <a:buClr>
                <a:srgbClr val="FF8A00"/>
              </a:buClr>
            </a:pPr>
            <a:r>
              <a:rPr lang="en-US" dirty="0"/>
              <a:t>High-level overview of FPGA configuration</a:t>
            </a:r>
          </a:p>
          <a:p>
            <a:pPr>
              <a:buClr>
                <a:srgbClr val="FF8A00"/>
              </a:buClr>
            </a:pPr>
            <a:r>
              <a:rPr lang="en-US" dirty="0"/>
              <a:t>Python API</a:t>
            </a:r>
          </a:p>
          <a:p>
            <a:pPr lvl="1">
              <a:buClr>
                <a:srgbClr val="FF8A00"/>
              </a:buClr>
            </a:pPr>
            <a:r>
              <a:rPr lang="en-US" dirty="0"/>
              <a:t>User interface for managing data transfer between PL and computer</a:t>
            </a:r>
          </a:p>
          <a:p>
            <a:pPr>
              <a:buClr>
                <a:srgbClr val="FF8A00"/>
              </a:buClr>
            </a:pPr>
            <a:r>
              <a:rPr lang="en-US" dirty="0"/>
              <a:t>Data processing</a:t>
            </a:r>
          </a:p>
          <a:p>
            <a:pPr lvl="1">
              <a:buClr>
                <a:srgbClr val="FF8A00"/>
              </a:buClr>
            </a:pPr>
            <a:r>
              <a:rPr lang="en-US" dirty="0"/>
              <a:t>Path prediction</a:t>
            </a:r>
          </a:p>
          <a:p>
            <a:pPr lvl="1">
              <a:buClr>
                <a:srgbClr val="FF8A00"/>
              </a:buClr>
            </a:pPr>
            <a:r>
              <a:rPr lang="en-US" dirty="0"/>
              <a:t>Cluster finding</a:t>
            </a:r>
          </a:p>
          <a:p>
            <a:pPr lvl="1">
              <a:buClr>
                <a:srgbClr val="FF8A00"/>
              </a:buClr>
            </a:pPr>
            <a:r>
              <a:rPr lang="en-US" dirty="0"/>
              <a:t>Read operations – ‘dumb’ and ‘smart’ </a:t>
            </a:r>
          </a:p>
        </p:txBody>
      </p:sp>
    </p:spTree>
    <p:extLst>
      <p:ext uri="{BB962C8B-B14F-4D97-AF65-F5344CB8AC3E}">
        <p14:creationId xmlns:p14="http://schemas.microsoft.com/office/powerpoint/2010/main" val="420620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6F83B6-21EF-DC4E-780A-75AA36D3F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</a:rPr>
              <a:t>Project Outline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FF8A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D7346A-2DA3-8BBE-4ABB-32B9016A6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15" y="1635284"/>
            <a:ext cx="5641848" cy="3569332"/>
          </a:xfrm>
          <a:prstGeom prst="rect">
            <a:avLst/>
          </a:prstGeom>
          <a:ln w="12700">
            <a:noFill/>
          </a:ln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8D6A11-D473-7C27-4058-F193AAD31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2338388"/>
            <a:ext cx="4099607" cy="3678237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FF8A00"/>
              </a:buClr>
            </a:pPr>
            <a:r>
              <a:rPr lang="en-US" dirty="0"/>
              <a:t>Circuit design</a:t>
            </a:r>
          </a:p>
          <a:p>
            <a:pPr>
              <a:buClr>
                <a:srgbClr val="FF8A00"/>
              </a:buClr>
            </a:pPr>
            <a:r>
              <a:rPr lang="en-US" strike="sngStrike" dirty="0">
                <a:solidFill>
                  <a:srgbClr val="FF0000"/>
                </a:solidFill>
              </a:rPr>
              <a:t>Circuit implementation</a:t>
            </a:r>
          </a:p>
          <a:p>
            <a:pPr>
              <a:buClr>
                <a:srgbClr val="FF8A00"/>
              </a:buClr>
            </a:pPr>
            <a:r>
              <a:rPr lang="en-US" dirty="0"/>
              <a:t>Vivado block design</a:t>
            </a:r>
          </a:p>
          <a:p>
            <a:pPr lvl="1">
              <a:buClr>
                <a:srgbClr val="FF8A00"/>
              </a:buClr>
            </a:pPr>
            <a:r>
              <a:rPr lang="en-US" dirty="0"/>
              <a:t>High-level overview of FPGA configuration</a:t>
            </a:r>
          </a:p>
          <a:p>
            <a:pPr>
              <a:buClr>
                <a:srgbClr val="FF8A00"/>
              </a:buClr>
            </a:pPr>
            <a:r>
              <a:rPr lang="en-US" dirty="0"/>
              <a:t>Python API</a:t>
            </a:r>
          </a:p>
          <a:p>
            <a:pPr lvl="1">
              <a:buClr>
                <a:srgbClr val="FF8A00"/>
              </a:buClr>
            </a:pPr>
            <a:r>
              <a:rPr lang="en-US" dirty="0"/>
              <a:t>User interface for managing data transfer between PL and computer</a:t>
            </a:r>
          </a:p>
          <a:p>
            <a:pPr>
              <a:buClr>
                <a:srgbClr val="FF8A00"/>
              </a:buClr>
            </a:pPr>
            <a:r>
              <a:rPr lang="en-US" dirty="0"/>
              <a:t>Data processing</a:t>
            </a:r>
          </a:p>
          <a:p>
            <a:pPr lvl="1">
              <a:buClr>
                <a:srgbClr val="FF8A00"/>
              </a:buClr>
            </a:pPr>
            <a:r>
              <a:rPr lang="en-US" strike="sngStrike" dirty="0">
                <a:solidFill>
                  <a:srgbClr val="FF0000"/>
                </a:solidFill>
              </a:rPr>
              <a:t>Path prediction</a:t>
            </a:r>
          </a:p>
          <a:p>
            <a:pPr lvl="1">
              <a:buClr>
                <a:srgbClr val="FF8A00"/>
              </a:buClr>
            </a:pPr>
            <a:r>
              <a:rPr lang="en-US" strike="sngStrike" dirty="0">
                <a:solidFill>
                  <a:srgbClr val="FF0000"/>
                </a:solidFill>
              </a:rPr>
              <a:t>Cluster finding</a:t>
            </a:r>
          </a:p>
          <a:p>
            <a:pPr lvl="1">
              <a:buClr>
                <a:srgbClr val="FF8A00"/>
              </a:buClr>
            </a:pPr>
            <a:r>
              <a:rPr lang="en-US" dirty="0"/>
              <a:t>Read operations – ‘dumb’ and ‘smart’ </a:t>
            </a:r>
          </a:p>
        </p:txBody>
      </p:sp>
    </p:spTree>
    <p:extLst>
      <p:ext uri="{BB962C8B-B14F-4D97-AF65-F5344CB8AC3E}">
        <p14:creationId xmlns:p14="http://schemas.microsoft.com/office/powerpoint/2010/main" val="2949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1996-4697-7929-C977-35FB7272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</a:t>
            </a:r>
            <a:br>
              <a:rPr lang="en-US" dirty="0"/>
            </a:br>
            <a:r>
              <a:rPr lang="en-US" dirty="0"/>
              <a:t>Descriptions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B7E52-7EB2-D1ED-4177-317615E3B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55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9A924A-FFF1-1DFC-6D8D-DFC7BB05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 vert="horz" lIns="228600" tIns="228600" rIns="228600" bIns="0" rtlCol="0">
            <a:norm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</a:rPr>
              <a:t>Circuit Design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17D4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6855C7-AD85-21A8-959D-52B1F2343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386" y="960214"/>
            <a:ext cx="3677305" cy="4919472"/>
          </a:xfrm>
          <a:prstGeom prst="rect">
            <a:avLst/>
          </a:prstGeom>
          <a:ln w="12700">
            <a:noFill/>
          </a:ln>
        </p:spPr>
      </p:pic>
      <p:sp>
        <p:nvSpPr>
          <p:cNvPr id="68" name="Content Placeholder 67">
            <a:extLst>
              <a:ext uri="{FF2B5EF4-FFF2-40B4-BE49-F238E27FC236}">
                <a16:creationId xmlns:a16="http://schemas.microsoft.com/office/drawing/2014/main" id="{CD285378-C71C-57C9-2C4B-AEE18B455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2338388"/>
            <a:ext cx="4099607" cy="3678237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Clr>
                <a:srgbClr val="17D4FF"/>
              </a:buClr>
            </a:pPr>
            <a:r>
              <a:rPr lang="en-US" sz="1500" dirty="0"/>
              <a:t>FPGA Inputs</a:t>
            </a:r>
          </a:p>
          <a:p>
            <a:pPr lvl="1">
              <a:lnSpc>
                <a:spcPct val="110000"/>
              </a:lnSpc>
              <a:buClr>
                <a:srgbClr val="17D4FF"/>
              </a:buClr>
            </a:pPr>
            <a:r>
              <a:rPr lang="en-US" sz="1500" dirty="0"/>
              <a:t>ADC Line -&gt; Voltage Translator</a:t>
            </a:r>
          </a:p>
          <a:p>
            <a:pPr>
              <a:lnSpc>
                <a:spcPct val="110000"/>
              </a:lnSpc>
              <a:buClr>
                <a:srgbClr val="17D4FF"/>
              </a:buClr>
            </a:pPr>
            <a:r>
              <a:rPr lang="en-US" sz="1500" dirty="0"/>
              <a:t>FPGA Outputs</a:t>
            </a:r>
          </a:p>
          <a:p>
            <a:pPr lvl="1">
              <a:lnSpc>
                <a:spcPct val="110000"/>
              </a:lnSpc>
              <a:buClr>
                <a:srgbClr val="17D4FF"/>
              </a:buClr>
            </a:pPr>
            <a:r>
              <a:rPr lang="en-US" sz="1500" dirty="0"/>
              <a:t>Clk</a:t>
            </a:r>
          </a:p>
          <a:p>
            <a:pPr lvl="2">
              <a:lnSpc>
                <a:spcPct val="110000"/>
              </a:lnSpc>
              <a:buClr>
                <a:srgbClr val="17D4FF"/>
              </a:buClr>
            </a:pPr>
            <a:r>
              <a:rPr lang="en-US" sz="1500" dirty="0"/>
              <a:t>ADC clock</a:t>
            </a:r>
          </a:p>
          <a:p>
            <a:pPr lvl="1">
              <a:lnSpc>
                <a:spcPct val="110000"/>
              </a:lnSpc>
              <a:buClr>
                <a:srgbClr val="17D4FF"/>
              </a:buClr>
            </a:pPr>
            <a:r>
              <a:rPr lang="en-US" sz="1500" dirty="0"/>
              <a:t>CS</a:t>
            </a:r>
          </a:p>
          <a:p>
            <a:pPr lvl="2">
              <a:lnSpc>
                <a:spcPct val="110000"/>
              </a:lnSpc>
              <a:buClr>
                <a:srgbClr val="17D4FF"/>
              </a:buClr>
            </a:pPr>
            <a:r>
              <a:rPr lang="en-US" sz="1500" dirty="0"/>
              <a:t>Chip-select, controls when the ADC reads</a:t>
            </a:r>
          </a:p>
          <a:p>
            <a:pPr lvl="1">
              <a:lnSpc>
                <a:spcPct val="110000"/>
              </a:lnSpc>
              <a:buClr>
                <a:srgbClr val="17D4FF"/>
              </a:buClr>
            </a:pPr>
            <a:r>
              <a:rPr lang="en-US" sz="1500" dirty="0"/>
              <a:t>MUX Select</a:t>
            </a:r>
          </a:p>
          <a:p>
            <a:pPr lvl="2">
              <a:lnSpc>
                <a:spcPct val="110000"/>
              </a:lnSpc>
              <a:buClr>
                <a:srgbClr val="17D4FF"/>
              </a:buClr>
            </a:pPr>
            <a:r>
              <a:rPr lang="en-US" sz="1500" dirty="0"/>
              <a:t>Controls which pixel to read from</a:t>
            </a:r>
          </a:p>
          <a:p>
            <a:pPr lvl="1">
              <a:lnSpc>
                <a:spcPct val="110000"/>
              </a:lnSpc>
              <a:buClr>
                <a:srgbClr val="17D4FF"/>
              </a:buClr>
            </a:pPr>
            <a:r>
              <a:rPr lang="en-US" sz="1500" dirty="0"/>
              <a:t>Reset</a:t>
            </a:r>
          </a:p>
          <a:p>
            <a:pPr lvl="2">
              <a:lnSpc>
                <a:spcPct val="110000"/>
              </a:lnSpc>
              <a:buClr>
                <a:srgbClr val="17D4FF"/>
              </a:buClr>
            </a:pPr>
            <a:r>
              <a:rPr lang="en-US" sz="1500" dirty="0"/>
              <a:t>Dumps ‘track-and-hold’ capacitor</a:t>
            </a:r>
          </a:p>
          <a:p>
            <a:pPr lvl="1">
              <a:lnSpc>
                <a:spcPct val="110000"/>
              </a:lnSpc>
              <a:buClr>
                <a:srgbClr val="17D4FF"/>
              </a:buClr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0719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10">
            <a:extLst>
              <a:ext uri="{FF2B5EF4-FFF2-40B4-BE49-F238E27FC236}">
                <a16:creationId xmlns:a16="http://schemas.microsoft.com/office/drawing/2014/main" id="{9EA06921-3C0C-4126-AF75-9499D483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B8087084-CC7C-4D37-B821-F12CD3D29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A27EF3C6-8AF8-41C0-B4DF-664F24087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6AD5CB4-13ED-4F2B-BA75-CA731F668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C2FD3B8-D702-4F83-BA99-D23921211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AF0D977-DBC6-44B7-93FB-3F76406CF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B3ED27DF-D17E-4922-8394-821ED9253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800084EB-3C31-445C-8B2E-F43BA7ED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5EE7F4D6-BE2E-41A9-A417-BA1AE4583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805A789-4E10-46CF-A22B-8841C1CDF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BD0D630-7987-48B7-A636-0ED234E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F4E7D46D-851A-4DA9-B24D-19DAE1FC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BA38A754-A53E-469C-B89B-6C7FF960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CAC17457-E557-440A-B5E0-40DFEEC8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D697814-F310-40D2-8E79-93C18810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0CA691A3-EEBB-46A7-A973-B1E2DD112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B7361B78-110B-4437-8058-4E05A4234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97B9FFE1-BC8C-4C55-AE5D-8FDD7800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F87417E-9520-42E0-84D2-0C022548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1235F6B6-5324-426D-84BE-EF96FD430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93C61D3-C80D-4599-8280-763868B2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D6D942F2-89B9-4755-89D9-43658317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C40B6375-7479-45C4-8B99-EA1CF75F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bg1">
                <a:lumMod val="65000"/>
              </a:schemeClr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F1DE03A-96EC-43DD-F776-12B9F71FC33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/>
        </p:blipFill>
        <p:spPr>
          <a:xfrm>
            <a:off x="1794018" y="643467"/>
            <a:ext cx="8603964" cy="557106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12A995B-CD99-01A5-E686-D6610E485A09}"/>
              </a:ext>
            </a:extLst>
          </p:cNvPr>
          <p:cNvSpPr/>
          <p:nvPr/>
        </p:nvSpPr>
        <p:spPr>
          <a:xfrm>
            <a:off x="2417764" y="1828800"/>
            <a:ext cx="722251" cy="8606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3115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6029</TotalTime>
  <Words>848</Words>
  <Application>Microsoft Office PowerPoint</Application>
  <PresentationFormat>Widescreen</PresentationFormat>
  <Paragraphs>124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 Light</vt:lpstr>
      <vt:lpstr>Rockwell</vt:lpstr>
      <vt:lpstr>Wingdings</vt:lpstr>
      <vt:lpstr>Atlas</vt:lpstr>
      <vt:lpstr>Frog-Eye Demonstration </vt:lpstr>
      <vt:lpstr>Project Introduction</vt:lpstr>
      <vt:lpstr>Background &amp; Motivation</vt:lpstr>
      <vt:lpstr>Project Goal &amp; Overview</vt:lpstr>
      <vt:lpstr>Project Outline</vt:lpstr>
      <vt:lpstr>Project Outline</vt:lpstr>
      <vt:lpstr>Component  Descriptions</vt:lpstr>
      <vt:lpstr>Circuit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Vivado Block Design</vt:lpstr>
      <vt:lpstr>Vivado Block Design</vt:lpstr>
      <vt:lpstr>Python Overlay</vt:lpstr>
      <vt:lpstr>Python Overlay</vt:lpstr>
      <vt:lpstr>Python Overlay</vt:lpstr>
      <vt:lpstr>Control Signal Layout</vt:lpstr>
      <vt:lpstr>Python Overlay</vt:lpstr>
      <vt:lpstr>Control Signal Simulations</vt:lpstr>
      <vt:lpstr>PowerPoint Presentation</vt:lpstr>
      <vt:lpstr>PowerPoint Presentation</vt:lpstr>
      <vt:lpstr>PowerPoint Presentation</vt:lpstr>
      <vt:lpstr>Tests</vt:lpstr>
      <vt:lpstr>Control Signals</vt:lpstr>
      <vt:lpstr>Circuit Implementation</vt:lpstr>
      <vt:lpstr>Read Timing</vt:lpstr>
      <vt:lpstr>Read Data</vt:lpstr>
      <vt:lpstr>Project Status</vt:lpstr>
      <vt:lpstr>Challenges &amp; Recommendations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Frog-Eye Demonstration</dc:title>
  <dc:creator>Mcmahon, Michael</dc:creator>
  <cp:lastModifiedBy>Mcmahon, Michael</cp:lastModifiedBy>
  <cp:revision>8</cp:revision>
  <dcterms:created xsi:type="dcterms:W3CDTF">2023-04-29T18:31:28Z</dcterms:created>
  <dcterms:modified xsi:type="dcterms:W3CDTF">2023-05-10T01:21:27Z</dcterms:modified>
</cp:coreProperties>
</file>